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notesSlides/notesSlide286.xml" ContentType="application/vnd.openxmlformats-officedocument.presentationml.notesSlide+xml"/>
  <Override PartName="/ppt/notesSlides/notesSlide302.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Override PartName="/ppt/notesSlides/notesSlide264.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slides/slide319.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344.xml" ContentType="application/vnd.openxmlformats-officedocument.presentationml.slide+xml"/>
  <Override PartName="/ppt/notesSlides/notesSlide220.xml" ContentType="application/vnd.openxmlformats-officedocument.presentationml.notesSlide+xml"/>
  <Override PartName="/ppt/notesSlides/notesSlide318.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notesSlides/notesSlide343.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notesSlides/notesSlide79.xml" ContentType="application/vnd.openxmlformats-officedocument.presentationml.notesSlide+xml"/>
  <Override PartName="/ppt/notesSlides/notesSlide258.xml" ContentType="application/vnd.openxmlformats-officedocument.presentationml.notesSlide+xml"/>
  <Override PartName="/ppt/notesSlides/notesSlide321.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notesSlides/notesSlide236.xml" ContentType="application/vnd.openxmlformats-officedocument.presentationml.notes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261.xml" ContentType="application/vnd.openxmlformats-officedocument.presentationml.notesSlide+xml"/>
  <Override PartName="/ppt/slides/slide240.xml" ContentType="application/vnd.openxmlformats-officedocument.presentationml.slide+xml"/>
  <Override PartName="/ppt/slides/slide33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notesSlides/notesSlide337.xml" ContentType="application/vnd.openxmlformats-officedocument.presentationml.notesSlide+xml"/>
  <Override PartName="/ppt/slides/slide177.xml" ContentType="application/vnd.openxmlformats-officedocument.presentationml.slide+xml"/>
  <Override PartName="/ppt/slides/slide316.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315.xml" ContentType="application/vnd.openxmlformats-officedocument.presentationml.notesSlide+xml"/>
  <Override PartName="/ppt/slides/slide278.xml" ContentType="application/vnd.openxmlformats-officedocument.presentationml.slide+xml"/>
  <Override PartName="/ppt/slides/slide34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notesSlides/notesSlide299.xml" ContentType="application/vnd.openxmlformats-officedocument.presentationml.notesSlide+xml"/>
  <Override PartName="/ppt/notesSlides/notesSlide340.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277.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notesSlides/notesSlide280.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309.xml" ContentType="application/vnd.openxmlformats-officedocument.presentationml.notesSlide+xml"/>
  <Override PartName="/ppt/slides/slide335.xml" ContentType="application/vnd.openxmlformats-officedocument.presentationml.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334.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notesSlides/notesSlide312.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notesSlides/notesSlide296.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notesSlides/notesSlide328.xml" ContentType="application/vnd.openxmlformats-officedocument.presentationml.notesSlide+xml"/>
  <Override PartName="/ppt/slides/slide307.xml" ContentType="application/vnd.openxmlformats-officedocument.presentationml.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notesSlides/notesSlide306.xml" ContentType="application/vnd.openxmlformats-officedocument.presentationml.notes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notesSlides/notesSlide331.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notesSlides/notesSlide293.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348.xml" ContentType="application/vnd.openxmlformats-officedocument.presentationml.slide+xml"/>
  <Override PartName="/ppt/notesSlides/notesSlide224.xml" ContentType="application/vnd.openxmlformats-officedocument.presentationml.notesSlide+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347.xml" ContentType="application/vnd.openxmlformats-officedocument.presentationml.notesSlide+xml"/>
  <Override PartName="/ppt/slides/slide326.xml" ContentType="application/vnd.openxmlformats-officedocument.presentationml.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notesSlides/notesSlide325.xml" ContentType="application/vnd.openxmlformats-officedocument.presentationml.notes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notesSlides/notesSlide30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notesSlides/notesSlide142.xml" ContentType="application/vnd.openxmlformats-officedocument.presentationml.notesSlide+xml"/>
  <Override PartName="/ppt/notesSlides/notesSlide287.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notesSlides/notesSlide265.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243.xml" ContentType="application/vnd.openxmlformats-officedocument.presentationml.notesSlide+xml"/>
  <Override PartName="/ppt/notesSlides/notesSlide290.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221.xml" ContentType="application/vnd.openxmlformats-officedocument.presentationml.notesSlide+xml"/>
  <Override PartName="/ppt/notesSlides/notesSlide319.xml" ContentType="application/vnd.openxmlformats-officedocument.presentationml.notesSlide+xml"/>
  <Override PartName="/ppt/slides/slide200.xml" ContentType="application/vnd.openxmlformats-officedocument.presentationml.slide+xml"/>
  <Override PartName="/ppt/slides/slide345.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notesSlides/notesSlide344.xml" ContentType="application/vnd.openxmlformats-officedocument.presentationml.notesSlide+xml"/>
  <Override PartName="/ppt/slides/slide115.xml" ContentType="application/vnd.openxmlformats-officedocument.presentationml.slide+xml"/>
  <Override PartName="/ppt/slides/slide162.xml" ContentType="application/vnd.openxmlformats-officedocument.presentationml.slide+xml"/>
  <Override PartName="/ppt/notesSlides/notesSlide136.xml" ContentType="application/vnd.openxmlformats-officedocument.presentationml.notesSlide+xml"/>
  <Override PartName="/ppt/notesSlides/notesSlide183.xml" ContentType="application/vnd.openxmlformats-officedocument.presentationml.notesSlide+xml"/>
  <Override PartName="/ppt/notesSlides/notesSlide322.xml" ContentType="application/vnd.openxmlformats-officedocument.presentationml.notesSlide+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59.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58.xml" ContentType="application/vnd.openxmlformats-officedocument.presentationml.notesSlide+xml"/>
  <Override PartName="/ppt/notesSlides/notesSlide237.xml" ContentType="application/vnd.openxmlformats-officedocument.presentationml.notesSlide+xml"/>
  <Override PartName="/ppt/notesSlides/notesSlide284.xml" ContentType="application/vnd.openxmlformats-officedocument.presentationml.notesSlide+xml"/>
  <Override PartName="/ppt/notesSlides/notesSlide300.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s/slide339.xml" ContentType="application/vnd.openxmlformats-officedocument.presentationml.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78.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240.xml" ContentType="application/vnd.openxmlformats-officedocument.presentationml.notesSlide+xml"/>
  <Override PartName="/ppt/notesSlides/notesSlide338.xml" ContentType="application/vnd.openxmlformats-officedocument.presentationml.notesSlide+xml"/>
  <Override PartName="/ppt/slides/slide317.xml" ContentType="application/vnd.openxmlformats-officedocument.presentationml.slide+xml"/>
  <Override PartName="/ppt/notesSlides/notesSlide177.xml" ContentType="application/vnd.openxmlformats-officedocument.presentationml.notesSlide+xml"/>
  <Override PartName="/ppt/notesSlides/notesSlide316.xml" ContentType="application/vnd.openxmlformats-officedocument.presentationml.notesSlide+xml"/>
  <Override PartName="/ppt/slides/slide109.xml" ContentType="application/vnd.openxmlformats-officedocument.presentationml.slide+xml"/>
  <Override PartName="/ppt/slides/slide156.xml" ContentType="application/vnd.openxmlformats-officedocument.presentationml.slide+xml"/>
  <Override PartName="/ppt/slides/slide342.xml" ContentType="application/vnd.openxmlformats-officedocument.presentationml.slide+xml"/>
  <Override PartName="/ppt/notesSlides/notesSlide108.xml" ContentType="application/vnd.openxmlformats-officedocument.presentationml.notesSlide+xml"/>
  <Override PartName="/ppt/notesSlides/notesSlide155.xml" ContentType="application/vnd.openxmlformats-officedocument.presentationml.notes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341.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s/slide257.xml" ContentType="application/vnd.openxmlformats-officedocument.presentationml.slide+xml"/>
  <Override PartName="/ppt/slides/slide320.xml" ContentType="application/vnd.openxmlformats-officedocument.presentationml.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notesSlides/notesSlide27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notesSlides/notesSlide245.xml" ContentType="application/vnd.openxmlformats-officedocument.presentationml.notesSlide+xml"/>
  <Override PartName="/ppt/notesSlides/notesSlide292.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notesSlides/notesSlide270.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notesSlides/notesSlide335.xml" ContentType="application/vnd.openxmlformats-officedocument.presentationml.notesSlide+xml"/>
  <Override PartName="/ppt/notesSlides/notesSlide346.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notesSlides/notesSlide324.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notesSlides/notesSlide31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notesSlides/notesSlide297.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notesSlides/notesSlide329.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notesSlides/notesSlide307.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269.xml" ContentType="application/vnd.openxmlformats-officedocument.presentationml.notesSlide+xml"/>
  <Override PartName="/ppt/notesSlides/notesSlide332.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notesSlides/notesSlide310.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notesSlides/notesSlide294.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notesSlides/notesSlide348.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326.xml" ContentType="application/vnd.openxmlformats-officedocument.presentationml.notesSlide+xml"/>
  <Override PartName="/ppt/slides/slide30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notesSlides/notesSlide288.xml" ContentType="application/vnd.openxmlformats-officedocument.presentationml.notesSlide+xml"/>
  <Override PartName="/ppt/notesSlides/notesSlide304.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244.xml" ContentType="application/vnd.openxmlformats-officedocument.presentationml.notesSlide+xml"/>
  <Override PartName="/ppt/notesSlides/notesSlide291.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346.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345.xml" ContentType="application/vnd.openxmlformats-officedocument.presentationml.notesSlide+xml"/>
  <Override PartName="/ppt/slides/slide324.xml" ContentType="application/vnd.openxmlformats-officedocument.presentationml.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notesSlides/notesSlide323.xml" ContentType="application/vnd.openxmlformats-officedocument.presentationml.notes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notesSlides/notesSlide30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notesSlides/notesSlide285.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notesSlides/notesSlide339.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317.xml" ContentType="application/vnd.openxmlformats-officedocument.presentationml.notesSlide+xml"/>
  <Override PartName="/ppt/slides/slide34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notesSlides/notesSlide279.xml" ContentType="application/vnd.openxmlformats-officedocument.presentationml.notesSlide+xml"/>
  <Override PartName="/ppt/notesSlides/notesSlide342.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notesSlides/notesSlide320.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notesSlides/notesSlide112.xml" ContentType="application/vnd.openxmlformats-officedocument.presentationml.notesSl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336.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notesSlides/notesSlide314.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notesSlides/notesSlide298.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Default Extension="vml" ContentType="application/vnd.openxmlformats-officedocument.vmlDrawing"/>
  <Override PartName="/ppt/notesSlides/notesSlide31.xml" ContentType="application/vnd.openxmlformats-officedocument.presentationml.notesSlide+xml"/>
  <Override PartName="/ppt/notesSlides/notesSlide210.xml" ContentType="application/vnd.openxmlformats-officedocument.presentationml.notesSlide+xml"/>
  <Override PartName="/ppt/notesSlides/notesSlide308.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s/slide33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notesSlides/notesSlide333.xml" ContentType="application/vnd.openxmlformats-officedocument.presentationml.notesSlide+xml"/>
  <Override PartName="/ppt/slides/slide78.xml" ContentType="application/vnd.openxmlformats-officedocument.presentationml.slide+xml"/>
  <Override PartName="/ppt/slides/slide312.xml" ContentType="application/vnd.openxmlformats-officedocument.presentationml.slide+xml"/>
  <Override PartName="/ppt/notesSlides/notesSlide125.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248.xml" ContentType="application/vnd.openxmlformats-officedocument.presentationml.notesSlide+xml"/>
  <Override PartName="/ppt/notesSlides/notesSlide311.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95.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notesSlides/notesSlide50.xml" ContentType="application/vnd.openxmlformats-officedocument.presentationml.notesSlide+xml"/>
  <Override PartName="/ppt/notesSlides/notesSlide327.xml" ContentType="application/vnd.openxmlformats-officedocument.presentationml.notesSlide+xml"/>
  <Override PartName="/ppt/slides/slide145.xml" ContentType="application/vnd.openxmlformats-officedocument.presentationml.slide+xml"/>
  <Override PartName="/ppt/slides/slide192.xml" ContentType="application/vnd.openxmlformats-officedocument.presentationml.slide+xml"/>
  <Override PartName="/ppt/notesSlides/notesSlide119.xml" ContentType="application/vnd.openxmlformats-officedocument.presentationml.notesSlide+xml"/>
  <Override PartName="/ppt/notesSlides/notesSlide166.xml" ContentType="application/vnd.openxmlformats-officedocument.presentationml.notesSlide+xml"/>
  <Override PartName="/ppt/notesSlides/notesSlide305.xml" ContentType="application/vnd.openxmlformats-officedocument.presentationml.notesSlide+xml"/>
  <Override PartName="/ppt/slides/slide97.xml" ContentType="application/vnd.openxmlformats-officedocument.presentationml.slide+xml"/>
  <Override PartName="/ppt/slides/slide331.xml" ContentType="application/vnd.openxmlformats-officedocument.presentationml.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notesSlides/notesSlide289.xml" ContentType="application/vnd.openxmlformats-officedocument.presentationml.notes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68.xml" ContentType="application/vnd.openxmlformats-officedocument.presentationml.slide+xml"/>
  <Override PartName="/ppt/notesSlides/notesSlide88.xml" ContentType="application/vnd.openxmlformats-officedocument.presentationml.notesSlide+xml"/>
  <Override PartName="/ppt/notesSlides/notesSlide267.xml" ContentType="application/vnd.openxmlformats-officedocument.presentationml.notesSlide+xml"/>
  <Override PartName="/ppt/notesSlides/notesSlide33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0"/>
  </p:notesMasterIdLst>
  <p:sldIdLst>
    <p:sldId id="256" r:id="rId2"/>
    <p:sldId id="292" r:id="rId3"/>
    <p:sldId id="259" r:id="rId4"/>
    <p:sldId id="260" r:id="rId5"/>
    <p:sldId id="265" r:id="rId6"/>
    <p:sldId id="266" r:id="rId7"/>
    <p:sldId id="263" r:id="rId8"/>
    <p:sldId id="262" r:id="rId9"/>
    <p:sldId id="261" r:id="rId10"/>
    <p:sldId id="271" r:id="rId11"/>
    <p:sldId id="300" r:id="rId12"/>
    <p:sldId id="301" r:id="rId13"/>
    <p:sldId id="302" r:id="rId14"/>
    <p:sldId id="268" r:id="rId15"/>
    <p:sldId id="267" r:id="rId16"/>
    <p:sldId id="338" r:id="rId17"/>
    <p:sldId id="306" r:id="rId18"/>
    <p:sldId id="339" r:id="rId19"/>
    <p:sldId id="304" r:id="rId20"/>
    <p:sldId id="305" r:id="rId21"/>
    <p:sldId id="272" r:id="rId22"/>
    <p:sldId id="293" r:id="rId23"/>
    <p:sldId id="294" r:id="rId24"/>
    <p:sldId id="295" r:id="rId25"/>
    <p:sldId id="296" r:id="rId26"/>
    <p:sldId id="307" r:id="rId27"/>
    <p:sldId id="308" r:id="rId28"/>
    <p:sldId id="297" r:id="rId29"/>
    <p:sldId id="309" r:id="rId30"/>
    <p:sldId id="310" r:id="rId31"/>
    <p:sldId id="311" r:id="rId32"/>
    <p:sldId id="312" r:id="rId33"/>
    <p:sldId id="313" r:id="rId34"/>
    <p:sldId id="298" r:id="rId35"/>
    <p:sldId id="299" r:id="rId36"/>
    <p:sldId id="275" r:id="rId37"/>
    <p:sldId id="279" r:id="rId38"/>
    <p:sldId id="278" r:id="rId39"/>
    <p:sldId id="277" r:id="rId40"/>
    <p:sldId id="276" r:id="rId41"/>
    <p:sldId id="314" r:id="rId42"/>
    <p:sldId id="315" r:id="rId43"/>
    <p:sldId id="316" r:id="rId44"/>
    <p:sldId id="317" r:id="rId45"/>
    <p:sldId id="318" r:id="rId46"/>
    <p:sldId id="341" r:id="rId47"/>
    <p:sldId id="342" r:id="rId48"/>
    <p:sldId id="343" r:id="rId49"/>
    <p:sldId id="344" r:id="rId50"/>
    <p:sldId id="345" r:id="rId51"/>
    <p:sldId id="346" r:id="rId52"/>
    <p:sldId id="347" r:id="rId53"/>
    <p:sldId id="348" r:id="rId54"/>
    <p:sldId id="349" r:id="rId55"/>
    <p:sldId id="350" r:id="rId56"/>
    <p:sldId id="351" r:id="rId57"/>
    <p:sldId id="352" r:id="rId58"/>
    <p:sldId id="353" r:id="rId59"/>
    <p:sldId id="354" r:id="rId60"/>
    <p:sldId id="355" r:id="rId61"/>
    <p:sldId id="356" r:id="rId62"/>
    <p:sldId id="357" r:id="rId63"/>
    <p:sldId id="358" r:id="rId64"/>
    <p:sldId id="359" r:id="rId65"/>
    <p:sldId id="360" r:id="rId66"/>
    <p:sldId id="361" r:id="rId67"/>
    <p:sldId id="362" r:id="rId68"/>
    <p:sldId id="363" r:id="rId69"/>
    <p:sldId id="364" r:id="rId70"/>
    <p:sldId id="365" r:id="rId71"/>
    <p:sldId id="366" r:id="rId72"/>
    <p:sldId id="367" r:id="rId73"/>
    <p:sldId id="368" r:id="rId74"/>
    <p:sldId id="369" r:id="rId75"/>
    <p:sldId id="371" r:id="rId76"/>
    <p:sldId id="373" r:id="rId77"/>
    <p:sldId id="374" r:id="rId78"/>
    <p:sldId id="375" r:id="rId79"/>
    <p:sldId id="376" r:id="rId80"/>
    <p:sldId id="377" r:id="rId81"/>
    <p:sldId id="378" r:id="rId82"/>
    <p:sldId id="379" r:id="rId83"/>
    <p:sldId id="380" r:id="rId84"/>
    <p:sldId id="382"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396" r:id="rId99"/>
    <p:sldId id="397" r:id="rId100"/>
    <p:sldId id="398" r:id="rId101"/>
    <p:sldId id="399" r:id="rId102"/>
    <p:sldId id="400" r:id="rId103"/>
    <p:sldId id="401" r:id="rId104"/>
    <p:sldId id="402" r:id="rId105"/>
    <p:sldId id="404" r:id="rId106"/>
    <p:sldId id="405" r:id="rId107"/>
    <p:sldId id="406" r:id="rId108"/>
    <p:sldId id="407" r:id="rId109"/>
    <p:sldId id="408" r:id="rId110"/>
    <p:sldId id="409" r:id="rId111"/>
    <p:sldId id="410" r:id="rId112"/>
    <p:sldId id="411" r:id="rId113"/>
    <p:sldId id="412" r:id="rId114"/>
    <p:sldId id="413" r:id="rId115"/>
    <p:sldId id="414" r:id="rId116"/>
    <p:sldId id="415" r:id="rId117"/>
    <p:sldId id="416" r:id="rId118"/>
    <p:sldId id="417" r:id="rId119"/>
    <p:sldId id="418" r:id="rId120"/>
    <p:sldId id="419" r:id="rId121"/>
    <p:sldId id="420" r:id="rId122"/>
    <p:sldId id="421" r:id="rId123"/>
    <p:sldId id="422" r:id="rId124"/>
    <p:sldId id="423" r:id="rId125"/>
    <p:sldId id="424" r:id="rId126"/>
    <p:sldId id="425" r:id="rId127"/>
    <p:sldId id="426" r:id="rId128"/>
    <p:sldId id="427" r:id="rId129"/>
    <p:sldId id="428" r:id="rId130"/>
    <p:sldId id="429" r:id="rId131"/>
    <p:sldId id="430" r:id="rId132"/>
    <p:sldId id="431" r:id="rId133"/>
    <p:sldId id="432" r:id="rId134"/>
    <p:sldId id="433" r:id="rId135"/>
    <p:sldId id="434" r:id="rId136"/>
    <p:sldId id="435" r:id="rId137"/>
    <p:sldId id="436" r:id="rId138"/>
    <p:sldId id="437" r:id="rId139"/>
    <p:sldId id="438" r:id="rId140"/>
    <p:sldId id="439" r:id="rId141"/>
    <p:sldId id="440" r:id="rId142"/>
    <p:sldId id="441" r:id="rId143"/>
    <p:sldId id="442" r:id="rId144"/>
    <p:sldId id="443" r:id="rId145"/>
    <p:sldId id="444" r:id="rId146"/>
    <p:sldId id="445" r:id="rId147"/>
    <p:sldId id="446" r:id="rId148"/>
    <p:sldId id="447" r:id="rId149"/>
    <p:sldId id="448" r:id="rId150"/>
    <p:sldId id="449" r:id="rId151"/>
    <p:sldId id="450" r:id="rId152"/>
    <p:sldId id="451" r:id="rId153"/>
    <p:sldId id="452" r:id="rId154"/>
    <p:sldId id="453" r:id="rId155"/>
    <p:sldId id="454" r:id="rId156"/>
    <p:sldId id="455" r:id="rId157"/>
    <p:sldId id="456" r:id="rId158"/>
    <p:sldId id="457" r:id="rId159"/>
    <p:sldId id="458" r:id="rId160"/>
    <p:sldId id="459" r:id="rId161"/>
    <p:sldId id="460" r:id="rId162"/>
    <p:sldId id="461" r:id="rId163"/>
    <p:sldId id="462" r:id="rId164"/>
    <p:sldId id="463" r:id="rId165"/>
    <p:sldId id="464" r:id="rId166"/>
    <p:sldId id="465" r:id="rId167"/>
    <p:sldId id="466" r:id="rId168"/>
    <p:sldId id="470" r:id="rId169"/>
    <p:sldId id="471" r:id="rId170"/>
    <p:sldId id="473" r:id="rId171"/>
    <p:sldId id="474" r:id="rId172"/>
    <p:sldId id="475" r:id="rId173"/>
    <p:sldId id="476" r:id="rId174"/>
    <p:sldId id="477" r:id="rId175"/>
    <p:sldId id="478" r:id="rId176"/>
    <p:sldId id="479" r:id="rId177"/>
    <p:sldId id="480" r:id="rId178"/>
    <p:sldId id="481" r:id="rId179"/>
    <p:sldId id="482" r:id="rId180"/>
    <p:sldId id="483" r:id="rId181"/>
    <p:sldId id="485" r:id="rId182"/>
    <p:sldId id="487" r:id="rId183"/>
    <p:sldId id="488" r:id="rId184"/>
    <p:sldId id="489" r:id="rId185"/>
    <p:sldId id="490" r:id="rId186"/>
    <p:sldId id="491" r:id="rId187"/>
    <p:sldId id="492" r:id="rId188"/>
    <p:sldId id="493" r:id="rId189"/>
    <p:sldId id="494" r:id="rId190"/>
    <p:sldId id="495" r:id="rId191"/>
    <p:sldId id="496" r:id="rId192"/>
    <p:sldId id="497" r:id="rId193"/>
    <p:sldId id="498" r:id="rId194"/>
    <p:sldId id="499" r:id="rId195"/>
    <p:sldId id="500" r:id="rId196"/>
    <p:sldId id="501" r:id="rId197"/>
    <p:sldId id="502" r:id="rId198"/>
    <p:sldId id="503" r:id="rId199"/>
    <p:sldId id="504" r:id="rId200"/>
    <p:sldId id="505" r:id="rId201"/>
    <p:sldId id="507" r:id="rId202"/>
    <p:sldId id="508" r:id="rId203"/>
    <p:sldId id="509" r:id="rId204"/>
    <p:sldId id="510" r:id="rId205"/>
    <p:sldId id="511" r:id="rId206"/>
    <p:sldId id="512" r:id="rId207"/>
    <p:sldId id="513" r:id="rId208"/>
    <p:sldId id="514" r:id="rId209"/>
    <p:sldId id="515" r:id="rId210"/>
    <p:sldId id="516" r:id="rId211"/>
    <p:sldId id="517" r:id="rId212"/>
    <p:sldId id="518" r:id="rId213"/>
    <p:sldId id="519" r:id="rId214"/>
    <p:sldId id="520" r:id="rId215"/>
    <p:sldId id="521" r:id="rId216"/>
    <p:sldId id="522" r:id="rId217"/>
    <p:sldId id="523" r:id="rId218"/>
    <p:sldId id="525" r:id="rId219"/>
    <p:sldId id="526" r:id="rId220"/>
    <p:sldId id="527" r:id="rId221"/>
    <p:sldId id="528" r:id="rId222"/>
    <p:sldId id="529" r:id="rId223"/>
    <p:sldId id="530" r:id="rId224"/>
    <p:sldId id="531" r:id="rId225"/>
    <p:sldId id="532" r:id="rId226"/>
    <p:sldId id="533" r:id="rId227"/>
    <p:sldId id="534" r:id="rId228"/>
    <p:sldId id="535" r:id="rId229"/>
    <p:sldId id="536" r:id="rId230"/>
    <p:sldId id="537" r:id="rId231"/>
    <p:sldId id="538" r:id="rId232"/>
    <p:sldId id="539" r:id="rId233"/>
    <p:sldId id="540" r:id="rId234"/>
    <p:sldId id="541" r:id="rId235"/>
    <p:sldId id="542" r:id="rId236"/>
    <p:sldId id="543" r:id="rId237"/>
    <p:sldId id="544" r:id="rId238"/>
    <p:sldId id="545" r:id="rId239"/>
    <p:sldId id="546" r:id="rId240"/>
    <p:sldId id="547" r:id="rId241"/>
    <p:sldId id="548" r:id="rId242"/>
    <p:sldId id="549" r:id="rId243"/>
    <p:sldId id="550" r:id="rId244"/>
    <p:sldId id="551" r:id="rId245"/>
    <p:sldId id="552" r:id="rId246"/>
    <p:sldId id="553" r:id="rId247"/>
    <p:sldId id="554" r:id="rId248"/>
    <p:sldId id="556" r:id="rId249"/>
    <p:sldId id="557" r:id="rId250"/>
    <p:sldId id="558" r:id="rId251"/>
    <p:sldId id="559" r:id="rId252"/>
    <p:sldId id="560" r:id="rId253"/>
    <p:sldId id="561" r:id="rId254"/>
    <p:sldId id="562" r:id="rId255"/>
    <p:sldId id="563" r:id="rId256"/>
    <p:sldId id="564" r:id="rId257"/>
    <p:sldId id="565" r:id="rId258"/>
    <p:sldId id="566" r:id="rId259"/>
    <p:sldId id="567" r:id="rId260"/>
    <p:sldId id="568" r:id="rId261"/>
    <p:sldId id="569" r:id="rId262"/>
    <p:sldId id="570" r:id="rId263"/>
    <p:sldId id="576" r:id="rId264"/>
    <p:sldId id="577" r:id="rId265"/>
    <p:sldId id="578" r:id="rId266"/>
    <p:sldId id="579" r:id="rId267"/>
    <p:sldId id="580" r:id="rId268"/>
    <p:sldId id="581" r:id="rId269"/>
    <p:sldId id="582" r:id="rId270"/>
    <p:sldId id="583" r:id="rId271"/>
    <p:sldId id="584" r:id="rId272"/>
    <p:sldId id="585" r:id="rId273"/>
    <p:sldId id="586" r:id="rId274"/>
    <p:sldId id="587" r:id="rId275"/>
    <p:sldId id="588" r:id="rId276"/>
    <p:sldId id="589" r:id="rId277"/>
    <p:sldId id="590" r:id="rId278"/>
    <p:sldId id="591" r:id="rId279"/>
    <p:sldId id="592" r:id="rId280"/>
    <p:sldId id="593" r:id="rId281"/>
    <p:sldId id="594" r:id="rId282"/>
    <p:sldId id="595" r:id="rId283"/>
    <p:sldId id="596" r:id="rId284"/>
    <p:sldId id="597" r:id="rId285"/>
    <p:sldId id="598" r:id="rId286"/>
    <p:sldId id="599" r:id="rId287"/>
    <p:sldId id="600" r:id="rId288"/>
    <p:sldId id="601" r:id="rId289"/>
    <p:sldId id="602" r:id="rId290"/>
    <p:sldId id="603" r:id="rId291"/>
    <p:sldId id="604" r:id="rId292"/>
    <p:sldId id="605" r:id="rId293"/>
    <p:sldId id="606" r:id="rId294"/>
    <p:sldId id="607" r:id="rId295"/>
    <p:sldId id="608" r:id="rId296"/>
    <p:sldId id="609" r:id="rId297"/>
    <p:sldId id="610" r:id="rId298"/>
    <p:sldId id="611" r:id="rId299"/>
    <p:sldId id="612" r:id="rId300"/>
    <p:sldId id="613" r:id="rId301"/>
    <p:sldId id="614" r:id="rId302"/>
    <p:sldId id="615" r:id="rId303"/>
    <p:sldId id="616" r:id="rId304"/>
    <p:sldId id="617" r:id="rId305"/>
    <p:sldId id="619" r:id="rId306"/>
    <p:sldId id="620" r:id="rId307"/>
    <p:sldId id="621" r:id="rId308"/>
    <p:sldId id="622" r:id="rId309"/>
    <p:sldId id="623" r:id="rId310"/>
    <p:sldId id="624" r:id="rId311"/>
    <p:sldId id="625" r:id="rId312"/>
    <p:sldId id="626" r:id="rId313"/>
    <p:sldId id="627" r:id="rId314"/>
    <p:sldId id="628" r:id="rId315"/>
    <p:sldId id="629" r:id="rId316"/>
    <p:sldId id="630" r:id="rId317"/>
    <p:sldId id="631" r:id="rId318"/>
    <p:sldId id="632" r:id="rId319"/>
    <p:sldId id="635" r:id="rId320"/>
    <p:sldId id="636" r:id="rId321"/>
    <p:sldId id="639" r:id="rId322"/>
    <p:sldId id="641" r:id="rId323"/>
    <p:sldId id="642" r:id="rId324"/>
    <p:sldId id="643" r:id="rId325"/>
    <p:sldId id="644" r:id="rId326"/>
    <p:sldId id="645" r:id="rId327"/>
    <p:sldId id="646" r:id="rId328"/>
    <p:sldId id="649" r:id="rId329"/>
    <p:sldId id="650" r:id="rId330"/>
    <p:sldId id="651" r:id="rId331"/>
    <p:sldId id="652" r:id="rId332"/>
    <p:sldId id="653" r:id="rId333"/>
    <p:sldId id="654" r:id="rId334"/>
    <p:sldId id="655" r:id="rId335"/>
    <p:sldId id="656" r:id="rId336"/>
    <p:sldId id="657" r:id="rId337"/>
    <p:sldId id="658" r:id="rId338"/>
    <p:sldId id="659" r:id="rId339"/>
    <p:sldId id="660" r:id="rId340"/>
    <p:sldId id="661" r:id="rId341"/>
    <p:sldId id="662" r:id="rId342"/>
    <p:sldId id="663" r:id="rId343"/>
    <p:sldId id="664" r:id="rId344"/>
    <p:sldId id="672" r:id="rId345"/>
    <p:sldId id="673" r:id="rId346"/>
    <p:sldId id="674" r:id="rId347"/>
    <p:sldId id="675" r:id="rId348"/>
    <p:sldId id="676" r:id="rId3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296" y="-6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presProps" Target="presProp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theme" Target="theme/theme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tableStyles" Target="tableStyles.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44.wmf"/><Relationship Id="rId4" Type="http://schemas.openxmlformats.org/officeDocument/2006/relationships/image" Target="../media/image8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44.wmf"/><Relationship Id="rId4" Type="http://schemas.openxmlformats.org/officeDocument/2006/relationships/image" Target="../media/image9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23.wmf"/><Relationship Id="rId1" Type="http://schemas.openxmlformats.org/officeDocument/2006/relationships/image" Target="../media/image124.wmf"/><Relationship Id="rId5" Type="http://schemas.openxmlformats.org/officeDocument/2006/relationships/image" Target="../media/image127.wmf"/><Relationship Id="rId4" Type="http://schemas.openxmlformats.org/officeDocument/2006/relationships/image" Target="../media/image126.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3.wmf"/><Relationship Id="rId1" Type="http://schemas.openxmlformats.org/officeDocument/2006/relationships/image" Target="../media/image124.wmf"/><Relationship Id="rId5" Type="http://schemas.openxmlformats.org/officeDocument/2006/relationships/image" Target="../media/image130.wmf"/><Relationship Id="rId4" Type="http://schemas.openxmlformats.org/officeDocument/2006/relationships/image" Target="../media/image129.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8C1D9C-7738-4869-B9F1-43889110AED6}" type="datetimeFigureOut">
              <a:rPr lang="en-US" smtClean="0"/>
              <a:pPr/>
              <a:t>10/3/2019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D4C950-5332-49CA-8BDD-C04D8EABB42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147</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149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150</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151</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152</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153</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154</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155</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156</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157</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158</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159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16</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160</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161</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162</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163</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164</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165</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166</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167</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168</a:t>
            </a:fld>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169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17</a:t>
            </a:fld>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170</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171</a:t>
            </a:fld>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172</a:t>
            </a:fld>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173</a:t>
            </a:fld>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174</a:t>
            </a:fld>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175</a:t>
            </a:fld>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176</a:t>
            </a:fld>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177</a:t>
            </a:fld>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178</a:t>
            </a:fld>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179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18</a:t>
            </a:fld>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180</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181</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182</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183</a:t>
            </a:fld>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184</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185</a:t>
            </a:fld>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186</a:t>
            </a:fld>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187</a:t>
            </a:fld>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188</a:t>
            </a:fld>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189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19</a:t>
            </a:fld>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190</a:t>
            </a:fld>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191</a:t>
            </a:fld>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192</a:t>
            </a:fld>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193</a:t>
            </a:fld>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194</a:t>
            </a:fld>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195</a:t>
            </a:fld>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196</a:t>
            </a:fld>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197</a:t>
            </a:fld>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198</a:t>
            </a:fld>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199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20</a:t>
            </a:fld>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200</a:t>
            </a:fld>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201</a:t>
            </a:fld>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202</a:t>
            </a:fld>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203</a:t>
            </a:fld>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204</a:t>
            </a:fld>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205</a:t>
            </a:fld>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206</a:t>
            </a:fld>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207</a:t>
            </a:fld>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208</a:t>
            </a:fld>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209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21</a:t>
            </a:fld>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210</a:t>
            </a:fld>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211</a:t>
            </a:fld>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212</a:t>
            </a:fld>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213</a:t>
            </a:fld>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214</a:t>
            </a:fld>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215</a:t>
            </a:fld>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216</a:t>
            </a:fld>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217</a:t>
            </a:fld>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218</a:t>
            </a:fld>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219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22</a:t>
            </a:fld>
            <a:endParaRPr 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220</a:t>
            </a:fld>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221</a:t>
            </a:fld>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222</a:t>
            </a:fld>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223</a:t>
            </a:fld>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224</a:t>
            </a:fld>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225</a:t>
            </a:fld>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226</a:t>
            </a:fld>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227</a:t>
            </a:fld>
            <a:endParaRPr 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228</a:t>
            </a:fld>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23</a:t>
            </a:fld>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230</a:t>
            </a:fld>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231</a:t>
            </a:fld>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232</a:t>
            </a:fld>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233</a:t>
            </a:fld>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234</a:t>
            </a:fld>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235</a:t>
            </a:fld>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236</a:t>
            </a:fld>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237</a:t>
            </a:fld>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238</a:t>
            </a:fld>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239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24</a:t>
            </a:fld>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240</a:t>
            </a:fld>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241</a:t>
            </a:fld>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242</a:t>
            </a:fld>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243</a:t>
            </a:fld>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244</a:t>
            </a:fld>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245</a:t>
            </a:fld>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246</a:t>
            </a:fld>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247</a:t>
            </a:fld>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248</a:t>
            </a:fld>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249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25</a:t>
            </a:fld>
            <a:endParaRPr 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250</a:t>
            </a:fld>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251</a:t>
            </a:fld>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252</a:t>
            </a:fld>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253</a:t>
            </a:fld>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254</a:t>
            </a:fld>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255</a:t>
            </a:fld>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256</a:t>
            </a:fld>
            <a:endParaRPr 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257</a:t>
            </a:fld>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258</a:t>
            </a:fld>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259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26</a:t>
            </a:fld>
            <a:endParaRPr lang="en-US"/>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260</a:t>
            </a:fld>
            <a:endParaRPr 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261</a:t>
            </a:fld>
            <a:endParaRPr 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262</a:t>
            </a:fld>
            <a:endParaRPr 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263</a:t>
            </a:fld>
            <a:endParaRPr 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264</a:t>
            </a:fld>
            <a:endParaRPr 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2CFB1-087E-409C-8AC6-EE1B91A9F3CB}" type="slidenum">
              <a:rPr lang="en-US" smtClean="0"/>
              <a:pPr/>
              <a:t>265</a:t>
            </a:fld>
            <a:endParaRPr lang="en-US"/>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2CFB1-087E-409C-8AC6-EE1B91A9F3CB}" type="slidenum">
              <a:rPr lang="en-US" smtClean="0"/>
              <a:pPr/>
              <a:t>266</a:t>
            </a:fld>
            <a:endParaRPr lang="en-US"/>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2CFB1-087E-409C-8AC6-EE1B91A9F3CB}" type="slidenum">
              <a:rPr lang="en-US" smtClean="0"/>
              <a:pPr/>
              <a:t>267</a:t>
            </a:fld>
            <a:endParaRPr lang="en-US"/>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2CFB1-087E-409C-8AC6-EE1B91A9F3CB}" type="slidenum">
              <a:rPr lang="en-US" smtClean="0"/>
              <a:pPr/>
              <a:t>268</a:t>
            </a:fld>
            <a:endParaRPr lang="en-US"/>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2CFB1-087E-409C-8AC6-EE1B91A9F3CB}" type="slidenum">
              <a:rPr lang="en-US" smtClean="0"/>
              <a:pPr/>
              <a:t>269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27</a:t>
            </a:fld>
            <a:endParaRPr lang="en-US"/>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270</a:t>
            </a:fld>
            <a:endParaRPr 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271</a:t>
            </a:fld>
            <a:endParaRPr lang="en-US"/>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272</a:t>
            </a:fld>
            <a:endParaRPr lang="en-US"/>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273</a:t>
            </a:fld>
            <a:endParaRPr lang="en-US"/>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274</a:t>
            </a:fld>
            <a:endParaRPr lang="en-US"/>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275</a:t>
            </a:fld>
            <a:endParaRPr lang="en-US"/>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276</a:t>
            </a:fld>
            <a:endParaRPr lang="en-US"/>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277</a:t>
            </a:fld>
            <a:endParaRPr 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278</a:t>
            </a:fld>
            <a:endParaRPr lang="en-US"/>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279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28</a:t>
            </a:fld>
            <a:endParaRPr lang="en-US"/>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280</a:t>
            </a:fld>
            <a:endParaRPr lang="en-US"/>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281</a:t>
            </a:fld>
            <a:endParaRPr lang="en-US"/>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282</a:t>
            </a:fld>
            <a:endParaRPr lang="en-US"/>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283</a:t>
            </a:fld>
            <a:endParaRPr lang="en-US"/>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284</a:t>
            </a:fld>
            <a:endParaRPr lang="en-US"/>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285</a:t>
            </a:fld>
            <a:endParaRPr lang="en-US"/>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286</a:t>
            </a:fld>
            <a:endParaRPr lang="en-US"/>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287</a:t>
            </a:fld>
            <a:endParaRPr lang="en-US"/>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288</a:t>
            </a:fld>
            <a:endParaRPr lang="en-US"/>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289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29</a:t>
            </a:fld>
            <a:endParaRPr lang="en-US"/>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290</a:t>
            </a:fld>
            <a:endParaRPr lang="en-US"/>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291</a:t>
            </a:fld>
            <a:endParaRPr lang="en-US"/>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292</a:t>
            </a:fld>
            <a:endParaRPr lang="en-US"/>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293</a:t>
            </a:fld>
            <a:endParaRPr lang="en-US"/>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294</a:t>
            </a:fld>
            <a:endParaRPr lang="en-US"/>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295</a:t>
            </a:fld>
            <a:endParaRPr lang="en-US"/>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296</a:t>
            </a:fld>
            <a:endParaRPr lang="en-US"/>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297</a:t>
            </a:fld>
            <a:endParaRPr lang="en-US"/>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298</a:t>
            </a:fld>
            <a:endParaRPr lang="en-US"/>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299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30</a:t>
            </a:fld>
            <a:endParaRPr lang="en-US"/>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300</a:t>
            </a:fld>
            <a:endParaRPr lang="en-US"/>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301</a:t>
            </a:fld>
            <a:endParaRPr lang="en-US"/>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302</a:t>
            </a:fld>
            <a:endParaRPr lang="en-US"/>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303</a:t>
            </a:fld>
            <a:endParaRPr lang="en-US"/>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304</a:t>
            </a:fld>
            <a:endParaRPr lang="en-US"/>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305</a:t>
            </a:fld>
            <a:endParaRPr lang="en-US"/>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306</a:t>
            </a:fld>
            <a:endParaRPr lang="en-US"/>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307</a:t>
            </a:fld>
            <a:endParaRPr lang="en-US"/>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308</a:t>
            </a:fld>
            <a:endParaRPr lang="en-US"/>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309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31</a:t>
            </a:fld>
            <a:endParaRPr lang="en-US"/>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310</a:t>
            </a:fld>
            <a:endParaRPr lang="en-US"/>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311</a:t>
            </a:fld>
            <a:endParaRPr lang="en-US"/>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312</a:t>
            </a:fld>
            <a:endParaRPr lang="en-US"/>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313</a:t>
            </a:fld>
            <a:endParaRPr lang="en-US"/>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314</a:t>
            </a:fld>
            <a:endParaRPr lang="en-US"/>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315</a:t>
            </a:fld>
            <a:endParaRPr lang="en-US"/>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316</a:t>
            </a:fld>
            <a:endParaRPr lang="en-US"/>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317</a:t>
            </a:fld>
            <a:endParaRPr lang="en-US"/>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318</a:t>
            </a:fld>
            <a:endParaRPr lang="en-US"/>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319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32</a:t>
            </a:fld>
            <a:endParaRPr lang="en-US"/>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320</a:t>
            </a:fld>
            <a:endParaRPr lang="en-US"/>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321</a:t>
            </a:fld>
            <a:endParaRPr lang="en-US"/>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322</a:t>
            </a:fld>
            <a:endParaRPr lang="en-US"/>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323</a:t>
            </a:fld>
            <a:endParaRPr lang="en-US"/>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324</a:t>
            </a:fld>
            <a:endParaRPr lang="en-US"/>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325</a:t>
            </a:fld>
            <a:endParaRPr lang="en-US"/>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326</a:t>
            </a:fld>
            <a:endParaRPr lang="en-US"/>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327</a:t>
            </a:fld>
            <a:endParaRPr lang="en-US"/>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328</a:t>
            </a:fld>
            <a:endParaRPr lang="en-US"/>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329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33</a:t>
            </a:fld>
            <a:endParaRPr lang="en-US"/>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330</a:t>
            </a:fld>
            <a:endParaRPr lang="en-US"/>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331</a:t>
            </a:fld>
            <a:endParaRPr lang="en-US"/>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332</a:t>
            </a:fld>
            <a:endParaRPr lang="en-US"/>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333</a:t>
            </a:fld>
            <a:endParaRPr lang="en-US"/>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334</a:t>
            </a:fld>
            <a:endParaRPr lang="en-US"/>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335</a:t>
            </a:fld>
            <a:endParaRPr lang="en-US"/>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336</a:t>
            </a:fld>
            <a:endParaRPr lang="en-US"/>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337</a:t>
            </a:fld>
            <a:endParaRPr lang="en-US"/>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338</a:t>
            </a:fld>
            <a:endParaRPr lang="en-US"/>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34</a:t>
            </a:fld>
            <a:endParaRPr lang="en-US"/>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340</a:t>
            </a:fld>
            <a:endParaRPr lang="en-US"/>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341</a:t>
            </a:fld>
            <a:endParaRPr lang="en-US"/>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342</a:t>
            </a:fld>
            <a:endParaRPr lang="en-US"/>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343</a:t>
            </a:fld>
            <a:endParaRPr lang="en-US"/>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344</a:t>
            </a:fld>
            <a:endParaRPr lang="en-US"/>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345</a:t>
            </a:fld>
            <a:endParaRPr lang="en-US"/>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346</a:t>
            </a:fld>
            <a:endParaRPr lang="en-US"/>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347</a:t>
            </a:fld>
            <a:endParaRPr lang="en-US"/>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348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141483-098E-448A-8313-0891F3E6A369}"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D4C950-5332-49CA-8BDD-C04D8EABB422}"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9F87D-E412-40C9-BF20-0F98261E3457}"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52051-5943-484E-9762-B1AFCE8CCE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9F87D-E412-40C9-BF20-0F98261E3457}"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52051-5943-484E-9762-B1AFCE8CCE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9F87D-E412-40C9-BF20-0F98261E3457}"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52051-5943-484E-9762-B1AFCE8CCE6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9F87D-E412-40C9-BF20-0F98261E3457}"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52051-5943-484E-9762-B1AFCE8CCE6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9F87D-E412-40C9-BF20-0F98261E3457}"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52051-5943-484E-9762-B1AFCE8CCE6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9F87D-E412-40C9-BF20-0F98261E3457}" type="datetimeFigureOut">
              <a:rPr lang="en-US" smtClean="0"/>
              <a:pPr/>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52051-5943-484E-9762-B1AFCE8CCE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9F87D-E412-40C9-BF20-0F98261E3457}" type="datetimeFigureOut">
              <a:rPr lang="en-US" smtClean="0"/>
              <a:pPr/>
              <a:t>10/3/2019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952051-5943-484E-9762-B1AFCE8CCE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9F87D-E412-40C9-BF20-0F98261E3457}" type="datetimeFigureOut">
              <a:rPr lang="en-US" smtClean="0"/>
              <a:pPr/>
              <a:t>10/3/2019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952051-5943-484E-9762-B1AFCE8CCE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9F87D-E412-40C9-BF20-0F98261E3457}" type="datetimeFigureOut">
              <a:rPr lang="en-US" smtClean="0"/>
              <a:pPr/>
              <a:t>10/3/2019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952051-5943-484E-9762-B1AFCE8CCE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9F87D-E412-40C9-BF20-0F98261E3457}" type="datetimeFigureOut">
              <a:rPr lang="en-US" smtClean="0"/>
              <a:pPr/>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52051-5943-484E-9762-B1AFCE8CCE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9F87D-E412-40C9-BF20-0F98261E3457}" type="datetimeFigureOut">
              <a:rPr lang="en-US" smtClean="0"/>
              <a:pPr/>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52051-5943-484E-9762-B1AFCE8CCE6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9F87D-E412-40C9-BF20-0F98261E3457}" type="datetimeFigureOut">
              <a:rPr lang="en-US" smtClean="0"/>
              <a:pPr/>
              <a:t>10/3/2019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952051-5943-484E-9762-B1AFCE8CCE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10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209.png"/><Relationship Id="rId4" Type="http://schemas.openxmlformats.org/officeDocument/2006/relationships/image" Target="../media/image208.png"/></Relationships>
</file>

<file path=ppt/slides/_rels/slide10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0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10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10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1.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oleObject" Target="../embeddings/oleObject3.bin"/><Relationship Id="rId9"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11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4.png"/></Relationships>
</file>

<file path=ppt/slides/_rels/slide11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11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png"/></Relationships>
</file>

<file path=ppt/slides/_rels/slide11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11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11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2.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10" Type="http://schemas.openxmlformats.org/officeDocument/2006/relationships/oleObject" Target="../embeddings/oleObject10.bin"/><Relationship Id="rId4" Type="http://schemas.openxmlformats.org/officeDocument/2006/relationships/oleObject" Target="../embeddings/oleObject4.bin"/><Relationship Id="rId9" Type="http://schemas.openxmlformats.org/officeDocument/2006/relationships/oleObject" Target="../embeddings/oleObject9.bin"/></Relationships>
</file>

<file path=ppt/slides/_rels/slide12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12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13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13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257.png"/><Relationship Id="rId4" Type="http://schemas.openxmlformats.org/officeDocument/2006/relationships/image" Target="../media/image256.png"/></Relationships>
</file>

<file path=ppt/slides/_rels/slide13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9.png"/></Relationships>
</file>

<file path=ppt/slides/_rels/slide13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269.png"/><Relationship Id="rId4" Type="http://schemas.openxmlformats.org/officeDocument/2006/relationships/image" Target="../media/image268.png"/></Relationships>
</file>

<file path=ppt/slides/_rels/slide14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14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275.png"/></Relationships>
</file>

<file path=ppt/slides/_rels/slide147.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277.png"/></Relationships>
</file>

<file path=ppt/slides/_rels/slide148.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5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51.xml"/><Relationship Id="rId1" Type="http://schemas.openxmlformats.org/officeDocument/2006/relationships/slideLayout" Target="../slideLayouts/slideLayout2.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s>
</file>

<file path=ppt/slides/_rels/slide152.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287.png"/></Relationships>
</file>

<file path=ppt/slides/_rels/slide15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294.png"/></Relationships>
</file>

<file path=ppt/slides/_rels/slide159.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29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299.png"/></Relationships>
</file>

<file path=ppt/slides/_rels/slide162.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302.png"/><Relationship Id="rId4" Type="http://schemas.openxmlformats.org/officeDocument/2006/relationships/image" Target="../media/image301.png"/></Relationships>
</file>

<file path=ppt/slides/_rels/slide163.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308.png"/></Relationships>
</file>

<file path=ppt/slides/_rels/slide168.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169.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oleObject" Target="../embeddings/oleObject65.bin"/><Relationship Id="rId4" Type="http://schemas.openxmlformats.org/officeDocument/2006/relationships/image" Target="../media/image313.png"/></Relationships>
</file>

<file path=ppt/slides/_rels/slide173.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75.xml"/><Relationship Id="rId1" Type="http://schemas.openxmlformats.org/officeDocument/2006/relationships/slideLayout" Target="../slideLayouts/slideLayout2.xml"/><Relationship Id="rId5" Type="http://schemas.openxmlformats.org/officeDocument/2006/relationships/image" Target="../media/image318.png"/><Relationship Id="rId4" Type="http://schemas.openxmlformats.org/officeDocument/2006/relationships/image" Target="../media/image317.png"/></Relationships>
</file>

<file path=ppt/slides/_rels/slide176.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3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326.png"/></Relationships>
</file>

<file path=ppt/slides/_rels/slide182.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183.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332.png"/></Relationships>
</file>

<file path=ppt/slides/_rels/slide186.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334.png"/></Relationships>
</file>

<file path=ppt/slides/_rels/slide187.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336.png"/></Relationships>
</file>

<file path=ppt/slides/_rels/slide188.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339.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19.xml"/><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emf"/></Relationships>
</file>

<file path=ppt/slides/_rels/slide190.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344.png"/></Relationships>
</file>

<file path=ppt/slides/_rels/slide194.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348.png"/></Relationships>
</file>

<file path=ppt/slides/_rels/slide197.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0.xml"/><Relationship Id="rId7" Type="http://schemas.openxmlformats.org/officeDocument/2006/relationships/image" Target="../media/image40.png"/><Relationship Id="rId12" Type="http://schemas.openxmlformats.org/officeDocument/2006/relationships/image" Target="../media/image43.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9.png"/><Relationship Id="rId11" Type="http://schemas.openxmlformats.org/officeDocument/2006/relationships/oleObject" Target="../embeddings/oleObject17.bin"/><Relationship Id="rId5" Type="http://schemas.openxmlformats.org/officeDocument/2006/relationships/image" Target="../media/image38.png"/><Relationship Id="rId10" Type="http://schemas.openxmlformats.org/officeDocument/2006/relationships/oleObject" Target="../embeddings/oleObject16.bin"/><Relationship Id="rId4" Type="http://schemas.openxmlformats.org/officeDocument/2006/relationships/image" Target="../media/image37.png"/><Relationship Id="rId9" Type="http://schemas.openxmlformats.org/officeDocument/2006/relationships/image" Target="../media/image42.png"/></Relationships>
</file>

<file path=ppt/slides/_rels/slide200.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355.png"/></Relationships>
</file>

<file path=ppt/slides/_rels/slide204.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image" Target="../media/image360.png"/></Relationships>
</file>

<file path=ppt/slides/_rels/slide208.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362.png"/></Relationships>
</file>

<file path=ppt/slides/_rels/slide209.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21.xml"/><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oleObject" Target="../embeddings/oleObject18.bin"/><Relationship Id="rId9" Type="http://schemas.openxmlformats.org/officeDocument/2006/relationships/oleObject" Target="../embeddings/oleObject23.bin"/></Relationships>
</file>

<file path=ppt/slides/_rels/slide210.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219.xml"/><Relationship Id="rId1" Type="http://schemas.openxmlformats.org/officeDocument/2006/relationships/slideLayout" Target="../slideLayouts/slideLayout2.xml"/><Relationship Id="rId4" Type="http://schemas.openxmlformats.org/officeDocument/2006/relationships/image" Target="../media/image374.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notesSlide" Target="../notesSlides/notesSlide221.xml"/><Relationship Id="rId1" Type="http://schemas.openxmlformats.org/officeDocument/2006/relationships/slideLayout" Target="../slideLayouts/slideLayout2.xml"/><Relationship Id="rId6" Type="http://schemas.openxmlformats.org/officeDocument/2006/relationships/image" Target="../media/image379.png"/><Relationship Id="rId5" Type="http://schemas.openxmlformats.org/officeDocument/2006/relationships/image" Target="../media/image378.png"/><Relationship Id="rId4" Type="http://schemas.openxmlformats.org/officeDocument/2006/relationships/image" Target="../media/image377.png"/></Relationships>
</file>

<file path=ppt/slides/_rels/slide222.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223.xml"/><Relationship Id="rId1" Type="http://schemas.openxmlformats.org/officeDocument/2006/relationships/slideLayout" Target="../slideLayouts/slideLayout2.xml"/><Relationship Id="rId4" Type="http://schemas.openxmlformats.org/officeDocument/2006/relationships/image" Target="../media/image382.png"/></Relationships>
</file>

<file path=ppt/slides/_rels/slide224.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233.xml"/><Relationship Id="rId1" Type="http://schemas.openxmlformats.org/officeDocument/2006/relationships/slideLayout" Target="../slideLayouts/slideLayout2.xml"/><Relationship Id="rId4" Type="http://schemas.openxmlformats.org/officeDocument/2006/relationships/image" Target="../media/image392.png"/></Relationships>
</file>

<file path=ppt/slides/_rels/slide234.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notesSlide" Target="../notesSlides/notesSlide238.xml"/><Relationship Id="rId1" Type="http://schemas.openxmlformats.org/officeDocument/2006/relationships/slideLayout" Target="../slideLayouts/slideLayout2.xml"/><Relationship Id="rId4" Type="http://schemas.openxmlformats.org/officeDocument/2006/relationships/image" Target="../media/image398.png"/></Relationships>
</file>

<file path=ppt/slides/_rels/slide239.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notesSlide" Target="../notesSlides/notesSlide239.xml"/><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240.xml"/><Relationship Id="rId1" Type="http://schemas.openxmlformats.org/officeDocument/2006/relationships/slideLayout" Target="../slideLayouts/slideLayout2.xml"/><Relationship Id="rId4" Type="http://schemas.openxmlformats.org/officeDocument/2006/relationships/image" Target="../media/image402.png"/></Relationships>
</file>

<file path=ppt/slides/_rels/slide241.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notesSlide" Target="../notesSlides/notesSlide241.xml"/><Relationship Id="rId1" Type="http://schemas.openxmlformats.org/officeDocument/2006/relationships/slideLayout" Target="../slideLayouts/slideLayout2.xml"/><Relationship Id="rId4" Type="http://schemas.openxmlformats.org/officeDocument/2006/relationships/image" Target="../media/image404.png"/></Relationships>
</file>

<file path=ppt/slides/_rels/slide242.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242.xml"/><Relationship Id="rId1" Type="http://schemas.openxmlformats.org/officeDocument/2006/relationships/slideLayout" Target="../slideLayouts/slideLayout2.xml"/><Relationship Id="rId4" Type="http://schemas.openxmlformats.org/officeDocument/2006/relationships/image" Target="../media/image406.png"/></Relationships>
</file>

<file path=ppt/slides/_rels/slide243.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408.png"/></Relationships>
</file>

<file path=ppt/slides/_rels/slide244.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245.xml"/><Relationship Id="rId1" Type="http://schemas.openxmlformats.org/officeDocument/2006/relationships/slideLayout" Target="../slideLayouts/slideLayout2.xml"/><Relationship Id="rId4" Type="http://schemas.openxmlformats.org/officeDocument/2006/relationships/image" Target="../media/image411.png"/></Relationships>
</file>

<file path=ppt/slides/_rels/slide246.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notesSlide" Target="../notesSlides/notesSlide247.xml"/><Relationship Id="rId1" Type="http://schemas.openxmlformats.org/officeDocument/2006/relationships/slideLayout" Target="../slideLayouts/slideLayout2.xml"/><Relationship Id="rId4" Type="http://schemas.openxmlformats.org/officeDocument/2006/relationships/image" Target="../media/image414.png"/></Relationships>
</file>

<file path=ppt/slides/_rels/slide248.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249.xml"/><Relationship Id="rId1" Type="http://schemas.openxmlformats.org/officeDocument/2006/relationships/slideLayout" Target="../slideLayouts/slideLayout2.xml"/><Relationship Id="rId4" Type="http://schemas.openxmlformats.org/officeDocument/2006/relationships/image" Target="../media/image417.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0.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notesSlide" Target="../notesSlides/notesSlide257.xml"/><Relationship Id="rId1" Type="http://schemas.openxmlformats.org/officeDocument/2006/relationships/slideLayout" Target="../slideLayouts/slideLayout2.xml"/><Relationship Id="rId4" Type="http://schemas.openxmlformats.org/officeDocument/2006/relationships/image" Target="../media/image426.png"/></Relationships>
</file>

<file path=ppt/slides/_rels/slide258.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notesSlide" Target="../notesSlides/notesSlide26.xml"/><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68.png"/><Relationship Id="rId2" Type="http://schemas.openxmlformats.org/officeDocument/2006/relationships/slideLayout" Target="../slideLayouts/slideLayout2.xml"/><Relationship Id="rId16" Type="http://schemas.openxmlformats.org/officeDocument/2006/relationships/oleObject" Target="../embeddings/oleObject25.bin"/><Relationship Id="rId1" Type="http://schemas.openxmlformats.org/officeDocument/2006/relationships/vmlDrawing" Target="../drawings/vmlDrawing8.v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oleObject" Target="../embeddings/oleObject24.bin"/><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260.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notesSlide" Target="../notesSlides/notesSlide260.xml"/><Relationship Id="rId1" Type="http://schemas.openxmlformats.org/officeDocument/2006/relationships/slideLayout" Target="../slideLayouts/slideLayout2.xml"/><Relationship Id="rId4" Type="http://schemas.openxmlformats.org/officeDocument/2006/relationships/image" Target="../media/image430.png"/></Relationships>
</file>

<file path=ppt/slides/_rels/slide261.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262.xml"/><Relationship Id="rId1" Type="http://schemas.openxmlformats.org/officeDocument/2006/relationships/slideLayout" Target="../slideLayouts/slideLayout2.xml"/><Relationship Id="rId4" Type="http://schemas.openxmlformats.org/officeDocument/2006/relationships/image" Target="../media/image433.png"/></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notesSlide" Target="../notesSlides/notesSlide266.xml"/><Relationship Id="rId1" Type="http://schemas.openxmlformats.org/officeDocument/2006/relationships/slideLayout" Target="../slideLayouts/slideLayout2.xml"/><Relationship Id="rId4" Type="http://schemas.openxmlformats.org/officeDocument/2006/relationships/image" Target="../media/image437.png"/></Relationships>
</file>

<file path=ppt/slides/_rels/slide267.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notesSlide" Target="../notesSlides/notesSlide267.xml"/><Relationship Id="rId1" Type="http://schemas.openxmlformats.org/officeDocument/2006/relationships/slideLayout" Target="../slideLayouts/slideLayout2.xml"/><Relationship Id="rId5" Type="http://schemas.openxmlformats.org/officeDocument/2006/relationships/image" Target="../media/image440.png"/><Relationship Id="rId4" Type="http://schemas.openxmlformats.org/officeDocument/2006/relationships/image" Target="../media/image439.png"/></Relationships>
</file>

<file path=ppt/slides/_rels/slide268.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notesSlide" Target="../notesSlides/notesSlide269.xml"/><Relationship Id="rId1" Type="http://schemas.openxmlformats.org/officeDocument/2006/relationships/slideLayout" Target="../slideLayouts/slideLayout2.xml"/><Relationship Id="rId4" Type="http://schemas.openxmlformats.org/officeDocument/2006/relationships/image" Target="../media/image443.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27.xml"/><Relationship Id="rId7" Type="http://schemas.openxmlformats.org/officeDocument/2006/relationships/image" Target="../media/image75.png"/><Relationship Id="rId12"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74.png"/><Relationship Id="rId11" Type="http://schemas.openxmlformats.org/officeDocument/2006/relationships/oleObject" Target="../embeddings/oleObject27.bin"/><Relationship Id="rId5" Type="http://schemas.openxmlformats.org/officeDocument/2006/relationships/image" Target="../media/image73.png"/><Relationship Id="rId10" Type="http://schemas.openxmlformats.org/officeDocument/2006/relationships/oleObject" Target="../embeddings/oleObject26.bin"/><Relationship Id="rId4" Type="http://schemas.openxmlformats.org/officeDocument/2006/relationships/image" Target="../media/image72.png"/><Relationship Id="rId9" Type="http://schemas.openxmlformats.org/officeDocument/2006/relationships/image" Target="../media/image77.png"/></Relationships>
</file>

<file path=ppt/slides/_rels/slide270.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notesSlide" Target="../notesSlides/notesSlide270.xml"/><Relationship Id="rId1" Type="http://schemas.openxmlformats.org/officeDocument/2006/relationships/slideLayout" Target="../slideLayouts/slideLayout2.xml"/><Relationship Id="rId4" Type="http://schemas.openxmlformats.org/officeDocument/2006/relationships/image" Target="../media/image445.png"/></Relationships>
</file>

<file path=ppt/slides/_rels/slide271.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notesSlide" Target="../notesSlides/notesSlide271.xml"/><Relationship Id="rId1" Type="http://schemas.openxmlformats.org/officeDocument/2006/relationships/slideLayout" Target="../slideLayouts/slideLayout2.xml"/><Relationship Id="rId4" Type="http://schemas.openxmlformats.org/officeDocument/2006/relationships/image" Target="../media/image447.png"/></Relationships>
</file>

<file path=ppt/slides/_rels/slide272.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notesSlide" Target="../notesSlides/notesSlide272.xml"/><Relationship Id="rId1" Type="http://schemas.openxmlformats.org/officeDocument/2006/relationships/slideLayout" Target="../slideLayouts/slideLayout2.xml"/><Relationship Id="rId4" Type="http://schemas.openxmlformats.org/officeDocument/2006/relationships/image" Target="../media/image449.png"/></Relationships>
</file>

<file path=ppt/slides/_rels/slide273.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273.xml"/><Relationship Id="rId1" Type="http://schemas.openxmlformats.org/officeDocument/2006/relationships/slideLayout" Target="../slideLayouts/slideLayout2.xml"/><Relationship Id="rId4" Type="http://schemas.openxmlformats.org/officeDocument/2006/relationships/image" Target="../media/image451.png"/></Relationships>
</file>

<file path=ppt/slides/_rels/slide274.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454.png"/><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notesSlide" Target="../notesSlides/notesSlide277.xml"/><Relationship Id="rId1" Type="http://schemas.openxmlformats.org/officeDocument/2006/relationships/slideLayout" Target="../slideLayouts/slideLayout2.xml"/><Relationship Id="rId5" Type="http://schemas.openxmlformats.org/officeDocument/2006/relationships/image" Target="../media/image457.png"/><Relationship Id="rId4" Type="http://schemas.openxmlformats.org/officeDocument/2006/relationships/image" Target="../media/image456.png"/></Relationships>
</file>

<file path=ppt/slides/_rels/slide278.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notesSlide" Target="../notesSlides/notesSlide281.xml"/><Relationship Id="rId1" Type="http://schemas.openxmlformats.org/officeDocument/2006/relationships/slideLayout" Target="../slideLayouts/slideLayout2.xml"/><Relationship Id="rId4" Type="http://schemas.openxmlformats.org/officeDocument/2006/relationships/image" Target="../media/image462.png"/></Relationships>
</file>

<file path=ppt/slides/_rels/slide282.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notesSlide" Target="../notesSlides/notesSlide282.xml"/><Relationship Id="rId1" Type="http://schemas.openxmlformats.org/officeDocument/2006/relationships/slideLayout" Target="../slideLayouts/slideLayout2.xml"/><Relationship Id="rId4" Type="http://schemas.openxmlformats.org/officeDocument/2006/relationships/image" Target="../media/image464.png"/></Relationships>
</file>

<file path=ppt/slides/_rels/slide283.xml.rels><?xml version="1.0" encoding="UTF-8" standalone="yes"?>
<Relationships xmlns="http://schemas.openxmlformats.org/package/2006/relationships"><Relationship Id="rId3" Type="http://schemas.openxmlformats.org/officeDocument/2006/relationships/image" Target="../media/image465.png"/><Relationship Id="rId7" Type="http://schemas.openxmlformats.org/officeDocument/2006/relationships/image" Target="../media/image469.png"/><Relationship Id="rId2" Type="http://schemas.openxmlformats.org/officeDocument/2006/relationships/notesSlide" Target="../notesSlides/notesSlide283.xml"/><Relationship Id="rId1" Type="http://schemas.openxmlformats.org/officeDocument/2006/relationships/slideLayout" Target="../slideLayouts/slideLayout2.xml"/><Relationship Id="rId6" Type="http://schemas.openxmlformats.org/officeDocument/2006/relationships/image" Target="../media/image468.png"/><Relationship Id="rId5" Type="http://schemas.openxmlformats.org/officeDocument/2006/relationships/image" Target="../media/image467.png"/><Relationship Id="rId4" Type="http://schemas.openxmlformats.org/officeDocument/2006/relationships/image" Target="../media/image466.png"/></Relationships>
</file>

<file path=ppt/slides/_rels/slide284.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284.xml"/><Relationship Id="rId1" Type="http://schemas.openxmlformats.org/officeDocument/2006/relationships/slideLayout" Target="../slideLayouts/slideLayout2.xml"/><Relationship Id="rId4" Type="http://schemas.openxmlformats.org/officeDocument/2006/relationships/image" Target="../media/image471.png"/></Relationships>
</file>

<file path=ppt/slides/_rels/slide285.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473.png"/><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notesSlide" Target="../notesSlides/notesSlide287.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475.png"/></Relationships>
</file>

<file path=ppt/slides/_rels/slide288.xml.rels><?xml version="1.0" encoding="UTF-8" standalone="yes"?>
<Relationships xmlns="http://schemas.openxmlformats.org/package/2006/relationships"><Relationship Id="rId3" Type="http://schemas.openxmlformats.org/officeDocument/2006/relationships/image" Target="../media/image476.png"/><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0.xml.rels><?xml version="1.0" encoding="UTF-8" standalone="yes"?>
<Relationships xmlns="http://schemas.openxmlformats.org/package/2006/relationships"><Relationship Id="rId3" Type="http://schemas.openxmlformats.org/officeDocument/2006/relationships/image" Target="../media/image478.png"/><Relationship Id="rId2" Type="http://schemas.openxmlformats.org/officeDocument/2006/relationships/notesSlide" Target="../notesSlides/notesSlide290.xml"/><Relationship Id="rId1" Type="http://schemas.openxmlformats.org/officeDocument/2006/relationships/slideLayout" Target="../slideLayouts/slideLayout2.xml"/><Relationship Id="rId4" Type="http://schemas.openxmlformats.org/officeDocument/2006/relationships/image" Target="../media/image479.png"/></Relationships>
</file>

<file path=ppt/slides/_rels/slide291.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482.png"/><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486.png"/><Relationship Id="rId2" Type="http://schemas.openxmlformats.org/officeDocument/2006/relationships/notesSlide" Target="../notesSlides/notesSlide297.xml"/><Relationship Id="rId1" Type="http://schemas.openxmlformats.org/officeDocument/2006/relationships/slideLayout" Target="../slideLayouts/slideLayout2.xml"/><Relationship Id="rId5" Type="http://schemas.openxmlformats.org/officeDocument/2006/relationships/image" Target="../media/image488.png"/><Relationship Id="rId4" Type="http://schemas.openxmlformats.org/officeDocument/2006/relationships/image" Target="../media/image487.png"/></Relationships>
</file>

<file path=ppt/slides/_rels/slide298.xml.rels><?xml version="1.0" encoding="UTF-8" standalone="yes"?>
<Relationships xmlns="http://schemas.openxmlformats.org/package/2006/relationships"><Relationship Id="rId3" Type="http://schemas.openxmlformats.org/officeDocument/2006/relationships/image" Target="../media/image489.png"/><Relationship Id="rId2" Type="http://schemas.openxmlformats.org/officeDocument/2006/relationships/notesSlide" Target="../notesSlides/notesSlide298.xml"/><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299.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notesSlide" Target="../notesSlides/notesSlide299.xml"/><Relationship Id="rId1" Type="http://schemas.openxmlformats.org/officeDocument/2006/relationships/slideLayout" Target="../slideLayouts/slideLayout2.xml"/><Relationship Id="rId4" Type="http://schemas.openxmlformats.org/officeDocument/2006/relationships/image" Target="../media/image49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30.xml"/><Relationship Id="rId7" Type="http://schemas.openxmlformats.org/officeDocument/2006/relationships/image" Target="../media/image88.png"/><Relationship Id="rId12"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87.png"/><Relationship Id="rId11" Type="http://schemas.openxmlformats.org/officeDocument/2006/relationships/oleObject" Target="../embeddings/oleObject32.bin"/><Relationship Id="rId5" Type="http://schemas.openxmlformats.org/officeDocument/2006/relationships/image" Target="../media/image86.png"/><Relationship Id="rId10" Type="http://schemas.openxmlformats.org/officeDocument/2006/relationships/oleObject" Target="../embeddings/oleObject31.bin"/><Relationship Id="rId4" Type="http://schemas.openxmlformats.org/officeDocument/2006/relationships/oleObject" Target="../embeddings/oleObject30.bin"/><Relationship Id="rId9" Type="http://schemas.openxmlformats.org/officeDocument/2006/relationships/image" Target="../media/image90.png"/></Relationships>
</file>

<file path=ppt/slides/_rels/slide300.xml.rels><?xml version="1.0" encoding="UTF-8" standalone="yes"?>
<Relationships xmlns="http://schemas.openxmlformats.org/package/2006/relationships"><Relationship Id="rId3" Type="http://schemas.openxmlformats.org/officeDocument/2006/relationships/image" Target="../media/image493.png"/><Relationship Id="rId2" Type="http://schemas.openxmlformats.org/officeDocument/2006/relationships/notesSlide" Target="../notesSlides/notesSlide300.xml"/><Relationship Id="rId1" Type="http://schemas.openxmlformats.org/officeDocument/2006/relationships/slideLayout" Target="../slideLayouts/slideLayout2.xml"/><Relationship Id="rId4" Type="http://schemas.openxmlformats.org/officeDocument/2006/relationships/image" Target="../media/image494.png"/></Relationships>
</file>

<file path=ppt/slides/_rels/slide301.xml.rels><?xml version="1.0" encoding="UTF-8" standalone="yes"?>
<Relationships xmlns="http://schemas.openxmlformats.org/package/2006/relationships"><Relationship Id="rId3" Type="http://schemas.openxmlformats.org/officeDocument/2006/relationships/image" Target="../media/image495.png"/><Relationship Id="rId2" Type="http://schemas.openxmlformats.org/officeDocument/2006/relationships/notesSlide" Target="../notesSlides/notesSlide301.xml"/><Relationship Id="rId1" Type="http://schemas.openxmlformats.org/officeDocument/2006/relationships/slideLayout" Target="../slideLayouts/slideLayout2.xml"/><Relationship Id="rId4" Type="http://schemas.openxmlformats.org/officeDocument/2006/relationships/image" Target="../media/image496.png"/></Relationships>
</file>

<file path=ppt/slides/_rels/slide302.xml.rels><?xml version="1.0" encoding="UTF-8" standalone="yes"?>
<Relationships xmlns="http://schemas.openxmlformats.org/package/2006/relationships"><Relationship Id="rId3" Type="http://schemas.openxmlformats.org/officeDocument/2006/relationships/image" Target="../media/image497.png"/><Relationship Id="rId2" Type="http://schemas.openxmlformats.org/officeDocument/2006/relationships/notesSlide" Target="../notesSlides/notesSlide302.xml"/><Relationship Id="rId1" Type="http://schemas.openxmlformats.org/officeDocument/2006/relationships/slideLayout" Target="../slideLayouts/slideLayout2.xml"/><Relationship Id="rId4" Type="http://schemas.openxmlformats.org/officeDocument/2006/relationships/image" Target="../media/image498.png"/></Relationships>
</file>

<file path=ppt/slides/_rels/slide303.xml.rels><?xml version="1.0" encoding="UTF-8" standalone="yes"?>
<Relationships xmlns="http://schemas.openxmlformats.org/package/2006/relationships"><Relationship Id="rId3" Type="http://schemas.openxmlformats.org/officeDocument/2006/relationships/image" Target="../media/image499.png"/><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notesSlide" Target="../notesSlides/notesSlide307.xml"/><Relationship Id="rId1" Type="http://schemas.openxmlformats.org/officeDocument/2006/relationships/slideLayout" Target="../slideLayouts/slideLayout2.xml"/><Relationship Id="rId4" Type="http://schemas.openxmlformats.org/officeDocument/2006/relationships/image" Target="../media/image504.png"/></Relationships>
</file>

<file path=ppt/slides/_rels/slide308.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notesSlide" Target="../notesSlides/notesSlide308.xml"/><Relationship Id="rId1" Type="http://schemas.openxmlformats.org/officeDocument/2006/relationships/slideLayout" Target="../slideLayouts/slideLayout2.xml"/><Relationship Id="rId4" Type="http://schemas.openxmlformats.org/officeDocument/2006/relationships/image" Target="../media/image506.png"/></Relationships>
</file>

<file path=ppt/slides/_rels/slide309.xml.rels><?xml version="1.0" encoding="UTF-8" standalone="yes"?>
<Relationships xmlns="http://schemas.openxmlformats.org/package/2006/relationships"><Relationship Id="rId3" Type="http://schemas.openxmlformats.org/officeDocument/2006/relationships/image" Target="../media/image507.png"/><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oleObject" Target="../embeddings/oleObject37.bin"/><Relationship Id="rId3" Type="http://schemas.openxmlformats.org/officeDocument/2006/relationships/notesSlide" Target="../notesSlides/notesSlide31.xml"/><Relationship Id="rId7" Type="http://schemas.openxmlformats.org/officeDocument/2006/relationships/image" Target="../media/image96.png"/><Relationship Id="rId12"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95.png"/><Relationship Id="rId11" Type="http://schemas.openxmlformats.org/officeDocument/2006/relationships/oleObject" Target="../embeddings/oleObject35.bin"/><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oleObject" Target="../embeddings/oleObject34.bin"/><Relationship Id="rId9" Type="http://schemas.openxmlformats.org/officeDocument/2006/relationships/image" Target="../media/image98.png"/></Relationships>
</file>

<file path=ppt/slides/_rels/slide310.xml.rels><?xml version="1.0" encoding="UTF-8" standalone="yes"?>
<Relationships xmlns="http://schemas.openxmlformats.org/package/2006/relationships"><Relationship Id="rId3" Type="http://schemas.openxmlformats.org/officeDocument/2006/relationships/image" Target="../media/image508.png"/><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509.png"/><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312.xml"/><Relationship Id="rId1" Type="http://schemas.openxmlformats.org/officeDocument/2006/relationships/slideLayout" Target="../slideLayouts/slideLayout2.xml"/><Relationship Id="rId4" Type="http://schemas.openxmlformats.org/officeDocument/2006/relationships/image" Target="../media/image511.png"/></Relationships>
</file>

<file path=ppt/slides/_rels/slide313.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513.png"/><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notesSlide" Target="../notesSlides/notesSlide315.xml"/><Relationship Id="rId1" Type="http://schemas.openxmlformats.org/officeDocument/2006/relationships/slideLayout" Target="../slideLayouts/slideLayout2.xml"/><Relationship Id="rId5" Type="http://schemas.openxmlformats.org/officeDocument/2006/relationships/image" Target="../media/image516.png"/><Relationship Id="rId4" Type="http://schemas.openxmlformats.org/officeDocument/2006/relationships/image" Target="../media/image515.png"/></Relationships>
</file>

<file path=ppt/slides/_rels/slide316.xml.rels><?xml version="1.0" encoding="UTF-8" standalone="yes"?>
<Relationships xmlns="http://schemas.openxmlformats.org/package/2006/relationships"><Relationship Id="rId3" Type="http://schemas.openxmlformats.org/officeDocument/2006/relationships/image" Target="../media/image517.png"/><Relationship Id="rId2" Type="http://schemas.openxmlformats.org/officeDocument/2006/relationships/notesSlide" Target="../notesSlides/notesSlide316.xml"/><Relationship Id="rId1" Type="http://schemas.openxmlformats.org/officeDocument/2006/relationships/slideLayout" Target="../slideLayouts/slideLayout2.xml"/><Relationship Id="rId4" Type="http://schemas.openxmlformats.org/officeDocument/2006/relationships/image" Target="../media/image518.png"/></Relationships>
</file>

<file path=ppt/slides/_rels/slide317.xml.rels><?xml version="1.0" encoding="UTF-8" standalone="yes"?>
<Relationships xmlns="http://schemas.openxmlformats.org/package/2006/relationships"><Relationship Id="rId3" Type="http://schemas.openxmlformats.org/officeDocument/2006/relationships/image" Target="../media/image519.png"/><Relationship Id="rId2" Type="http://schemas.openxmlformats.org/officeDocument/2006/relationships/notesSlide" Target="../notesSlides/notesSlide317.xml"/><Relationship Id="rId1" Type="http://schemas.openxmlformats.org/officeDocument/2006/relationships/slideLayout" Target="../slideLayouts/slideLayout2.xml"/><Relationship Id="rId4" Type="http://schemas.openxmlformats.org/officeDocument/2006/relationships/image" Target="../media/image520.png"/></Relationships>
</file>

<file path=ppt/slides/_rels/slide318.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522.png"/><Relationship Id="rId2" Type="http://schemas.openxmlformats.org/officeDocument/2006/relationships/notesSlide" Target="../notesSlides/notesSlide319.xml"/><Relationship Id="rId1" Type="http://schemas.openxmlformats.org/officeDocument/2006/relationships/slideLayout" Target="../slideLayouts/slideLayout2.xml"/><Relationship Id="rId4" Type="http://schemas.openxmlformats.org/officeDocument/2006/relationships/image" Target="../media/image52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00.png"/><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320.xml.rels><?xml version="1.0" encoding="UTF-8" standalone="yes"?>
<Relationships xmlns="http://schemas.openxmlformats.org/package/2006/relationships"><Relationship Id="rId3" Type="http://schemas.openxmlformats.org/officeDocument/2006/relationships/image" Target="../media/image524.png"/><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525.png"/><Relationship Id="rId2" Type="http://schemas.openxmlformats.org/officeDocument/2006/relationships/notesSlide" Target="../notesSlides/notesSlide321.xml"/><Relationship Id="rId1" Type="http://schemas.openxmlformats.org/officeDocument/2006/relationships/slideLayout" Target="../slideLayouts/slideLayout2.xml"/><Relationship Id="rId4" Type="http://schemas.openxmlformats.org/officeDocument/2006/relationships/image" Target="../media/image526.png"/></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527.png"/><Relationship Id="rId2" Type="http://schemas.openxmlformats.org/officeDocument/2006/relationships/notesSlide" Target="../notesSlides/notesSlide323.xml"/><Relationship Id="rId1" Type="http://schemas.openxmlformats.org/officeDocument/2006/relationships/slideLayout" Target="../slideLayouts/slideLayout2.xml"/><Relationship Id="rId4" Type="http://schemas.openxmlformats.org/officeDocument/2006/relationships/image" Target="../media/image528.png"/></Relationships>
</file>

<file path=ppt/slides/_rels/slide324.xml.rels><?xml version="1.0" encoding="UTF-8" standalone="yes"?>
<Relationships xmlns="http://schemas.openxmlformats.org/package/2006/relationships"><Relationship Id="rId3" Type="http://schemas.openxmlformats.org/officeDocument/2006/relationships/image" Target="../media/image529.png"/><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531.png"/><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notesSlide" Target="../notesSlides/notesSlide327.xml"/><Relationship Id="rId1" Type="http://schemas.openxmlformats.org/officeDocument/2006/relationships/slideLayout" Target="../slideLayouts/slideLayout2.xml"/><Relationship Id="rId4" Type="http://schemas.openxmlformats.org/officeDocument/2006/relationships/image" Target="../media/image533.png"/></Relationships>
</file>

<file path=ppt/slides/_rels/slide328.xml.rels><?xml version="1.0" encoding="UTF-8" standalone="yes"?>
<Relationships xmlns="http://schemas.openxmlformats.org/package/2006/relationships"><Relationship Id="rId3" Type="http://schemas.openxmlformats.org/officeDocument/2006/relationships/image" Target="../media/image534.png"/><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535.png"/><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30.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notesSlide" Target="../notesSlides/notesSlide330.xml"/><Relationship Id="rId1" Type="http://schemas.openxmlformats.org/officeDocument/2006/relationships/slideLayout" Target="../slideLayouts/slideLayout2.xml"/><Relationship Id="rId4" Type="http://schemas.openxmlformats.org/officeDocument/2006/relationships/image" Target="../media/image537.png"/></Relationships>
</file>

<file path=ppt/slides/_rels/slide331.xml.rels><?xml version="1.0" encoding="UTF-8" standalone="yes"?>
<Relationships xmlns="http://schemas.openxmlformats.org/package/2006/relationships"><Relationship Id="rId3" Type="http://schemas.openxmlformats.org/officeDocument/2006/relationships/image" Target="../media/image538.png"/><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539.png"/><Relationship Id="rId2" Type="http://schemas.openxmlformats.org/officeDocument/2006/relationships/notesSlide" Target="../notesSlides/notesSlide332.xml"/><Relationship Id="rId1" Type="http://schemas.openxmlformats.org/officeDocument/2006/relationships/slideLayout" Target="../slideLayouts/slideLayout2.xml"/><Relationship Id="rId4" Type="http://schemas.openxmlformats.org/officeDocument/2006/relationships/image" Target="../media/image540.png"/></Relationships>
</file>

<file path=ppt/slides/_rels/slide333.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notesSlide" Target="../notesSlides/notesSlide333.xml"/><Relationship Id="rId1" Type="http://schemas.openxmlformats.org/officeDocument/2006/relationships/slideLayout" Target="../slideLayouts/slideLayout2.xml"/><Relationship Id="rId4" Type="http://schemas.openxmlformats.org/officeDocument/2006/relationships/image" Target="../media/image542.png"/></Relationships>
</file>

<file path=ppt/slides/_rels/slide334.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544.png"/><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notesSlide" Target="../notesSlides/notesSlide336.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546.png"/><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547.png"/><Relationship Id="rId2" Type="http://schemas.openxmlformats.org/officeDocument/2006/relationships/notesSlide" Target="../notesSlides/notesSlide338.xml"/><Relationship Id="rId1" Type="http://schemas.openxmlformats.org/officeDocument/2006/relationships/slideLayout" Target="../slideLayouts/slideLayout2.xml"/><Relationship Id="rId4" Type="http://schemas.openxmlformats.org/officeDocument/2006/relationships/image" Target="../media/image548.png"/></Relationships>
</file>

<file path=ppt/slides/_rels/slide339.xml.rels><?xml version="1.0" encoding="UTF-8" standalone="yes"?>
<Relationships xmlns="http://schemas.openxmlformats.org/package/2006/relationships"><Relationship Id="rId3" Type="http://schemas.openxmlformats.org/officeDocument/2006/relationships/image" Target="../media/image549.png"/><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40.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image" Target="../media/image551.png"/><Relationship Id="rId2" Type="http://schemas.openxmlformats.org/officeDocument/2006/relationships/notesSlide" Target="../notesSlides/notesSlide341.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image" Target="../media/image552.png"/><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343.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554.png"/><Relationship Id="rId2" Type="http://schemas.openxmlformats.org/officeDocument/2006/relationships/notesSlide" Target="../notesSlides/notesSlide344.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image" Target="../media/image555.png"/><Relationship Id="rId2" Type="http://schemas.openxmlformats.org/officeDocument/2006/relationships/notesSlide" Target="../notesSlides/notesSlide345.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556.png"/><Relationship Id="rId2" Type="http://schemas.openxmlformats.org/officeDocument/2006/relationships/notesSlide" Target="../notesSlides/notesSlide346.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557.png"/><Relationship Id="rId2" Type="http://schemas.openxmlformats.org/officeDocument/2006/relationships/notesSlide" Target="../notesSlides/notesSlide347.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558.png"/><Relationship Id="rId2" Type="http://schemas.openxmlformats.org/officeDocument/2006/relationships/notesSlide" Target="../notesSlides/notesSlide34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oleObject" Target="../embeddings/oleObject40.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43.bin"/><Relationship Id="rId5" Type="http://schemas.openxmlformats.org/officeDocument/2006/relationships/oleObject" Target="../embeddings/oleObject42.bin"/><Relationship Id="rId4" Type="http://schemas.openxmlformats.org/officeDocument/2006/relationships/oleObject" Target="../embeddings/oleObject41.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oleObject" Target="../embeddings/oleObject45.bin"/><Relationship Id="rId4" Type="http://schemas.openxmlformats.org/officeDocument/2006/relationships/oleObject" Target="../embeddings/oleObject44.bin"/></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oleObject" Target="../embeddings/oleObject47.bin"/><Relationship Id="rId4" Type="http://schemas.openxmlformats.org/officeDocument/2006/relationships/oleObject" Target="../embeddings/oleObject46.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50.bin"/><Relationship Id="rId5" Type="http://schemas.openxmlformats.org/officeDocument/2006/relationships/oleObject" Target="../embeddings/oleObject49.bin"/><Relationship Id="rId4" Type="http://schemas.openxmlformats.org/officeDocument/2006/relationships/oleObject" Target="../embeddings/oleObject48.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52.bin"/><Relationship Id="rId5" Type="http://schemas.openxmlformats.org/officeDocument/2006/relationships/oleObject" Target="../embeddings/oleObject51.bin"/><Relationship Id="rId4" Type="http://schemas.openxmlformats.org/officeDocument/2006/relationships/image" Target="../media/image12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oleObject" Target="../embeddings/oleObject54.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notesSlide" Target="../notesSlides/notesSlide44.xml"/><Relationship Id="rId7"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57.bin"/><Relationship Id="rId5" Type="http://schemas.openxmlformats.org/officeDocument/2006/relationships/oleObject" Target="../embeddings/oleObject56.bin"/><Relationship Id="rId4" Type="http://schemas.openxmlformats.org/officeDocument/2006/relationships/oleObject" Target="../embeddings/oleObject55.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notesSlide" Target="../notesSlides/notesSlide45.xml"/><Relationship Id="rId7"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62.bin"/><Relationship Id="rId5" Type="http://schemas.openxmlformats.org/officeDocument/2006/relationships/oleObject" Target="../embeddings/oleObject61.bin"/><Relationship Id="rId4" Type="http://schemas.openxmlformats.org/officeDocument/2006/relationships/oleObject" Target="../embeddings/oleObject60.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6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7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86.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87.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8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9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9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9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9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9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00.png"/></Relationships>
</file>

<file path=ppt/slides/_rels/slide9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990600"/>
            <a:ext cx="7772400" cy="2076450"/>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b="1" dirty="0"/>
              <a:t>MATHEMATICS FOR </a:t>
            </a:r>
            <a:r>
              <a:rPr lang="en-US" b="1" dirty="0" smtClean="0"/>
              <a:t>ECONOMICS</a:t>
            </a:r>
            <a:br>
              <a:rPr lang="en-US" b="1" dirty="0" smtClean="0"/>
            </a:br>
            <a:r>
              <a:rPr lang="en-US" dirty="0"/>
              <a:t/>
            </a:r>
            <a:br>
              <a:rPr lang="en-US" dirty="0"/>
            </a:br>
            <a:r>
              <a:rPr lang="en-US" sz="2700" b="1" dirty="0" smtClean="0"/>
              <a:t>COURSE  I - Mathematical Preliminary </a:t>
            </a:r>
            <a:r>
              <a:rPr lang="en-US" sz="2700" dirty="0"/>
              <a:t/>
            </a:r>
            <a:br>
              <a:rPr lang="en-US" sz="2700" dirty="0"/>
            </a:br>
            <a:endParaRPr lang="en-US" sz="2700" dirty="0"/>
          </a:p>
        </p:txBody>
      </p:sp>
      <p:sp>
        <p:nvSpPr>
          <p:cNvPr id="3" name="Subtitle 2"/>
          <p:cNvSpPr>
            <a:spLocks noGrp="1"/>
          </p:cNvSpPr>
          <p:nvPr>
            <p:ph type="subTitle" idx="1"/>
          </p:nvPr>
        </p:nvSpPr>
        <p:spPr>
          <a:xfrm>
            <a:off x="1371600" y="3886200"/>
            <a:ext cx="6400800" cy="1600200"/>
          </a:xfrm>
        </p:spPr>
        <p:style>
          <a:lnRef idx="1">
            <a:schemeClr val="accent4"/>
          </a:lnRef>
          <a:fillRef idx="2">
            <a:schemeClr val="accent4"/>
          </a:fillRef>
          <a:effectRef idx="1">
            <a:schemeClr val="accent4"/>
          </a:effectRef>
          <a:fontRef idx="minor">
            <a:schemeClr val="dk1"/>
          </a:fontRef>
        </p:style>
        <p:txBody>
          <a:bodyPr>
            <a:normAutofit fontScale="70000" lnSpcReduction="20000"/>
          </a:bodyPr>
          <a:lstStyle/>
          <a:p>
            <a:endParaRPr lang="en-US" dirty="0" smtClean="0"/>
          </a:p>
          <a:p>
            <a:r>
              <a:rPr lang="en-US" b="1" dirty="0" smtClean="0">
                <a:solidFill>
                  <a:schemeClr val="tx2">
                    <a:lumMod val="75000"/>
                  </a:schemeClr>
                </a:solidFill>
              </a:rPr>
              <a:t>INSTRUCTOR: </a:t>
            </a:r>
          </a:p>
          <a:p>
            <a:r>
              <a:rPr lang="en-US" b="1" dirty="0" smtClean="0">
                <a:solidFill>
                  <a:schemeClr val="tx2">
                    <a:lumMod val="75000"/>
                  </a:schemeClr>
                </a:solidFill>
              </a:rPr>
              <a:t>Professor MIHAELA PAUN</a:t>
            </a:r>
            <a:br>
              <a:rPr lang="en-US" b="1" dirty="0" smtClean="0">
                <a:solidFill>
                  <a:schemeClr val="tx2">
                    <a:lumMod val="75000"/>
                  </a:schemeClr>
                </a:solidFill>
              </a:rPr>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3">
            <a:schemeClr val="lt1"/>
          </a:lnRef>
          <a:fillRef idx="1">
            <a:schemeClr val="accent1"/>
          </a:fillRef>
          <a:effectRef idx="1">
            <a:schemeClr val="accent1"/>
          </a:effectRef>
          <a:fontRef idx="minor">
            <a:schemeClr val="lt1"/>
          </a:fontRef>
        </p:style>
        <p:txBody>
          <a:bodyPr>
            <a:normAutofit/>
          </a:bodyPr>
          <a:lstStyle/>
          <a:p>
            <a:pPr lvl="0"/>
            <a:r>
              <a:rPr lang="en-US" sz="3200" b="1" dirty="0" smtClean="0">
                <a:solidFill>
                  <a:schemeClr val="tx2">
                    <a:lumMod val="75000"/>
                  </a:schemeClr>
                </a:solidFill>
              </a:rPr>
              <a:t>3. SOLVING EQUATIONS</a:t>
            </a:r>
            <a:endParaRPr lang="en-US" sz="3200" dirty="0">
              <a:solidFill>
                <a:schemeClr val="tx2">
                  <a:lumMod val="75000"/>
                </a:schemeClr>
              </a:solidFill>
            </a:endParaRPr>
          </a:p>
        </p:txBody>
      </p:sp>
      <p:sp>
        <p:nvSpPr>
          <p:cNvPr id="3" name="Content Placeholder 2"/>
          <p:cNvSpPr>
            <a:spLocks noGrp="1"/>
          </p:cNvSpPr>
          <p:nvPr>
            <p:ph idx="1"/>
          </p:nvPr>
        </p:nvSpPr>
        <p:spPr>
          <a:xfrm>
            <a:off x="457200" y="1066800"/>
            <a:ext cx="8229600" cy="5059363"/>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sz="1600" dirty="0"/>
              <a:t>The solution of an equation is simply the value or values of the unknown(s) for which the </a:t>
            </a:r>
            <a:r>
              <a:rPr lang="en-US" sz="1600" dirty="0" smtClean="0"/>
              <a:t>left-</a:t>
            </a:r>
          </a:p>
          <a:p>
            <a:pPr>
              <a:buNone/>
            </a:pPr>
            <a:r>
              <a:rPr lang="en-US" sz="1600" dirty="0" smtClean="0"/>
              <a:t>hand </a:t>
            </a:r>
            <a:r>
              <a:rPr lang="en-US" sz="1600" dirty="0"/>
              <a:t>side (LHS) of the equation is equal to the right-hand side (RHS).</a:t>
            </a:r>
          </a:p>
          <a:p>
            <a:pPr>
              <a:buNone/>
            </a:pPr>
            <a:r>
              <a:rPr lang="en-US" sz="1600" dirty="0"/>
              <a:t> </a:t>
            </a:r>
          </a:p>
          <a:p>
            <a:pPr>
              <a:buNone/>
            </a:pPr>
            <a:r>
              <a:rPr lang="en-US" sz="1600" dirty="0"/>
              <a:t>For example, the equation, </a:t>
            </a:r>
            <a:r>
              <a:rPr lang="en-US" sz="1600" i="1" dirty="0"/>
              <a:t>x + </a:t>
            </a:r>
            <a:r>
              <a:rPr lang="en-US" sz="1600" dirty="0"/>
              <a:t>4 = 10, has the solution </a:t>
            </a:r>
            <a:r>
              <a:rPr lang="en-US" sz="1600" i="1" dirty="0"/>
              <a:t>x = </a:t>
            </a:r>
            <a:r>
              <a:rPr lang="en-US" sz="1600" dirty="0"/>
              <a:t>6. We say </a:t>
            </a:r>
            <a:r>
              <a:rPr lang="en-US" sz="1600" i="1" dirty="0"/>
              <a:t>x = </a:t>
            </a:r>
            <a:r>
              <a:rPr lang="en-US" sz="1600" dirty="0"/>
              <a:t>6 'satisfies' the equation. </a:t>
            </a:r>
            <a:endParaRPr lang="en-US" sz="1600" dirty="0" smtClean="0"/>
          </a:p>
          <a:p>
            <a:pPr>
              <a:buNone/>
            </a:pPr>
            <a:r>
              <a:rPr lang="en-US" sz="1600" dirty="0" smtClean="0"/>
              <a:t>We </a:t>
            </a:r>
            <a:r>
              <a:rPr lang="en-US" sz="1600" dirty="0"/>
              <a:t>say this equation has a </a:t>
            </a:r>
            <a:r>
              <a:rPr lang="en-US" sz="1600" b="1" dirty="0"/>
              <a:t>unique solution.</a:t>
            </a:r>
            <a:endParaRPr lang="en-US" sz="1600" dirty="0"/>
          </a:p>
          <a:p>
            <a:pPr>
              <a:buNone/>
            </a:pPr>
            <a:r>
              <a:rPr lang="en-US" sz="1600" b="1" dirty="0"/>
              <a:t> </a:t>
            </a:r>
            <a:endParaRPr lang="en-US" sz="1600" dirty="0"/>
          </a:p>
          <a:p>
            <a:pPr>
              <a:buNone/>
            </a:pPr>
            <a:r>
              <a:rPr lang="en-US" sz="1600" dirty="0"/>
              <a:t>Not all equations have solutions. In fact, equations may have no solutions at all or may have </a:t>
            </a:r>
            <a:endParaRPr lang="en-US" sz="1600" dirty="0" smtClean="0"/>
          </a:p>
          <a:p>
            <a:pPr>
              <a:buNone/>
            </a:pPr>
            <a:r>
              <a:rPr lang="en-US" sz="1600" dirty="0" smtClean="0"/>
              <a:t>infinitely </a:t>
            </a:r>
            <a:r>
              <a:rPr lang="en-US" sz="1600" dirty="0"/>
              <a:t>many solutions. Each of these situations is demonstrated in the following examples. </a:t>
            </a:r>
          </a:p>
          <a:p>
            <a:pPr>
              <a:buNone/>
            </a:pPr>
            <a:endParaRPr lang="en-US" sz="1600" dirty="0"/>
          </a:p>
          <a:p>
            <a:pPr>
              <a:buNone/>
            </a:pPr>
            <a:r>
              <a:rPr lang="en-US" sz="1600" b="1" dirty="0">
                <a:solidFill>
                  <a:schemeClr val="tx2">
                    <a:lumMod val="75000"/>
                  </a:schemeClr>
                </a:solidFill>
              </a:rPr>
              <a:t>Case 1: </a:t>
            </a:r>
            <a:r>
              <a:rPr lang="en-US" sz="1600" b="1" dirty="0"/>
              <a:t>Unique solutions </a:t>
            </a:r>
            <a:r>
              <a:rPr lang="en-US" sz="1600" dirty="0"/>
              <a:t>An example of this is given above: x + 4 = 10 etc.</a:t>
            </a:r>
          </a:p>
          <a:p>
            <a:pPr>
              <a:buNone/>
            </a:pPr>
            <a:r>
              <a:rPr lang="en-US" sz="1600" dirty="0"/>
              <a:t> </a:t>
            </a:r>
          </a:p>
          <a:p>
            <a:pPr>
              <a:buNone/>
            </a:pPr>
            <a:r>
              <a:rPr lang="en-US" sz="1600" b="1" dirty="0">
                <a:solidFill>
                  <a:schemeClr val="tx2">
                    <a:lumMod val="75000"/>
                  </a:schemeClr>
                </a:solidFill>
              </a:rPr>
              <a:t>Case 2</a:t>
            </a:r>
            <a:r>
              <a:rPr lang="en-US" sz="1600" b="1" dirty="0"/>
              <a:t>: Infinitely many solutions. </a:t>
            </a:r>
            <a:r>
              <a:rPr lang="en-US" sz="1600" dirty="0"/>
              <a:t>The equation, </a:t>
            </a:r>
            <a:r>
              <a:rPr lang="en-US" sz="1600" i="1" dirty="0"/>
              <a:t>x + y = </a:t>
            </a:r>
            <a:r>
              <a:rPr lang="en-US" sz="1600" dirty="0"/>
              <a:t>10 has solutions </a:t>
            </a:r>
            <a:r>
              <a:rPr lang="en-US" sz="1600" i="1" dirty="0"/>
              <a:t>(x = </a:t>
            </a:r>
            <a:r>
              <a:rPr lang="en-US" sz="1600" dirty="0"/>
              <a:t>5, </a:t>
            </a:r>
            <a:r>
              <a:rPr lang="en-US" sz="1600" i="1" dirty="0"/>
              <a:t>y = </a:t>
            </a:r>
            <a:r>
              <a:rPr lang="en-US" sz="1600" dirty="0"/>
              <a:t>5); </a:t>
            </a:r>
            <a:r>
              <a:rPr lang="en-US" sz="1600" i="1" dirty="0"/>
              <a:t>(x = </a:t>
            </a:r>
            <a:r>
              <a:rPr lang="en-US" sz="1600" dirty="0"/>
              <a:t>4, </a:t>
            </a:r>
            <a:r>
              <a:rPr lang="en-US" sz="1600" i="1" dirty="0"/>
              <a:t>y = </a:t>
            </a:r>
            <a:endParaRPr lang="en-US" sz="1600" i="1" dirty="0" smtClean="0"/>
          </a:p>
          <a:p>
            <a:pPr>
              <a:buNone/>
            </a:pPr>
            <a:r>
              <a:rPr lang="en-US" sz="1600" dirty="0" smtClean="0"/>
              <a:t>6</a:t>
            </a:r>
            <a:r>
              <a:rPr lang="en-US" sz="1600" dirty="0"/>
              <a:t>); (x = 3, </a:t>
            </a:r>
            <a:r>
              <a:rPr lang="en-US" sz="1600" i="1" dirty="0"/>
              <a:t>y = </a:t>
            </a:r>
            <a:r>
              <a:rPr lang="en-US" sz="1600" dirty="0"/>
              <a:t>7), etc. In fact, this equation has infinitely many solutions or pairs of values </a:t>
            </a:r>
            <a:r>
              <a:rPr lang="en-US" sz="1600" i="1" dirty="0"/>
              <a:t>(x, y) </a:t>
            </a:r>
            <a:endParaRPr lang="en-US" sz="1600" i="1" dirty="0" smtClean="0"/>
          </a:p>
          <a:p>
            <a:pPr>
              <a:buNone/>
            </a:pPr>
            <a:r>
              <a:rPr lang="en-US" sz="1600" dirty="0" smtClean="0"/>
              <a:t>which </a:t>
            </a:r>
            <a:r>
              <a:rPr lang="en-US" sz="1600" dirty="0"/>
              <a:t>satisfy the formula, </a:t>
            </a:r>
            <a:r>
              <a:rPr lang="en-US" sz="1600" i="1" dirty="0"/>
              <a:t>x + y </a:t>
            </a:r>
            <a:r>
              <a:rPr lang="en-US" sz="1600" dirty="0"/>
              <a:t>= 10</a:t>
            </a:r>
            <a:r>
              <a:rPr lang="en-US" sz="1600" dirty="0" smtClean="0"/>
              <a:t>.</a:t>
            </a:r>
          </a:p>
          <a:p>
            <a:pPr>
              <a:buNone/>
            </a:pPr>
            <a:endParaRPr lang="en-US" sz="1600" b="1" dirty="0" smtClean="0"/>
          </a:p>
          <a:p>
            <a:pPr>
              <a:buNone/>
            </a:pPr>
            <a:r>
              <a:rPr lang="en-US" sz="1600" b="1" dirty="0" smtClean="0">
                <a:solidFill>
                  <a:schemeClr val="tx2">
                    <a:lumMod val="75000"/>
                  </a:schemeClr>
                </a:solidFill>
              </a:rPr>
              <a:t>Case </a:t>
            </a:r>
            <a:r>
              <a:rPr lang="en-US" sz="1600" b="1" dirty="0">
                <a:solidFill>
                  <a:schemeClr val="tx2">
                    <a:lumMod val="75000"/>
                  </a:schemeClr>
                </a:solidFill>
              </a:rPr>
              <a:t>3: </a:t>
            </a:r>
            <a:r>
              <a:rPr lang="en-US" sz="1600" dirty="0"/>
              <a:t>No </a:t>
            </a:r>
            <a:r>
              <a:rPr lang="en-US" sz="1600" b="1" dirty="0"/>
              <a:t>solution. </a:t>
            </a:r>
            <a:r>
              <a:rPr lang="en-US" sz="1600" dirty="0"/>
              <a:t>The equation, 0(x) = 5 has no solution. There is simply no value of x which </a:t>
            </a:r>
            <a:endParaRPr lang="en-US" sz="1600" dirty="0" smtClean="0"/>
          </a:p>
          <a:p>
            <a:pPr>
              <a:buNone/>
            </a:pPr>
            <a:r>
              <a:rPr lang="en-US" sz="1600" dirty="0" smtClean="0"/>
              <a:t>can be  multiplied </a:t>
            </a:r>
            <a:r>
              <a:rPr lang="en-US" sz="1600" dirty="0"/>
              <a:t>by 0 to give 5.</a:t>
            </a:r>
          </a:p>
          <a:p>
            <a:endParaRPr lang="en-US" sz="1600" dirty="0"/>
          </a:p>
          <a:p>
            <a:endParaRPr lang="en-US" sz="16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152399" y="990600"/>
            <a:ext cx="5262903" cy="3548215"/>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4648200" y="4256223"/>
            <a:ext cx="4314825" cy="2464582"/>
          </a:xfrm>
          <a:prstGeom prst="rect">
            <a:avLst/>
          </a:prstGeom>
          <a:noFill/>
          <a:ln w="9525">
            <a:noFill/>
            <a:miter lim="800000"/>
            <a:headEnd/>
            <a:tailEnd/>
          </a:ln>
        </p:spPr>
      </p:pic>
      <p:sp>
        <p:nvSpPr>
          <p:cNvPr id="4" name="Title 1"/>
          <p:cNvSpPr>
            <a:spLocks noGrp="1"/>
          </p:cNvSpPr>
          <p:nvPr>
            <p:ph type="title"/>
          </p:nvPr>
        </p:nvSpPr>
        <p:spPr>
          <a:xfrm>
            <a:off x="457200" y="304800"/>
            <a:ext cx="8229600" cy="4873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EXAMPLE</a:t>
            </a:r>
            <a:endParaRPr lang="en-US" sz="32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533400" y="609600"/>
            <a:ext cx="6096000" cy="1319204"/>
          </a:xfrm>
          <a:prstGeom prst="rect">
            <a:avLst/>
          </a:prstGeom>
          <a:noFill/>
          <a:ln w="9525">
            <a:noFill/>
            <a:miter lim="800000"/>
            <a:headEnd/>
            <a:tailEnd/>
          </a:ln>
        </p:spPr>
      </p:pic>
      <p:pic>
        <p:nvPicPr>
          <p:cNvPr id="36867" name="Picture 3"/>
          <p:cNvPicPr>
            <a:picLocks noChangeAspect="1" noChangeArrowheads="1"/>
          </p:cNvPicPr>
          <p:nvPr/>
        </p:nvPicPr>
        <p:blipFill>
          <a:blip r:embed="rId4" cstate="print"/>
          <a:srcRect/>
          <a:stretch>
            <a:fillRect/>
          </a:stretch>
        </p:blipFill>
        <p:spPr bwMode="auto">
          <a:xfrm>
            <a:off x="685800" y="1981200"/>
            <a:ext cx="5982976" cy="4364545"/>
          </a:xfrm>
          <a:prstGeom prst="rect">
            <a:avLst/>
          </a:prstGeom>
          <a:noFill/>
          <a:ln w="9525">
            <a:noFill/>
            <a:miter lim="800000"/>
            <a:headEnd/>
            <a:tailEnd/>
          </a:ln>
        </p:spPr>
      </p:pic>
      <p:pic>
        <p:nvPicPr>
          <p:cNvPr id="36868" name="Picture 4"/>
          <p:cNvPicPr>
            <a:picLocks noChangeAspect="1" noChangeArrowheads="1"/>
          </p:cNvPicPr>
          <p:nvPr/>
        </p:nvPicPr>
        <p:blipFill>
          <a:blip r:embed="rId5" cstate="print"/>
          <a:srcRect/>
          <a:stretch>
            <a:fillRect/>
          </a:stretch>
        </p:blipFill>
        <p:spPr bwMode="auto">
          <a:xfrm>
            <a:off x="457200" y="6191250"/>
            <a:ext cx="6400800" cy="666750"/>
          </a:xfrm>
          <a:prstGeom prst="rect">
            <a:avLst/>
          </a:prstGeom>
          <a:noFill/>
          <a:ln w="9525">
            <a:noFill/>
            <a:miter lim="800000"/>
            <a:headEnd/>
            <a:tailEnd/>
          </a:ln>
        </p:spPr>
      </p:pic>
      <p:sp>
        <p:nvSpPr>
          <p:cNvPr id="5" name="Title 1"/>
          <p:cNvSpPr>
            <a:spLocks noGrp="1"/>
          </p:cNvSpPr>
          <p:nvPr>
            <p:ph type="title"/>
          </p:nvPr>
        </p:nvSpPr>
        <p:spPr>
          <a:xfrm>
            <a:off x="457200" y="152400"/>
            <a:ext cx="8229600" cy="4873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EXAMPLE</a:t>
            </a:r>
            <a:endParaRPr lang="en-US" sz="32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609600" y="228601"/>
            <a:ext cx="6571006" cy="2799930"/>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srcRect/>
          <a:stretch>
            <a:fillRect/>
          </a:stretch>
        </p:blipFill>
        <p:spPr bwMode="auto">
          <a:xfrm>
            <a:off x="533400" y="3200400"/>
            <a:ext cx="8432351"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685799" y="990600"/>
            <a:ext cx="8198285" cy="32004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1295400" y="304800"/>
            <a:ext cx="5831758" cy="49530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1371600" y="304800"/>
            <a:ext cx="6080361" cy="6279526"/>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1600200" y="304800"/>
            <a:ext cx="6233210" cy="4555487"/>
          </a:xfrm>
          <a:prstGeom prst="rect">
            <a:avLst/>
          </a:prstGeom>
          <a:noFill/>
          <a:ln w="9525">
            <a:noFill/>
            <a:miter lim="800000"/>
            <a:headEnd/>
            <a:tailEnd/>
          </a:ln>
        </p:spPr>
      </p:pic>
      <p:pic>
        <p:nvPicPr>
          <p:cNvPr id="43011" name="Picture 3"/>
          <p:cNvPicPr>
            <a:picLocks noChangeAspect="1" noChangeArrowheads="1"/>
          </p:cNvPicPr>
          <p:nvPr/>
        </p:nvPicPr>
        <p:blipFill>
          <a:blip r:embed="rId4" cstate="print"/>
          <a:srcRect/>
          <a:stretch>
            <a:fillRect/>
          </a:stretch>
        </p:blipFill>
        <p:spPr bwMode="auto">
          <a:xfrm>
            <a:off x="2057400" y="4800600"/>
            <a:ext cx="5867400" cy="1912338"/>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2217472" y="762000"/>
            <a:ext cx="5173927" cy="5860561"/>
          </a:xfrm>
          <a:prstGeom prst="rect">
            <a:avLst/>
          </a:prstGeom>
          <a:noFill/>
          <a:ln w="9525">
            <a:noFill/>
            <a:miter lim="800000"/>
            <a:headEnd/>
            <a:tailEnd/>
          </a:ln>
        </p:spPr>
      </p:pic>
      <p:sp>
        <p:nvSpPr>
          <p:cNvPr id="3" name="Title 1"/>
          <p:cNvSpPr>
            <a:spLocks noGrp="1"/>
          </p:cNvSpPr>
          <p:nvPr>
            <p:ph type="title"/>
          </p:nvPr>
        </p:nvSpPr>
        <p:spPr>
          <a:xfrm>
            <a:off x="533400" y="152400"/>
            <a:ext cx="8229600" cy="4873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EXAMPLE</a:t>
            </a:r>
            <a:endParaRPr lang="en-US" sz="32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1143000" y="0"/>
            <a:ext cx="6833304" cy="3800475"/>
          </a:xfrm>
          <a:prstGeom prst="rect">
            <a:avLst/>
          </a:prstGeom>
          <a:noFill/>
          <a:ln w="9525">
            <a:noFill/>
            <a:miter lim="800000"/>
            <a:headEnd/>
            <a:tailEnd/>
          </a:ln>
        </p:spPr>
      </p:pic>
      <p:pic>
        <p:nvPicPr>
          <p:cNvPr id="45059" name="Picture 3"/>
          <p:cNvPicPr>
            <a:picLocks noChangeAspect="1" noChangeArrowheads="1"/>
          </p:cNvPicPr>
          <p:nvPr/>
        </p:nvPicPr>
        <p:blipFill>
          <a:blip r:embed="rId4" cstate="print"/>
          <a:srcRect/>
          <a:stretch>
            <a:fillRect/>
          </a:stretch>
        </p:blipFill>
        <p:spPr bwMode="auto">
          <a:xfrm>
            <a:off x="2057400" y="4038600"/>
            <a:ext cx="4876800" cy="24511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685800" y="304800"/>
            <a:ext cx="6176963" cy="417818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3">
            <a:schemeClr val="lt1"/>
          </a:lnRef>
          <a:fillRef idx="1">
            <a:schemeClr val="accent1"/>
          </a:fillRef>
          <a:effectRef idx="1">
            <a:schemeClr val="accent1"/>
          </a:effectRef>
          <a:fontRef idx="minor">
            <a:schemeClr val="lt1"/>
          </a:fontRef>
        </p:style>
        <p:txBody>
          <a:bodyPr>
            <a:normAutofit/>
          </a:bodyPr>
          <a:lstStyle/>
          <a:p>
            <a:pPr lvl="0"/>
            <a:r>
              <a:rPr lang="en-US" sz="3200" b="1" dirty="0" smtClean="0">
                <a:solidFill>
                  <a:schemeClr val="tx2">
                    <a:lumMod val="75000"/>
                  </a:schemeClr>
                </a:solidFill>
              </a:rPr>
              <a:t>3. SOLVING EQUATIONS</a:t>
            </a:r>
            <a:endParaRPr lang="en-US" sz="3200" dirty="0">
              <a:solidFill>
                <a:schemeClr val="tx2">
                  <a:lumMod val="75000"/>
                </a:schemeClr>
              </a:solidFill>
            </a:endParaRPr>
          </a:p>
        </p:txBody>
      </p:sp>
      <p:sp>
        <p:nvSpPr>
          <p:cNvPr id="3" name="Content Placeholder 2"/>
          <p:cNvSpPr>
            <a:spLocks noGrp="1"/>
          </p:cNvSpPr>
          <p:nvPr>
            <p:ph idx="1"/>
          </p:nvPr>
        </p:nvSpPr>
        <p:spPr>
          <a:xfrm>
            <a:off x="457200" y="1066800"/>
            <a:ext cx="8229600" cy="5059363"/>
          </a:xfrm>
        </p:spPr>
        <p:style>
          <a:lnRef idx="1">
            <a:schemeClr val="accent1"/>
          </a:lnRef>
          <a:fillRef idx="2">
            <a:schemeClr val="accent1"/>
          </a:fillRef>
          <a:effectRef idx="1">
            <a:schemeClr val="accent1"/>
          </a:effectRef>
          <a:fontRef idx="minor">
            <a:schemeClr val="dk1"/>
          </a:fontRef>
        </p:style>
        <p:txBody>
          <a:bodyPr>
            <a:normAutofit/>
          </a:bodyPr>
          <a:lstStyle/>
          <a:p>
            <a:pPr>
              <a:buNone/>
            </a:pPr>
            <a:endParaRPr lang="en-US" sz="2000" b="1" dirty="0" smtClean="0">
              <a:latin typeface="Arial" pitchFamily="34" charset="0"/>
              <a:cs typeface="Arial" pitchFamily="34" charset="0"/>
            </a:endParaRPr>
          </a:p>
          <a:p>
            <a:pPr>
              <a:buNone/>
            </a:pPr>
            <a:r>
              <a:rPr lang="en-US" sz="2000" b="1" dirty="0" smtClean="0">
                <a:latin typeface="Arial" pitchFamily="34" charset="0"/>
                <a:cs typeface="Arial" pitchFamily="34" charset="0"/>
              </a:rPr>
              <a:t>Solve</a:t>
            </a:r>
            <a:endParaRPr lang="en-US" sz="2000" b="1" dirty="0">
              <a:latin typeface="Arial" pitchFamily="34" charset="0"/>
              <a:cs typeface="Arial" pitchFamily="34" charset="0"/>
            </a:endParaRPr>
          </a:p>
        </p:txBody>
      </p:sp>
      <p:sp>
        <p:nvSpPr>
          <p:cNvPr id="5" name="Rectangle 3"/>
          <p:cNvSpPr txBox="1">
            <a:spLocks noChangeArrowheads="1"/>
          </p:cNvSpPr>
          <p:nvPr/>
        </p:nvSpPr>
        <p:spPr>
          <a:xfrm>
            <a:off x="773113" y="973138"/>
            <a:ext cx="7962900" cy="5470525"/>
          </a:xfrm>
          <a:prstGeom prst="rect">
            <a:avLst/>
          </a:prstGeom>
        </p:spPr>
        <p:txBody>
          <a:bodyPr vert="horz" lIns="91440" tIns="45720" rIns="91440" bIns="45720" rtlCol="0">
            <a:normAutofit/>
          </a:bodyPr>
          <a:lstStyle/>
          <a:p>
            <a:pPr marL="406400" marR="0" lvl="0" indent="-406400" algn="l" defTabSz="914400" rtl="0" eaLnBrk="1" fontAlgn="auto" latinLnBrk="0" hangingPunct="1">
              <a:lnSpc>
                <a:spcPct val="100000"/>
              </a:lnSpc>
              <a:spcBef>
                <a:spcPct val="20000"/>
              </a:spcBef>
              <a:spcAft>
                <a:spcPts val="0"/>
              </a:spcAft>
              <a:buClrTx/>
              <a:buSzTx/>
              <a:tabLst/>
              <a:defRPr/>
            </a:pPr>
            <a:endParaRPr kumimoji="0" lang="en-US" alt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Text Box 15"/>
          <p:cNvSpPr txBox="1">
            <a:spLocks noChangeArrowheads="1"/>
          </p:cNvSpPr>
          <p:nvPr/>
        </p:nvSpPr>
        <p:spPr bwMode="auto">
          <a:xfrm>
            <a:off x="2986088" y="5430838"/>
            <a:ext cx="3167062"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800" dirty="0">
                <a:solidFill>
                  <a:srgbClr val="E60000"/>
                </a:solidFill>
              </a:rPr>
              <a:t>Solution set: {6}</a:t>
            </a:r>
          </a:p>
        </p:txBody>
      </p:sp>
      <p:graphicFrame>
        <p:nvGraphicFramePr>
          <p:cNvPr id="8" name="Object 18"/>
          <p:cNvGraphicFramePr>
            <a:graphicFrameLocks noChangeAspect="1"/>
          </p:cNvGraphicFramePr>
          <p:nvPr/>
        </p:nvGraphicFramePr>
        <p:xfrm>
          <a:off x="3314700" y="2133600"/>
          <a:ext cx="914400" cy="180975"/>
        </p:xfrm>
        <a:graphic>
          <a:graphicData uri="http://schemas.openxmlformats.org/presentationml/2006/ole">
            <p:oleObj spid="_x0000_s61442" name="Equation" r:id="rId4" imgW="438364" imgH="657546" progId="">
              <p:embed/>
            </p:oleObj>
          </a:graphicData>
        </a:graphic>
      </p:graphicFrame>
      <p:pic>
        <p:nvPicPr>
          <p:cNvPr id="9" name="Picture 19" descr="CE01-01-01-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38200" y="2362200"/>
            <a:ext cx="37115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29"/>
          <p:cNvGrpSpPr>
            <a:grpSpLocks/>
          </p:cNvGrpSpPr>
          <p:nvPr/>
        </p:nvGrpSpPr>
        <p:grpSpPr bwMode="auto">
          <a:xfrm>
            <a:off x="914400" y="3048000"/>
            <a:ext cx="6991350" cy="369888"/>
            <a:chOff x="981" y="1458"/>
            <a:chExt cx="4404" cy="233"/>
          </a:xfrm>
        </p:grpSpPr>
        <p:pic>
          <p:nvPicPr>
            <p:cNvPr id="11" name="Picture 20" descr="CE01-01-01-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81" y="1458"/>
              <a:ext cx="2154"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21"/>
            <p:cNvSpPr txBox="1">
              <a:spLocks noChangeArrowheads="1"/>
            </p:cNvSpPr>
            <p:nvPr/>
          </p:nvSpPr>
          <p:spPr bwMode="auto">
            <a:xfrm>
              <a:off x="3218" y="1458"/>
              <a:ext cx="216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dirty="0">
                  <a:solidFill>
                    <a:srgbClr val="0063C7"/>
                  </a:solidFill>
                </a:rPr>
                <a:t>Distributive property</a:t>
              </a:r>
            </a:p>
          </p:txBody>
        </p:sp>
      </p:grpSp>
      <p:grpSp>
        <p:nvGrpSpPr>
          <p:cNvPr id="13" name="Group 30"/>
          <p:cNvGrpSpPr>
            <a:grpSpLocks/>
          </p:cNvGrpSpPr>
          <p:nvPr/>
        </p:nvGrpSpPr>
        <p:grpSpPr bwMode="auto">
          <a:xfrm>
            <a:off x="914400" y="3657600"/>
            <a:ext cx="6270625" cy="369888"/>
            <a:chOff x="980" y="1778"/>
            <a:chExt cx="3950" cy="233"/>
          </a:xfrm>
        </p:grpSpPr>
        <p:pic>
          <p:nvPicPr>
            <p:cNvPr id="14" name="Picture 22" descr="CE01-01-01-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80" y="1778"/>
              <a:ext cx="1958"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23"/>
            <p:cNvSpPr txBox="1">
              <a:spLocks noChangeArrowheads="1"/>
            </p:cNvSpPr>
            <p:nvPr/>
          </p:nvSpPr>
          <p:spPr bwMode="auto">
            <a:xfrm>
              <a:off x="3218" y="1778"/>
              <a:ext cx="171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a:solidFill>
                    <a:srgbClr val="0063C7"/>
                  </a:solidFill>
                </a:rPr>
                <a:t>Combine terms.</a:t>
              </a:r>
            </a:p>
          </p:txBody>
        </p:sp>
      </p:grpSp>
      <p:grpSp>
        <p:nvGrpSpPr>
          <p:cNvPr id="16" name="Group 31"/>
          <p:cNvGrpSpPr>
            <a:grpSpLocks/>
          </p:cNvGrpSpPr>
          <p:nvPr/>
        </p:nvGrpSpPr>
        <p:grpSpPr bwMode="auto">
          <a:xfrm>
            <a:off x="2057400" y="3962400"/>
            <a:ext cx="6049963" cy="1108075"/>
            <a:chOff x="1692" y="2098"/>
            <a:chExt cx="3811" cy="698"/>
          </a:xfrm>
        </p:grpSpPr>
        <p:pic>
          <p:nvPicPr>
            <p:cNvPr id="17" name="Picture 24" descr="CE01-01-01-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692" y="2306"/>
              <a:ext cx="795"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 Box 25"/>
            <p:cNvSpPr txBox="1">
              <a:spLocks noChangeArrowheads="1"/>
            </p:cNvSpPr>
            <p:nvPr/>
          </p:nvSpPr>
          <p:spPr bwMode="auto">
            <a:xfrm>
              <a:off x="3218" y="2098"/>
              <a:ext cx="2285" cy="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r>
                <a:rPr lang="en-US" altLang="en-US">
                  <a:solidFill>
                    <a:srgbClr val="0063C7"/>
                  </a:solidFill>
                </a:rPr>
                <a:t>Add 4 to both sides.</a:t>
              </a:r>
            </a:p>
            <a:p>
              <a:pPr algn="l" eaLnBrk="1" hangingPunct="1"/>
              <a:r>
                <a:rPr lang="en-US" altLang="en-US">
                  <a:solidFill>
                    <a:srgbClr val="0063C7"/>
                  </a:solidFill>
                </a:rPr>
                <a:t>Add 12</a:t>
              </a:r>
              <a:r>
                <a:rPr lang="en-US" altLang="en-US" i="1">
                  <a:solidFill>
                    <a:srgbClr val="0063C7"/>
                  </a:solidFill>
                </a:rPr>
                <a:t>x</a:t>
              </a:r>
              <a:r>
                <a:rPr lang="en-US" altLang="en-US">
                  <a:solidFill>
                    <a:srgbClr val="0063C7"/>
                  </a:solidFill>
                </a:rPr>
                <a:t> to both sides.</a:t>
              </a:r>
            </a:p>
            <a:p>
              <a:pPr algn="l" eaLnBrk="1" hangingPunct="1"/>
              <a:r>
                <a:rPr lang="en-US" altLang="en-US">
                  <a:solidFill>
                    <a:srgbClr val="0063C7"/>
                  </a:solidFill>
                </a:rPr>
                <a:t>Combine terms.</a:t>
              </a:r>
            </a:p>
          </p:txBody>
        </p:sp>
      </p:grpSp>
      <p:pic>
        <p:nvPicPr>
          <p:cNvPr id="19" name="Picture 26" descr="CE01-01-01-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38200" y="1828800"/>
            <a:ext cx="37115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0" name="Group 32"/>
          <p:cNvGrpSpPr>
            <a:grpSpLocks/>
          </p:cNvGrpSpPr>
          <p:nvPr/>
        </p:nvGrpSpPr>
        <p:grpSpPr bwMode="auto">
          <a:xfrm>
            <a:off x="2286000" y="4876800"/>
            <a:ext cx="5846763" cy="369888"/>
            <a:chOff x="1820" y="2797"/>
            <a:chExt cx="3683" cy="233"/>
          </a:xfrm>
        </p:grpSpPr>
        <p:pic>
          <p:nvPicPr>
            <p:cNvPr id="21" name="Picture 27" descr="CE01-01-01-5"/>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820" y="2806"/>
              <a:ext cx="524" cy="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 Box 28"/>
            <p:cNvSpPr txBox="1">
              <a:spLocks noChangeArrowheads="1"/>
            </p:cNvSpPr>
            <p:nvPr/>
          </p:nvSpPr>
          <p:spPr bwMode="auto">
            <a:xfrm>
              <a:off x="3218" y="2797"/>
              <a:ext cx="2285"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a:solidFill>
                    <a:srgbClr val="0063C7"/>
                  </a:solidFill>
                </a:rPr>
                <a:t>Divide both sides by 4.</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304800" y="762000"/>
            <a:ext cx="6019800" cy="4086837"/>
          </a:xfrm>
          <a:prstGeom prst="rect">
            <a:avLst/>
          </a:prstGeom>
          <a:noFill/>
          <a:ln w="9525">
            <a:noFill/>
            <a:miter lim="800000"/>
            <a:headEnd/>
            <a:tailEnd/>
          </a:ln>
        </p:spPr>
      </p:pic>
      <p:pic>
        <p:nvPicPr>
          <p:cNvPr id="47107" name="Picture 3"/>
          <p:cNvPicPr>
            <a:picLocks noChangeAspect="1" noChangeArrowheads="1"/>
          </p:cNvPicPr>
          <p:nvPr/>
        </p:nvPicPr>
        <p:blipFill>
          <a:blip r:embed="rId4" cstate="print"/>
          <a:srcRect/>
          <a:stretch>
            <a:fillRect/>
          </a:stretch>
        </p:blipFill>
        <p:spPr bwMode="auto">
          <a:xfrm>
            <a:off x="6296025" y="3596002"/>
            <a:ext cx="2847975" cy="3261998"/>
          </a:xfrm>
          <a:prstGeom prst="rect">
            <a:avLst/>
          </a:prstGeom>
          <a:noFill/>
          <a:ln w="9525">
            <a:noFill/>
            <a:miter lim="800000"/>
            <a:headEnd/>
            <a:tailEnd/>
          </a:ln>
        </p:spPr>
      </p:pic>
      <p:sp>
        <p:nvSpPr>
          <p:cNvPr id="4" name="Title 1"/>
          <p:cNvSpPr>
            <a:spLocks noGrp="1"/>
          </p:cNvSpPr>
          <p:nvPr>
            <p:ph type="title"/>
          </p:nvPr>
        </p:nvSpPr>
        <p:spPr>
          <a:xfrm>
            <a:off x="457200" y="152400"/>
            <a:ext cx="8229600" cy="4873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EXAMPLE</a:t>
            </a:r>
            <a:endParaRPr lang="en-US" sz="32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0" y="0"/>
            <a:ext cx="5562600" cy="3757103"/>
          </a:xfrm>
          <a:prstGeom prst="rect">
            <a:avLst/>
          </a:prstGeom>
          <a:noFill/>
          <a:ln w="9525">
            <a:noFill/>
            <a:miter lim="800000"/>
            <a:headEnd/>
            <a:tailEnd/>
          </a:ln>
        </p:spPr>
      </p:pic>
      <p:pic>
        <p:nvPicPr>
          <p:cNvPr id="48131" name="Picture 3"/>
          <p:cNvPicPr>
            <a:picLocks noChangeAspect="1" noChangeArrowheads="1"/>
          </p:cNvPicPr>
          <p:nvPr/>
        </p:nvPicPr>
        <p:blipFill>
          <a:blip r:embed="rId4" cstate="print"/>
          <a:srcRect/>
          <a:stretch>
            <a:fillRect/>
          </a:stretch>
        </p:blipFill>
        <p:spPr bwMode="auto">
          <a:xfrm>
            <a:off x="152400" y="3733800"/>
            <a:ext cx="5486400" cy="1497243"/>
          </a:xfrm>
          <a:prstGeom prst="rect">
            <a:avLst/>
          </a:prstGeom>
          <a:noFill/>
          <a:ln w="9525">
            <a:noFill/>
            <a:miter lim="800000"/>
            <a:headEnd/>
            <a:tailEnd/>
          </a:ln>
        </p:spPr>
      </p:pic>
      <p:pic>
        <p:nvPicPr>
          <p:cNvPr id="48132" name="Picture 4"/>
          <p:cNvPicPr>
            <a:picLocks noChangeAspect="1" noChangeArrowheads="1"/>
          </p:cNvPicPr>
          <p:nvPr/>
        </p:nvPicPr>
        <p:blipFill>
          <a:blip r:embed="rId5" cstate="print"/>
          <a:srcRect/>
          <a:stretch>
            <a:fillRect/>
          </a:stretch>
        </p:blipFill>
        <p:spPr bwMode="auto">
          <a:xfrm>
            <a:off x="0" y="5181600"/>
            <a:ext cx="5486400" cy="1477108"/>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457200" y="838200"/>
            <a:ext cx="5374959" cy="4953000"/>
          </a:xfrm>
          <a:prstGeom prst="rect">
            <a:avLst/>
          </a:prstGeom>
          <a:noFill/>
          <a:ln w="9525">
            <a:noFill/>
            <a:miter lim="800000"/>
            <a:headEnd/>
            <a:tailEnd/>
          </a:ln>
        </p:spPr>
      </p:pic>
      <p:pic>
        <p:nvPicPr>
          <p:cNvPr id="49155" name="Picture 3"/>
          <p:cNvPicPr>
            <a:picLocks noChangeAspect="1" noChangeArrowheads="1"/>
          </p:cNvPicPr>
          <p:nvPr/>
        </p:nvPicPr>
        <p:blipFill>
          <a:blip r:embed="rId4" cstate="print"/>
          <a:srcRect/>
          <a:stretch>
            <a:fillRect/>
          </a:stretch>
        </p:blipFill>
        <p:spPr bwMode="auto">
          <a:xfrm>
            <a:off x="5943600" y="3333578"/>
            <a:ext cx="2994355" cy="3372022"/>
          </a:xfrm>
          <a:prstGeom prst="rect">
            <a:avLst/>
          </a:prstGeom>
          <a:noFill/>
          <a:ln w="9525">
            <a:noFill/>
            <a:miter lim="800000"/>
            <a:headEnd/>
            <a:tailEnd/>
          </a:ln>
        </p:spPr>
      </p:pic>
      <p:sp>
        <p:nvSpPr>
          <p:cNvPr id="4" name="Title 1"/>
          <p:cNvSpPr>
            <a:spLocks noGrp="1"/>
          </p:cNvSpPr>
          <p:nvPr>
            <p:ph type="title"/>
          </p:nvPr>
        </p:nvSpPr>
        <p:spPr>
          <a:xfrm>
            <a:off x="457200" y="152400"/>
            <a:ext cx="8229600" cy="4873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EXAMPLE</a:t>
            </a:r>
            <a:endParaRPr lang="en-US" sz="32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228600" y="1"/>
            <a:ext cx="5562600" cy="1921050"/>
          </a:xfrm>
          <a:prstGeom prst="rect">
            <a:avLst/>
          </a:prstGeom>
          <a:noFill/>
          <a:ln w="9525">
            <a:noFill/>
            <a:miter lim="800000"/>
            <a:headEnd/>
            <a:tailEnd/>
          </a:ln>
        </p:spPr>
      </p:pic>
      <p:pic>
        <p:nvPicPr>
          <p:cNvPr id="50179" name="Picture 3"/>
          <p:cNvPicPr>
            <a:picLocks noChangeAspect="1" noChangeArrowheads="1"/>
          </p:cNvPicPr>
          <p:nvPr/>
        </p:nvPicPr>
        <p:blipFill>
          <a:blip r:embed="rId4" cstate="print"/>
          <a:srcRect/>
          <a:stretch>
            <a:fillRect/>
          </a:stretch>
        </p:blipFill>
        <p:spPr bwMode="auto">
          <a:xfrm>
            <a:off x="304800" y="1828800"/>
            <a:ext cx="5410200" cy="2370879"/>
          </a:xfrm>
          <a:prstGeom prst="rect">
            <a:avLst/>
          </a:prstGeom>
          <a:noFill/>
          <a:ln w="9525">
            <a:noFill/>
            <a:miter lim="800000"/>
            <a:headEnd/>
            <a:tailEnd/>
          </a:ln>
        </p:spPr>
      </p:pic>
      <p:pic>
        <p:nvPicPr>
          <p:cNvPr id="50180" name="Picture 4"/>
          <p:cNvPicPr>
            <a:picLocks noChangeAspect="1" noChangeArrowheads="1"/>
          </p:cNvPicPr>
          <p:nvPr/>
        </p:nvPicPr>
        <p:blipFill>
          <a:blip r:embed="rId5" cstate="print"/>
          <a:srcRect/>
          <a:stretch>
            <a:fillRect/>
          </a:stretch>
        </p:blipFill>
        <p:spPr bwMode="auto">
          <a:xfrm>
            <a:off x="5634314" y="4038600"/>
            <a:ext cx="3509686" cy="2676526"/>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1143000" y="685800"/>
            <a:ext cx="5818768" cy="5033963"/>
          </a:xfrm>
          <a:prstGeom prst="rect">
            <a:avLst/>
          </a:prstGeom>
          <a:noFill/>
          <a:ln w="9525">
            <a:noFill/>
            <a:miter lim="800000"/>
            <a:headEnd/>
            <a:tailEnd/>
          </a:ln>
        </p:spPr>
      </p:pic>
      <p:sp>
        <p:nvSpPr>
          <p:cNvPr id="3" name="Title 1"/>
          <p:cNvSpPr>
            <a:spLocks noGrp="1"/>
          </p:cNvSpPr>
          <p:nvPr>
            <p:ph type="title"/>
          </p:nvPr>
        </p:nvSpPr>
        <p:spPr>
          <a:xfrm>
            <a:off x="457200" y="152400"/>
            <a:ext cx="8229600" cy="4873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EXAMPLE</a:t>
            </a:r>
            <a:endParaRPr lang="en-US" sz="32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381000" y="304800"/>
            <a:ext cx="6019800" cy="3221708"/>
          </a:xfrm>
          <a:prstGeom prst="rect">
            <a:avLst/>
          </a:prstGeom>
          <a:noFill/>
          <a:ln w="9525">
            <a:noFill/>
            <a:miter lim="800000"/>
            <a:headEnd/>
            <a:tailEnd/>
          </a:ln>
        </p:spPr>
      </p:pic>
      <p:pic>
        <p:nvPicPr>
          <p:cNvPr id="52227" name="Picture 3"/>
          <p:cNvPicPr>
            <a:picLocks noChangeAspect="1" noChangeArrowheads="1"/>
          </p:cNvPicPr>
          <p:nvPr/>
        </p:nvPicPr>
        <p:blipFill>
          <a:blip r:embed="rId4" cstate="print"/>
          <a:srcRect/>
          <a:stretch>
            <a:fillRect/>
          </a:stretch>
        </p:blipFill>
        <p:spPr bwMode="auto">
          <a:xfrm>
            <a:off x="2209800" y="3733800"/>
            <a:ext cx="2990850" cy="2871745"/>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a:stretch>
            <a:fillRect/>
          </a:stretch>
        </p:blipFill>
        <p:spPr bwMode="auto">
          <a:xfrm>
            <a:off x="2074926" y="762000"/>
            <a:ext cx="5368862" cy="6096000"/>
          </a:xfrm>
          <a:prstGeom prst="rect">
            <a:avLst/>
          </a:prstGeom>
          <a:noFill/>
          <a:ln w="9525">
            <a:noFill/>
            <a:miter lim="800000"/>
            <a:headEnd/>
            <a:tailEnd/>
          </a:ln>
        </p:spPr>
      </p:pic>
      <p:sp>
        <p:nvSpPr>
          <p:cNvPr id="3" name="Title 1"/>
          <p:cNvSpPr>
            <a:spLocks noGrp="1"/>
          </p:cNvSpPr>
          <p:nvPr>
            <p:ph type="title"/>
          </p:nvPr>
        </p:nvSpPr>
        <p:spPr>
          <a:xfrm>
            <a:off x="609600" y="228600"/>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EXAMPLE</a:t>
            </a:r>
            <a:endParaRPr lang="en-US" sz="32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a:stretch>
            <a:fillRect/>
          </a:stretch>
        </p:blipFill>
        <p:spPr bwMode="auto">
          <a:xfrm>
            <a:off x="152400" y="381000"/>
            <a:ext cx="2667000" cy="2815167"/>
          </a:xfrm>
          <a:prstGeom prst="rect">
            <a:avLst/>
          </a:prstGeom>
          <a:noFill/>
          <a:ln w="9525">
            <a:noFill/>
            <a:miter lim="800000"/>
            <a:headEnd/>
            <a:tailEnd/>
          </a:ln>
        </p:spPr>
      </p:pic>
      <p:pic>
        <p:nvPicPr>
          <p:cNvPr id="54275" name="Picture 3"/>
          <p:cNvPicPr>
            <a:picLocks noChangeAspect="1" noChangeArrowheads="1"/>
          </p:cNvPicPr>
          <p:nvPr/>
        </p:nvPicPr>
        <p:blipFill>
          <a:blip r:embed="rId4" cstate="print"/>
          <a:srcRect/>
          <a:stretch>
            <a:fillRect/>
          </a:stretch>
        </p:blipFill>
        <p:spPr bwMode="auto">
          <a:xfrm>
            <a:off x="1447800" y="3200400"/>
            <a:ext cx="6283983" cy="2743200"/>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srcRect/>
          <a:stretch>
            <a:fillRect/>
          </a:stretch>
        </p:blipFill>
        <p:spPr bwMode="auto">
          <a:xfrm>
            <a:off x="1600200" y="762000"/>
            <a:ext cx="5872162" cy="5357060"/>
          </a:xfrm>
          <a:prstGeom prst="rect">
            <a:avLst/>
          </a:prstGeom>
          <a:noFill/>
          <a:ln w="9525">
            <a:noFill/>
            <a:miter lim="800000"/>
            <a:headEnd/>
            <a:tailEnd/>
          </a:ln>
        </p:spPr>
      </p:pic>
      <p:sp>
        <p:nvSpPr>
          <p:cNvPr id="3" name="Title 1"/>
          <p:cNvSpPr>
            <a:spLocks noGrp="1"/>
          </p:cNvSpPr>
          <p:nvPr>
            <p:ph type="title"/>
          </p:nvPr>
        </p:nvSpPr>
        <p:spPr>
          <a:xfrm>
            <a:off x="457200" y="274638"/>
            <a:ext cx="8229600" cy="4873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EXAMPLE</a:t>
            </a:r>
            <a:endParaRPr lang="en-US" sz="32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cstate="print"/>
          <a:srcRect/>
          <a:stretch>
            <a:fillRect/>
          </a:stretch>
        </p:blipFill>
        <p:spPr bwMode="auto">
          <a:xfrm>
            <a:off x="1357745" y="381000"/>
            <a:ext cx="6252730" cy="5929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792162"/>
          </a:xfrm>
        </p:spPr>
        <p:style>
          <a:lnRef idx="3">
            <a:schemeClr val="lt1"/>
          </a:lnRef>
          <a:fillRef idx="1">
            <a:schemeClr val="accent1"/>
          </a:fillRef>
          <a:effectRef idx="1">
            <a:schemeClr val="accent1"/>
          </a:effectRef>
          <a:fontRef idx="minor">
            <a:schemeClr val="lt1"/>
          </a:fontRef>
        </p:style>
        <p:txBody>
          <a:bodyPr>
            <a:normAutofit/>
          </a:bodyPr>
          <a:lstStyle/>
          <a:p>
            <a:pPr lvl="0"/>
            <a:r>
              <a:rPr lang="en-US" sz="3200" b="1" dirty="0" smtClean="0">
                <a:solidFill>
                  <a:schemeClr val="tx2">
                    <a:lumMod val="75000"/>
                  </a:schemeClr>
                </a:solidFill>
              </a:rPr>
              <a:t>3. SOLVING EQUATIONS</a:t>
            </a:r>
            <a:endParaRPr lang="en-US" sz="3200" dirty="0">
              <a:solidFill>
                <a:schemeClr val="tx2">
                  <a:lumMod val="75000"/>
                </a:schemeClr>
              </a:solidFill>
            </a:endParaRPr>
          </a:p>
        </p:txBody>
      </p:sp>
      <p:sp>
        <p:nvSpPr>
          <p:cNvPr id="3" name="Content Placeholder 2"/>
          <p:cNvSpPr>
            <a:spLocks noGrp="1"/>
          </p:cNvSpPr>
          <p:nvPr>
            <p:ph idx="1"/>
          </p:nvPr>
        </p:nvSpPr>
        <p:spPr>
          <a:xfrm>
            <a:off x="228600" y="1066800"/>
            <a:ext cx="8534400" cy="53340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1600" dirty="0"/>
          </a:p>
          <a:p>
            <a:endParaRPr lang="en-US" sz="1600" dirty="0"/>
          </a:p>
        </p:txBody>
      </p:sp>
      <p:sp>
        <p:nvSpPr>
          <p:cNvPr id="4" name="Rectangle 2"/>
          <p:cNvSpPr txBox="1">
            <a:spLocks noChangeArrowheads="1"/>
          </p:cNvSpPr>
          <p:nvPr/>
        </p:nvSpPr>
        <p:spPr>
          <a:xfrm>
            <a:off x="381000" y="990600"/>
            <a:ext cx="8458200" cy="5470525"/>
          </a:xfrm>
          <a:prstGeom prst="rect">
            <a:avLst/>
          </a:prstGeom>
        </p:spPr>
        <p:txBody>
          <a:bodyPr vert="horz" lIns="91440" tIns="45720" rIns="91440" bIns="45720" rtlCol="0">
            <a:normAutofit/>
          </a:bodyPr>
          <a:lstStyle/>
          <a:p>
            <a:pPr marL="406400" marR="0" lvl="0" indent="-406400" algn="l" defTabSz="914400" rtl="0" eaLnBrk="1" fontAlgn="auto" latinLnBrk="0" hangingPunct="1">
              <a:lnSpc>
                <a:spcPct val="100000"/>
              </a:lnSpc>
              <a:spcBef>
                <a:spcPct val="20000"/>
              </a:spcBef>
              <a:spcAft>
                <a:spcPts val="0"/>
              </a:spcAft>
              <a:buClrTx/>
              <a:buSzTx/>
              <a:tabLst/>
              <a:defRPr/>
            </a:pPr>
            <a:r>
              <a:rPr kumimoji="0" lang="en-US" altLang="en-US" sz="2000" b="0" i="0" u="none" strike="noStrike" kern="1200" cap="none" spc="0" normalizeH="0" baseline="0" noProof="0" dirty="0" smtClean="0">
                <a:ln>
                  <a:noFill/>
                </a:ln>
                <a:solidFill>
                  <a:schemeClr val="tx1"/>
                </a:solidFill>
                <a:effectLst/>
                <a:uLnTx/>
                <a:uFillTx/>
                <a:latin typeface="+mn-lt"/>
                <a:ea typeface="+mn-ea"/>
                <a:cs typeface="+mn-cs"/>
              </a:rPr>
              <a:t>Solve                                      </a:t>
            </a:r>
          </a:p>
          <a:p>
            <a:pPr marL="406400" marR="0" lvl="0" indent="-4064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2000" b="0" i="0" u="none" strike="noStrike" kern="1200" cap="none" spc="0" normalizeH="0" baseline="0" noProof="0" dirty="0" smtClean="0">
              <a:ln>
                <a:noFill/>
              </a:ln>
              <a:solidFill>
                <a:srgbClr val="3333FF"/>
              </a:solidFill>
              <a:effectLst/>
              <a:uLnTx/>
              <a:uFillTx/>
              <a:latin typeface="+mn-lt"/>
              <a:ea typeface="+mn-ea"/>
              <a:cs typeface="+mn-cs"/>
            </a:endParaRPr>
          </a:p>
        </p:txBody>
      </p:sp>
      <p:sp>
        <p:nvSpPr>
          <p:cNvPr id="5" name="Text Box 7"/>
          <p:cNvSpPr txBox="1">
            <a:spLocks noChangeArrowheads="1"/>
          </p:cNvSpPr>
          <p:nvPr/>
        </p:nvSpPr>
        <p:spPr bwMode="auto">
          <a:xfrm>
            <a:off x="2667000" y="6019800"/>
            <a:ext cx="37988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dirty="0">
                <a:solidFill>
                  <a:srgbClr val="E60000"/>
                </a:solidFill>
              </a:rPr>
              <a:t>Solution set: {</a:t>
            </a:r>
            <a:r>
              <a:rPr lang="en-US" altLang="en-US" sz="2000" dirty="0">
                <a:solidFill>
                  <a:srgbClr val="E60000"/>
                </a:solidFill>
                <a:cs typeface="Arial" panose="020B0604020202020204" pitchFamily="34" charset="0"/>
              </a:rPr>
              <a:t>–10</a:t>
            </a:r>
            <a:r>
              <a:rPr lang="en-US" altLang="en-US" sz="2000" dirty="0">
                <a:solidFill>
                  <a:srgbClr val="E60000"/>
                </a:solidFill>
              </a:rPr>
              <a:t>}</a:t>
            </a:r>
          </a:p>
        </p:txBody>
      </p:sp>
      <p:graphicFrame>
        <p:nvGraphicFramePr>
          <p:cNvPr id="6" name="Object 24"/>
          <p:cNvGraphicFramePr>
            <a:graphicFrameLocks noChangeAspect="1"/>
          </p:cNvGraphicFramePr>
          <p:nvPr/>
        </p:nvGraphicFramePr>
        <p:xfrm>
          <a:off x="1676400" y="1219200"/>
          <a:ext cx="3233738" cy="779354"/>
        </p:xfrm>
        <a:graphic>
          <a:graphicData uri="http://schemas.openxmlformats.org/presentationml/2006/ole">
            <p:oleObj spid="_x0000_s62466" name="Equation" r:id="rId4" imgW="3530600" imgH="850900" progId="">
              <p:embed/>
            </p:oleObj>
          </a:graphicData>
        </a:graphic>
      </p:graphicFrame>
      <p:graphicFrame>
        <p:nvGraphicFramePr>
          <p:cNvPr id="7" name="Object 25"/>
          <p:cNvGraphicFramePr>
            <a:graphicFrameLocks noChangeAspect="1"/>
          </p:cNvGraphicFramePr>
          <p:nvPr/>
        </p:nvGraphicFramePr>
        <p:xfrm>
          <a:off x="1676400" y="2133600"/>
          <a:ext cx="3124200" cy="752955"/>
        </p:xfrm>
        <a:graphic>
          <a:graphicData uri="http://schemas.openxmlformats.org/presentationml/2006/ole">
            <p:oleObj spid="_x0000_s62467" name="Equation" r:id="rId5" imgW="3530600" imgH="850900" progId="">
              <p:embed/>
            </p:oleObj>
          </a:graphicData>
        </a:graphic>
      </p:graphicFrame>
      <p:grpSp>
        <p:nvGrpSpPr>
          <p:cNvPr id="8" name="Group 26"/>
          <p:cNvGrpSpPr>
            <a:grpSpLocks/>
          </p:cNvGrpSpPr>
          <p:nvPr/>
        </p:nvGrpSpPr>
        <p:grpSpPr bwMode="auto">
          <a:xfrm>
            <a:off x="457200" y="2971800"/>
            <a:ext cx="7916863" cy="881062"/>
            <a:chOff x="660406" y="2683783"/>
            <a:chExt cx="8323258" cy="939800"/>
          </a:xfrm>
        </p:grpSpPr>
        <p:sp>
          <p:nvSpPr>
            <p:cNvPr id="9" name="Text Box 15"/>
            <p:cNvSpPr txBox="1">
              <a:spLocks noChangeArrowheads="1"/>
            </p:cNvSpPr>
            <p:nvPr/>
          </p:nvSpPr>
          <p:spPr bwMode="auto">
            <a:xfrm>
              <a:off x="5746751" y="2798763"/>
              <a:ext cx="3236913"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dirty="0">
                  <a:solidFill>
                    <a:srgbClr val="0063C7"/>
                  </a:solidFill>
                </a:rPr>
                <a:t>Multiply by 10, the LCD of all the fractions.</a:t>
              </a:r>
            </a:p>
          </p:txBody>
        </p:sp>
        <p:graphicFrame>
          <p:nvGraphicFramePr>
            <p:cNvPr id="10" name="Object 26"/>
            <p:cNvGraphicFramePr>
              <a:graphicFrameLocks noChangeAspect="1"/>
            </p:cNvGraphicFramePr>
            <p:nvPr/>
          </p:nvGraphicFramePr>
          <p:xfrm>
            <a:off x="660406" y="2683783"/>
            <a:ext cx="5054600" cy="939800"/>
          </p:xfrm>
          <a:graphic>
            <a:graphicData uri="http://schemas.openxmlformats.org/presentationml/2006/ole">
              <p:oleObj spid="_x0000_s62468" name="Equation" r:id="rId6" imgW="5054600" imgH="939800" progId="">
                <p:embed/>
              </p:oleObj>
            </a:graphicData>
          </a:graphic>
        </p:graphicFrame>
      </p:grpSp>
      <p:grpSp>
        <p:nvGrpSpPr>
          <p:cNvPr id="11" name="Group 28"/>
          <p:cNvGrpSpPr>
            <a:grpSpLocks/>
          </p:cNvGrpSpPr>
          <p:nvPr/>
        </p:nvGrpSpPr>
        <p:grpSpPr bwMode="auto">
          <a:xfrm>
            <a:off x="1143000" y="3962400"/>
            <a:ext cx="7307263" cy="291889"/>
            <a:chOff x="1564145" y="3695475"/>
            <a:chExt cx="7419519" cy="330200"/>
          </a:xfrm>
        </p:grpSpPr>
        <p:sp>
          <p:nvSpPr>
            <p:cNvPr id="12" name="Text Box 17"/>
            <p:cNvSpPr txBox="1">
              <a:spLocks noChangeArrowheads="1"/>
            </p:cNvSpPr>
            <p:nvPr/>
          </p:nvSpPr>
          <p:spPr bwMode="auto">
            <a:xfrm>
              <a:off x="5746751" y="3705226"/>
              <a:ext cx="3236913" cy="307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a:solidFill>
                    <a:srgbClr val="0063C7"/>
                  </a:solidFill>
                </a:rPr>
                <a:t>Distributive property</a:t>
              </a:r>
            </a:p>
          </p:txBody>
        </p:sp>
        <p:graphicFrame>
          <p:nvGraphicFramePr>
            <p:cNvPr id="13" name="Object 27"/>
            <p:cNvGraphicFramePr>
              <a:graphicFrameLocks noChangeAspect="1"/>
            </p:cNvGraphicFramePr>
            <p:nvPr/>
          </p:nvGraphicFramePr>
          <p:xfrm>
            <a:off x="1564145" y="3695475"/>
            <a:ext cx="3251200" cy="330200"/>
          </p:xfrm>
          <a:graphic>
            <a:graphicData uri="http://schemas.openxmlformats.org/presentationml/2006/ole">
              <p:oleObj spid="_x0000_s62469" name="Equation" r:id="rId7" imgW="3251200" imgH="330200" progId="">
                <p:embed/>
              </p:oleObj>
            </a:graphicData>
          </a:graphic>
        </p:graphicFrame>
      </p:grpSp>
      <p:grpSp>
        <p:nvGrpSpPr>
          <p:cNvPr id="14" name="Group 31"/>
          <p:cNvGrpSpPr>
            <a:grpSpLocks/>
          </p:cNvGrpSpPr>
          <p:nvPr/>
        </p:nvGrpSpPr>
        <p:grpSpPr bwMode="auto">
          <a:xfrm>
            <a:off x="1676400" y="4572000"/>
            <a:ext cx="6850063" cy="363539"/>
            <a:chOff x="2160816" y="4219575"/>
            <a:chExt cx="6822848" cy="334963"/>
          </a:xfrm>
        </p:grpSpPr>
        <p:sp>
          <p:nvSpPr>
            <p:cNvPr id="15" name="Text Box 18"/>
            <p:cNvSpPr txBox="1">
              <a:spLocks noChangeArrowheads="1"/>
            </p:cNvSpPr>
            <p:nvPr/>
          </p:nvSpPr>
          <p:spPr bwMode="auto">
            <a:xfrm>
              <a:off x="5746751" y="4219575"/>
              <a:ext cx="32369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a:solidFill>
                    <a:srgbClr val="0063C7"/>
                  </a:solidFill>
                </a:rPr>
                <a:t>Combine terms.</a:t>
              </a:r>
            </a:p>
          </p:txBody>
        </p:sp>
        <p:graphicFrame>
          <p:nvGraphicFramePr>
            <p:cNvPr id="16" name="Object 28"/>
            <p:cNvGraphicFramePr>
              <a:graphicFrameLocks noChangeAspect="1"/>
            </p:cNvGraphicFramePr>
            <p:nvPr/>
          </p:nvGraphicFramePr>
          <p:xfrm>
            <a:off x="2160816" y="4224338"/>
            <a:ext cx="2705100" cy="330200"/>
          </p:xfrm>
          <a:graphic>
            <a:graphicData uri="http://schemas.openxmlformats.org/presentationml/2006/ole">
              <p:oleObj spid="_x0000_s62470" name="Equation" r:id="rId8" imgW="2705100" imgH="330200" progId="">
                <p:embed/>
              </p:oleObj>
            </a:graphicData>
          </a:graphic>
        </p:graphicFrame>
      </p:grpSp>
      <p:grpSp>
        <p:nvGrpSpPr>
          <p:cNvPr id="17" name="Group 32"/>
          <p:cNvGrpSpPr>
            <a:grpSpLocks/>
          </p:cNvGrpSpPr>
          <p:nvPr/>
        </p:nvGrpSpPr>
        <p:grpSpPr bwMode="auto">
          <a:xfrm>
            <a:off x="2057400" y="5029200"/>
            <a:ext cx="6240463" cy="685800"/>
            <a:chOff x="2776538" y="4772025"/>
            <a:chExt cx="6207125" cy="614867"/>
          </a:xfrm>
        </p:grpSpPr>
        <p:sp>
          <p:nvSpPr>
            <p:cNvPr id="18" name="Text Box 19"/>
            <p:cNvSpPr txBox="1">
              <a:spLocks noChangeArrowheads="1"/>
            </p:cNvSpPr>
            <p:nvPr/>
          </p:nvSpPr>
          <p:spPr bwMode="auto">
            <a:xfrm>
              <a:off x="5746750" y="4772025"/>
              <a:ext cx="3236913" cy="614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dirty="0">
                  <a:solidFill>
                    <a:srgbClr val="0063C7"/>
                  </a:solidFill>
                </a:rPr>
                <a:t>Add </a:t>
              </a:r>
              <a:r>
                <a:rPr lang="en-US" altLang="en-US" sz="2000" dirty="0">
                  <a:solidFill>
                    <a:srgbClr val="0063C7"/>
                  </a:solidFill>
                  <a:cs typeface="Arial" panose="020B0604020202020204" pitchFamily="34" charset="0"/>
                </a:rPr>
                <a:t>–</a:t>
              </a:r>
              <a:r>
                <a:rPr lang="en-US" altLang="en-US" sz="2000" dirty="0">
                  <a:solidFill>
                    <a:srgbClr val="0063C7"/>
                  </a:solidFill>
                </a:rPr>
                <a:t>4</a:t>
              </a:r>
              <a:r>
                <a:rPr lang="en-US" altLang="en-US" sz="2000" i="1" dirty="0">
                  <a:solidFill>
                    <a:srgbClr val="0063C7"/>
                  </a:solidFill>
                </a:rPr>
                <a:t>x </a:t>
              </a:r>
              <a:r>
                <a:rPr lang="en-US" altLang="en-US" sz="2000" dirty="0">
                  <a:solidFill>
                    <a:srgbClr val="0063C7"/>
                  </a:solidFill>
                </a:rPr>
                <a:t>and </a:t>
              </a:r>
              <a:r>
                <a:rPr lang="en-US" altLang="en-US" sz="2000" dirty="0">
                  <a:solidFill>
                    <a:srgbClr val="0063C7"/>
                  </a:solidFill>
                  <a:cs typeface="Arial" panose="020B0604020202020204" pitchFamily="34" charset="0"/>
                </a:rPr>
                <a:t>–</a:t>
              </a:r>
              <a:r>
                <a:rPr lang="en-US" altLang="en-US" sz="2000" dirty="0">
                  <a:solidFill>
                    <a:srgbClr val="0063C7"/>
                  </a:solidFill>
                </a:rPr>
                <a:t>6 to both sides. Combine terms.</a:t>
              </a:r>
            </a:p>
          </p:txBody>
        </p:sp>
        <p:graphicFrame>
          <p:nvGraphicFramePr>
            <p:cNvPr id="19" name="Object 29"/>
            <p:cNvGraphicFramePr>
              <a:graphicFrameLocks noChangeAspect="1"/>
            </p:cNvGraphicFramePr>
            <p:nvPr/>
          </p:nvGraphicFramePr>
          <p:xfrm>
            <a:off x="2776538" y="4772025"/>
            <a:ext cx="1409700" cy="330200"/>
          </p:xfrm>
          <a:graphic>
            <a:graphicData uri="http://schemas.openxmlformats.org/presentationml/2006/ole">
              <p:oleObj spid="_x0000_s62471" name="Equation" r:id="rId9" imgW="1409088" imgH="330057" progId="">
                <p:embed/>
              </p:oleObj>
            </a:graphicData>
          </a:graphic>
        </p:graphicFrame>
      </p:grpSp>
      <p:grpSp>
        <p:nvGrpSpPr>
          <p:cNvPr id="20" name="Group 34"/>
          <p:cNvGrpSpPr>
            <a:grpSpLocks/>
          </p:cNvGrpSpPr>
          <p:nvPr/>
        </p:nvGrpSpPr>
        <p:grpSpPr bwMode="auto">
          <a:xfrm>
            <a:off x="2286000" y="5638800"/>
            <a:ext cx="5783263" cy="400048"/>
            <a:chOff x="3141209" y="5556250"/>
            <a:chExt cx="5842454" cy="330198"/>
          </a:xfrm>
        </p:grpSpPr>
        <p:sp>
          <p:nvSpPr>
            <p:cNvPr id="21" name="Text Box 20"/>
            <p:cNvSpPr txBox="1">
              <a:spLocks noChangeArrowheads="1"/>
            </p:cNvSpPr>
            <p:nvPr/>
          </p:nvSpPr>
          <p:spPr bwMode="auto">
            <a:xfrm>
              <a:off x="5746750" y="5556250"/>
              <a:ext cx="32369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dirty="0">
                  <a:solidFill>
                    <a:srgbClr val="0063C7"/>
                  </a:solidFill>
                </a:rPr>
                <a:t>Divide both sides by </a:t>
              </a:r>
              <a:r>
                <a:rPr lang="en-US" altLang="en-US" sz="2000" dirty="0">
                  <a:solidFill>
                    <a:srgbClr val="0063C7"/>
                  </a:solidFill>
                  <a:cs typeface="Arial" panose="020B0604020202020204" pitchFamily="34" charset="0"/>
                </a:rPr>
                <a:t>–</a:t>
              </a:r>
              <a:r>
                <a:rPr lang="en-US" altLang="en-US" sz="2000" dirty="0">
                  <a:solidFill>
                    <a:srgbClr val="0063C7"/>
                  </a:solidFill>
                </a:rPr>
                <a:t>6.</a:t>
              </a:r>
            </a:p>
          </p:txBody>
        </p:sp>
        <p:graphicFrame>
          <p:nvGraphicFramePr>
            <p:cNvPr id="22" name="Object 30"/>
            <p:cNvGraphicFramePr>
              <a:graphicFrameLocks noChangeAspect="1"/>
            </p:cNvGraphicFramePr>
            <p:nvPr/>
          </p:nvGraphicFramePr>
          <p:xfrm>
            <a:off x="3141209" y="5576885"/>
            <a:ext cx="1154698" cy="309563"/>
          </p:xfrm>
          <a:graphic>
            <a:graphicData uri="http://schemas.openxmlformats.org/presentationml/2006/ole">
              <p:oleObj spid="_x0000_s62472" name="Equation" r:id="rId10" imgW="1219200" imgH="330200" progId="">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print"/>
          <a:srcRect/>
          <a:stretch>
            <a:fillRect/>
          </a:stretch>
        </p:blipFill>
        <p:spPr bwMode="auto">
          <a:xfrm>
            <a:off x="1524000" y="533400"/>
            <a:ext cx="6344817" cy="996462"/>
          </a:xfrm>
          <a:prstGeom prst="rect">
            <a:avLst/>
          </a:prstGeom>
          <a:noFill/>
          <a:ln w="9525">
            <a:noFill/>
            <a:miter lim="800000"/>
            <a:headEnd/>
            <a:tailEnd/>
          </a:ln>
        </p:spPr>
      </p:pic>
      <p:pic>
        <p:nvPicPr>
          <p:cNvPr id="92163" name="Picture 3"/>
          <p:cNvPicPr>
            <a:picLocks noChangeAspect="1" noChangeArrowheads="1"/>
          </p:cNvPicPr>
          <p:nvPr/>
        </p:nvPicPr>
        <p:blipFill>
          <a:blip r:embed="rId4" cstate="print"/>
          <a:srcRect/>
          <a:stretch>
            <a:fillRect/>
          </a:stretch>
        </p:blipFill>
        <p:spPr bwMode="auto">
          <a:xfrm>
            <a:off x="1600200" y="131153"/>
            <a:ext cx="6172200" cy="63601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63"/>
                                        </p:tgtEl>
                                        <p:attrNameLst>
                                          <p:attrName>style.visibility</p:attrName>
                                        </p:attrNameLst>
                                      </p:cBhvr>
                                      <p:to>
                                        <p:strVal val="visible"/>
                                      </p:to>
                                    </p:set>
                                    <p:anim calcmode="lin" valueType="num">
                                      <p:cBhvr additive="base">
                                        <p:cTn id="7" dur="500" fill="hold"/>
                                        <p:tgtEl>
                                          <p:spTgt spid="92163"/>
                                        </p:tgtEl>
                                        <p:attrNameLst>
                                          <p:attrName>ppt_x</p:attrName>
                                        </p:attrNameLst>
                                      </p:cBhvr>
                                      <p:tavLst>
                                        <p:tav tm="0">
                                          <p:val>
                                            <p:strVal val="#ppt_x"/>
                                          </p:val>
                                        </p:tav>
                                        <p:tav tm="100000">
                                          <p:val>
                                            <p:strVal val="#ppt_x"/>
                                          </p:val>
                                        </p:tav>
                                      </p:tavLst>
                                    </p:anim>
                                    <p:anim calcmode="lin" valueType="num">
                                      <p:cBhvr additive="base">
                                        <p:cTn id="8" dur="500" fill="hold"/>
                                        <p:tgtEl>
                                          <p:spTgt spid="92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cstate="print"/>
          <a:srcRect/>
          <a:stretch>
            <a:fillRect/>
          </a:stretch>
        </p:blipFill>
        <p:spPr bwMode="auto">
          <a:xfrm>
            <a:off x="1157333" y="609600"/>
            <a:ext cx="6691267" cy="55248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762000" y="990600"/>
            <a:ext cx="7772400" cy="2076450"/>
          </a:xfrm>
        </p:spPr>
        <p:style>
          <a:lnRef idx="1">
            <a:schemeClr val="accent1"/>
          </a:lnRef>
          <a:fillRef idx="2">
            <a:schemeClr val="accent1"/>
          </a:fillRef>
          <a:effectRef idx="1">
            <a:schemeClr val="accent1"/>
          </a:effectRef>
          <a:fontRef idx="minor">
            <a:schemeClr val="dk1"/>
          </a:fontRef>
        </p:style>
        <p:txBody>
          <a:bodyPr>
            <a:normAutofit/>
          </a:bodyPr>
          <a:lstStyle/>
          <a:p>
            <a:r>
              <a:rPr lang="en-US" b="1" dirty="0"/>
              <a:t>MATHEMATICS FOR </a:t>
            </a:r>
            <a:r>
              <a:rPr lang="en-US" b="1" dirty="0" smtClean="0"/>
              <a:t>ECONOMICS</a:t>
            </a:r>
            <a:br>
              <a:rPr lang="en-US" b="1" dirty="0" smtClean="0"/>
            </a:br>
            <a:r>
              <a:rPr lang="en-US" dirty="0"/>
              <a:t/>
            </a:r>
            <a:br>
              <a:rPr lang="en-US" dirty="0"/>
            </a:br>
            <a:r>
              <a:rPr lang="en-US" sz="2700" b="1" dirty="0" smtClean="0"/>
              <a:t>COMBINATORIAL ELEMENTS</a:t>
            </a:r>
            <a:endParaRPr lang="en-US" sz="2700" dirty="0"/>
          </a:p>
        </p:txBody>
      </p:sp>
      <p:sp>
        <p:nvSpPr>
          <p:cNvPr id="5" name="Subtitle 2"/>
          <p:cNvSpPr>
            <a:spLocks noGrp="1"/>
          </p:cNvSpPr>
          <p:nvPr>
            <p:ph type="subTitle" idx="1"/>
          </p:nvPr>
        </p:nvSpPr>
        <p:spPr>
          <a:xfrm>
            <a:off x="1371600" y="3886200"/>
            <a:ext cx="6400800" cy="1600200"/>
          </a:xfrm>
        </p:spPr>
        <p:style>
          <a:lnRef idx="1">
            <a:schemeClr val="accent4"/>
          </a:lnRef>
          <a:fillRef idx="2">
            <a:schemeClr val="accent4"/>
          </a:fillRef>
          <a:effectRef idx="1">
            <a:schemeClr val="accent4"/>
          </a:effectRef>
          <a:fontRef idx="minor">
            <a:schemeClr val="dk1"/>
          </a:fontRef>
        </p:style>
        <p:txBody>
          <a:bodyPr>
            <a:normAutofit fontScale="85000" lnSpcReduction="20000"/>
          </a:bodyPr>
          <a:lstStyle/>
          <a:p>
            <a:endParaRPr lang="en-US" dirty="0" smtClean="0"/>
          </a:p>
          <a:p>
            <a:r>
              <a:rPr lang="en-US" b="1" dirty="0" smtClean="0">
                <a:solidFill>
                  <a:schemeClr val="tx2">
                    <a:lumMod val="75000"/>
                  </a:schemeClr>
                </a:solidFill>
              </a:rPr>
              <a:t>INSTRUCTOR: Professor MIHAELA PAUN</a:t>
            </a:r>
            <a:br>
              <a:rPr lang="en-US" b="1" dirty="0" smtClean="0">
                <a:solidFill>
                  <a:schemeClr val="tx2">
                    <a:lumMod val="75000"/>
                  </a:schemeClr>
                </a:solidFill>
              </a:rPr>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SETS</a:t>
            </a:r>
            <a:endParaRPr lang="en-US" sz="3200" dirty="0"/>
          </a:p>
        </p:txBody>
      </p:sp>
      <p:sp>
        <p:nvSpPr>
          <p:cNvPr id="3" name="Content Placeholder 2"/>
          <p:cNvSpPr>
            <a:spLocks noGrp="1"/>
          </p:cNvSpPr>
          <p:nvPr>
            <p:ph idx="1"/>
          </p:nvPr>
        </p:nvSpPr>
        <p:spPr>
          <a:xfrm>
            <a:off x="457200" y="1143000"/>
            <a:ext cx="8229600" cy="4983163"/>
          </a:xfrm>
        </p:spPr>
        <p:style>
          <a:lnRef idx="1">
            <a:schemeClr val="accent1"/>
          </a:lnRef>
          <a:fillRef idx="2">
            <a:schemeClr val="accent1"/>
          </a:fillRef>
          <a:effectRef idx="1">
            <a:schemeClr val="accent1"/>
          </a:effectRef>
          <a:fontRef idx="minor">
            <a:schemeClr val="dk1"/>
          </a:fontRef>
        </p:style>
        <p:txBody>
          <a:bodyPr>
            <a:normAutofit/>
          </a:bodyPr>
          <a:lstStyle/>
          <a:p>
            <a:pPr algn="ctr">
              <a:buNone/>
            </a:pPr>
            <a:r>
              <a:rPr lang="en-US" sz="1800" b="1" dirty="0">
                <a:solidFill>
                  <a:srgbClr val="0070C0"/>
                </a:solidFill>
              </a:rPr>
              <a:t>The Fundamental Counting Principle</a:t>
            </a:r>
          </a:p>
          <a:p>
            <a:pPr algn="just">
              <a:buNone/>
            </a:pPr>
            <a:r>
              <a:rPr lang="en-US" sz="1800" dirty="0"/>
              <a:t>Let’s say that the cafeteria lunch special includes a choice of sandwich and dessert.</a:t>
            </a:r>
          </a:p>
          <a:p>
            <a:pPr algn="just">
              <a:buNone/>
            </a:pPr>
            <a:r>
              <a:rPr lang="en-US" sz="1800" dirty="0"/>
              <a:t>In the terminology of counting, choosing a sandwich is an </a:t>
            </a:r>
            <a:r>
              <a:rPr lang="en-US" sz="1800" b="1" dirty="0"/>
              <a:t>event and choosing a </a:t>
            </a:r>
            <a:endParaRPr lang="en-US" sz="1800" b="1" dirty="0" smtClean="0"/>
          </a:p>
          <a:p>
            <a:pPr algn="just">
              <a:buNone/>
            </a:pPr>
            <a:r>
              <a:rPr lang="en-US" sz="1800" b="1" dirty="0" smtClean="0"/>
              <a:t>dessert </a:t>
            </a:r>
            <a:r>
              <a:rPr lang="en-US" sz="1800" dirty="0" smtClean="0"/>
              <a:t>is </a:t>
            </a:r>
            <a:r>
              <a:rPr lang="en-US" sz="1800" dirty="0"/>
              <a:t>another event. Suppose that there are three outcomes, ham, salami, </a:t>
            </a:r>
            <a:r>
              <a:rPr lang="en-US" sz="1800" dirty="0" smtClean="0"/>
              <a:t>or</a:t>
            </a:r>
          </a:p>
          <a:p>
            <a:pPr algn="just">
              <a:buNone/>
            </a:pPr>
            <a:r>
              <a:rPr lang="en-US" sz="1800" dirty="0" smtClean="0"/>
              <a:t> </a:t>
            </a:r>
            <a:r>
              <a:rPr lang="en-US" sz="1800" dirty="0"/>
              <a:t>tuna</a:t>
            </a:r>
            <a:r>
              <a:rPr lang="en-US" sz="1800" dirty="0" smtClean="0"/>
              <a:t>, for </a:t>
            </a:r>
            <a:r>
              <a:rPr lang="en-US" sz="1800" dirty="0"/>
              <a:t>the first event and two outcomes, pie or cake, for the second event. </a:t>
            </a:r>
            <a:endParaRPr lang="en-US" sz="1800" dirty="0" smtClean="0"/>
          </a:p>
          <a:p>
            <a:pPr algn="just">
              <a:buNone/>
            </a:pPr>
            <a:r>
              <a:rPr lang="en-US" sz="1800" dirty="0" smtClean="0"/>
              <a:t>How many different </a:t>
            </a:r>
            <a:r>
              <a:rPr lang="en-US" sz="1800" dirty="0"/>
              <a:t>lunches are available using these choices? </a:t>
            </a:r>
            <a:endParaRPr lang="en-US" sz="1800" dirty="0" smtClean="0"/>
          </a:p>
          <a:p>
            <a:pPr algn="just">
              <a:buNone/>
            </a:pPr>
            <a:endParaRPr lang="en-US" sz="800" dirty="0"/>
          </a:p>
          <a:p>
            <a:pPr algn="just">
              <a:buNone/>
            </a:pPr>
            <a:endParaRPr lang="en-US" sz="1800" dirty="0" smtClean="0"/>
          </a:p>
          <a:p>
            <a:pPr algn="just">
              <a:buNone/>
            </a:pPr>
            <a:endParaRPr lang="en-US" sz="1800" dirty="0"/>
          </a:p>
          <a:p>
            <a:pPr algn="just">
              <a:buNone/>
            </a:pPr>
            <a:endParaRPr lang="en-US" sz="1800" dirty="0" smtClean="0"/>
          </a:p>
          <a:p>
            <a:pPr algn="just">
              <a:buNone/>
            </a:pPr>
            <a:r>
              <a:rPr lang="en-US" sz="1800" dirty="0" smtClean="0"/>
              <a:t>We </a:t>
            </a:r>
            <a:r>
              <a:rPr lang="en-US" sz="1800" dirty="0"/>
              <a:t>can make a diagram </a:t>
            </a:r>
            <a:r>
              <a:rPr lang="en-US" sz="1800" dirty="0" smtClean="0"/>
              <a:t>showing all </a:t>
            </a:r>
            <a:r>
              <a:rPr lang="en-US" sz="1800" dirty="0"/>
              <a:t>of the possibilities as in Fig. 11.11. This diagram </a:t>
            </a:r>
            <a:r>
              <a:rPr lang="en-US" sz="1800" dirty="0" smtClean="0"/>
              <a:t>is</a:t>
            </a:r>
          </a:p>
          <a:p>
            <a:pPr algn="just">
              <a:buNone/>
            </a:pPr>
            <a:r>
              <a:rPr lang="en-US" sz="1800" dirty="0" smtClean="0"/>
              <a:t> </a:t>
            </a:r>
            <a:r>
              <a:rPr lang="en-US" sz="1800" dirty="0"/>
              <a:t>called a </a:t>
            </a:r>
            <a:r>
              <a:rPr lang="en-US" sz="1800" b="1" dirty="0"/>
              <a:t>tree diagram.</a:t>
            </a:r>
          </a:p>
          <a:p>
            <a:pPr algn="just">
              <a:buNone/>
            </a:pPr>
            <a:r>
              <a:rPr lang="en-US" sz="1800" dirty="0"/>
              <a:t>Considering only the types of sandwich and dessert, the tree diagram shows </a:t>
            </a:r>
            <a:r>
              <a:rPr lang="en-US" sz="1800" dirty="0" smtClean="0"/>
              <a:t>six</a:t>
            </a:r>
          </a:p>
          <a:p>
            <a:pPr algn="just">
              <a:buNone/>
            </a:pPr>
            <a:r>
              <a:rPr lang="en-US" sz="1800" dirty="0" smtClean="0"/>
              <a:t> different lunches</a:t>
            </a:r>
            <a:r>
              <a:rPr lang="en-US" sz="1800" dirty="0"/>
              <a:t>. Of course, 6 can be obtained by multiplying 3 and 2. This </a:t>
            </a:r>
            <a:r>
              <a:rPr lang="en-US" sz="1800" dirty="0" smtClean="0"/>
              <a:t>example</a:t>
            </a:r>
          </a:p>
          <a:p>
            <a:pPr algn="just">
              <a:buNone/>
            </a:pPr>
            <a:r>
              <a:rPr lang="en-US" sz="1800" dirty="0" smtClean="0"/>
              <a:t>illustrates </a:t>
            </a:r>
            <a:r>
              <a:rPr lang="en-US" sz="1800" dirty="0"/>
              <a:t>the fundamental counting principle.</a:t>
            </a:r>
          </a:p>
        </p:txBody>
      </p:sp>
      <p:pic>
        <p:nvPicPr>
          <p:cNvPr id="1026" name="Picture 2"/>
          <p:cNvPicPr>
            <a:picLocks noChangeAspect="1" noChangeArrowheads="1"/>
          </p:cNvPicPr>
          <p:nvPr/>
        </p:nvPicPr>
        <p:blipFill>
          <a:blip r:embed="rId3" cstate="print"/>
          <a:srcRect/>
          <a:stretch>
            <a:fillRect/>
          </a:stretch>
        </p:blipFill>
        <p:spPr bwMode="auto">
          <a:xfrm>
            <a:off x="5562600" y="457200"/>
            <a:ext cx="2943225" cy="363514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95463" y="81429"/>
            <a:ext cx="5672137" cy="6557496"/>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SETS</a:t>
            </a:r>
            <a:endParaRPr lang="en-US" sz="3200" dirty="0"/>
          </a:p>
        </p:txBody>
      </p:sp>
      <p:pic>
        <p:nvPicPr>
          <p:cNvPr id="2050" name="Picture 2"/>
          <p:cNvPicPr>
            <a:picLocks noChangeAspect="1" noChangeArrowheads="1"/>
          </p:cNvPicPr>
          <p:nvPr/>
        </p:nvPicPr>
        <p:blipFill>
          <a:blip r:embed="rId3" cstate="print"/>
          <a:srcRect/>
          <a:stretch>
            <a:fillRect/>
          </a:stretch>
        </p:blipFill>
        <p:spPr bwMode="auto">
          <a:xfrm>
            <a:off x="1143000" y="1066800"/>
            <a:ext cx="6781800" cy="52101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SETS</a:t>
            </a:r>
            <a:endParaRPr lang="en-US" sz="3200" dirty="0"/>
          </a:p>
        </p:txBody>
      </p:sp>
      <p:pic>
        <p:nvPicPr>
          <p:cNvPr id="3074" name="Picture 2"/>
          <p:cNvPicPr>
            <a:picLocks noChangeAspect="1" noChangeArrowheads="1"/>
          </p:cNvPicPr>
          <p:nvPr/>
        </p:nvPicPr>
        <p:blipFill>
          <a:blip r:embed="rId3" cstate="print"/>
          <a:srcRect/>
          <a:stretch>
            <a:fillRect/>
          </a:stretch>
        </p:blipFill>
        <p:spPr bwMode="auto">
          <a:xfrm>
            <a:off x="1066800" y="1066800"/>
            <a:ext cx="7072863" cy="53246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SETS</a:t>
            </a:r>
            <a:endParaRPr lang="en-US" sz="3200" dirty="0"/>
          </a:p>
        </p:txBody>
      </p:sp>
      <p:pic>
        <p:nvPicPr>
          <p:cNvPr id="4099" name="Picture 3"/>
          <p:cNvPicPr>
            <a:picLocks noChangeAspect="1" noChangeArrowheads="1"/>
          </p:cNvPicPr>
          <p:nvPr/>
        </p:nvPicPr>
        <p:blipFill>
          <a:blip r:embed="rId3" cstate="print"/>
          <a:srcRect/>
          <a:stretch>
            <a:fillRect/>
          </a:stretch>
        </p:blipFill>
        <p:spPr bwMode="auto">
          <a:xfrm>
            <a:off x="762000" y="1295400"/>
            <a:ext cx="7364558" cy="2443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5657850" cy="686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EXAMPLE</a:t>
            </a:r>
            <a:endParaRPr lang="en-US" sz="3200" dirty="0"/>
          </a:p>
        </p:txBody>
      </p:sp>
      <p:pic>
        <p:nvPicPr>
          <p:cNvPr id="6146" name="Picture 2"/>
          <p:cNvPicPr>
            <a:picLocks noChangeAspect="1" noChangeArrowheads="1"/>
          </p:cNvPicPr>
          <p:nvPr/>
        </p:nvPicPr>
        <p:blipFill>
          <a:blip r:embed="rId3" cstate="print"/>
          <a:srcRect/>
          <a:stretch>
            <a:fillRect/>
          </a:stretch>
        </p:blipFill>
        <p:spPr bwMode="auto">
          <a:xfrm>
            <a:off x="228600" y="838200"/>
            <a:ext cx="6570134" cy="54864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6804254" y="1828801"/>
            <a:ext cx="2339745"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3">
            <a:schemeClr val="lt1"/>
          </a:lnRef>
          <a:fillRef idx="1">
            <a:schemeClr val="accent1"/>
          </a:fillRef>
          <a:effectRef idx="1">
            <a:schemeClr val="accent1"/>
          </a:effectRef>
          <a:fontRef idx="minor">
            <a:schemeClr val="lt1"/>
          </a:fontRef>
        </p:style>
        <p:txBody>
          <a:bodyPr>
            <a:normAutofit/>
          </a:bodyPr>
          <a:lstStyle/>
          <a:p>
            <a:pPr lvl="0"/>
            <a:r>
              <a:rPr lang="en-US" sz="3200" b="1" dirty="0" smtClean="0">
                <a:solidFill>
                  <a:schemeClr val="tx2">
                    <a:lumMod val="75000"/>
                  </a:schemeClr>
                </a:solidFill>
              </a:rPr>
              <a:t>3. SOLVING EQUATIONS</a:t>
            </a:r>
            <a:endParaRPr lang="en-US" sz="3200" dirty="0">
              <a:solidFill>
                <a:schemeClr val="tx2">
                  <a:lumMod val="75000"/>
                </a:schemeClr>
              </a:solidFill>
            </a:endParaRPr>
          </a:p>
        </p:txBody>
      </p:sp>
      <p:sp>
        <p:nvSpPr>
          <p:cNvPr id="3" name="Content Placeholder 2"/>
          <p:cNvSpPr>
            <a:spLocks noGrp="1"/>
          </p:cNvSpPr>
          <p:nvPr>
            <p:ph idx="1"/>
          </p:nvPr>
        </p:nvSpPr>
        <p:spPr>
          <a:xfrm>
            <a:off x="457200" y="1066800"/>
            <a:ext cx="8229600" cy="5059363"/>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altLang="en-US" sz="2400" dirty="0" smtClean="0"/>
              <a:t>A man borrowed $2580 to buy new kitchen appliances for his </a:t>
            </a:r>
          </a:p>
          <a:p>
            <a:pPr>
              <a:buNone/>
            </a:pPr>
            <a:r>
              <a:rPr lang="en-US" altLang="en-US" sz="2400" dirty="0" smtClean="0"/>
              <a:t>home. He will pay off the loan in 9  months at an annual simple </a:t>
            </a:r>
          </a:p>
          <a:p>
            <a:pPr>
              <a:buNone/>
            </a:pPr>
            <a:r>
              <a:rPr lang="en-US" altLang="en-US" sz="2400" dirty="0" smtClean="0"/>
              <a:t>interest rate of 6.0%. How much interest will he pay?</a:t>
            </a:r>
          </a:p>
          <a:p>
            <a:pPr>
              <a:buNone/>
            </a:pPr>
            <a:endParaRPr lang="en-US" altLang="en-US" sz="2400" dirty="0" smtClean="0"/>
          </a:p>
          <a:p>
            <a:pPr>
              <a:buNone/>
            </a:pPr>
            <a:endParaRPr lang="en-US" sz="1600" dirty="0" smtClean="0"/>
          </a:p>
          <a:p>
            <a:pPr>
              <a:buNone/>
            </a:pPr>
            <a:endParaRPr lang="en-US" sz="1600" dirty="0"/>
          </a:p>
          <a:p>
            <a:endParaRPr lang="en-US" sz="1600" dirty="0"/>
          </a:p>
        </p:txBody>
      </p:sp>
      <p:sp>
        <p:nvSpPr>
          <p:cNvPr id="4" name="Rectangle 13"/>
          <p:cNvSpPr>
            <a:spLocks noChangeArrowheads="1"/>
          </p:cNvSpPr>
          <p:nvPr/>
        </p:nvSpPr>
        <p:spPr bwMode="auto">
          <a:xfrm>
            <a:off x="525462" y="5597526"/>
            <a:ext cx="8618538"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 indent="-57150"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20000"/>
              </a:spcBef>
            </a:pPr>
            <a:r>
              <a:rPr lang="en-US" altLang="en-US" sz="2800" dirty="0" smtClean="0">
                <a:solidFill>
                  <a:schemeClr val="tx1"/>
                </a:solidFill>
              </a:rPr>
              <a:t>He will </a:t>
            </a:r>
            <a:r>
              <a:rPr lang="en-US" altLang="en-US" sz="2800" dirty="0">
                <a:solidFill>
                  <a:schemeClr val="tx1"/>
                </a:solidFill>
              </a:rPr>
              <a:t>pay $116.10 in interest.</a:t>
            </a:r>
          </a:p>
        </p:txBody>
      </p:sp>
      <p:graphicFrame>
        <p:nvGraphicFramePr>
          <p:cNvPr id="5" name="Object 4"/>
          <p:cNvGraphicFramePr>
            <a:graphicFrameLocks noChangeAspect="1"/>
          </p:cNvGraphicFramePr>
          <p:nvPr>
            <p:extLst>
              <p:ext uri="{D42A27DB-BD31-4B8C-83A1-F6EECF244321}">
                <p14:modId xmlns="" xmlns:p14="http://schemas.microsoft.com/office/powerpoint/2010/main" val="1082597169"/>
              </p:ext>
            </p:extLst>
          </p:nvPr>
        </p:nvGraphicFramePr>
        <p:xfrm>
          <a:off x="3776662" y="2819400"/>
          <a:ext cx="1066800" cy="342900"/>
        </p:xfrm>
        <a:graphic>
          <a:graphicData uri="http://schemas.openxmlformats.org/presentationml/2006/ole">
            <p:oleObj spid="_x0000_s63490" name="Equation" r:id="rId4" imgW="1066680" imgH="342720" progId="">
              <p:embed/>
            </p:oleObj>
          </a:graphicData>
        </a:graphic>
      </p:graphicFrame>
      <p:graphicFrame>
        <p:nvGraphicFramePr>
          <p:cNvPr id="6" name="Object 5"/>
          <p:cNvGraphicFramePr>
            <a:graphicFrameLocks noChangeAspect="1"/>
          </p:cNvGraphicFramePr>
          <p:nvPr>
            <p:extLst>
              <p:ext uri="{D42A27DB-BD31-4B8C-83A1-F6EECF244321}">
                <p14:modId xmlns="" xmlns:p14="http://schemas.microsoft.com/office/powerpoint/2010/main" val="4013462309"/>
              </p:ext>
            </p:extLst>
          </p:nvPr>
        </p:nvGraphicFramePr>
        <p:xfrm>
          <a:off x="1377156" y="3266281"/>
          <a:ext cx="6311900" cy="901700"/>
        </p:xfrm>
        <a:graphic>
          <a:graphicData uri="http://schemas.openxmlformats.org/presentationml/2006/ole">
            <p:oleObj spid="_x0000_s63491" name="Equation" r:id="rId5" imgW="6311880" imgH="901440" progId="">
              <p:embed/>
            </p:oleObj>
          </a:graphicData>
        </a:graphic>
      </p:graphicFrame>
      <p:graphicFrame>
        <p:nvGraphicFramePr>
          <p:cNvPr id="7" name="Object 6"/>
          <p:cNvGraphicFramePr>
            <a:graphicFrameLocks noChangeAspect="1"/>
          </p:cNvGraphicFramePr>
          <p:nvPr>
            <p:extLst>
              <p:ext uri="{D42A27DB-BD31-4B8C-83A1-F6EECF244321}">
                <p14:modId xmlns="" xmlns:p14="http://schemas.microsoft.com/office/powerpoint/2010/main" val="4245921160"/>
              </p:ext>
            </p:extLst>
          </p:nvPr>
        </p:nvGraphicFramePr>
        <p:xfrm>
          <a:off x="1682143" y="4274393"/>
          <a:ext cx="3098800" cy="1003300"/>
        </p:xfrm>
        <a:graphic>
          <a:graphicData uri="http://schemas.openxmlformats.org/presentationml/2006/ole">
            <p:oleObj spid="_x0000_s63492" name="Equation" r:id="rId6" imgW="3098520" imgH="100296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143000" y="1524000"/>
            <a:ext cx="7257566" cy="3243263"/>
          </a:xfrm>
          <a:prstGeom prst="rect">
            <a:avLst/>
          </a:prstGeom>
          <a:noFill/>
          <a:ln w="9525">
            <a:noFill/>
            <a:miter lim="800000"/>
            <a:headEnd/>
            <a:tailEnd/>
          </a:ln>
        </p:spPr>
      </p:pic>
      <p:sp>
        <p:nvSpPr>
          <p:cNvPr id="6" name="Title 1"/>
          <p:cNvSpPr txBox="1">
            <a:spLocks/>
          </p:cNvSpPr>
          <p:nvPr/>
        </p:nvSpPr>
        <p:spPr>
          <a:xfrm>
            <a:off x="457200" y="228600"/>
            <a:ext cx="8229600" cy="411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smtClean="0">
                <a:ln>
                  <a:noFill/>
                </a:ln>
                <a:solidFill>
                  <a:schemeClr val="lt1"/>
                </a:solidFill>
                <a:effectLst/>
                <a:uLnTx/>
                <a:uFillTx/>
                <a:latin typeface="+mn-lt"/>
                <a:ea typeface="+mn-ea"/>
                <a:cs typeface="+mn-cs"/>
              </a:rPr>
              <a:t>EXAMPLE</a:t>
            </a:r>
            <a:endParaRPr kumimoji="0" lang="en-US" sz="32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PROBABILITY</a:t>
            </a:r>
            <a:endParaRPr lang="en-US" sz="3200" dirty="0"/>
          </a:p>
        </p:txBody>
      </p:sp>
      <p:pic>
        <p:nvPicPr>
          <p:cNvPr id="8194" name="Picture 2"/>
          <p:cNvPicPr>
            <a:picLocks noChangeAspect="1" noChangeArrowheads="1"/>
          </p:cNvPicPr>
          <p:nvPr/>
        </p:nvPicPr>
        <p:blipFill>
          <a:blip r:embed="rId3" cstate="print"/>
          <a:srcRect/>
          <a:stretch>
            <a:fillRect/>
          </a:stretch>
        </p:blipFill>
        <p:spPr bwMode="auto">
          <a:xfrm>
            <a:off x="1447800" y="1143000"/>
            <a:ext cx="6739580" cy="5262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PROBABILITY</a:t>
            </a:r>
            <a:endParaRPr lang="en-US" sz="3200" dirty="0"/>
          </a:p>
        </p:txBody>
      </p:sp>
      <p:pic>
        <p:nvPicPr>
          <p:cNvPr id="9218" name="Picture 2"/>
          <p:cNvPicPr>
            <a:picLocks noChangeAspect="1" noChangeArrowheads="1"/>
          </p:cNvPicPr>
          <p:nvPr/>
        </p:nvPicPr>
        <p:blipFill>
          <a:blip r:embed="rId3" cstate="print"/>
          <a:srcRect/>
          <a:stretch>
            <a:fillRect/>
          </a:stretch>
        </p:blipFill>
        <p:spPr bwMode="auto">
          <a:xfrm>
            <a:off x="990600" y="1219200"/>
            <a:ext cx="6981409" cy="3195637"/>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1295400" y="4648200"/>
            <a:ext cx="6635262"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PROBABILITY</a:t>
            </a:r>
            <a:endParaRPr lang="en-US" sz="3200" dirty="0"/>
          </a:p>
        </p:txBody>
      </p:sp>
      <p:pic>
        <p:nvPicPr>
          <p:cNvPr id="10242" name="Picture 2"/>
          <p:cNvPicPr>
            <a:picLocks noChangeAspect="1" noChangeArrowheads="1"/>
          </p:cNvPicPr>
          <p:nvPr/>
        </p:nvPicPr>
        <p:blipFill>
          <a:blip r:embed="rId3" cstate="print"/>
          <a:srcRect/>
          <a:stretch>
            <a:fillRect/>
          </a:stretch>
        </p:blipFill>
        <p:spPr bwMode="auto">
          <a:xfrm>
            <a:off x="990600" y="1371600"/>
            <a:ext cx="6934200" cy="48492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PROBABILITY</a:t>
            </a:r>
            <a:endParaRPr lang="en-US" sz="3200" dirty="0"/>
          </a:p>
        </p:txBody>
      </p:sp>
      <p:pic>
        <p:nvPicPr>
          <p:cNvPr id="11266" name="Picture 2"/>
          <p:cNvPicPr>
            <a:picLocks noChangeAspect="1" noChangeArrowheads="1"/>
          </p:cNvPicPr>
          <p:nvPr/>
        </p:nvPicPr>
        <p:blipFill>
          <a:blip r:embed="rId3" cstate="print"/>
          <a:srcRect/>
          <a:stretch>
            <a:fillRect/>
          </a:stretch>
        </p:blipFill>
        <p:spPr bwMode="auto">
          <a:xfrm>
            <a:off x="228600" y="990600"/>
            <a:ext cx="4495800" cy="1247483"/>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3048000" y="2209800"/>
            <a:ext cx="5410200" cy="544776"/>
          </a:xfrm>
          <a:prstGeom prst="rect">
            <a:avLst/>
          </a:prstGeom>
          <a:noFill/>
          <a:ln w="9525">
            <a:noFill/>
            <a:miter lim="800000"/>
            <a:headEnd/>
            <a:tailEnd/>
          </a:ln>
        </p:spPr>
      </p:pic>
      <p:pic>
        <p:nvPicPr>
          <p:cNvPr id="11268" name="Picture 4"/>
          <p:cNvPicPr>
            <a:picLocks noChangeAspect="1" noChangeArrowheads="1"/>
          </p:cNvPicPr>
          <p:nvPr/>
        </p:nvPicPr>
        <p:blipFill>
          <a:blip r:embed="rId5" cstate="print"/>
          <a:srcRect/>
          <a:stretch>
            <a:fillRect/>
          </a:stretch>
        </p:blipFill>
        <p:spPr bwMode="auto">
          <a:xfrm>
            <a:off x="0" y="2665095"/>
            <a:ext cx="5410200" cy="41929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533400" y="304800"/>
            <a:ext cx="7114478" cy="1828800"/>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0" y="1828800"/>
            <a:ext cx="7307398" cy="3200400"/>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rcRect/>
          <a:stretch>
            <a:fillRect/>
          </a:stretch>
        </p:blipFill>
        <p:spPr bwMode="auto">
          <a:xfrm>
            <a:off x="533400" y="4953000"/>
            <a:ext cx="7734300" cy="133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066800" y="1143000"/>
            <a:ext cx="6769169" cy="4424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1219200" y="1295400"/>
            <a:ext cx="6945955"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1152846" y="609601"/>
            <a:ext cx="6324279" cy="5214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1066800" y="1676400"/>
            <a:ext cx="7436483"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style>
          <a:lnRef idx="3">
            <a:schemeClr val="lt1"/>
          </a:lnRef>
          <a:fillRef idx="1">
            <a:schemeClr val="accent1"/>
          </a:fillRef>
          <a:effectRef idx="1">
            <a:schemeClr val="accent1"/>
          </a:effectRef>
          <a:fontRef idx="minor">
            <a:schemeClr val="lt1"/>
          </a:fontRef>
        </p:style>
        <p:txBody>
          <a:bodyPr>
            <a:normAutofit fontScale="90000"/>
          </a:bodyPr>
          <a:lstStyle/>
          <a:p>
            <a:pPr lvl="0"/>
            <a:r>
              <a:rPr lang="en-US" b="1" dirty="0" smtClean="0"/>
              <a:t/>
            </a:r>
            <a:br>
              <a:rPr lang="en-US" b="1" dirty="0" smtClean="0"/>
            </a:br>
            <a:r>
              <a:rPr lang="en-US" b="1" dirty="0" smtClean="0"/>
              <a:t>Simple </a:t>
            </a:r>
            <a:r>
              <a:rPr lang="en-US" b="1" dirty="0"/>
              <a:t>Inequalities </a:t>
            </a:r>
            <a:r>
              <a:rPr lang="en-US" dirty="0"/>
              <a:t/>
            </a:r>
            <a:br>
              <a:rPr lang="en-US" dirty="0"/>
            </a:br>
            <a:endParaRPr lang="en-US" dirty="0"/>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en-US" sz="2100" dirty="0"/>
              <a:t>An equation is </a:t>
            </a:r>
            <a:r>
              <a:rPr lang="en-US" sz="2100" b="1" dirty="0"/>
              <a:t>an </a:t>
            </a:r>
            <a:r>
              <a:rPr lang="en-US" sz="2100" b="1" i="1" dirty="0"/>
              <a:t>equality</a:t>
            </a:r>
            <a:r>
              <a:rPr lang="en-US" sz="2100" i="1" dirty="0"/>
              <a:t>. </a:t>
            </a:r>
            <a:r>
              <a:rPr lang="en-US" sz="2100" dirty="0"/>
              <a:t>It states that the expression on the LHS of </a:t>
            </a:r>
            <a:r>
              <a:rPr lang="en-US" sz="2100" dirty="0" smtClean="0"/>
              <a:t>the</a:t>
            </a:r>
          </a:p>
          <a:p>
            <a:pPr algn="just">
              <a:buNone/>
            </a:pPr>
            <a:r>
              <a:rPr lang="en-US" sz="2100" dirty="0" smtClean="0"/>
              <a:t> </a:t>
            </a:r>
            <a:r>
              <a:rPr lang="en-US" sz="2100" dirty="0"/>
              <a:t>'=' sign is equal to the expression on the RHS</a:t>
            </a:r>
            <a:r>
              <a:rPr lang="en-US" sz="2100" dirty="0" smtClean="0"/>
              <a:t>.</a:t>
            </a:r>
          </a:p>
          <a:p>
            <a:pPr algn="just">
              <a:buNone/>
            </a:pPr>
            <a:endParaRPr lang="en-US" sz="2100" dirty="0"/>
          </a:p>
          <a:p>
            <a:pPr algn="just">
              <a:buNone/>
            </a:pPr>
            <a:r>
              <a:rPr lang="en-US" sz="2100" dirty="0" smtClean="0"/>
              <a:t> </a:t>
            </a:r>
            <a:r>
              <a:rPr lang="en-US" sz="2100" dirty="0"/>
              <a:t>An inequality is a </a:t>
            </a:r>
            <a:r>
              <a:rPr lang="en-US" sz="2100" dirty="0" smtClean="0"/>
              <a:t>statement  </a:t>
            </a:r>
            <a:r>
              <a:rPr lang="en-US" sz="2100" dirty="0"/>
              <a:t>in which the expression on the LHS is </a:t>
            </a:r>
            <a:r>
              <a:rPr lang="en-US" sz="2100" dirty="0" smtClean="0"/>
              <a:t>either</a:t>
            </a:r>
          </a:p>
          <a:p>
            <a:pPr algn="just">
              <a:buNone/>
            </a:pPr>
            <a:r>
              <a:rPr lang="en-US" sz="2100" dirty="0" smtClean="0"/>
              <a:t> </a:t>
            </a:r>
            <a:r>
              <a:rPr lang="en-US" sz="2100" dirty="0"/>
              <a:t>greater than (denoted by </a:t>
            </a:r>
            <a:r>
              <a:rPr lang="en-US" sz="2100" dirty="0" smtClean="0"/>
              <a:t>the  </a:t>
            </a:r>
            <a:r>
              <a:rPr lang="en-US" sz="2100" dirty="0"/>
              <a:t>symbol &gt;) or less than (denoted by </a:t>
            </a:r>
            <a:r>
              <a:rPr lang="en-US" sz="2100" dirty="0" smtClean="0"/>
              <a:t>the</a:t>
            </a:r>
          </a:p>
          <a:p>
            <a:pPr algn="just">
              <a:buNone/>
            </a:pPr>
            <a:r>
              <a:rPr lang="en-US" sz="2100" dirty="0" smtClean="0"/>
              <a:t> </a:t>
            </a:r>
            <a:r>
              <a:rPr lang="en-US" sz="2100" dirty="0"/>
              <a:t>symbol &lt;) the expression on </a:t>
            </a:r>
            <a:r>
              <a:rPr lang="en-US" sz="2100" dirty="0" smtClean="0"/>
              <a:t>the  </a:t>
            </a:r>
            <a:r>
              <a:rPr lang="en-US" sz="2100" dirty="0"/>
              <a:t>RHS.</a:t>
            </a:r>
          </a:p>
          <a:p>
            <a:pPr algn="just"/>
            <a:endParaRPr lang="en-US" sz="2100" dirty="0"/>
          </a:p>
          <a:p>
            <a:pPr algn="just">
              <a:buNone/>
            </a:pPr>
            <a:r>
              <a:rPr lang="en-US" sz="2100" dirty="0"/>
              <a:t>For example, 5 = 5 or 5.v = 5.x are equations, while 5 &gt; 3   </a:t>
            </a:r>
            <a:r>
              <a:rPr lang="en-US" sz="2100" dirty="0" smtClean="0"/>
              <a:t>and </a:t>
            </a:r>
            <a:r>
              <a:rPr lang="en-US" sz="2100" dirty="0"/>
              <a:t>5x &gt; </a:t>
            </a:r>
            <a:r>
              <a:rPr lang="en-US" sz="2100" dirty="0" smtClean="0"/>
              <a:t>3x</a:t>
            </a:r>
          </a:p>
          <a:p>
            <a:pPr algn="just">
              <a:buNone/>
            </a:pPr>
            <a:r>
              <a:rPr lang="en-US" sz="2100" dirty="0" smtClean="0"/>
              <a:t> </a:t>
            </a:r>
            <a:r>
              <a:rPr lang="en-US" sz="2100" dirty="0"/>
              <a:t>are inequalities which read, '5 is greater than 3' or ‘5x is greater than </a:t>
            </a:r>
            <a:r>
              <a:rPr lang="en-US" sz="2100" dirty="0" smtClean="0"/>
              <a:t>3x‘</a:t>
            </a:r>
          </a:p>
          <a:p>
            <a:pPr algn="just">
              <a:buNone/>
            </a:pPr>
            <a:r>
              <a:rPr lang="en-US" sz="2100" dirty="0" smtClean="0"/>
              <a:t> </a:t>
            </a:r>
            <a:r>
              <a:rPr lang="en-US" sz="2100" dirty="0"/>
              <a:t>(for any positive value of x).</a:t>
            </a:r>
          </a:p>
          <a:p>
            <a:pPr algn="just">
              <a:buNone/>
            </a:pPr>
            <a:endParaRPr lang="en-US" dirty="0"/>
          </a:p>
          <a:p>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423988" y="304801"/>
            <a:ext cx="6739485" cy="5862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261938" y="1647825"/>
            <a:ext cx="8620125" cy="356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609599" y="533400"/>
            <a:ext cx="7550727" cy="1524000"/>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609600" y="1752600"/>
            <a:ext cx="7045263" cy="1676400"/>
          </a:xfrm>
          <a:prstGeom prst="rect">
            <a:avLst/>
          </a:prstGeom>
          <a:noFill/>
          <a:ln w="9525">
            <a:noFill/>
            <a:miter lim="800000"/>
            <a:headEnd/>
            <a:tailEnd/>
          </a:ln>
        </p:spPr>
      </p:pic>
      <p:pic>
        <p:nvPicPr>
          <p:cNvPr id="25604" name="Picture 4"/>
          <p:cNvPicPr>
            <a:picLocks noChangeAspect="1" noChangeArrowheads="1"/>
          </p:cNvPicPr>
          <p:nvPr/>
        </p:nvPicPr>
        <p:blipFill>
          <a:blip r:embed="rId5" cstate="print"/>
          <a:srcRect/>
          <a:stretch>
            <a:fillRect/>
          </a:stretch>
        </p:blipFill>
        <p:spPr bwMode="auto">
          <a:xfrm>
            <a:off x="990600" y="3124200"/>
            <a:ext cx="6799502"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205699" y="304800"/>
            <a:ext cx="8571664" cy="5834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p:cNvPicPr>
            <a:picLocks noChangeAspect="1" noChangeArrowheads="1"/>
          </p:cNvPicPr>
          <p:nvPr/>
        </p:nvPicPr>
        <p:blipFill>
          <a:blip r:embed="rId3" cstate="print"/>
          <a:srcRect/>
          <a:stretch>
            <a:fillRect/>
          </a:stretch>
        </p:blipFill>
        <p:spPr bwMode="auto">
          <a:xfrm>
            <a:off x="457200" y="457200"/>
            <a:ext cx="8686800" cy="1296225"/>
          </a:xfrm>
          <a:prstGeom prst="rect">
            <a:avLst/>
          </a:prstGeom>
          <a:noFill/>
          <a:ln w="9525">
            <a:noFill/>
            <a:miter lim="800000"/>
            <a:headEnd/>
            <a:tailEnd/>
          </a:ln>
        </p:spPr>
      </p:pic>
      <p:pic>
        <p:nvPicPr>
          <p:cNvPr id="27655" name="Picture 7"/>
          <p:cNvPicPr>
            <a:picLocks noChangeAspect="1" noChangeArrowheads="1"/>
          </p:cNvPicPr>
          <p:nvPr/>
        </p:nvPicPr>
        <p:blipFill>
          <a:blip r:embed="rId4" cstate="print"/>
          <a:srcRect/>
          <a:stretch>
            <a:fillRect/>
          </a:stretch>
        </p:blipFill>
        <p:spPr bwMode="auto">
          <a:xfrm>
            <a:off x="609600" y="2133600"/>
            <a:ext cx="7100888" cy="405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914400" y="533400"/>
            <a:ext cx="7086600" cy="53835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295400" y="381000"/>
            <a:ext cx="6809272" cy="2200275"/>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1752600" y="2743200"/>
            <a:ext cx="6324600" cy="3394743"/>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219200" y="381000"/>
            <a:ext cx="7462096" cy="4486275"/>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523875" y="5029200"/>
            <a:ext cx="8620125" cy="131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838200" y="0"/>
            <a:ext cx="7753350" cy="6591300"/>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1676400" y="152400"/>
            <a:ext cx="6330162" cy="2895600"/>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1905000" y="3124200"/>
            <a:ext cx="6172200" cy="3390966"/>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1447800" y="152400"/>
            <a:ext cx="6348924" cy="3810000"/>
          </a:xfrm>
          <a:prstGeom prst="rect">
            <a:avLst/>
          </a:prstGeom>
          <a:noFill/>
          <a:ln w="9525">
            <a:noFill/>
            <a:miter lim="800000"/>
            <a:headEnd/>
            <a:tailEnd/>
          </a:ln>
        </p:spPr>
      </p:pic>
      <p:sp>
        <p:nvSpPr>
          <p:cNvPr id="5" name="TextBox 4"/>
          <p:cNvSpPr txBox="1"/>
          <p:nvPr/>
        </p:nvSpPr>
        <p:spPr>
          <a:xfrm>
            <a:off x="914400" y="3962400"/>
            <a:ext cx="78486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dirty="0"/>
              <a:t>An inequality statement, such as </a:t>
            </a:r>
            <a:r>
              <a:rPr lang="en-US" i="1" dirty="0"/>
              <a:t>x &gt; </a:t>
            </a:r>
            <a:r>
              <a:rPr lang="en-US" dirty="0"/>
              <a:t>2, means all numbers greater than, but not including, 2. This statement is represented graphically as every point on the number line to the right of the number 2, as shown in the figure below.</a:t>
            </a:r>
          </a:p>
          <a:p>
            <a:endParaRPr lang="en-US" dirty="0"/>
          </a:p>
        </p:txBody>
      </p:sp>
      <p:pic>
        <p:nvPicPr>
          <p:cNvPr id="6" name="Picture 5"/>
          <p:cNvPicPr/>
          <p:nvPr/>
        </p:nvPicPr>
        <p:blipFill>
          <a:blip r:embed="rId4" cstate="print"/>
          <a:srcRect/>
          <a:stretch>
            <a:fillRect/>
          </a:stretch>
        </p:blipFill>
        <p:spPr bwMode="auto">
          <a:xfrm>
            <a:off x="1524000" y="5334000"/>
            <a:ext cx="5943600"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447800" y="838200"/>
            <a:ext cx="6136381" cy="5010150"/>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152400" y="228600"/>
            <a:ext cx="5695950" cy="1200150"/>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228600" y="1600200"/>
            <a:ext cx="5334000" cy="1038225"/>
          </a:xfrm>
          <a:prstGeom prst="rect">
            <a:avLst/>
          </a:prstGeom>
          <a:noFill/>
          <a:ln w="9525">
            <a:noFill/>
            <a:miter lim="800000"/>
            <a:headEnd/>
            <a:tailEnd/>
          </a:ln>
        </p:spPr>
      </p:pic>
      <p:pic>
        <p:nvPicPr>
          <p:cNvPr id="16388" name="Picture 4"/>
          <p:cNvPicPr>
            <a:picLocks noChangeAspect="1" noChangeArrowheads="1"/>
          </p:cNvPicPr>
          <p:nvPr/>
        </p:nvPicPr>
        <p:blipFill>
          <a:blip r:embed="rId5" cstate="print"/>
          <a:srcRect/>
          <a:stretch>
            <a:fillRect/>
          </a:stretch>
        </p:blipFill>
        <p:spPr bwMode="auto">
          <a:xfrm>
            <a:off x="5057775" y="1066800"/>
            <a:ext cx="4086225" cy="800100"/>
          </a:xfrm>
          <a:prstGeom prst="rect">
            <a:avLst/>
          </a:prstGeom>
          <a:noFill/>
          <a:ln w="9525">
            <a:noFill/>
            <a:miter lim="800000"/>
            <a:headEnd/>
            <a:tailEnd/>
          </a:ln>
        </p:spPr>
      </p:pic>
      <p:pic>
        <p:nvPicPr>
          <p:cNvPr id="16389" name="Picture 5"/>
          <p:cNvPicPr>
            <a:picLocks noChangeAspect="1" noChangeArrowheads="1"/>
          </p:cNvPicPr>
          <p:nvPr/>
        </p:nvPicPr>
        <p:blipFill>
          <a:blip r:embed="rId6" cstate="print"/>
          <a:srcRect/>
          <a:stretch>
            <a:fillRect/>
          </a:stretch>
        </p:blipFill>
        <p:spPr bwMode="auto">
          <a:xfrm>
            <a:off x="533400" y="2971799"/>
            <a:ext cx="6858000" cy="2896115"/>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2209800" y="1600200"/>
            <a:ext cx="5257800" cy="990600"/>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a:stretch>
            <a:fillRect/>
          </a:stretch>
        </p:blipFill>
        <p:spPr bwMode="auto">
          <a:xfrm>
            <a:off x="2209800" y="3124200"/>
            <a:ext cx="5248275" cy="1647825"/>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685800" y="990600"/>
            <a:ext cx="6858000" cy="4046573"/>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447800" y="609600"/>
            <a:ext cx="6958712" cy="5048250"/>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1447800" y="0"/>
            <a:ext cx="6525020" cy="6416451"/>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COUNTING RULES IN PROBABILITY</a:t>
            </a:r>
            <a:endParaRPr lang="en-US" sz="3200" dirty="0"/>
          </a:p>
        </p:txBody>
      </p:sp>
      <p:pic>
        <p:nvPicPr>
          <p:cNvPr id="21506" name="Picture 2"/>
          <p:cNvPicPr>
            <a:picLocks noChangeAspect="1" noChangeArrowheads="1"/>
          </p:cNvPicPr>
          <p:nvPr/>
        </p:nvPicPr>
        <p:blipFill>
          <a:blip r:embed="rId3" cstate="print"/>
          <a:srcRect/>
          <a:stretch>
            <a:fillRect/>
          </a:stretch>
        </p:blipFill>
        <p:spPr bwMode="auto">
          <a:xfrm>
            <a:off x="0" y="1066800"/>
            <a:ext cx="8837219" cy="5376862"/>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COUNTING RULES IN PROBABILITY</a:t>
            </a:r>
            <a:endParaRPr lang="en-US" sz="3200" dirty="0"/>
          </a:p>
        </p:txBody>
      </p:sp>
      <p:pic>
        <p:nvPicPr>
          <p:cNvPr id="22530" name="Picture 2"/>
          <p:cNvPicPr>
            <a:picLocks noChangeAspect="1" noChangeArrowheads="1"/>
          </p:cNvPicPr>
          <p:nvPr/>
        </p:nvPicPr>
        <p:blipFill>
          <a:blip r:embed="rId3" cstate="print"/>
          <a:srcRect/>
          <a:stretch>
            <a:fillRect/>
          </a:stretch>
        </p:blipFill>
        <p:spPr bwMode="auto">
          <a:xfrm>
            <a:off x="990600" y="1524000"/>
            <a:ext cx="7467600" cy="3810000"/>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143000" y="228600"/>
            <a:ext cx="7018551" cy="4648200"/>
          </a:xfrm>
          <a:prstGeom prst="rect">
            <a:avLst/>
          </a:prstGeom>
          <a:noFill/>
          <a:ln w="9525">
            <a:noFill/>
            <a:miter lim="800000"/>
            <a:headEnd/>
            <a:tailEnd/>
          </a:ln>
        </p:spPr>
      </p:pic>
      <p:pic>
        <p:nvPicPr>
          <p:cNvPr id="23555" name="Picture 3"/>
          <p:cNvPicPr>
            <a:picLocks noChangeAspect="1" noChangeArrowheads="1"/>
          </p:cNvPicPr>
          <p:nvPr/>
        </p:nvPicPr>
        <p:blipFill>
          <a:blip r:embed="rId4" cstate="print"/>
          <a:srcRect/>
          <a:stretch>
            <a:fillRect/>
          </a:stretch>
        </p:blipFill>
        <p:spPr bwMode="auto">
          <a:xfrm>
            <a:off x="1828800" y="5029200"/>
            <a:ext cx="5581650" cy="1514475"/>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1143000" y="304800"/>
            <a:ext cx="6856348" cy="2305050"/>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1143000" y="4267200"/>
            <a:ext cx="7443076" cy="10668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style>
          <a:lnRef idx="3">
            <a:schemeClr val="lt1"/>
          </a:lnRef>
          <a:fillRef idx="1">
            <a:schemeClr val="accent1"/>
          </a:fillRef>
          <a:effectRef idx="1">
            <a:schemeClr val="accent1"/>
          </a:effectRef>
          <a:fontRef idx="minor">
            <a:schemeClr val="lt1"/>
          </a:fontRef>
        </p:style>
        <p:txBody>
          <a:bodyPr>
            <a:normAutofit fontScale="90000"/>
          </a:bodyPr>
          <a:lstStyle/>
          <a:p>
            <a:pPr lvl="0"/>
            <a:r>
              <a:rPr lang="en-US" b="1" dirty="0" smtClean="0"/>
              <a:t/>
            </a:r>
            <a:br>
              <a:rPr lang="en-US" b="1" dirty="0" smtClean="0"/>
            </a:br>
            <a:r>
              <a:rPr lang="en-US" b="1" dirty="0" smtClean="0"/>
              <a:t>Type of Intervals </a:t>
            </a:r>
            <a:r>
              <a:rPr lang="en-US" dirty="0"/>
              <a:t/>
            </a:r>
            <a:br>
              <a:rPr lang="en-US" dirty="0"/>
            </a:br>
            <a:endParaRPr lang="en-US" dirty="0"/>
          </a:p>
        </p:txBody>
      </p:sp>
      <p:pic>
        <p:nvPicPr>
          <p:cNvPr id="4" name="Picture 3" descr="02_05_Sl_0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1295400"/>
            <a:ext cx="5988844" cy="524042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1447800" y="685800"/>
            <a:ext cx="6841884" cy="5562600"/>
          </a:xfrm>
          <a:prstGeom prst="rect">
            <a:avLst/>
          </a:prstGeom>
          <a:no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447800" y="304800"/>
            <a:ext cx="6885276" cy="1543050"/>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1371600" y="2057400"/>
            <a:ext cx="6945414" cy="4062412"/>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457200" y="304800"/>
            <a:ext cx="6128426" cy="1600200"/>
          </a:xfrm>
          <a:prstGeom prst="rect">
            <a:avLst/>
          </a:prstGeom>
          <a:noFill/>
          <a:ln w="9525">
            <a:noFill/>
            <a:miter lim="800000"/>
            <a:headEnd/>
            <a:tailEnd/>
          </a:ln>
        </p:spPr>
      </p:pic>
      <p:pic>
        <p:nvPicPr>
          <p:cNvPr id="27651" name="Picture 3"/>
          <p:cNvPicPr>
            <a:picLocks noChangeAspect="1" noChangeArrowheads="1"/>
          </p:cNvPicPr>
          <p:nvPr/>
        </p:nvPicPr>
        <p:blipFill>
          <a:blip r:embed="rId4" cstate="print"/>
          <a:srcRect/>
          <a:stretch>
            <a:fillRect/>
          </a:stretch>
        </p:blipFill>
        <p:spPr bwMode="auto">
          <a:xfrm>
            <a:off x="685800" y="2057400"/>
            <a:ext cx="7120703" cy="1752600"/>
          </a:xfrm>
          <a:prstGeom prst="rect">
            <a:avLst/>
          </a:prstGeom>
          <a:noFill/>
          <a:ln w="9525">
            <a:noFill/>
            <a:miter lim="800000"/>
            <a:headEnd/>
            <a:tailEnd/>
          </a:ln>
        </p:spPr>
      </p:pic>
      <p:pic>
        <p:nvPicPr>
          <p:cNvPr id="27652" name="Picture 4"/>
          <p:cNvPicPr>
            <a:picLocks noChangeAspect="1" noChangeArrowheads="1"/>
          </p:cNvPicPr>
          <p:nvPr/>
        </p:nvPicPr>
        <p:blipFill>
          <a:blip r:embed="rId5" cstate="print"/>
          <a:srcRect/>
          <a:stretch>
            <a:fillRect/>
          </a:stretch>
        </p:blipFill>
        <p:spPr bwMode="auto">
          <a:xfrm>
            <a:off x="685800" y="4495800"/>
            <a:ext cx="7352145" cy="1219200"/>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1600200" y="111168"/>
            <a:ext cx="5943600" cy="6635664"/>
          </a:xfrm>
          <a:prstGeom prst="rect">
            <a:avLst/>
          </a:prstGeom>
          <a:noFill/>
          <a:ln w="9525">
            <a:no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066800" y="1600200"/>
            <a:ext cx="7298563" cy="2852738"/>
          </a:xfrm>
          <a:prstGeom prst="rect">
            <a:avLst/>
          </a:prstGeom>
          <a:noFill/>
          <a:ln w="9525">
            <a:noFill/>
            <a:miter lim="800000"/>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1447800" y="762000"/>
            <a:ext cx="7365939" cy="5257800"/>
          </a:xfrm>
          <a:prstGeom prst="rect">
            <a:avLst/>
          </a:prstGeom>
          <a:noFill/>
          <a:ln w="9525">
            <a:noFill/>
            <a:miter lim="800000"/>
            <a:headEnd/>
            <a:tailEn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1219200" y="1219200"/>
            <a:ext cx="6935056" cy="4286250"/>
          </a:xfrm>
          <a:prstGeom prst="rect">
            <a:avLst/>
          </a:prstGeom>
          <a:noFill/>
          <a:ln w="9525">
            <a:noFill/>
            <a:miter lim="800000"/>
            <a:headEnd/>
            <a:tailEnd/>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914400" y="762000"/>
            <a:ext cx="6789619" cy="1552575"/>
          </a:xfrm>
          <a:prstGeom prst="rect">
            <a:avLst/>
          </a:prstGeom>
          <a:noFill/>
          <a:ln w="9525">
            <a:noFill/>
            <a:miter lim="800000"/>
            <a:headEnd/>
            <a:tailEnd/>
          </a:ln>
        </p:spPr>
      </p:pic>
      <p:pic>
        <p:nvPicPr>
          <p:cNvPr id="31747" name="Picture 3"/>
          <p:cNvPicPr>
            <a:picLocks noChangeAspect="1" noChangeArrowheads="1"/>
          </p:cNvPicPr>
          <p:nvPr/>
        </p:nvPicPr>
        <p:blipFill>
          <a:blip r:embed="rId4" cstate="print"/>
          <a:srcRect/>
          <a:stretch>
            <a:fillRect/>
          </a:stretch>
        </p:blipFill>
        <p:spPr bwMode="auto">
          <a:xfrm>
            <a:off x="838200" y="2590800"/>
            <a:ext cx="6907289" cy="1933575"/>
          </a:xfrm>
          <a:prstGeom prst="rect">
            <a:avLst/>
          </a:prstGeom>
          <a:noFill/>
          <a:ln w="9525">
            <a:no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228600" y="381000"/>
            <a:ext cx="7346723" cy="2095500"/>
          </a:xfrm>
          <a:prstGeom prst="rect">
            <a:avLst/>
          </a:prstGeom>
          <a:noFill/>
          <a:ln w="9525">
            <a:noFill/>
            <a:miter lim="800000"/>
            <a:headEnd/>
            <a:tailEnd/>
          </a:ln>
        </p:spPr>
      </p:pic>
      <p:pic>
        <p:nvPicPr>
          <p:cNvPr id="36868" name="Picture 4"/>
          <p:cNvPicPr>
            <a:picLocks noChangeAspect="1" noChangeArrowheads="1"/>
          </p:cNvPicPr>
          <p:nvPr/>
        </p:nvPicPr>
        <p:blipFill>
          <a:blip r:embed="rId4" cstate="print"/>
          <a:srcRect/>
          <a:stretch>
            <a:fillRect/>
          </a:stretch>
        </p:blipFill>
        <p:spPr bwMode="auto">
          <a:xfrm>
            <a:off x="457200" y="2743200"/>
            <a:ext cx="7195572" cy="2100262"/>
          </a:xfrm>
          <a:prstGeom prst="rect">
            <a:avLst/>
          </a:prstGeom>
          <a:noFill/>
          <a:ln w="9525">
            <a:noFill/>
            <a:miter lim="800000"/>
            <a:headEnd/>
            <a:tailEnd/>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990600" y="914400"/>
            <a:ext cx="7747445" cy="51054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dirty="0" smtClean="0"/>
              <a:t> </a:t>
            </a:r>
            <a:endParaRPr lang="en-US" dirty="0"/>
          </a:p>
        </p:txBody>
      </p:sp>
      <p:sp>
        <p:nvSpPr>
          <p:cNvPr id="5" name="Content Placeholder 2"/>
          <p:cNvSpPr txBox="1">
            <a:spLocks/>
          </p:cNvSpPr>
          <p:nvPr/>
        </p:nvSpPr>
        <p:spPr>
          <a:xfrm>
            <a:off x="457200" y="1301262"/>
            <a:ext cx="8382000" cy="502333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0"/>
              </a:spcBef>
              <a:spcAft>
                <a:spcPts val="0"/>
              </a:spcAft>
              <a:buClrTx/>
              <a:buSzTx/>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The table gives some common words and phrases you might see </a:t>
            </a:r>
          </a:p>
          <a:p>
            <a:pPr marL="342900" marR="0" lvl="0" indent="-342900" algn="l" defTabSz="914400" rtl="0" eaLnBrk="1" fontAlgn="auto" latinLnBrk="0" hangingPunct="1">
              <a:lnSpc>
                <a:spcPct val="100000"/>
              </a:lnSpc>
              <a:spcBef>
                <a:spcPct val="0"/>
              </a:spcBef>
              <a:spcAft>
                <a:spcPts val="0"/>
              </a:spcAft>
              <a:buClrTx/>
              <a:buSzTx/>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in a problem that suggest inequality.</a:t>
            </a:r>
            <a:endParaRPr kumimoji="0" lang="en-US"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7200" y="2819400"/>
            <a:ext cx="8305800" cy="2507456"/>
          </a:xfrm>
          <a:prstGeom prst="rect">
            <a:avLst/>
          </a:prstGeom>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762000" y="990600"/>
            <a:ext cx="7772400" cy="207645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dirty="0"/>
              <a:t>MATHEMATICS FOR </a:t>
            </a:r>
            <a:r>
              <a:rPr lang="en-US" b="1" dirty="0" smtClean="0"/>
              <a:t>ECONOMICS</a:t>
            </a:r>
            <a:br>
              <a:rPr lang="en-US" b="1" dirty="0" smtClean="0"/>
            </a:br>
            <a:r>
              <a:rPr lang="en-US" dirty="0"/>
              <a:t/>
            </a:r>
            <a:br>
              <a:rPr lang="en-US" dirty="0"/>
            </a:br>
            <a:r>
              <a:rPr lang="en-US" sz="2700" b="1" dirty="0" smtClean="0"/>
              <a:t>ARITHMETIC AND GEOMETRIC </a:t>
            </a:r>
            <a:br>
              <a:rPr lang="en-US" sz="2700" b="1" dirty="0" smtClean="0"/>
            </a:br>
            <a:r>
              <a:rPr lang="en-US" sz="2700" b="1" dirty="0" smtClean="0"/>
              <a:t>SEQUENCES AND SERIES</a:t>
            </a:r>
            <a:r>
              <a:rPr lang="en-US" sz="2700" dirty="0"/>
              <a:t/>
            </a:r>
            <a:br>
              <a:rPr lang="en-US" sz="2700" dirty="0"/>
            </a:br>
            <a:endParaRPr lang="en-US" sz="2700" dirty="0"/>
          </a:p>
        </p:txBody>
      </p:sp>
      <p:sp>
        <p:nvSpPr>
          <p:cNvPr id="5" name="Subtitle 2"/>
          <p:cNvSpPr>
            <a:spLocks noGrp="1"/>
          </p:cNvSpPr>
          <p:nvPr>
            <p:ph type="subTitle" idx="1"/>
          </p:nvPr>
        </p:nvSpPr>
        <p:spPr>
          <a:xfrm>
            <a:off x="1371600" y="3886200"/>
            <a:ext cx="6400800" cy="1143000"/>
          </a:xfrm>
        </p:spPr>
        <p:style>
          <a:lnRef idx="1">
            <a:schemeClr val="accent4"/>
          </a:lnRef>
          <a:fillRef idx="2">
            <a:schemeClr val="accent4"/>
          </a:fillRef>
          <a:effectRef idx="1">
            <a:schemeClr val="accent4"/>
          </a:effectRef>
          <a:fontRef idx="minor">
            <a:schemeClr val="dk1"/>
          </a:fontRef>
        </p:style>
        <p:txBody>
          <a:bodyPr>
            <a:normAutofit fontScale="62500" lnSpcReduction="20000"/>
          </a:bodyPr>
          <a:lstStyle/>
          <a:p>
            <a:endParaRPr lang="en-US" dirty="0" smtClean="0"/>
          </a:p>
          <a:p>
            <a:r>
              <a:rPr lang="en-US" b="1" dirty="0" smtClean="0">
                <a:solidFill>
                  <a:schemeClr val="tx2">
                    <a:lumMod val="75000"/>
                  </a:schemeClr>
                </a:solidFill>
              </a:rPr>
              <a:t>INSTRUCTOR: Professor MIHAELA PAUN</a:t>
            </a:r>
            <a:br>
              <a:rPr lang="en-US" b="1" dirty="0" smtClean="0">
                <a:solidFill>
                  <a:schemeClr val="tx2">
                    <a:lumMod val="75000"/>
                  </a:schemeClr>
                </a:solidFill>
              </a:rPr>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3">
            <a:schemeClr val="lt1"/>
          </a:lnRef>
          <a:fillRef idx="1">
            <a:schemeClr val="accent1"/>
          </a:fillRef>
          <a:effectRef idx="1">
            <a:schemeClr val="accent1"/>
          </a:effectRef>
          <a:fontRef idx="minor">
            <a:schemeClr val="lt1"/>
          </a:fontRef>
        </p:style>
        <p:txBody>
          <a:bodyPr>
            <a:noAutofit/>
          </a:bodyPr>
          <a:lstStyle/>
          <a:p>
            <a:r>
              <a:rPr lang="en-US" sz="3600" dirty="0" smtClean="0"/>
              <a:t>SEQUENCES</a:t>
            </a:r>
            <a:endParaRPr lang="en-US" sz="3600" dirty="0"/>
          </a:p>
        </p:txBody>
      </p:sp>
      <p:sp>
        <p:nvSpPr>
          <p:cNvPr id="3" name="Content Placeholder 2"/>
          <p:cNvSpPr>
            <a:spLocks noGrp="1"/>
          </p:cNvSpPr>
          <p:nvPr>
            <p:ph idx="1"/>
          </p:nvPr>
        </p:nvSpPr>
        <p:spPr>
          <a:xfrm>
            <a:off x="457200" y="1219200"/>
            <a:ext cx="8229600" cy="4906963"/>
          </a:xfrm>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en-US" sz="1800" dirty="0"/>
              <a:t>In everyday life, we hear the term </a:t>
            </a:r>
            <a:r>
              <a:rPr lang="en-US" sz="1800" b="1" i="1" dirty="0">
                <a:solidFill>
                  <a:srgbClr val="0070C0"/>
                </a:solidFill>
              </a:rPr>
              <a:t>sequence in many contexts</a:t>
            </a:r>
            <a:r>
              <a:rPr lang="en-US" sz="1800" i="1" dirty="0"/>
              <a:t>. We describe a </a:t>
            </a:r>
            <a:r>
              <a:rPr lang="en-US" sz="1800" i="1" dirty="0" smtClean="0"/>
              <a:t>sequence</a:t>
            </a:r>
          </a:p>
          <a:p>
            <a:pPr algn="just">
              <a:buNone/>
            </a:pPr>
            <a:r>
              <a:rPr lang="en-US" sz="1800" dirty="0" smtClean="0"/>
              <a:t>of </a:t>
            </a:r>
            <a:r>
              <a:rPr lang="en-US" sz="1800" dirty="0"/>
              <a:t>events, we make a sequence of car payments, or we get something </a:t>
            </a:r>
            <a:r>
              <a:rPr lang="en-US" sz="1800" dirty="0" smtClean="0"/>
              <a:t>out of </a:t>
            </a:r>
          </a:p>
          <a:p>
            <a:pPr algn="just">
              <a:buNone/>
            </a:pPr>
            <a:r>
              <a:rPr lang="en-US" sz="1800" dirty="0" smtClean="0"/>
              <a:t>sequence.</a:t>
            </a:r>
          </a:p>
          <a:p>
            <a:pPr algn="just">
              <a:buNone/>
            </a:pPr>
            <a:endParaRPr lang="en-US" sz="1800" dirty="0"/>
          </a:p>
          <a:p>
            <a:pPr>
              <a:buNone/>
            </a:pPr>
            <a:r>
              <a:rPr lang="en-US" sz="1800" dirty="0"/>
              <a:t>We can think of a sequence of numbers </a:t>
            </a:r>
            <a:r>
              <a:rPr lang="en-US" sz="1800" b="1" dirty="0">
                <a:solidFill>
                  <a:srgbClr val="0070C0"/>
                </a:solidFill>
              </a:rPr>
              <a:t>as </a:t>
            </a:r>
            <a:r>
              <a:rPr lang="en-US" sz="1800" b="1" i="1" dirty="0">
                <a:solidFill>
                  <a:srgbClr val="0070C0"/>
                </a:solidFill>
              </a:rPr>
              <a:t>an ordered list of numbers</a:t>
            </a:r>
            <a:r>
              <a:rPr lang="en-US" sz="1800" i="1" dirty="0"/>
              <a:t>. For example</a:t>
            </a:r>
            <a:r>
              <a:rPr lang="en-US" sz="1800" i="1" dirty="0" smtClean="0"/>
              <a:t>,</a:t>
            </a:r>
          </a:p>
          <a:p>
            <a:pPr>
              <a:buNone/>
            </a:pPr>
            <a:r>
              <a:rPr lang="en-US" sz="1800" dirty="0" smtClean="0"/>
              <a:t>your </a:t>
            </a:r>
            <a:r>
              <a:rPr lang="en-US" sz="1800" dirty="0"/>
              <a:t>grades on the first four algebra tests can be listed to form a finite sequence. </a:t>
            </a:r>
            <a:endParaRPr lang="en-US" sz="1800" dirty="0" smtClean="0"/>
          </a:p>
          <a:p>
            <a:pPr>
              <a:buNone/>
            </a:pPr>
            <a:r>
              <a:rPr lang="en-US" sz="1800" dirty="0" smtClean="0"/>
              <a:t>The sequence</a:t>
            </a:r>
          </a:p>
          <a:p>
            <a:pPr>
              <a:buNone/>
            </a:pPr>
            <a:r>
              <a:rPr lang="en-US" sz="1800" dirty="0" smtClean="0"/>
              <a:t>				10</a:t>
            </a:r>
            <a:r>
              <a:rPr lang="en-US" sz="1800" dirty="0"/>
              <a:t>, 20, 30, 40, 50</a:t>
            </a:r>
            <a:r>
              <a:rPr lang="en-US" sz="1800" dirty="0" smtClean="0"/>
              <a:t>,…</a:t>
            </a:r>
          </a:p>
          <a:p>
            <a:pPr>
              <a:buNone/>
            </a:pPr>
            <a:endParaRPr lang="en-US" sz="1800" dirty="0"/>
          </a:p>
          <a:p>
            <a:pPr>
              <a:buNone/>
            </a:pPr>
            <a:r>
              <a:rPr lang="en-US" sz="1800" dirty="0"/>
              <a:t>is an infinite sequence that lists the positive multiples of 10</a:t>
            </a:r>
            <a:r>
              <a:rPr lang="en-US" sz="1800" dirty="0" smtClean="0"/>
              <a:t>.</a:t>
            </a:r>
          </a:p>
          <a:p>
            <a:pPr>
              <a:buNone/>
            </a:pPr>
            <a:endParaRPr lang="en-US" sz="1800" dirty="0"/>
          </a:p>
          <a:p>
            <a:pPr>
              <a:buNone/>
            </a:pPr>
            <a:r>
              <a:rPr lang="en-US" sz="1800" dirty="0"/>
              <a:t>We can think of a sequence as a list, but saying that a sequence is a list is </a:t>
            </a:r>
            <a:r>
              <a:rPr lang="en-US" sz="1800" dirty="0" smtClean="0"/>
              <a:t>too vague </a:t>
            </a:r>
          </a:p>
          <a:p>
            <a:pPr>
              <a:buNone/>
            </a:pPr>
            <a:r>
              <a:rPr lang="en-US" sz="1800" dirty="0" smtClean="0"/>
              <a:t>for </a:t>
            </a:r>
            <a:r>
              <a:rPr lang="en-US" sz="1800" dirty="0"/>
              <a:t>mathematics. </a:t>
            </a:r>
            <a:endParaRPr lang="en-US" sz="1800" dirty="0" smtClean="0"/>
          </a:p>
          <a:p>
            <a:pPr>
              <a:buNone/>
            </a:pPr>
            <a:r>
              <a:rPr lang="en-US" sz="1800" dirty="0" smtClean="0"/>
              <a:t>The </a:t>
            </a:r>
            <a:r>
              <a:rPr lang="en-US" sz="1800" dirty="0"/>
              <a:t>definition of sequence can be clearly stated by using </a:t>
            </a:r>
            <a:r>
              <a:rPr lang="en-US" sz="1800" dirty="0" smtClean="0"/>
              <a:t>the terminology </a:t>
            </a:r>
            <a:r>
              <a:rPr lang="en-US" sz="1800" dirty="0"/>
              <a:t>of functions.</a:t>
            </a:r>
            <a:endParaRPr lang="en-US" sz="1800" dirty="0" smtClean="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dirty="0" smtClean="0"/>
          </a:p>
          <a:p>
            <a:endParaRPr lang="en-US" dirty="0"/>
          </a:p>
          <a:p>
            <a:endParaRPr lang="en-US" dirty="0" smtClean="0"/>
          </a:p>
          <a:p>
            <a:endParaRPr lang="en-US" dirty="0"/>
          </a:p>
          <a:p>
            <a:endParaRPr lang="en-US" dirty="0" smtClean="0"/>
          </a:p>
          <a:p>
            <a:pPr>
              <a:buNone/>
            </a:pPr>
            <a:endParaRPr lang="en-US" dirty="0" smtClean="0"/>
          </a:p>
          <a:p>
            <a:pPr>
              <a:buNone/>
            </a:pPr>
            <a:r>
              <a:rPr lang="en-US" dirty="0" smtClean="0"/>
              <a:t>When </a:t>
            </a:r>
            <a:r>
              <a:rPr lang="en-US" dirty="0"/>
              <a:t>the domain is apparent, we will refer to either </a:t>
            </a:r>
            <a:r>
              <a:rPr lang="en-US" b="1" dirty="0">
                <a:solidFill>
                  <a:srgbClr val="0070C0"/>
                </a:solidFill>
              </a:rPr>
              <a:t>a finite </a:t>
            </a:r>
            <a:r>
              <a:rPr lang="en-US" dirty="0"/>
              <a:t>or </a:t>
            </a:r>
            <a:r>
              <a:rPr lang="en-US" b="1" dirty="0">
                <a:solidFill>
                  <a:srgbClr val="0070C0"/>
                </a:solidFill>
              </a:rPr>
              <a:t>an infinite </a:t>
            </a:r>
            <a:endParaRPr lang="en-US" b="1" dirty="0" smtClean="0">
              <a:solidFill>
                <a:srgbClr val="0070C0"/>
              </a:solidFill>
            </a:endParaRPr>
          </a:p>
          <a:p>
            <a:pPr>
              <a:buNone/>
            </a:pPr>
            <a:r>
              <a:rPr lang="en-US" b="1" dirty="0" smtClean="0">
                <a:solidFill>
                  <a:srgbClr val="0070C0"/>
                </a:solidFill>
              </a:rPr>
              <a:t>sequence </a:t>
            </a:r>
            <a:r>
              <a:rPr lang="en-US" dirty="0" smtClean="0"/>
              <a:t>as </a:t>
            </a:r>
            <a:r>
              <a:rPr lang="en-US" dirty="0"/>
              <a:t>a sequence</a:t>
            </a:r>
            <a:r>
              <a:rPr lang="en-US" dirty="0" smtClean="0"/>
              <a:t>.</a:t>
            </a:r>
          </a:p>
          <a:p>
            <a:pPr>
              <a:buNone/>
            </a:pPr>
            <a:endParaRPr lang="en-US" dirty="0"/>
          </a:p>
          <a:p>
            <a:pPr>
              <a:buNone/>
            </a:pPr>
            <a:r>
              <a:rPr lang="en-US" dirty="0"/>
              <a:t>The function </a:t>
            </a:r>
            <a:r>
              <a:rPr lang="en-US" dirty="0" smtClean="0"/>
              <a:t>ƒ(</a:t>
            </a:r>
            <a:r>
              <a:rPr lang="en-US" i="1" dirty="0" smtClean="0"/>
              <a:t>n) </a:t>
            </a:r>
            <a:r>
              <a:rPr lang="en-US" i="1" dirty="0"/>
              <a:t>= n</a:t>
            </a:r>
            <a:r>
              <a:rPr lang="en-US" i="1" baseline="30000" dirty="0"/>
              <a:t>2</a:t>
            </a:r>
            <a:r>
              <a:rPr lang="en-US" i="1" dirty="0"/>
              <a:t> with domain </a:t>
            </a:r>
            <a:r>
              <a:rPr lang="en-US" i="1" dirty="0" smtClean="0"/>
              <a:t>{1</a:t>
            </a:r>
            <a:r>
              <a:rPr lang="en-US" i="1" dirty="0"/>
              <a:t>, 2, 3, 4, </a:t>
            </a:r>
            <a:r>
              <a:rPr lang="en-US" i="1" dirty="0" smtClean="0"/>
              <a:t>5} </a:t>
            </a:r>
            <a:r>
              <a:rPr lang="en-US" i="1" dirty="0"/>
              <a:t>is a finite sequence. </a:t>
            </a:r>
            <a:endParaRPr lang="en-US" i="1" dirty="0" smtClean="0"/>
          </a:p>
          <a:p>
            <a:pPr>
              <a:buNone/>
            </a:pPr>
            <a:r>
              <a:rPr lang="en-US" dirty="0" smtClean="0"/>
              <a:t>For the </a:t>
            </a:r>
            <a:r>
              <a:rPr lang="en-US" dirty="0"/>
              <a:t>independent variable of a sequence, we usually use </a:t>
            </a:r>
            <a:r>
              <a:rPr lang="en-US" i="1" dirty="0"/>
              <a:t>n (for natural number</a:t>
            </a:r>
            <a:r>
              <a:rPr lang="en-US" i="1" dirty="0" smtClean="0"/>
              <a:t>)</a:t>
            </a:r>
          </a:p>
          <a:p>
            <a:pPr>
              <a:buNone/>
            </a:pPr>
            <a:r>
              <a:rPr lang="en-US" dirty="0" smtClean="0"/>
              <a:t>rather </a:t>
            </a:r>
            <a:r>
              <a:rPr lang="en-US" dirty="0"/>
              <a:t>than </a:t>
            </a:r>
            <a:r>
              <a:rPr lang="en-US" i="1" dirty="0"/>
              <a:t>x and assume that only natural numbers can be used in place of n. </a:t>
            </a:r>
            <a:endParaRPr lang="en-US" i="1" dirty="0" smtClean="0"/>
          </a:p>
          <a:p>
            <a:pPr>
              <a:buNone/>
            </a:pPr>
            <a:endParaRPr lang="en-US" i="1" dirty="0"/>
          </a:p>
          <a:p>
            <a:pPr>
              <a:buNone/>
            </a:pPr>
            <a:r>
              <a:rPr lang="en-US" i="1" dirty="0" smtClean="0"/>
              <a:t>For </a:t>
            </a:r>
            <a:r>
              <a:rPr lang="en-US" dirty="0" smtClean="0"/>
              <a:t>the </a:t>
            </a:r>
            <a:r>
              <a:rPr lang="en-US" dirty="0"/>
              <a:t>dependent variable </a:t>
            </a:r>
            <a:r>
              <a:rPr lang="en-US" dirty="0" smtClean="0"/>
              <a:t>ƒ(</a:t>
            </a:r>
            <a:r>
              <a:rPr lang="en-US" i="1" dirty="0" smtClean="0"/>
              <a:t>n), </a:t>
            </a:r>
            <a:r>
              <a:rPr lang="en-US" i="1" dirty="0"/>
              <a:t>we generally write a</a:t>
            </a:r>
            <a:r>
              <a:rPr lang="en-US" i="1" baseline="-25000" dirty="0"/>
              <a:t>n</a:t>
            </a:r>
            <a:r>
              <a:rPr lang="en-US" i="1" dirty="0"/>
              <a:t> (read “a sub n”). </a:t>
            </a:r>
            <a:endParaRPr lang="en-US" i="1" dirty="0" smtClean="0"/>
          </a:p>
          <a:p>
            <a:pPr>
              <a:buNone/>
            </a:pPr>
            <a:endParaRPr lang="en-US" i="1" dirty="0"/>
          </a:p>
          <a:p>
            <a:pPr>
              <a:buNone/>
            </a:pPr>
            <a:r>
              <a:rPr lang="en-US" i="1" dirty="0" smtClean="0"/>
              <a:t>So </a:t>
            </a:r>
            <a:r>
              <a:rPr lang="en-US" i="1" dirty="0"/>
              <a:t>this </a:t>
            </a:r>
            <a:r>
              <a:rPr lang="en-US" i="1" dirty="0" smtClean="0"/>
              <a:t>finite </a:t>
            </a:r>
            <a:r>
              <a:rPr lang="en-US" dirty="0" smtClean="0"/>
              <a:t>sequence </a:t>
            </a:r>
            <a:r>
              <a:rPr lang="en-US" dirty="0"/>
              <a:t>is also defined </a:t>
            </a:r>
            <a:r>
              <a:rPr lang="en-US" dirty="0" smtClean="0"/>
              <a:t>by  </a:t>
            </a:r>
          </a:p>
          <a:p>
            <a:pPr>
              <a:buNone/>
            </a:pPr>
            <a:endParaRPr lang="en-US" dirty="0"/>
          </a:p>
          <a:p>
            <a:pPr>
              <a:buNone/>
            </a:pPr>
            <a:endParaRPr lang="en-US" dirty="0"/>
          </a:p>
        </p:txBody>
      </p:sp>
      <p:sp>
        <p:nvSpPr>
          <p:cNvPr id="4" name="Title 1"/>
          <p:cNvSpPr>
            <a:spLocks noGrp="1"/>
          </p:cNvSpPr>
          <p:nvPr>
            <p:ph type="title"/>
          </p:nvPr>
        </p:nvSpPr>
        <p:spPr>
          <a:xfrm>
            <a:off x="457200" y="274638"/>
            <a:ext cx="8229600" cy="639762"/>
          </a:xfrm>
        </p:spPr>
        <p:style>
          <a:lnRef idx="3">
            <a:schemeClr val="lt1"/>
          </a:lnRef>
          <a:fillRef idx="1">
            <a:schemeClr val="accent1"/>
          </a:fillRef>
          <a:effectRef idx="1">
            <a:schemeClr val="accent1"/>
          </a:effectRef>
          <a:fontRef idx="minor">
            <a:schemeClr val="lt1"/>
          </a:fontRef>
        </p:style>
        <p:txBody>
          <a:bodyPr>
            <a:noAutofit/>
          </a:bodyPr>
          <a:lstStyle/>
          <a:p>
            <a:r>
              <a:rPr lang="en-US" sz="3600" dirty="0" smtClean="0"/>
              <a:t>SEQUENCES</a:t>
            </a:r>
            <a:endParaRPr lang="en-US" sz="3600" dirty="0"/>
          </a:p>
        </p:txBody>
      </p:sp>
      <p:pic>
        <p:nvPicPr>
          <p:cNvPr id="1026" name="Picture 2"/>
          <p:cNvPicPr>
            <a:picLocks noChangeAspect="1" noChangeArrowheads="1"/>
          </p:cNvPicPr>
          <p:nvPr/>
        </p:nvPicPr>
        <p:blipFill>
          <a:blip r:embed="rId4" cstate="print"/>
          <a:srcRect/>
          <a:stretch>
            <a:fillRect/>
          </a:stretch>
        </p:blipFill>
        <p:spPr bwMode="auto">
          <a:xfrm>
            <a:off x="762000" y="1295400"/>
            <a:ext cx="7515225" cy="1314450"/>
          </a:xfrm>
          <a:prstGeom prst="rect">
            <a:avLst/>
          </a:prstGeom>
          <a:noFill/>
          <a:ln w="9525">
            <a:noFill/>
            <a:miter lim="800000"/>
            <a:headEnd/>
            <a:tailEnd/>
          </a:ln>
        </p:spPr>
      </p:pic>
      <p:graphicFrame>
        <p:nvGraphicFramePr>
          <p:cNvPr id="6" name="Object 5"/>
          <p:cNvGraphicFramePr>
            <a:graphicFrameLocks noChangeAspect="1"/>
          </p:cNvGraphicFramePr>
          <p:nvPr/>
        </p:nvGraphicFramePr>
        <p:xfrm>
          <a:off x="4343400" y="5562600"/>
          <a:ext cx="1864895" cy="393700"/>
        </p:xfrm>
        <a:graphic>
          <a:graphicData uri="http://schemas.openxmlformats.org/presentationml/2006/ole">
            <p:oleObj spid="_x0000_s115714" name="Equation" r:id="rId5" imgW="1143000" imgH="241200" progId="">
              <p:embed/>
            </p:oleObj>
          </a:graphicData>
        </a:graphic>
      </p:graphicFrame>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sz="1800" dirty="0" smtClean="0"/>
              <a:t> </a:t>
            </a:r>
            <a:r>
              <a:rPr lang="en-US" sz="1800" dirty="0"/>
              <a:t>The </a:t>
            </a:r>
            <a:r>
              <a:rPr lang="en-US" sz="1800" b="1" dirty="0"/>
              <a:t>terms of the sequence are the values of the dependent variable </a:t>
            </a:r>
            <a:r>
              <a:rPr lang="en-US" sz="1800" b="1" i="1" dirty="0"/>
              <a:t>a</a:t>
            </a:r>
            <a:r>
              <a:rPr lang="en-US" sz="1800" b="1" i="1" baseline="-25000" dirty="0"/>
              <a:t>n</a:t>
            </a:r>
            <a:r>
              <a:rPr lang="en-US" sz="1800" b="1" i="1" dirty="0"/>
              <a:t>. We call a</a:t>
            </a:r>
            <a:r>
              <a:rPr lang="en-US" sz="1800" b="1" i="1" baseline="-25000" dirty="0"/>
              <a:t>n</a:t>
            </a:r>
          </a:p>
          <a:p>
            <a:pPr>
              <a:buNone/>
            </a:pPr>
            <a:r>
              <a:rPr lang="en-US" sz="1800" dirty="0" smtClean="0"/>
              <a:t>the </a:t>
            </a:r>
            <a:r>
              <a:rPr lang="en-US" sz="1800" b="1" i="1" dirty="0"/>
              <a:t>n</a:t>
            </a:r>
            <a:r>
              <a:rPr lang="en-US" sz="1800" b="1" i="1" baseline="30000" dirty="0"/>
              <a:t>th</a:t>
            </a:r>
            <a:r>
              <a:rPr lang="en-US" sz="1800" b="1" i="1" dirty="0"/>
              <a:t> term or the general term of the sequence. </a:t>
            </a:r>
            <a:endParaRPr lang="en-US" sz="1800" b="1" i="1" dirty="0" smtClean="0"/>
          </a:p>
          <a:p>
            <a:pPr>
              <a:buNone/>
            </a:pPr>
            <a:endParaRPr lang="en-US" sz="1800" b="1" i="1" dirty="0"/>
          </a:p>
          <a:p>
            <a:pPr>
              <a:buNone/>
            </a:pPr>
            <a:r>
              <a:rPr lang="en-US" sz="1800" b="1" i="1" dirty="0" smtClean="0"/>
              <a:t>The </a:t>
            </a:r>
            <a:r>
              <a:rPr lang="en-US" sz="1800" b="1" i="1" dirty="0"/>
              <a:t>equation a</a:t>
            </a:r>
            <a:r>
              <a:rPr lang="en-US" sz="1800" b="1" i="1" baseline="-25000" dirty="0"/>
              <a:t>n </a:t>
            </a:r>
            <a:r>
              <a:rPr lang="en-US" sz="1800" b="1" i="1" dirty="0"/>
              <a:t>= n</a:t>
            </a:r>
            <a:r>
              <a:rPr lang="en-US" sz="1800" b="1" i="1" baseline="30000" dirty="0"/>
              <a:t>2</a:t>
            </a:r>
            <a:r>
              <a:rPr lang="en-US" sz="1800" b="1" i="1" dirty="0"/>
              <a:t> provides </a:t>
            </a:r>
            <a:r>
              <a:rPr lang="en-US" sz="1800" b="1" i="1" dirty="0" smtClean="0"/>
              <a:t>a </a:t>
            </a:r>
            <a:r>
              <a:rPr lang="en-US" sz="1800" dirty="0" smtClean="0"/>
              <a:t>formula </a:t>
            </a:r>
            <a:r>
              <a:rPr lang="en-US" sz="1800" dirty="0"/>
              <a:t>for finding the </a:t>
            </a:r>
            <a:r>
              <a:rPr lang="en-US" sz="1800" i="1" dirty="0"/>
              <a:t>n</a:t>
            </a:r>
            <a:r>
              <a:rPr lang="en-US" sz="1800" i="1" baseline="30000" dirty="0"/>
              <a:t>th</a:t>
            </a:r>
            <a:r>
              <a:rPr lang="en-US" sz="1800" i="1" dirty="0"/>
              <a:t> term. The five terms of this </a:t>
            </a:r>
            <a:endParaRPr lang="en-US" sz="1800" i="1" dirty="0" smtClean="0"/>
          </a:p>
          <a:p>
            <a:pPr>
              <a:buNone/>
            </a:pPr>
            <a:r>
              <a:rPr lang="en-US" sz="1800" i="1" dirty="0" smtClean="0"/>
              <a:t>sequence </a:t>
            </a:r>
            <a:r>
              <a:rPr lang="en-US" sz="1800" i="1" dirty="0"/>
              <a:t>are a</a:t>
            </a:r>
            <a:r>
              <a:rPr lang="en-US" sz="1800" i="1" baseline="-25000" dirty="0"/>
              <a:t>1</a:t>
            </a:r>
            <a:r>
              <a:rPr lang="en-US" sz="1800" i="1" dirty="0"/>
              <a:t> = 1, a</a:t>
            </a:r>
            <a:r>
              <a:rPr lang="en-US" sz="1800" i="1" baseline="-25000" dirty="0"/>
              <a:t>2</a:t>
            </a:r>
            <a:r>
              <a:rPr lang="en-US" sz="1800" i="1" dirty="0"/>
              <a:t> = 4</a:t>
            </a:r>
            <a:r>
              <a:rPr lang="en-US" sz="1800" i="1" dirty="0" smtClean="0"/>
              <a:t>, a</a:t>
            </a:r>
            <a:r>
              <a:rPr lang="en-US" sz="1800" i="1" baseline="-25000" dirty="0" smtClean="0"/>
              <a:t>3</a:t>
            </a:r>
            <a:r>
              <a:rPr lang="en-US" sz="1800" i="1" dirty="0" smtClean="0"/>
              <a:t> </a:t>
            </a:r>
            <a:r>
              <a:rPr lang="en-US" sz="1800" i="1" dirty="0"/>
              <a:t>= 9, a</a:t>
            </a:r>
            <a:r>
              <a:rPr lang="en-US" sz="1800" i="1" baseline="-25000" dirty="0"/>
              <a:t>4</a:t>
            </a:r>
            <a:r>
              <a:rPr lang="en-US" sz="1800" i="1" dirty="0"/>
              <a:t> = 16, and a</a:t>
            </a:r>
            <a:r>
              <a:rPr lang="en-US" sz="1800" i="1" baseline="-25000" dirty="0"/>
              <a:t>5</a:t>
            </a:r>
            <a:r>
              <a:rPr lang="en-US" sz="1800" i="1" dirty="0"/>
              <a:t> = 25. </a:t>
            </a:r>
            <a:endParaRPr lang="en-US" sz="1800" i="1" dirty="0" smtClean="0"/>
          </a:p>
          <a:p>
            <a:pPr>
              <a:buNone/>
            </a:pPr>
            <a:r>
              <a:rPr lang="en-US" sz="1800" i="1" dirty="0" smtClean="0"/>
              <a:t>We </a:t>
            </a:r>
            <a:r>
              <a:rPr lang="en-US" sz="1800" i="1" dirty="0"/>
              <a:t>refer to a listing of the terms as </a:t>
            </a:r>
            <a:r>
              <a:rPr lang="en-US" sz="1800" b="1" i="1" dirty="0">
                <a:solidFill>
                  <a:srgbClr val="0070C0"/>
                </a:solidFill>
              </a:rPr>
              <a:t>the sequence</a:t>
            </a:r>
            <a:r>
              <a:rPr lang="en-US" sz="1800" i="1" dirty="0"/>
              <a:t>. </a:t>
            </a:r>
            <a:r>
              <a:rPr lang="en-US" sz="1800" i="1" dirty="0" smtClean="0"/>
              <a:t> So </a:t>
            </a:r>
            <a:r>
              <a:rPr lang="en-US" sz="1800" dirty="0" smtClean="0"/>
              <a:t>1</a:t>
            </a:r>
            <a:r>
              <a:rPr lang="en-US" sz="1800" dirty="0"/>
              <a:t>, 4, 9, 16, 25 is a finite </a:t>
            </a:r>
            <a:endParaRPr lang="en-US" sz="1800" dirty="0" smtClean="0"/>
          </a:p>
          <a:p>
            <a:pPr>
              <a:buNone/>
            </a:pPr>
            <a:r>
              <a:rPr lang="en-US" sz="1800" dirty="0" smtClean="0"/>
              <a:t>sequence  </a:t>
            </a:r>
            <a:r>
              <a:rPr lang="en-US" sz="1800" dirty="0"/>
              <a:t>with five terms</a:t>
            </a:r>
            <a:r>
              <a:rPr lang="en-US" sz="1800" dirty="0" smtClean="0"/>
              <a:t>.</a:t>
            </a:r>
          </a:p>
          <a:p>
            <a:pPr>
              <a:buNone/>
            </a:pPr>
            <a:endParaRPr lang="en-US" sz="1800" dirty="0"/>
          </a:p>
        </p:txBody>
      </p:sp>
      <p:sp>
        <p:nvSpPr>
          <p:cNvPr id="4" name="Title 1"/>
          <p:cNvSpPr>
            <a:spLocks noGrp="1"/>
          </p:cNvSpPr>
          <p:nvPr>
            <p:ph type="title"/>
          </p:nvPr>
        </p:nvSpPr>
        <p:spPr>
          <a:xfrm>
            <a:off x="457200" y="274638"/>
            <a:ext cx="8229600" cy="639762"/>
          </a:xfrm>
        </p:spPr>
        <p:style>
          <a:lnRef idx="3">
            <a:schemeClr val="lt1"/>
          </a:lnRef>
          <a:fillRef idx="1">
            <a:schemeClr val="accent1"/>
          </a:fillRef>
          <a:effectRef idx="1">
            <a:schemeClr val="accent1"/>
          </a:effectRef>
          <a:fontRef idx="minor">
            <a:schemeClr val="lt1"/>
          </a:fontRef>
        </p:style>
        <p:txBody>
          <a:bodyPr>
            <a:noAutofit/>
          </a:bodyPr>
          <a:lstStyle/>
          <a:p>
            <a:r>
              <a:rPr lang="en-US" sz="3600" dirty="0" smtClean="0"/>
              <a:t>SEQUENCES</a:t>
            </a:r>
            <a:endParaRPr lang="en-US" sz="3600" dirty="0"/>
          </a:p>
        </p:txBody>
      </p:sp>
      <p:pic>
        <p:nvPicPr>
          <p:cNvPr id="2050" name="Picture 2"/>
          <p:cNvPicPr>
            <a:picLocks noChangeAspect="1" noChangeArrowheads="1"/>
          </p:cNvPicPr>
          <p:nvPr/>
        </p:nvPicPr>
        <p:blipFill>
          <a:blip r:embed="rId3" cstate="print"/>
          <a:srcRect/>
          <a:stretch>
            <a:fillRect/>
          </a:stretch>
        </p:blipFill>
        <p:spPr bwMode="auto">
          <a:xfrm>
            <a:off x="1371600" y="3581400"/>
            <a:ext cx="6816191" cy="253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990600" y="1371600"/>
            <a:ext cx="7291576" cy="4114800"/>
          </a:xfrm>
          <a:prstGeom prst="rect">
            <a:avLst/>
          </a:prstGeom>
          <a:noFill/>
          <a:ln w="9525">
            <a:noFill/>
            <a:miter lim="800000"/>
            <a:headEnd/>
            <a:tailEnd/>
          </a:ln>
        </p:spPr>
      </p:pic>
      <p:sp>
        <p:nvSpPr>
          <p:cNvPr id="5" name="Title 1"/>
          <p:cNvSpPr>
            <a:spLocks noGrp="1"/>
          </p:cNvSpPr>
          <p:nvPr>
            <p:ph type="title"/>
          </p:nvPr>
        </p:nvSpPr>
        <p:spPr>
          <a:xfrm>
            <a:off x="457200" y="274638"/>
            <a:ext cx="8229600" cy="639762"/>
          </a:xfrm>
        </p:spPr>
        <p:style>
          <a:lnRef idx="3">
            <a:schemeClr val="lt1"/>
          </a:lnRef>
          <a:fillRef idx="1">
            <a:schemeClr val="accent1"/>
          </a:fillRef>
          <a:effectRef idx="1">
            <a:schemeClr val="accent1"/>
          </a:effectRef>
          <a:fontRef idx="minor">
            <a:schemeClr val="lt1"/>
          </a:fontRef>
        </p:style>
        <p:txBody>
          <a:bodyPr>
            <a:noAutofit/>
          </a:bodyPr>
          <a:lstStyle/>
          <a:p>
            <a:r>
              <a:rPr lang="en-US" sz="3600" dirty="0" smtClean="0"/>
              <a:t>SEQUENCES</a:t>
            </a:r>
            <a:endParaRPr lang="en-US" sz="3600"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838200" y="228601"/>
            <a:ext cx="5876859" cy="403860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838200" y="4114800"/>
            <a:ext cx="5572125" cy="1628775"/>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838200" y="5867400"/>
            <a:ext cx="5985164"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838200" y="609600"/>
            <a:ext cx="7071313" cy="484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a:t>Arithmetic Sequences</a:t>
            </a:r>
          </a:p>
        </p:txBody>
      </p:sp>
      <p:sp>
        <p:nvSpPr>
          <p:cNvPr id="3" name="Content Placeholder 2"/>
          <p:cNvSpPr>
            <a:spLocks noGrp="1"/>
          </p:cNvSpPr>
          <p:nvPr>
            <p:ph idx="1"/>
          </p:nvPr>
        </p:nvSpPr>
        <p:spPr>
          <a:xfrm>
            <a:off x="457200" y="1219200"/>
            <a:ext cx="8229600" cy="4906963"/>
          </a:xfrm>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en-US" sz="1800" dirty="0" smtClean="0"/>
              <a:t>An </a:t>
            </a:r>
            <a:r>
              <a:rPr lang="en-US" sz="1800" b="1" dirty="0" smtClean="0"/>
              <a:t>arithmetic sequence can be defined as a sequence in which there is a common</a:t>
            </a:r>
          </a:p>
          <a:p>
            <a:pPr algn="just">
              <a:buNone/>
            </a:pPr>
            <a:r>
              <a:rPr lang="en-US" sz="1800" b="1" dirty="0" smtClean="0"/>
              <a:t>difference </a:t>
            </a:r>
            <a:r>
              <a:rPr lang="en-US" sz="1800" b="1" i="1" dirty="0" smtClean="0"/>
              <a:t>d between consecutive terms or it can be defined (as follows) by giving a</a:t>
            </a:r>
          </a:p>
          <a:p>
            <a:pPr algn="just">
              <a:buNone/>
            </a:pPr>
            <a:r>
              <a:rPr lang="en-US" sz="1800" dirty="0" smtClean="0"/>
              <a:t>general formula that will produce such a sequence.</a:t>
            </a:r>
          </a:p>
          <a:p>
            <a:pPr algn="just">
              <a:buNone/>
            </a:pPr>
            <a:endParaRPr lang="en-US" sz="1800" dirty="0"/>
          </a:p>
          <a:p>
            <a:pPr algn="just">
              <a:buNone/>
            </a:pPr>
            <a:endParaRPr lang="en-US" sz="1800" dirty="0" smtClean="0"/>
          </a:p>
          <a:p>
            <a:pPr algn="just">
              <a:buNone/>
            </a:pPr>
            <a:endParaRPr lang="en-US" sz="1800" dirty="0"/>
          </a:p>
          <a:p>
            <a:pPr algn="just">
              <a:buNone/>
            </a:pPr>
            <a:endParaRPr lang="en-US" sz="1800" dirty="0" smtClean="0"/>
          </a:p>
          <a:p>
            <a:pPr algn="just">
              <a:buNone/>
            </a:pPr>
            <a:endParaRPr lang="en-US" sz="1800" dirty="0"/>
          </a:p>
          <a:p>
            <a:pPr>
              <a:buNone/>
            </a:pPr>
            <a:endParaRPr lang="en-US" sz="1800" dirty="0" smtClean="0"/>
          </a:p>
          <a:p>
            <a:pPr>
              <a:buNone/>
            </a:pPr>
            <a:r>
              <a:rPr lang="en-US" sz="1800" dirty="0" smtClean="0"/>
              <a:t>Note </a:t>
            </a:r>
            <a:r>
              <a:rPr lang="en-US" sz="1800" dirty="0"/>
              <a:t>that </a:t>
            </a:r>
            <a:r>
              <a:rPr lang="en-US" sz="1800" i="1" dirty="0"/>
              <a:t>a</a:t>
            </a:r>
            <a:r>
              <a:rPr lang="en-US" sz="1800" i="1" baseline="-25000" dirty="0"/>
              <a:t>n</a:t>
            </a:r>
            <a:r>
              <a:rPr lang="en-US" sz="1800" i="1" dirty="0"/>
              <a:t> = a</a:t>
            </a:r>
            <a:r>
              <a:rPr lang="en-US" sz="1800" i="1" baseline="-25000" dirty="0"/>
              <a:t>1</a:t>
            </a:r>
            <a:r>
              <a:rPr lang="en-US" sz="1800" i="1" dirty="0"/>
              <a:t> + </a:t>
            </a:r>
            <a:r>
              <a:rPr lang="en-US" sz="1800" i="1" dirty="0" smtClean="0"/>
              <a:t>(n – 1)d </a:t>
            </a:r>
            <a:r>
              <a:rPr lang="en-US" sz="1800" i="1" dirty="0"/>
              <a:t>can be written as a</a:t>
            </a:r>
            <a:r>
              <a:rPr lang="en-US" sz="1800" i="1" baseline="-25000" dirty="0"/>
              <a:t>n</a:t>
            </a:r>
            <a:r>
              <a:rPr lang="en-US" sz="1800" i="1" dirty="0"/>
              <a:t> = </a:t>
            </a:r>
            <a:r>
              <a:rPr lang="en-US" sz="1800" i="1" dirty="0" err="1"/>
              <a:t>dn</a:t>
            </a:r>
            <a:r>
              <a:rPr lang="en-US" sz="1800" i="1" dirty="0"/>
              <a:t> + </a:t>
            </a:r>
            <a:r>
              <a:rPr lang="en-US" sz="1800" i="1" dirty="0" smtClean="0"/>
              <a:t>(a</a:t>
            </a:r>
            <a:r>
              <a:rPr lang="en-US" sz="1800" i="1" baseline="-25000" dirty="0" smtClean="0"/>
              <a:t>1 </a:t>
            </a:r>
            <a:r>
              <a:rPr lang="en-US" sz="1800" i="1" dirty="0"/>
              <a:t>- </a:t>
            </a:r>
            <a:r>
              <a:rPr lang="en-US" sz="1800" i="1" dirty="0" smtClean="0"/>
              <a:t>d). </a:t>
            </a:r>
          </a:p>
          <a:p>
            <a:pPr>
              <a:buNone/>
            </a:pPr>
            <a:endParaRPr lang="en-US" sz="1800" i="1" dirty="0"/>
          </a:p>
          <a:p>
            <a:pPr>
              <a:buNone/>
            </a:pPr>
            <a:r>
              <a:rPr lang="en-US" sz="1800" i="1" dirty="0" smtClean="0"/>
              <a:t>So the </a:t>
            </a:r>
            <a:r>
              <a:rPr lang="en-US" sz="1800" dirty="0" smtClean="0"/>
              <a:t>terms </a:t>
            </a:r>
            <a:r>
              <a:rPr lang="en-US" sz="1800" dirty="0"/>
              <a:t>of an arithmetic sequence can also be described as a multiple of the </a:t>
            </a:r>
            <a:r>
              <a:rPr lang="en-US" sz="1800" dirty="0" smtClean="0"/>
              <a:t>term</a:t>
            </a:r>
          </a:p>
          <a:p>
            <a:pPr>
              <a:buNone/>
            </a:pPr>
            <a:r>
              <a:rPr lang="en-US" sz="1800" dirty="0" smtClean="0"/>
              <a:t> number </a:t>
            </a:r>
            <a:r>
              <a:rPr lang="fr-FR" sz="1800" dirty="0" smtClean="0"/>
              <a:t>plus </a:t>
            </a:r>
            <a:r>
              <a:rPr lang="fr-FR" sz="1800" dirty="0"/>
              <a:t>a constant, </a:t>
            </a:r>
            <a:r>
              <a:rPr lang="fr-FR" sz="1800" dirty="0" smtClean="0"/>
              <a:t>(</a:t>
            </a:r>
            <a:r>
              <a:rPr lang="fr-FR" sz="1800" i="1" dirty="0" smtClean="0"/>
              <a:t>a</a:t>
            </a:r>
            <a:r>
              <a:rPr lang="fr-FR" sz="1800" i="1" baseline="-25000" dirty="0" smtClean="0"/>
              <a:t>1</a:t>
            </a:r>
            <a:r>
              <a:rPr lang="fr-FR" sz="1800" i="1" dirty="0" smtClean="0"/>
              <a:t> </a:t>
            </a:r>
            <a:r>
              <a:rPr lang="fr-FR" sz="1800" i="1" dirty="0"/>
              <a:t>- d </a:t>
            </a:r>
            <a:r>
              <a:rPr lang="fr-FR" sz="1800" i="1" dirty="0" smtClean="0"/>
              <a:t>).</a:t>
            </a:r>
            <a:endParaRPr lang="en-US" sz="1800" dirty="0" smtClean="0"/>
          </a:p>
          <a:p>
            <a:pPr algn="just">
              <a:buNone/>
            </a:pPr>
            <a:endParaRPr lang="en-US" sz="1800" dirty="0" smtClean="0"/>
          </a:p>
          <a:p>
            <a:pPr algn="just">
              <a:buNone/>
            </a:pPr>
            <a:endParaRPr lang="en-US" sz="1800" dirty="0"/>
          </a:p>
        </p:txBody>
      </p:sp>
      <p:pic>
        <p:nvPicPr>
          <p:cNvPr id="6147" name="Picture 3"/>
          <p:cNvPicPr>
            <a:picLocks noChangeAspect="1" noChangeArrowheads="1"/>
          </p:cNvPicPr>
          <p:nvPr/>
        </p:nvPicPr>
        <p:blipFill>
          <a:blip r:embed="rId3" cstate="print"/>
          <a:srcRect/>
          <a:stretch>
            <a:fillRect/>
          </a:stretch>
        </p:blipFill>
        <p:spPr bwMode="auto">
          <a:xfrm>
            <a:off x="533400" y="2362200"/>
            <a:ext cx="7886700" cy="117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524000" y="9525"/>
            <a:ext cx="6096000"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219200" y="304800"/>
            <a:ext cx="6653389" cy="1752600"/>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762000" y="1981200"/>
            <a:ext cx="6629400" cy="4558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algn="just">
              <a:buNone/>
            </a:pPr>
            <a:r>
              <a:rPr lang="en-US" sz="2300" b="1" dirty="0"/>
              <a:t>In economics, </a:t>
            </a:r>
            <a:r>
              <a:rPr lang="en-US" sz="2300" dirty="0"/>
              <a:t>it is meaningful to talk about positive prices </a:t>
            </a:r>
            <a:r>
              <a:rPr lang="en-US" sz="2300" dirty="0" smtClean="0"/>
              <a:t>and  quantities </a:t>
            </a:r>
          </a:p>
          <a:p>
            <a:pPr algn="just">
              <a:buNone/>
            </a:pPr>
            <a:r>
              <a:rPr lang="en-US" sz="2300" dirty="0" smtClean="0"/>
              <a:t> </a:t>
            </a:r>
            <a:r>
              <a:rPr lang="en-US" sz="2300" dirty="0"/>
              <a:t>only, so in solving inequalities, we shall assume that </a:t>
            </a:r>
            <a:r>
              <a:rPr lang="en-US" sz="2300" dirty="0" smtClean="0"/>
              <a:t>the  </a:t>
            </a:r>
            <a:r>
              <a:rPr lang="en-US" sz="2300" dirty="0"/>
              <a:t>variable in </a:t>
            </a:r>
            <a:r>
              <a:rPr lang="en-US" sz="2300" dirty="0" smtClean="0"/>
              <a:t>the</a:t>
            </a:r>
          </a:p>
          <a:p>
            <a:pPr algn="just">
              <a:buNone/>
            </a:pPr>
            <a:r>
              <a:rPr lang="en-US" sz="2300" dirty="0" smtClean="0"/>
              <a:t> </a:t>
            </a:r>
            <a:r>
              <a:rPr lang="en-US" sz="2300" dirty="0"/>
              <a:t>inequality  is always positive.</a:t>
            </a:r>
          </a:p>
          <a:p>
            <a:pPr algn="just">
              <a:buNone/>
            </a:pPr>
            <a:r>
              <a:rPr lang="en-US" sz="2300" dirty="0"/>
              <a:t> </a:t>
            </a:r>
          </a:p>
          <a:p>
            <a:pPr algn="just">
              <a:buNone/>
            </a:pPr>
            <a:r>
              <a:rPr lang="en-US" sz="2300" dirty="0"/>
              <a:t>The solution of an equation is a distinct value(s) for which the </a:t>
            </a:r>
            <a:r>
              <a:rPr lang="en-US" sz="2300" dirty="0" smtClean="0"/>
              <a:t>equation</a:t>
            </a:r>
          </a:p>
          <a:p>
            <a:pPr algn="just">
              <a:buNone/>
            </a:pPr>
            <a:r>
              <a:rPr lang="en-US" sz="2300" dirty="0" smtClean="0"/>
              <a:t> </a:t>
            </a:r>
            <a:r>
              <a:rPr lang="en-US" sz="2300" dirty="0"/>
              <a:t>statement is true. For example, </a:t>
            </a:r>
            <a:r>
              <a:rPr lang="en-US" sz="2300" i="1" dirty="0"/>
              <a:t>x + </a:t>
            </a:r>
            <a:r>
              <a:rPr lang="en-US" sz="2300" dirty="0"/>
              <a:t>4 = 10 is true when </a:t>
            </a:r>
            <a:r>
              <a:rPr lang="en-US" sz="2300" i="1" dirty="0"/>
              <a:t>x = 6 </a:t>
            </a:r>
            <a:r>
              <a:rPr lang="en-US" sz="2300" dirty="0"/>
              <a:t>only. </a:t>
            </a:r>
            <a:r>
              <a:rPr lang="en-US" sz="2300" dirty="0" smtClean="0"/>
              <a:t>On</a:t>
            </a:r>
          </a:p>
          <a:p>
            <a:pPr algn="just">
              <a:buNone/>
            </a:pPr>
            <a:r>
              <a:rPr lang="en-US" sz="2300" dirty="0" smtClean="0"/>
              <a:t> </a:t>
            </a:r>
            <a:r>
              <a:rPr lang="en-US" sz="2300" dirty="0"/>
              <a:t>the other hand, the solution of an inequality is a range of values </a:t>
            </a:r>
            <a:r>
              <a:rPr lang="en-US" sz="2300" dirty="0" smtClean="0"/>
              <a:t>for</a:t>
            </a:r>
          </a:p>
          <a:p>
            <a:pPr algn="just">
              <a:buNone/>
            </a:pPr>
            <a:r>
              <a:rPr lang="en-US" sz="2300" dirty="0" smtClean="0"/>
              <a:t> </a:t>
            </a:r>
            <a:r>
              <a:rPr lang="en-US" sz="2300" dirty="0"/>
              <a:t>which the inequality statement is true; for example, </a:t>
            </a:r>
            <a:r>
              <a:rPr lang="en-US" sz="2300" i="1" dirty="0"/>
              <a:t>x + </a:t>
            </a:r>
            <a:r>
              <a:rPr lang="en-US" sz="2300" dirty="0"/>
              <a:t>4 &gt; 10 is </a:t>
            </a:r>
            <a:r>
              <a:rPr lang="en-US" sz="2300" dirty="0" smtClean="0"/>
              <a:t>true</a:t>
            </a:r>
          </a:p>
          <a:p>
            <a:pPr algn="just">
              <a:buNone/>
            </a:pPr>
            <a:r>
              <a:rPr lang="en-US" sz="2300" dirty="0" smtClean="0"/>
              <a:t> </a:t>
            </a:r>
            <a:r>
              <a:rPr lang="en-US" sz="2300" dirty="0"/>
              <a:t>when .x &gt; 6.</a:t>
            </a:r>
          </a:p>
          <a:p>
            <a:pPr algn="just">
              <a:buNone/>
            </a:pPr>
            <a:r>
              <a:rPr lang="en-US" sz="2300" dirty="0"/>
              <a:t> </a:t>
            </a:r>
          </a:p>
          <a:p>
            <a:pPr algn="just">
              <a:buNone/>
            </a:pPr>
            <a:r>
              <a:rPr lang="en-US" sz="2300" dirty="0"/>
              <a:t> </a:t>
            </a:r>
          </a:p>
          <a:p>
            <a:pPr algn="just">
              <a:buNone/>
            </a:pPr>
            <a:r>
              <a:rPr lang="en-US" sz="2300" b="1" dirty="0"/>
              <a:t>SOLVING SIMPLE INEQUALITIES  </a:t>
            </a:r>
            <a:endParaRPr lang="en-US" sz="2300" dirty="0"/>
          </a:p>
          <a:p>
            <a:pPr algn="just">
              <a:buNone/>
            </a:pPr>
            <a:r>
              <a:rPr lang="en-US" sz="2300" dirty="0"/>
              <a:t> </a:t>
            </a:r>
          </a:p>
          <a:p>
            <a:pPr algn="just">
              <a:buNone/>
            </a:pPr>
            <a:r>
              <a:rPr lang="en-US" sz="2300" dirty="0"/>
              <a:t>Find the range of values for which the following inequalities are true</a:t>
            </a:r>
            <a:r>
              <a:rPr lang="en-US" sz="2300" dirty="0" smtClean="0"/>
              <a:t>,</a:t>
            </a:r>
          </a:p>
          <a:p>
            <a:pPr algn="just">
              <a:buNone/>
            </a:pPr>
            <a:r>
              <a:rPr lang="en-US" sz="2300" dirty="0" smtClean="0"/>
              <a:t> </a:t>
            </a:r>
            <a:r>
              <a:rPr lang="en-US" sz="2300" dirty="0"/>
              <a:t>assuming that </a:t>
            </a:r>
            <a:r>
              <a:rPr lang="en-US" sz="2300" i="1" dirty="0"/>
              <a:t>x </a:t>
            </a:r>
            <a:r>
              <a:rPr lang="en-US" sz="2300" dirty="0"/>
              <a:t>&gt; 0. State the solution in words and indicate the solution </a:t>
            </a:r>
            <a:r>
              <a:rPr lang="en-US" sz="2300" dirty="0" smtClean="0"/>
              <a:t>on</a:t>
            </a:r>
          </a:p>
          <a:p>
            <a:pPr algn="just">
              <a:buNone/>
            </a:pPr>
            <a:r>
              <a:rPr lang="en-US" sz="2300" dirty="0" smtClean="0"/>
              <a:t> </a:t>
            </a:r>
            <a:r>
              <a:rPr lang="en-US" sz="2300" dirty="0"/>
              <a:t>the number line.</a:t>
            </a:r>
          </a:p>
          <a:p>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762000" y="533400"/>
            <a:ext cx="7596502"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2590800" y="381000"/>
            <a:ext cx="6143625" cy="5943545"/>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152400" y="228600"/>
            <a:ext cx="21336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a:t>Series and Summation Notation</a:t>
            </a:r>
          </a:p>
        </p:txBody>
      </p:sp>
      <p:sp>
        <p:nvSpPr>
          <p:cNvPr id="3" name="Content Placeholder 2"/>
          <p:cNvSpPr>
            <a:spLocks noGrp="1"/>
          </p:cNvSpPr>
          <p:nvPr>
            <p:ph idx="1"/>
          </p:nvPr>
        </p:nvSpPr>
        <p:spPr>
          <a:xfrm>
            <a:off x="457200" y="1066800"/>
            <a:ext cx="8229600" cy="5562600"/>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sz="1800" dirty="0"/>
              <a:t>If a worker starts at $20,000 per year and gets a $1200 raise each year for the </a:t>
            </a:r>
            <a:r>
              <a:rPr lang="en-US" sz="1800" dirty="0" smtClean="0"/>
              <a:t>next</a:t>
            </a:r>
          </a:p>
          <a:p>
            <a:pPr>
              <a:buNone/>
            </a:pPr>
            <a:r>
              <a:rPr lang="en-US" sz="1800" dirty="0" smtClean="0"/>
              <a:t>39 </a:t>
            </a:r>
            <a:r>
              <a:rPr lang="en-US" sz="1800" dirty="0"/>
              <a:t>years, </a:t>
            </a:r>
            <a:r>
              <a:rPr lang="en-US" sz="1800" dirty="0" smtClean="0"/>
              <a:t>then </a:t>
            </a:r>
            <a:r>
              <a:rPr lang="en-US" sz="1800" dirty="0"/>
              <a:t>the total pay for 40 years of work is the sum of 40 terms of an </a:t>
            </a:r>
            <a:endParaRPr lang="en-US" sz="1800" dirty="0" smtClean="0"/>
          </a:p>
          <a:p>
            <a:pPr>
              <a:buNone/>
            </a:pPr>
            <a:r>
              <a:rPr lang="en-US" sz="1800" dirty="0" smtClean="0"/>
              <a:t>arithmetic sequence</a:t>
            </a:r>
            <a:r>
              <a:rPr lang="en-US" sz="1800" dirty="0"/>
              <a:t>:</a:t>
            </a:r>
          </a:p>
          <a:p>
            <a:pPr algn="ctr">
              <a:buNone/>
            </a:pPr>
            <a:r>
              <a:rPr lang="nn-NO" sz="1800" dirty="0"/>
              <a:t>20,000 + 21,200 + 22,400 + </a:t>
            </a:r>
            <a:r>
              <a:rPr lang="nn-NO" sz="1800" dirty="0" smtClean="0"/>
              <a:t>...+ 66,800</a:t>
            </a:r>
          </a:p>
          <a:p>
            <a:pPr algn="ctr">
              <a:buNone/>
            </a:pPr>
            <a:endParaRPr lang="nn-NO" sz="800" dirty="0"/>
          </a:p>
          <a:p>
            <a:pPr>
              <a:buNone/>
            </a:pPr>
            <a:r>
              <a:rPr lang="en-US" sz="1800" dirty="0"/>
              <a:t>A sum of the terms of a sequence is an </a:t>
            </a:r>
            <a:r>
              <a:rPr lang="en-US" sz="1800" b="1" dirty="0"/>
              <a:t>indicated sum before we have actually </a:t>
            </a:r>
            <a:endParaRPr lang="en-US" sz="1800" b="1" dirty="0" smtClean="0"/>
          </a:p>
          <a:p>
            <a:pPr>
              <a:buNone/>
            </a:pPr>
            <a:r>
              <a:rPr lang="en-US" sz="1800" b="1" dirty="0" smtClean="0"/>
              <a:t>performed </a:t>
            </a:r>
            <a:r>
              <a:rPr lang="en-US" sz="1800" dirty="0" smtClean="0"/>
              <a:t>the </a:t>
            </a:r>
            <a:r>
              <a:rPr lang="en-US" sz="1800" dirty="0"/>
              <a:t>addition. The indicated sum of 40 years of salary is an example of a </a:t>
            </a:r>
            <a:endParaRPr lang="en-US" sz="1800" dirty="0" smtClean="0"/>
          </a:p>
          <a:p>
            <a:pPr>
              <a:buNone/>
            </a:pPr>
            <a:r>
              <a:rPr lang="en-US" sz="1800" b="1" i="1" dirty="0" smtClean="0">
                <a:solidFill>
                  <a:srgbClr val="0070C0"/>
                </a:solidFill>
              </a:rPr>
              <a:t>series.</a:t>
            </a:r>
          </a:p>
          <a:p>
            <a:pPr>
              <a:buNone/>
            </a:pPr>
            <a:endParaRPr lang="en-US" sz="1800" b="1" i="1" dirty="0">
              <a:solidFill>
                <a:srgbClr val="0070C0"/>
              </a:solidFill>
            </a:endParaRPr>
          </a:p>
          <a:p>
            <a:pPr>
              <a:buNone/>
            </a:pPr>
            <a:endParaRPr lang="en-US" sz="1800" b="1" dirty="0">
              <a:solidFill>
                <a:srgbClr val="0070C0"/>
              </a:solidFill>
            </a:endParaRPr>
          </a:p>
        </p:txBody>
      </p:sp>
      <p:pic>
        <p:nvPicPr>
          <p:cNvPr id="11266" name="Picture 2"/>
          <p:cNvPicPr>
            <a:picLocks noChangeAspect="1" noChangeArrowheads="1"/>
          </p:cNvPicPr>
          <p:nvPr/>
        </p:nvPicPr>
        <p:blipFill>
          <a:blip r:embed="rId3" cstate="print"/>
          <a:srcRect/>
          <a:stretch>
            <a:fillRect/>
          </a:stretch>
        </p:blipFill>
        <p:spPr bwMode="auto">
          <a:xfrm>
            <a:off x="685800" y="3581400"/>
            <a:ext cx="7620000" cy="649542"/>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685800" y="4343400"/>
            <a:ext cx="6172200" cy="22895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Series and Summation Notation</a:t>
            </a:r>
            <a:endParaRPr lang="en-US" sz="3200" dirty="0"/>
          </a:p>
        </p:txBody>
      </p:sp>
      <p:pic>
        <p:nvPicPr>
          <p:cNvPr id="16386" name="Picture 2"/>
          <p:cNvPicPr>
            <a:picLocks noChangeAspect="1" noChangeArrowheads="1"/>
          </p:cNvPicPr>
          <p:nvPr/>
        </p:nvPicPr>
        <p:blipFill>
          <a:blip r:embed="rId3" cstate="print"/>
          <a:srcRect/>
          <a:stretch>
            <a:fillRect/>
          </a:stretch>
        </p:blipFill>
        <p:spPr bwMode="auto">
          <a:xfrm>
            <a:off x="609600" y="1981200"/>
            <a:ext cx="7162800" cy="25791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143000" y="990600"/>
            <a:ext cx="6823573" cy="4719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990600" y="304800"/>
            <a:ext cx="6324600" cy="1533236"/>
          </a:xfrm>
          <a:prstGeom prst="rect">
            <a:avLst/>
          </a:prstGeom>
          <a:noFill/>
          <a:ln w="9525">
            <a:noFill/>
            <a:miter lim="800000"/>
            <a:headEnd/>
            <a:tailEnd/>
          </a:ln>
        </p:spPr>
      </p:pic>
      <p:pic>
        <p:nvPicPr>
          <p:cNvPr id="13315" name="Picture 3"/>
          <p:cNvPicPr>
            <a:picLocks noChangeAspect="1" noChangeArrowheads="1"/>
          </p:cNvPicPr>
          <p:nvPr/>
        </p:nvPicPr>
        <p:blipFill>
          <a:blip r:embed="rId4" cstate="print"/>
          <a:srcRect/>
          <a:stretch>
            <a:fillRect/>
          </a:stretch>
        </p:blipFill>
        <p:spPr bwMode="auto">
          <a:xfrm>
            <a:off x="990599" y="1828799"/>
            <a:ext cx="6333069" cy="38862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914400" y="228600"/>
            <a:ext cx="6257925" cy="5293589"/>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914400" y="5257800"/>
            <a:ext cx="6450676"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457200" y="304800"/>
            <a:ext cx="7671391" cy="2971800"/>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381000" y="3505200"/>
            <a:ext cx="7505700" cy="2181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1752600" y="152400"/>
            <a:ext cx="5715000" cy="66417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685800" y="533400"/>
            <a:ext cx="7962900" cy="1485900"/>
          </a:xfrm>
          <a:prstGeom prst="rect">
            <a:avLst/>
          </a:prstGeom>
          <a:noFill/>
          <a:ln w="9525">
            <a:noFill/>
            <a:miter lim="800000"/>
            <a:headEnd/>
            <a:tailEnd/>
          </a:ln>
        </p:spPr>
      </p:pic>
      <p:pic>
        <p:nvPicPr>
          <p:cNvPr id="17412" name="Picture 4"/>
          <p:cNvPicPr>
            <a:picLocks noChangeAspect="1" noChangeArrowheads="1"/>
          </p:cNvPicPr>
          <p:nvPr/>
        </p:nvPicPr>
        <p:blipFill>
          <a:blip r:embed="rId4" cstate="print"/>
          <a:srcRect/>
          <a:stretch>
            <a:fillRect/>
          </a:stretch>
        </p:blipFill>
        <p:spPr bwMode="auto">
          <a:xfrm>
            <a:off x="762000" y="2362200"/>
            <a:ext cx="7285853" cy="169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dirty="0" smtClean="0"/>
              <a:t> </a:t>
            </a:r>
            <a:endParaRPr lang="en-US" dirty="0"/>
          </a:p>
        </p:txBody>
      </p:sp>
      <p:sp>
        <p:nvSpPr>
          <p:cNvPr id="4" name="Text Box 4"/>
          <p:cNvSpPr txBox="1">
            <a:spLocks noChangeArrowheads="1"/>
          </p:cNvSpPr>
          <p:nvPr/>
        </p:nvSpPr>
        <p:spPr bwMode="auto">
          <a:xfrm>
            <a:off x="5608171" y="1757176"/>
            <a:ext cx="1911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dirty="0">
                <a:solidFill>
                  <a:srgbClr val="0063C7"/>
                </a:solidFill>
              </a:rPr>
              <a:t>Subtract 7.</a:t>
            </a:r>
          </a:p>
        </p:txBody>
      </p:sp>
      <p:pic>
        <p:nvPicPr>
          <p:cNvPr id="5" name="Picture 7" descr="ce01-07-01-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28900" y="1285875"/>
            <a:ext cx="19558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ce01-07-01-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141663" y="2279650"/>
            <a:ext cx="1644650" cy="32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5102225" y="2555875"/>
            <a:ext cx="3852863"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dirty="0">
                <a:solidFill>
                  <a:srgbClr val="0063C7"/>
                </a:solidFill>
              </a:rPr>
              <a:t>Divide by </a:t>
            </a:r>
            <a:r>
              <a:rPr lang="en-US" altLang="en-US" sz="2000" dirty="0">
                <a:solidFill>
                  <a:srgbClr val="0063C7"/>
                </a:solidFill>
                <a:cs typeface="Arial" panose="020B0604020202020204" pitchFamily="34" charset="0"/>
              </a:rPr>
              <a:t>–</a:t>
            </a:r>
            <a:r>
              <a:rPr lang="en-US" altLang="en-US" sz="2000" dirty="0">
                <a:solidFill>
                  <a:srgbClr val="0063C7"/>
                </a:solidFill>
              </a:rPr>
              <a:t>2. </a:t>
            </a:r>
            <a:r>
              <a:rPr lang="en-US" altLang="en-US" sz="2000" dirty="0">
                <a:solidFill>
                  <a:srgbClr val="E60000"/>
                </a:solidFill>
              </a:rPr>
              <a:t>Reverse the direction of the inequality symbol when multiplying or dividing by a negative number.</a:t>
            </a:r>
          </a:p>
        </p:txBody>
      </p:sp>
      <p:pic>
        <p:nvPicPr>
          <p:cNvPr id="8" name="Picture 13" descr="ce01-07-01-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548063" y="3985838"/>
            <a:ext cx="8318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14"/>
          <p:cNvSpPr txBox="1">
            <a:spLocks noChangeArrowheads="1"/>
          </p:cNvSpPr>
          <p:nvPr/>
        </p:nvSpPr>
        <p:spPr bwMode="auto">
          <a:xfrm>
            <a:off x="2233613" y="4498975"/>
            <a:ext cx="464343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sz="2800" dirty="0">
                <a:solidFill>
                  <a:schemeClr val="tx1"/>
                </a:solidFill>
              </a:rPr>
              <a:t>Solution set: {</a:t>
            </a:r>
            <a:r>
              <a:rPr lang="en-US" altLang="en-US" sz="2800" i="1" dirty="0" err="1">
                <a:solidFill>
                  <a:schemeClr val="tx1"/>
                </a:solidFill>
              </a:rPr>
              <a:t>x</a:t>
            </a:r>
            <a:r>
              <a:rPr lang="en-US" altLang="en-US" sz="2800" dirty="0" err="1">
                <a:solidFill>
                  <a:schemeClr val="tx1"/>
                </a:solidFill>
              </a:rPr>
              <a:t>|</a:t>
            </a:r>
            <a:r>
              <a:rPr lang="en-US" altLang="en-US" sz="2800" i="1" dirty="0" err="1">
                <a:solidFill>
                  <a:schemeClr val="tx1"/>
                </a:solidFill>
              </a:rPr>
              <a:t>x</a:t>
            </a:r>
            <a:r>
              <a:rPr lang="en-US" altLang="en-US" sz="2800" i="1" dirty="0">
                <a:solidFill>
                  <a:schemeClr val="tx1"/>
                </a:solidFill>
              </a:rPr>
              <a:t> </a:t>
            </a:r>
            <a:r>
              <a:rPr lang="en-US" altLang="en-US" sz="2800" dirty="0">
                <a:solidFill>
                  <a:schemeClr val="tx1"/>
                </a:solidFill>
              </a:rPr>
              <a:t>&gt; 6}</a:t>
            </a:r>
          </a:p>
        </p:txBody>
      </p:sp>
      <p:graphicFrame>
        <p:nvGraphicFramePr>
          <p:cNvPr id="10" name="Object 9"/>
          <p:cNvGraphicFramePr>
            <a:graphicFrameLocks noChangeAspect="1"/>
          </p:cNvGraphicFramePr>
          <p:nvPr>
            <p:extLst>
              <p:ext uri="{D42A27DB-BD31-4B8C-83A1-F6EECF244321}">
                <p14:modId xmlns="" xmlns:p14="http://schemas.microsoft.com/office/powerpoint/2010/main" val="997089260"/>
              </p:ext>
            </p:extLst>
          </p:nvPr>
        </p:nvGraphicFramePr>
        <p:xfrm>
          <a:off x="1827213" y="1803400"/>
          <a:ext cx="3416300" cy="355600"/>
        </p:xfrm>
        <a:graphic>
          <a:graphicData uri="http://schemas.openxmlformats.org/presentationml/2006/ole">
            <p:oleObj spid="_x0000_s64514" name="Equation" r:id="rId7" imgW="3416040" imgH="355320" progId="">
              <p:embed/>
            </p:oleObj>
          </a:graphicData>
        </a:graphic>
      </p:graphicFrame>
      <p:graphicFrame>
        <p:nvGraphicFramePr>
          <p:cNvPr id="11" name="Object 10"/>
          <p:cNvGraphicFramePr>
            <a:graphicFrameLocks noChangeAspect="1"/>
          </p:cNvGraphicFramePr>
          <p:nvPr>
            <p:extLst>
              <p:ext uri="{D42A27DB-BD31-4B8C-83A1-F6EECF244321}">
                <p14:modId xmlns="" xmlns:p14="http://schemas.microsoft.com/office/powerpoint/2010/main" val="2494801453"/>
              </p:ext>
            </p:extLst>
          </p:nvPr>
        </p:nvGraphicFramePr>
        <p:xfrm>
          <a:off x="2986088" y="2720601"/>
          <a:ext cx="1955800" cy="952500"/>
        </p:xfrm>
        <a:graphic>
          <a:graphicData uri="http://schemas.openxmlformats.org/presentationml/2006/ole">
            <p:oleObj spid="_x0000_s64515" name="Equation" r:id="rId8" imgW="1955520" imgH="952200" progId="">
              <p:embed/>
            </p:oleObj>
          </a:graphicData>
        </a:graphic>
      </p:graphicFrame>
      <p:pic>
        <p:nvPicPr>
          <p:cNvPr id="12" name="Picture 11"/>
          <p:cNvPicPr>
            <a:picLocks noChangeAspect="1"/>
          </p:cNvPicPr>
          <p:nvPr/>
        </p:nvPicPr>
        <p:blipFill>
          <a:blip r:embed="rId9" cstate="print"/>
          <a:stretch>
            <a:fillRect/>
          </a:stretch>
        </p:blipFill>
        <p:spPr>
          <a:xfrm>
            <a:off x="1574594" y="5239614"/>
            <a:ext cx="5610638" cy="977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945696" y="304800"/>
            <a:ext cx="707571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219200" y="990600"/>
            <a:ext cx="6787900" cy="3262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200" dirty="0"/>
              <a:t>Geometric Sequences and Series</a:t>
            </a:r>
          </a:p>
        </p:txBody>
      </p:sp>
      <p:sp>
        <p:nvSpPr>
          <p:cNvPr id="3" name="Content Placeholder 2"/>
          <p:cNvSpPr>
            <a:spLocks noGrp="1"/>
          </p:cNvSpPr>
          <p:nvPr>
            <p:ph idx="1"/>
          </p:nvPr>
        </p:nvSpPr>
        <p:spPr>
          <a:xfrm>
            <a:off x="457200" y="914400"/>
            <a:ext cx="8229600" cy="5211763"/>
          </a:xfrm>
        </p:spPr>
        <p:style>
          <a:lnRef idx="1">
            <a:schemeClr val="accent1"/>
          </a:lnRef>
          <a:fillRef idx="2">
            <a:schemeClr val="accent1"/>
          </a:fillRef>
          <a:effectRef idx="1">
            <a:schemeClr val="accent1"/>
          </a:effectRef>
          <a:fontRef idx="minor">
            <a:schemeClr val="dk1"/>
          </a:fontRef>
        </p:style>
        <p:txBody>
          <a:bodyPr>
            <a:normAutofit/>
          </a:bodyPr>
          <a:lstStyle/>
          <a:p>
            <a:pPr>
              <a:buNone/>
            </a:pPr>
            <a:endParaRPr lang="en-US" sz="1800" dirty="0" smtClean="0"/>
          </a:p>
          <a:p>
            <a:pPr>
              <a:buNone/>
            </a:pPr>
            <a:r>
              <a:rPr lang="en-US" sz="1800" dirty="0" smtClean="0"/>
              <a:t>A </a:t>
            </a:r>
            <a:r>
              <a:rPr lang="en-US" sz="1800" b="1" dirty="0"/>
              <a:t>geometric sequence is defined as a sequence in which there is a constant ratio </a:t>
            </a:r>
            <a:r>
              <a:rPr lang="en-US" sz="1800" b="1" i="1" dirty="0" smtClean="0"/>
              <a:t>r</a:t>
            </a:r>
          </a:p>
          <a:p>
            <a:pPr>
              <a:buNone/>
            </a:pPr>
            <a:r>
              <a:rPr lang="en-US" sz="1800" dirty="0" smtClean="0"/>
              <a:t>between </a:t>
            </a:r>
            <a:r>
              <a:rPr lang="en-US" sz="1800" dirty="0"/>
              <a:t>consecutive terms. The formula that follows will produce such </a:t>
            </a:r>
            <a:r>
              <a:rPr lang="en-US" sz="1800" dirty="0" smtClean="0"/>
              <a:t>a </a:t>
            </a:r>
            <a:r>
              <a:rPr lang="en-US" sz="1800" dirty="0"/>
              <a:t>sequence</a:t>
            </a:r>
            <a:r>
              <a:rPr lang="en-US" sz="1800" dirty="0" smtClean="0"/>
              <a:t>.</a:t>
            </a:r>
          </a:p>
          <a:p>
            <a:pPr>
              <a:buNone/>
            </a:pPr>
            <a:endParaRPr lang="en-US" sz="1800" dirty="0"/>
          </a:p>
          <a:p>
            <a:pPr>
              <a:buNone/>
            </a:pPr>
            <a:endParaRPr lang="en-US" sz="1800" dirty="0"/>
          </a:p>
        </p:txBody>
      </p:sp>
      <p:pic>
        <p:nvPicPr>
          <p:cNvPr id="20482" name="Picture 2"/>
          <p:cNvPicPr>
            <a:picLocks noChangeAspect="1" noChangeArrowheads="1"/>
          </p:cNvPicPr>
          <p:nvPr/>
        </p:nvPicPr>
        <p:blipFill>
          <a:blip r:embed="rId3" cstate="print"/>
          <a:srcRect/>
          <a:stretch>
            <a:fillRect/>
          </a:stretch>
        </p:blipFill>
        <p:spPr bwMode="auto">
          <a:xfrm>
            <a:off x="457200" y="2209800"/>
            <a:ext cx="8184439" cy="232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609600" y="228600"/>
            <a:ext cx="6096000" cy="3009900"/>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762000" y="3428999"/>
            <a:ext cx="6019800" cy="30148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1381125" y="47625"/>
            <a:ext cx="6381750" cy="676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295400" y="533400"/>
            <a:ext cx="6336733" cy="532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1066800" y="685800"/>
            <a:ext cx="6214435" cy="3419475"/>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457200" y="4419600"/>
            <a:ext cx="8039100" cy="139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1700213" y="266700"/>
            <a:ext cx="5743575"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433388" y="600075"/>
            <a:ext cx="8277225"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457200" y="685800"/>
            <a:ext cx="7111556" cy="19090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a:buNone/>
            </a:pPr>
            <a:endParaRPr lang="en-US" sz="2400" b="1" i="1" dirty="0" smtClean="0">
              <a:solidFill>
                <a:schemeClr val="tx2">
                  <a:lumMod val="75000"/>
                </a:schemeClr>
              </a:solidFill>
              <a:latin typeface="Batang" pitchFamily="18" charset="-127"/>
              <a:ea typeface="Batang" pitchFamily="18" charset="-127"/>
            </a:endParaRPr>
          </a:p>
          <a:p>
            <a:pPr>
              <a:buNone/>
            </a:pPr>
            <a:endParaRPr lang="en-US" sz="2400" b="1" i="1" dirty="0" smtClean="0">
              <a:solidFill>
                <a:schemeClr val="tx2">
                  <a:lumMod val="75000"/>
                </a:schemeClr>
              </a:solidFill>
              <a:latin typeface="Batang" pitchFamily="18" charset="-127"/>
              <a:ea typeface="Batang" pitchFamily="18" charset="-127"/>
            </a:endParaRPr>
          </a:p>
          <a:p>
            <a:pPr>
              <a:buNone/>
            </a:pPr>
            <a:endParaRPr lang="en-US" sz="2400" b="1" i="1" dirty="0" smtClean="0">
              <a:solidFill>
                <a:schemeClr val="tx2">
                  <a:lumMod val="75000"/>
                </a:schemeClr>
              </a:solidFill>
              <a:latin typeface="Batang" pitchFamily="18" charset="-127"/>
              <a:ea typeface="Batang" pitchFamily="18" charset="-127"/>
            </a:endParaRPr>
          </a:p>
          <a:p>
            <a:pPr>
              <a:buNone/>
            </a:pPr>
            <a:endParaRPr lang="en-US" sz="2400" b="1" i="1" dirty="0" smtClean="0">
              <a:solidFill>
                <a:schemeClr val="tx2">
                  <a:lumMod val="75000"/>
                </a:schemeClr>
              </a:solidFill>
              <a:latin typeface="Batang" pitchFamily="18" charset="-127"/>
              <a:ea typeface="Batang" pitchFamily="18" charset="-127"/>
            </a:endParaRPr>
          </a:p>
          <a:p>
            <a:pPr>
              <a:buNone/>
            </a:pPr>
            <a:r>
              <a:rPr lang="en-US" sz="2400" b="1" i="1" dirty="0" smtClean="0">
                <a:solidFill>
                  <a:schemeClr val="tx2">
                    <a:lumMod val="75000"/>
                  </a:schemeClr>
                </a:solidFill>
                <a:latin typeface="Batang" pitchFamily="18" charset="-127"/>
                <a:ea typeface="Batang" pitchFamily="18" charset="-127"/>
              </a:rPr>
              <a:t>Mathematics </a:t>
            </a:r>
            <a:r>
              <a:rPr lang="en-US" sz="2400" b="1" i="1" dirty="0">
                <a:solidFill>
                  <a:schemeClr val="tx2">
                    <a:lumMod val="75000"/>
                  </a:schemeClr>
                </a:solidFill>
                <a:latin typeface="Batang" pitchFamily="18" charset="-127"/>
                <a:ea typeface="Batang" pitchFamily="18" charset="-127"/>
              </a:rPr>
              <a:t>is a game played according to </a:t>
            </a:r>
            <a:r>
              <a:rPr lang="en-US" sz="2400" b="1" i="1" dirty="0" smtClean="0">
                <a:solidFill>
                  <a:schemeClr val="tx2">
                    <a:lumMod val="75000"/>
                  </a:schemeClr>
                </a:solidFill>
                <a:latin typeface="Batang" pitchFamily="18" charset="-127"/>
                <a:ea typeface="Batang" pitchFamily="18" charset="-127"/>
              </a:rPr>
              <a:t>certain </a:t>
            </a:r>
          </a:p>
          <a:p>
            <a:pPr>
              <a:buNone/>
            </a:pPr>
            <a:r>
              <a:rPr lang="en-US" sz="2400" b="1" i="1" dirty="0" smtClean="0">
                <a:solidFill>
                  <a:schemeClr val="tx2">
                    <a:lumMod val="75000"/>
                  </a:schemeClr>
                </a:solidFill>
                <a:latin typeface="Batang" pitchFamily="18" charset="-127"/>
                <a:ea typeface="Batang" pitchFamily="18" charset="-127"/>
              </a:rPr>
              <a:t>simple </a:t>
            </a:r>
            <a:r>
              <a:rPr lang="en-US" sz="2400" b="1" i="1" dirty="0">
                <a:solidFill>
                  <a:schemeClr val="tx2">
                    <a:lumMod val="75000"/>
                  </a:schemeClr>
                </a:solidFill>
                <a:latin typeface="Batang" pitchFamily="18" charset="-127"/>
                <a:ea typeface="Batang" pitchFamily="18" charset="-127"/>
              </a:rPr>
              <a:t>rules with meaningless marks on </a:t>
            </a:r>
            <a:r>
              <a:rPr lang="en-US" sz="2400" b="1" i="1" dirty="0" smtClean="0">
                <a:solidFill>
                  <a:schemeClr val="tx2">
                    <a:lumMod val="75000"/>
                  </a:schemeClr>
                </a:solidFill>
                <a:latin typeface="Batang" pitchFamily="18" charset="-127"/>
                <a:ea typeface="Batang" pitchFamily="18" charset="-127"/>
              </a:rPr>
              <a:t>paper</a:t>
            </a:r>
            <a:r>
              <a:rPr lang="en-US" sz="2400" b="1" i="1" dirty="0">
                <a:solidFill>
                  <a:schemeClr val="tx2">
                    <a:lumMod val="75000"/>
                  </a:schemeClr>
                </a:solidFill>
                <a:latin typeface="Batang" pitchFamily="18" charset="-127"/>
                <a:ea typeface="Batang" pitchFamily="18" charset="-127"/>
              </a:rPr>
              <a:t>.</a:t>
            </a:r>
            <a:r>
              <a:rPr lang="en-US" sz="2400" i="1" dirty="0">
                <a:solidFill>
                  <a:schemeClr val="tx2">
                    <a:lumMod val="75000"/>
                  </a:schemeClr>
                </a:solidFill>
                <a:latin typeface="Batang" pitchFamily="18" charset="-127"/>
                <a:ea typeface="Batang" pitchFamily="18" charset="-127"/>
              </a:rPr>
              <a:t/>
            </a:r>
            <a:br>
              <a:rPr lang="en-US" sz="2400" i="1" dirty="0">
                <a:solidFill>
                  <a:schemeClr val="tx2">
                    <a:lumMod val="75000"/>
                  </a:schemeClr>
                </a:solidFill>
                <a:latin typeface="Batang" pitchFamily="18" charset="-127"/>
                <a:ea typeface="Batang" pitchFamily="18" charset="-127"/>
              </a:rPr>
            </a:br>
            <a:endParaRPr lang="en-US" sz="2400" i="1" dirty="0">
              <a:solidFill>
                <a:schemeClr val="tx2">
                  <a:lumMod val="75000"/>
                </a:schemeClr>
              </a:solidFill>
              <a:latin typeface="Batang" pitchFamily="18" charset="-127"/>
              <a:ea typeface="Batang" pitchFamily="18" charset="-127"/>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6000"/>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dirty="0" smtClean="0"/>
              <a:t> </a:t>
            </a:r>
            <a:endParaRPr lang="en-US" dirty="0"/>
          </a:p>
        </p:txBody>
      </p:sp>
      <p:sp>
        <p:nvSpPr>
          <p:cNvPr id="4" name="Text Box 3"/>
          <p:cNvSpPr txBox="1">
            <a:spLocks noChangeArrowheads="1"/>
          </p:cNvSpPr>
          <p:nvPr/>
        </p:nvSpPr>
        <p:spPr bwMode="auto">
          <a:xfrm>
            <a:off x="5173663" y="1566863"/>
            <a:ext cx="1911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dirty="0"/>
              <a:t>Subtract 8.</a:t>
            </a:r>
          </a:p>
        </p:txBody>
      </p:sp>
      <p:sp>
        <p:nvSpPr>
          <p:cNvPr id="5" name="Text Box 9"/>
          <p:cNvSpPr txBox="1">
            <a:spLocks noChangeArrowheads="1"/>
          </p:cNvSpPr>
          <p:nvPr/>
        </p:nvSpPr>
        <p:spPr bwMode="auto">
          <a:xfrm>
            <a:off x="5173663" y="2609850"/>
            <a:ext cx="38528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a:t>Add 4</a:t>
            </a:r>
            <a:r>
              <a:rPr lang="en-US" altLang="en-US" sz="2000" i="1"/>
              <a:t>x</a:t>
            </a:r>
            <a:r>
              <a:rPr lang="en-US" altLang="en-US" sz="2000"/>
              <a:t>.</a:t>
            </a:r>
            <a:endParaRPr lang="en-US" altLang="en-US" sz="2000">
              <a:solidFill>
                <a:srgbClr val="D60093"/>
              </a:solidFill>
            </a:endParaRPr>
          </a:p>
        </p:txBody>
      </p:sp>
      <p:pic>
        <p:nvPicPr>
          <p:cNvPr id="6" name="Picture 13" descr="ce01-07-02-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74888" y="1027113"/>
            <a:ext cx="230346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8" descr="ce01-07-02-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833688" y="3078163"/>
            <a:ext cx="12255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19"/>
          <p:cNvSpPr txBox="1">
            <a:spLocks noChangeArrowheads="1"/>
          </p:cNvSpPr>
          <p:nvPr/>
        </p:nvSpPr>
        <p:spPr bwMode="auto">
          <a:xfrm>
            <a:off x="5173663" y="3727450"/>
            <a:ext cx="38528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a:t>Divide by 6.</a:t>
            </a:r>
            <a:endParaRPr lang="en-US" altLang="en-US" sz="2000">
              <a:solidFill>
                <a:srgbClr val="D60093"/>
              </a:solidFill>
            </a:endParaRPr>
          </a:p>
        </p:txBody>
      </p:sp>
      <p:pic>
        <p:nvPicPr>
          <p:cNvPr id="9" name="Picture 20" descr="ce01-07-02-8"/>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967163" y="4338638"/>
            <a:ext cx="1590675"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a:off x="4248150" y="5029205"/>
            <a:ext cx="26574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dirty="0">
                <a:solidFill>
                  <a:schemeClr val="tx1"/>
                </a:solidFill>
              </a:rPr>
              <a:t>Solution set</a:t>
            </a:r>
            <a:r>
              <a:rPr lang="en-US" altLang="en-US" sz="2800" dirty="0">
                <a:solidFill>
                  <a:schemeClr val="tx1"/>
                </a:solidFill>
              </a:rPr>
              <a:t>:</a:t>
            </a:r>
          </a:p>
        </p:txBody>
      </p:sp>
      <p:sp>
        <p:nvSpPr>
          <p:cNvPr id="11" name="Text Box 29"/>
          <p:cNvSpPr txBox="1">
            <a:spLocks noChangeArrowheads="1"/>
          </p:cNvSpPr>
          <p:nvPr/>
        </p:nvSpPr>
        <p:spPr bwMode="auto">
          <a:xfrm>
            <a:off x="406400" y="5084763"/>
            <a:ext cx="393382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dirty="0">
                <a:solidFill>
                  <a:schemeClr val="tx1"/>
                </a:solidFill>
              </a:rPr>
              <a:t>Write the solution set </a:t>
            </a:r>
            <a:br>
              <a:rPr lang="en-US" altLang="en-US" dirty="0">
                <a:solidFill>
                  <a:schemeClr val="tx1"/>
                </a:solidFill>
              </a:rPr>
            </a:br>
            <a:r>
              <a:rPr lang="en-US" altLang="en-US" dirty="0">
                <a:solidFill>
                  <a:schemeClr val="tx1"/>
                </a:solidFill>
              </a:rPr>
              <a:t>in interval notation </a:t>
            </a:r>
            <a:br>
              <a:rPr lang="en-US" altLang="en-US" dirty="0">
                <a:solidFill>
                  <a:schemeClr val="tx1"/>
                </a:solidFill>
              </a:rPr>
            </a:br>
            <a:r>
              <a:rPr lang="en-US" altLang="en-US" dirty="0">
                <a:solidFill>
                  <a:schemeClr val="tx1"/>
                </a:solidFill>
              </a:rPr>
              <a:t>and graph it.</a:t>
            </a:r>
          </a:p>
        </p:txBody>
      </p:sp>
      <p:pic>
        <p:nvPicPr>
          <p:cNvPr id="12" name="Picture 31" descr="ce01-07-02-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741488" y="1563688"/>
            <a:ext cx="335438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33" descr="ce01-07-02-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323975" y="2603500"/>
            <a:ext cx="34925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34" descr="ce01-07-02-6"/>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776538" y="3538538"/>
            <a:ext cx="1352550" cy="75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5" name="Object 23"/>
          <p:cNvGraphicFramePr>
            <a:graphicFrameLocks noChangeAspect="1"/>
          </p:cNvGraphicFramePr>
          <p:nvPr/>
        </p:nvGraphicFramePr>
        <p:xfrm>
          <a:off x="2011363" y="2133600"/>
          <a:ext cx="1955800" cy="330200"/>
        </p:xfrm>
        <a:graphic>
          <a:graphicData uri="http://schemas.openxmlformats.org/presentationml/2006/ole">
            <p:oleObj spid="_x0000_s65538" name="Equation" r:id="rId10" imgW="1955800" imgH="330200" progId="">
              <p:embed/>
            </p:oleObj>
          </a:graphicData>
        </a:graphic>
      </p:graphicFrame>
      <p:graphicFrame>
        <p:nvGraphicFramePr>
          <p:cNvPr id="16" name="Object 15"/>
          <p:cNvGraphicFramePr>
            <a:graphicFrameLocks noChangeAspect="1"/>
          </p:cNvGraphicFramePr>
          <p:nvPr>
            <p:extLst>
              <p:ext uri="{D42A27DB-BD31-4B8C-83A1-F6EECF244321}">
                <p14:modId xmlns="" xmlns:p14="http://schemas.microsoft.com/office/powerpoint/2010/main" val="3805854234"/>
              </p:ext>
            </p:extLst>
          </p:nvPr>
        </p:nvGraphicFramePr>
        <p:xfrm>
          <a:off x="6632575" y="4564063"/>
          <a:ext cx="1625600" cy="1066800"/>
        </p:xfrm>
        <a:graphic>
          <a:graphicData uri="http://schemas.openxmlformats.org/presentationml/2006/ole">
            <p:oleObj spid="_x0000_s65539" name="Equation" r:id="rId11" imgW="1625400" imgH="1066680" progId="">
              <p:embed/>
            </p:oleObj>
          </a:graphicData>
        </a:graphic>
      </p:graphicFrame>
      <p:pic>
        <p:nvPicPr>
          <p:cNvPr id="17" name="Picture 16"/>
          <p:cNvPicPr>
            <a:picLocks noChangeAspect="1"/>
          </p:cNvPicPr>
          <p:nvPr/>
        </p:nvPicPr>
        <p:blipFill>
          <a:blip r:embed="rId12" cstate="print"/>
          <a:stretch>
            <a:fillRect/>
          </a:stretch>
        </p:blipFill>
        <p:spPr>
          <a:xfrm>
            <a:off x="2819400" y="5562600"/>
            <a:ext cx="5610638" cy="977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11"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066800" y="685800"/>
            <a:ext cx="6583692" cy="4510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752600" y="1066800"/>
            <a:ext cx="5838825" cy="5492650"/>
          </a:xfrm>
          <a:prstGeom prst="rect">
            <a:avLst/>
          </a:prstGeom>
          <a:noFill/>
          <a:ln w="9525">
            <a:noFill/>
            <a:miter lim="800000"/>
            <a:headEnd/>
            <a:tailEnd/>
          </a:ln>
        </p:spPr>
      </p:pic>
      <p:sp>
        <p:nvSpPr>
          <p:cNvPr id="4"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EXAMPLE</a:t>
            </a:r>
            <a:endParaRPr lang="en-US" sz="3200"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762000" y="990600"/>
            <a:ext cx="7772400" cy="207645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dirty="0"/>
              <a:t>MATHEMATICS FOR </a:t>
            </a:r>
            <a:r>
              <a:rPr lang="en-US" b="1" dirty="0" smtClean="0"/>
              <a:t>ECONOMICS</a:t>
            </a:r>
            <a:br>
              <a:rPr lang="en-US" b="1" dirty="0" smtClean="0"/>
            </a:br>
            <a:r>
              <a:rPr lang="en-US" dirty="0"/>
              <a:t/>
            </a:r>
            <a:br>
              <a:rPr lang="en-US" dirty="0"/>
            </a:br>
            <a:r>
              <a:rPr lang="en-US" sz="2700" b="1" dirty="0" smtClean="0"/>
              <a:t>LINEAR ALGEBRA</a:t>
            </a:r>
            <a:r>
              <a:rPr lang="en-US" sz="2700" dirty="0"/>
              <a:t/>
            </a:r>
            <a:br>
              <a:rPr lang="en-US" sz="2700" dirty="0"/>
            </a:br>
            <a:endParaRPr lang="en-US" sz="2700"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609600"/>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SYSTEMS OF EQUATIONS</a:t>
            </a:r>
            <a:endParaRPr lang="en-US" sz="3200" dirty="0"/>
          </a:p>
        </p:txBody>
      </p:sp>
      <p:pic>
        <p:nvPicPr>
          <p:cNvPr id="1026" name="Picture 2"/>
          <p:cNvPicPr>
            <a:picLocks noChangeAspect="1" noChangeArrowheads="1"/>
          </p:cNvPicPr>
          <p:nvPr/>
        </p:nvPicPr>
        <p:blipFill>
          <a:blip r:embed="rId3" cstate="print"/>
          <a:srcRect/>
          <a:stretch>
            <a:fillRect/>
          </a:stretch>
        </p:blipFill>
        <p:spPr bwMode="auto">
          <a:xfrm>
            <a:off x="1524000" y="3505200"/>
            <a:ext cx="6586490" cy="2652712"/>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09600" y="1143000"/>
            <a:ext cx="8117417"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371600" y="0"/>
            <a:ext cx="6248400" cy="6735159"/>
          </a:xfrm>
          <a:prstGeom prst="rect">
            <a:avLst/>
          </a:prstGeom>
          <a:noFill/>
          <a:ln w="9525">
            <a:noFill/>
            <a:miter lim="800000"/>
            <a:headEnd/>
            <a:tailEnd/>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609600"/>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SYSTEMS OF EQUATIONS</a:t>
            </a:r>
            <a:endParaRPr lang="en-US" sz="3200" dirty="0"/>
          </a:p>
        </p:txBody>
      </p:sp>
      <p:pic>
        <p:nvPicPr>
          <p:cNvPr id="46083" name="Picture 3"/>
          <p:cNvPicPr>
            <a:picLocks noChangeAspect="1" noChangeArrowheads="1"/>
          </p:cNvPicPr>
          <p:nvPr/>
        </p:nvPicPr>
        <p:blipFill>
          <a:blip r:embed="rId3" cstate="print"/>
          <a:srcRect/>
          <a:stretch>
            <a:fillRect/>
          </a:stretch>
        </p:blipFill>
        <p:spPr bwMode="auto">
          <a:xfrm>
            <a:off x="1752600" y="838201"/>
            <a:ext cx="6324600" cy="5979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cstate="print"/>
          <a:srcRect/>
          <a:stretch>
            <a:fillRect/>
          </a:stretch>
        </p:blipFill>
        <p:spPr bwMode="auto">
          <a:xfrm>
            <a:off x="838200" y="1524000"/>
            <a:ext cx="7391400" cy="185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685800" y="304800"/>
            <a:ext cx="7219950" cy="4705350"/>
          </a:xfrm>
          <a:prstGeom prst="rect">
            <a:avLst/>
          </a:prstGeom>
          <a:noFill/>
          <a:ln w="9525">
            <a:noFill/>
            <a:miter lim="800000"/>
            <a:headEnd/>
            <a:tailEnd/>
          </a:ln>
        </p:spPr>
      </p:pic>
      <p:pic>
        <p:nvPicPr>
          <p:cNvPr id="48131" name="Picture 3"/>
          <p:cNvPicPr>
            <a:picLocks noChangeAspect="1" noChangeArrowheads="1"/>
          </p:cNvPicPr>
          <p:nvPr/>
        </p:nvPicPr>
        <p:blipFill>
          <a:blip r:embed="rId4" cstate="print"/>
          <a:srcRect/>
          <a:stretch>
            <a:fillRect/>
          </a:stretch>
        </p:blipFill>
        <p:spPr bwMode="auto">
          <a:xfrm>
            <a:off x="762000" y="4495800"/>
            <a:ext cx="7267575" cy="188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609600"/>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n-US" sz="3200" dirty="0" smtClean="0"/>
              <a:t>Solving Systems of Linear Equations by Elimination</a:t>
            </a:r>
            <a:endParaRPr lang="en-US" sz="3200" dirty="0"/>
          </a:p>
        </p:txBody>
      </p:sp>
      <p:pic>
        <p:nvPicPr>
          <p:cNvPr id="3074" name="Picture 2"/>
          <p:cNvPicPr>
            <a:picLocks noChangeAspect="1" noChangeArrowheads="1"/>
          </p:cNvPicPr>
          <p:nvPr/>
        </p:nvPicPr>
        <p:blipFill>
          <a:blip r:embed="rId3" cstate="print"/>
          <a:srcRect/>
          <a:stretch>
            <a:fillRect/>
          </a:stretch>
        </p:blipFill>
        <p:spPr bwMode="auto">
          <a:xfrm>
            <a:off x="1295400" y="914400"/>
            <a:ext cx="6652615" cy="28956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1371600" y="3657600"/>
            <a:ext cx="6282612"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838200" y="228600"/>
            <a:ext cx="7471262" cy="63056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248400"/>
          </a:xfrm>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en-US" sz="2300" b="1" dirty="0" smtClean="0"/>
              <a:t>Break-Even point: </a:t>
            </a:r>
            <a:endParaRPr lang="en-US" sz="2300" dirty="0"/>
          </a:p>
          <a:p>
            <a:endParaRPr lang="en-US" dirty="0"/>
          </a:p>
        </p:txBody>
      </p:sp>
      <p:graphicFrame>
        <p:nvGraphicFramePr>
          <p:cNvPr id="5" name="Object 4"/>
          <p:cNvGraphicFramePr>
            <a:graphicFrameLocks noChangeAspect="1"/>
          </p:cNvGraphicFramePr>
          <p:nvPr/>
        </p:nvGraphicFramePr>
        <p:xfrm>
          <a:off x="3606800" y="2133600"/>
          <a:ext cx="914400" cy="311150"/>
        </p:xfrm>
        <a:graphic>
          <a:graphicData uri="http://schemas.openxmlformats.org/presentationml/2006/ole">
            <p:oleObj spid="_x0000_s48129" name="Equation" r:id="rId4" imgW="463931" imgH="762173" progId="">
              <p:embed/>
            </p:oleObj>
          </a:graphicData>
        </a:graphic>
      </p:graphicFrame>
      <p:sp>
        <p:nvSpPr>
          <p:cNvPr id="6" name="Text Box 29"/>
          <p:cNvSpPr txBox="1">
            <a:spLocks noChangeArrowheads="1"/>
          </p:cNvSpPr>
          <p:nvPr/>
        </p:nvSpPr>
        <p:spPr bwMode="auto">
          <a:xfrm>
            <a:off x="381000" y="762000"/>
            <a:ext cx="84582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dirty="0">
                <a:solidFill>
                  <a:schemeClr val="tx1"/>
                </a:solidFill>
              </a:rPr>
              <a:t>If the revenue and cost of a certain product are given </a:t>
            </a:r>
            <a:r>
              <a:rPr lang="en-US" altLang="en-US" dirty="0" smtClean="0">
                <a:solidFill>
                  <a:schemeClr val="tx1"/>
                </a:solidFill>
              </a:rPr>
              <a:t>by       </a:t>
            </a:r>
            <a:r>
              <a:rPr lang="en-US" altLang="en-US" i="1" dirty="0">
                <a:solidFill>
                  <a:schemeClr val="tx1"/>
                </a:solidFill>
              </a:rPr>
              <a:t>R</a:t>
            </a:r>
            <a:r>
              <a:rPr lang="en-US" altLang="en-US" dirty="0">
                <a:solidFill>
                  <a:schemeClr val="tx1"/>
                </a:solidFill>
              </a:rPr>
              <a:t> = 45</a:t>
            </a:r>
            <a:r>
              <a:rPr lang="en-US" altLang="en-US" i="1" dirty="0">
                <a:solidFill>
                  <a:schemeClr val="tx1"/>
                </a:solidFill>
              </a:rPr>
              <a:t>x</a:t>
            </a:r>
            <a:r>
              <a:rPr lang="en-US" altLang="en-US" dirty="0">
                <a:solidFill>
                  <a:schemeClr val="tx1"/>
                </a:solidFill>
              </a:rPr>
              <a:t> and </a:t>
            </a:r>
            <a:r>
              <a:rPr lang="en-US" altLang="en-US" i="1" dirty="0">
                <a:solidFill>
                  <a:schemeClr val="tx1"/>
                </a:solidFill>
              </a:rPr>
              <a:t>c</a:t>
            </a:r>
            <a:r>
              <a:rPr lang="en-US" altLang="en-US" dirty="0">
                <a:solidFill>
                  <a:schemeClr val="tx1"/>
                </a:solidFill>
              </a:rPr>
              <a:t> = 30</a:t>
            </a:r>
            <a:r>
              <a:rPr lang="en-US" altLang="en-US" i="1" dirty="0">
                <a:solidFill>
                  <a:schemeClr val="tx1"/>
                </a:solidFill>
              </a:rPr>
              <a:t>x</a:t>
            </a:r>
            <a:r>
              <a:rPr lang="en-US" altLang="en-US" dirty="0">
                <a:solidFill>
                  <a:schemeClr val="tx1"/>
                </a:solidFill>
              </a:rPr>
              <a:t> + 5250, where </a:t>
            </a:r>
            <a:r>
              <a:rPr lang="en-US" altLang="en-US" i="1" dirty="0">
                <a:solidFill>
                  <a:schemeClr val="tx1"/>
                </a:solidFill>
              </a:rPr>
              <a:t>x</a:t>
            </a:r>
            <a:r>
              <a:rPr lang="en-US" altLang="en-US" dirty="0">
                <a:solidFill>
                  <a:schemeClr val="tx1"/>
                </a:solidFill>
              </a:rPr>
              <a:t> is the number of units produced and sold, at what production level does </a:t>
            </a:r>
            <a:r>
              <a:rPr lang="en-US" altLang="en-US" i="1" dirty="0">
                <a:solidFill>
                  <a:schemeClr val="tx1"/>
                </a:solidFill>
              </a:rPr>
              <a:t>R</a:t>
            </a:r>
            <a:r>
              <a:rPr lang="en-US" altLang="en-US" dirty="0">
                <a:solidFill>
                  <a:schemeClr val="tx1"/>
                </a:solidFill>
              </a:rPr>
              <a:t> at least equal </a:t>
            </a:r>
            <a:r>
              <a:rPr lang="en-US" altLang="en-US" i="1" dirty="0">
                <a:solidFill>
                  <a:schemeClr val="tx1"/>
                </a:solidFill>
              </a:rPr>
              <a:t>C</a:t>
            </a:r>
            <a:r>
              <a:rPr lang="en-US" altLang="en-US" dirty="0">
                <a:solidFill>
                  <a:schemeClr val="tx1"/>
                </a:solidFill>
              </a:rPr>
              <a:t>?</a:t>
            </a:r>
          </a:p>
        </p:txBody>
      </p:sp>
      <p:graphicFrame>
        <p:nvGraphicFramePr>
          <p:cNvPr id="7" name="Object 3"/>
          <p:cNvGraphicFramePr>
            <a:graphicFrameLocks noChangeAspect="1"/>
          </p:cNvGraphicFramePr>
          <p:nvPr>
            <p:extLst>
              <p:ext uri="{D42A27DB-BD31-4B8C-83A1-F6EECF244321}">
                <p14:modId xmlns="" xmlns:p14="http://schemas.microsoft.com/office/powerpoint/2010/main" val="1079708001"/>
              </p:ext>
            </p:extLst>
          </p:nvPr>
        </p:nvGraphicFramePr>
        <p:xfrm>
          <a:off x="3124200" y="2590800"/>
          <a:ext cx="914400" cy="330200"/>
        </p:xfrm>
        <a:graphic>
          <a:graphicData uri="http://schemas.openxmlformats.org/presentationml/2006/ole">
            <p:oleObj spid="_x0000_s48130" name="Equation" r:id="rId5" imgW="914400" imgH="330120" progId="">
              <p:embed/>
            </p:oleObj>
          </a:graphicData>
        </a:graphic>
      </p:graphicFrame>
      <p:graphicFrame>
        <p:nvGraphicFramePr>
          <p:cNvPr id="8" name="Object 5"/>
          <p:cNvGraphicFramePr>
            <a:graphicFrameLocks noChangeAspect="1"/>
          </p:cNvGraphicFramePr>
          <p:nvPr/>
        </p:nvGraphicFramePr>
        <p:xfrm>
          <a:off x="2438400" y="3200400"/>
          <a:ext cx="2755900" cy="330200"/>
        </p:xfrm>
        <a:graphic>
          <a:graphicData uri="http://schemas.openxmlformats.org/presentationml/2006/ole">
            <p:oleObj spid="_x0000_s48131" name="Equation" r:id="rId6" imgW="2755900" imgH="330200" progId="">
              <p:embed/>
            </p:oleObj>
          </a:graphicData>
        </a:graphic>
      </p:graphicFrame>
      <p:graphicFrame>
        <p:nvGraphicFramePr>
          <p:cNvPr id="9" name="Object 6"/>
          <p:cNvGraphicFramePr>
            <a:graphicFrameLocks noChangeAspect="1"/>
          </p:cNvGraphicFramePr>
          <p:nvPr/>
        </p:nvGraphicFramePr>
        <p:xfrm>
          <a:off x="2819400" y="3733800"/>
          <a:ext cx="1778000" cy="330200"/>
        </p:xfrm>
        <a:graphic>
          <a:graphicData uri="http://schemas.openxmlformats.org/presentationml/2006/ole">
            <p:oleObj spid="_x0000_s48132" name="Equation" r:id="rId7" imgW="1778000" imgH="330200" progId="">
              <p:embed/>
            </p:oleObj>
          </a:graphicData>
        </a:graphic>
      </p:graphicFrame>
      <p:graphicFrame>
        <p:nvGraphicFramePr>
          <p:cNvPr id="10" name="Object 7"/>
          <p:cNvGraphicFramePr>
            <a:graphicFrameLocks noChangeAspect="1"/>
          </p:cNvGraphicFramePr>
          <p:nvPr/>
        </p:nvGraphicFramePr>
        <p:xfrm>
          <a:off x="3048000" y="4267200"/>
          <a:ext cx="1206500" cy="330200"/>
        </p:xfrm>
        <a:graphic>
          <a:graphicData uri="http://schemas.openxmlformats.org/presentationml/2006/ole">
            <p:oleObj spid="_x0000_s48133" name="Equation" r:id="rId8" imgW="1206500" imgH="330200" progId="">
              <p:embed/>
            </p:oleObj>
          </a:graphicData>
        </a:graphic>
      </p:graphicFrame>
      <p:grpSp>
        <p:nvGrpSpPr>
          <p:cNvPr id="11" name="Group 28"/>
          <p:cNvGrpSpPr>
            <a:grpSpLocks/>
          </p:cNvGrpSpPr>
          <p:nvPr/>
        </p:nvGrpSpPr>
        <p:grpSpPr bwMode="auto">
          <a:xfrm>
            <a:off x="381000" y="5029200"/>
            <a:ext cx="8229600" cy="1200329"/>
            <a:chOff x="229061" y="5333673"/>
            <a:chExt cx="8229600" cy="1200932"/>
          </a:xfrm>
        </p:grpSpPr>
        <p:sp>
          <p:nvSpPr>
            <p:cNvPr id="12" name="Text Box 29"/>
            <p:cNvSpPr txBox="1">
              <a:spLocks noChangeArrowheads="1"/>
            </p:cNvSpPr>
            <p:nvPr/>
          </p:nvSpPr>
          <p:spPr bwMode="auto">
            <a:xfrm>
              <a:off x="229061" y="5333673"/>
              <a:ext cx="8229600" cy="120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dirty="0">
                  <a:solidFill>
                    <a:schemeClr val="tx1"/>
                  </a:solidFill>
                </a:rPr>
                <a:t>The break-even point is at </a:t>
              </a:r>
              <a:r>
                <a:rPr lang="en-US" altLang="en-US" i="1" dirty="0">
                  <a:solidFill>
                    <a:schemeClr val="tx1"/>
                  </a:solidFill>
                </a:rPr>
                <a:t>x</a:t>
              </a:r>
              <a:r>
                <a:rPr lang="en-US" altLang="en-US" dirty="0">
                  <a:solidFill>
                    <a:schemeClr val="tx1"/>
                  </a:solidFill>
                </a:rPr>
                <a:t> = 350. The product will at least break even if the number of units produced and sold is in the interval </a:t>
              </a:r>
            </a:p>
          </p:txBody>
        </p:sp>
        <p:graphicFrame>
          <p:nvGraphicFramePr>
            <p:cNvPr id="13" name="Object 8"/>
            <p:cNvGraphicFramePr>
              <a:graphicFrameLocks noChangeAspect="1"/>
            </p:cNvGraphicFramePr>
            <p:nvPr/>
          </p:nvGraphicFramePr>
          <p:xfrm>
            <a:off x="1829261" y="6138935"/>
            <a:ext cx="1143000" cy="350821"/>
          </p:xfrm>
          <a:graphic>
            <a:graphicData uri="http://schemas.openxmlformats.org/presentationml/2006/ole">
              <p:oleObj spid="_x0000_s48134" name="Equation" r:id="rId9" imgW="1282700" imgH="393700" progId="">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762000" y="762000"/>
            <a:ext cx="7755611" cy="501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066800" y="0"/>
            <a:ext cx="6781799" cy="67251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711200" y="457200"/>
            <a:ext cx="762508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600200" y="381000"/>
            <a:ext cx="6415087" cy="60383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1219200" y="1143000"/>
            <a:ext cx="682752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srcRect/>
          <a:stretch>
            <a:fillRect/>
          </a:stretch>
        </p:blipFill>
        <p:spPr bwMode="auto">
          <a:xfrm>
            <a:off x="400050" y="509588"/>
            <a:ext cx="8343900" cy="5838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238125" y="1066800"/>
            <a:ext cx="8905875"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533400" y="685800"/>
            <a:ext cx="8333649" cy="5129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n-US" sz="3600" dirty="0" smtClean="0"/>
              <a:t>MATRICES</a:t>
            </a:r>
            <a:endParaRPr lang="en-US" sz="3600" dirty="0"/>
          </a:p>
        </p:txBody>
      </p:sp>
      <p:sp>
        <p:nvSpPr>
          <p:cNvPr id="3" name="Content Placeholder 2"/>
          <p:cNvSpPr>
            <a:spLocks noGrp="1"/>
          </p:cNvSpPr>
          <p:nvPr>
            <p:ph idx="1"/>
          </p:nvPr>
        </p:nvSpPr>
        <p:spPr>
          <a:xfrm>
            <a:off x="457200" y="1295400"/>
            <a:ext cx="8229600" cy="4876800"/>
          </a:xfrm>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en-US" sz="1800" dirty="0"/>
              <a:t>Twenty-six female students and twenty-four male students responded to a </a:t>
            </a:r>
            <a:r>
              <a:rPr lang="en-US" sz="1800" dirty="0" smtClean="0"/>
              <a:t>survey on </a:t>
            </a:r>
          </a:p>
          <a:p>
            <a:pPr algn="just">
              <a:buNone/>
            </a:pPr>
            <a:r>
              <a:rPr lang="en-US" sz="1800" dirty="0" smtClean="0"/>
              <a:t>income </a:t>
            </a:r>
            <a:r>
              <a:rPr lang="en-US" sz="1800" dirty="0"/>
              <a:t>in a college algebra class. Among the female students, 5 </a:t>
            </a:r>
            <a:r>
              <a:rPr lang="en-US" sz="1800" dirty="0" smtClean="0"/>
              <a:t>classified themselves </a:t>
            </a:r>
          </a:p>
          <a:p>
            <a:pPr algn="just">
              <a:buNone/>
            </a:pPr>
            <a:r>
              <a:rPr lang="en-US" sz="1800" dirty="0" smtClean="0"/>
              <a:t>as </a:t>
            </a:r>
            <a:r>
              <a:rPr lang="en-US" sz="1800" dirty="0"/>
              <a:t>low-income, 10 as middle-income, and 11 as high-income. </a:t>
            </a:r>
            <a:r>
              <a:rPr lang="en-US" sz="1800" dirty="0" smtClean="0"/>
              <a:t>Among the </a:t>
            </a:r>
            <a:r>
              <a:rPr lang="en-US" sz="1800" dirty="0"/>
              <a:t>male </a:t>
            </a:r>
            <a:endParaRPr lang="en-US" sz="1800" dirty="0" smtClean="0"/>
          </a:p>
          <a:p>
            <a:pPr algn="just">
              <a:buNone/>
            </a:pPr>
            <a:r>
              <a:rPr lang="en-US" sz="1800" dirty="0" smtClean="0"/>
              <a:t>students</a:t>
            </a:r>
            <a:r>
              <a:rPr lang="en-US" sz="1800" dirty="0"/>
              <a:t>, 9 were low-income, 2 were middle-income, and 13 were </a:t>
            </a:r>
            <a:r>
              <a:rPr lang="en-US" sz="1800" dirty="0" smtClean="0"/>
              <a:t>high income.  </a:t>
            </a:r>
          </a:p>
          <a:p>
            <a:pPr algn="just">
              <a:buNone/>
            </a:pPr>
            <a:r>
              <a:rPr lang="en-US" sz="1800" dirty="0" smtClean="0"/>
              <a:t>Each </a:t>
            </a:r>
            <a:r>
              <a:rPr lang="en-US" sz="1800" dirty="0"/>
              <a:t>student is classified in two ways, according to gender and income</a:t>
            </a:r>
            <a:r>
              <a:rPr lang="en-US" sz="1800" dirty="0" smtClean="0"/>
              <a:t>. </a:t>
            </a:r>
          </a:p>
          <a:p>
            <a:pPr algn="just">
              <a:buNone/>
            </a:pPr>
            <a:endParaRPr lang="en-US" sz="1800" dirty="0" smtClean="0"/>
          </a:p>
          <a:p>
            <a:pPr algn="just">
              <a:buNone/>
            </a:pPr>
            <a:r>
              <a:rPr lang="en-US" sz="1800" dirty="0" smtClean="0"/>
              <a:t>This  information can </a:t>
            </a:r>
            <a:r>
              <a:rPr lang="en-US" sz="1800" dirty="0"/>
              <a:t>be written in </a:t>
            </a:r>
            <a:r>
              <a:rPr lang="en-US" sz="1800" b="1" dirty="0">
                <a:solidFill>
                  <a:srgbClr val="0070C0"/>
                </a:solidFill>
              </a:rPr>
              <a:t>a </a:t>
            </a:r>
            <a:r>
              <a:rPr lang="en-US" sz="1800" b="1" i="1" dirty="0">
                <a:solidFill>
                  <a:srgbClr val="0070C0"/>
                </a:solidFill>
              </a:rPr>
              <a:t>matrix</a:t>
            </a:r>
            <a:r>
              <a:rPr lang="en-US" sz="1800" b="1" i="1" dirty="0" smtClean="0">
                <a:solidFill>
                  <a:srgbClr val="0070C0"/>
                </a:solidFill>
              </a:rPr>
              <a:t>:</a:t>
            </a:r>
          </a:p>
          <a:p>
            <a:pPr algn="just">
              <a:buNone/>
            </a:pPr>
            <a:endParaRPr lang="en-US" sz="1800" b="1" i="1" dirty="0">
              <a:solidFill>
                <a:srgbClr val="0070C0"/>
              </a:solidFill>
            </a:endParaRPr>
          </a:p>
          <a:p>
            <a:pPr algn="just">
              <a:buNone/>
            </a:pPr>
            <a:endParaRPr lang="en-US" sz="1800" b="1" i="1" dirty="0" smtClean="0">
              <a:solidFill>
                <a:srgbClr val="0070C0"/>
              </a:solidFill>
            </a:endParaRPr>
          </a:p>
          <a:p>
            <a:pPr algn="just">
              <a:buNone/>
            </a:pPr>
            <a:endParaRPr lang="en-US" sz="1800" b="1" i="1" dirty="0">
              <a:solidFill>
                <a:srgbClr val="0070C0"/>
              </a:solidFill>
            </a:endParaRPr>
          </a:p>
          <a:p>
            <a:pPr algn="just">
              <a:buNone/>
            </a:pPr>
            <a:endParaRPr lang="en-US" sz="1800" b="1" i="1" dirty="0" smtClean="0">
              <a:solidFill>
                <a:srgbClr val="0070C0"/>
              </a:solidFill>
            </a:endParaRPr>
          </a:p>
          <a:p>
            <a:pPr>
              <a:buNone/>
            </a:pPr>
            <a:r>
              <a:rPr lang="en-US" sz="1800" dirty="0"/>
              <a:t>In this matrix we can see the class makeup according to gender and income. A </a:t>
            </a:r>
            <a:r>
              <a:rPr lang="en-US" sz="1800" dirty="0" smtClean="0"/>
              <a:t>matrix</a:t>
            </a:r>
          </a:p>
          <a:p>
            <a:pPr>
              <a:buNone/>
            </a:pPr>
            <a:r>
              <a:rPr lang="en-US" sz="1800" dirty="0" smtClean="0"/>
              <a:t>provides </a:t>
            </a:r>
            <a:r>
              <a:rPr lang="en-US" sz="1800" dirty="0"/>
              <a:t>a convenient way to organize a two-way classification of data.</a:t>
            </a:r>
            <a:endParaRPr lang="en-US" sz="1800" b="1" dirty="0">
              <a:solidFill>
                <a:srgbClr val="0070C0"/>
              </a:solidFill>
            </a:endParaRPr>
          </a:p>
        </p:txBody>
      </p:sp>
      <p:pic>
        <p:nvPicPr>
          <p:cNvPr id="1026" name="Picture 2"/>
          <p:cNvPicPr>
            <a:picLocks noChangeAspect="1" noChangeArrowheads="1"/>
          </p:cNvPicPr>
          <p:nvPr/>
        </p:nvPicPr>
        <p:blipFill>
          <a:blip r:embed="rId3" cstate="print"/>
          <a:srcRect/>
          <a:stretch>
            <a:fillRect/>
          </a:stretch>
        </p:blipFill>
        <p:spPr bwMode="auto">
          <a:xfrm>
            <a:off x="3429000" y="3733800"/>
            <a:ext cx="2112579"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style>
          <a:lnRef idx="1">
            <a:schemeClr val="accent1"/>
          </a:lnRef>
          <a:fillRef idx="2">
            <a:schemeClr val="accent1"/>
          </a:fillRef>
          <a:effectRef idx="1">
            <a:schemeClr val="accent1"/>
          </a:effectRef>
          <a:fontRef idx="minor">
            <a:schemeClr val="dk1"/>
          </a:fontRef>
        </p:style>
        <p:txBody>
          <a:bodyPr>
            <a:normAutofit/>
          </a:bodyPr>
          <a:lstStyle/>
          <a:p>
            <a:pPr algn="just">
              <a:buNone/>
            </a:pPr>
            <a:endParaRPr lang="en-US" sz="1800" dirty="0" smtClean="0"/>
          </a:p>
          <a:p>
            <a:pPr algn="just">
              <a:buNone/>
            </a:pPr>
            <a:r>
              <a:rPr lang="en-US" sz="1800" dirty="0" smtClean="0"/>
              <a:t>In the above </a:t>
            </a:r>
            <a:r>
              <a:rPr lang="en-US" sz="1800" dirty="0"/>
              <a:t>matrix we can see the class makeup according to gender and income. A </a:t>
            </a:r>
            <a:endParaRPr lang="en-US" sz="1800" dirty="0" smtClean="0"/>
          </a:p>
          <a:p>
            <a:pPr algn="just">
              <a:buNone/>
            </a:pPr>
            <a:r>
              <a:rPr lang="en-US" sz="1800" dirty="0" smtClean="0"/>
              <a:t>matrix provides </a:t>
            </a:r>
            <a:r>
              <a:rPr lang="en-US" sz="1800" dirty="0"/>
              <a:t>a convenient way to organize a two-way classification of data</a:t>
            </a:r>
            <a:r>
              <a:rPr lang="en-US" sz="1800" dirty="0" smtClean="0"/>
              <a:t>.</a:t>
            </a:r>
          </a:p>
          <a:p>
            <a:pPr algn="just">
              <a:buNone/>
            </a:pPr>
            <a:endParaRPr lang="en-US" sz="1800" dirty="0"/>
          </a:p>
          <a:p>
            <a:pPr algn="just">
              <a:buNone/>
            </a:pPr>
            <a:r>
              <a:rPr lang="en-US" sz="1800" dirty="0"/>
              <a:t>A </a:t>
            </a:r>
            <a:r>
              <a:rPr lang="en-US" sz="1800" b="1" dirty="0"/>
              <a:t>matrix is a rectangular array of real numbers. The rows of a matrix </a:t>
            </a:r>
            <a:r>
              <a:rPr lang="en-US" sz="1800" b="1" dirty="0" smtClean="0"/>
              <a:t>run </a:t>
            </a:r>
            <a:r>
              <a:rPr lang="en-US" sz="1800" dirty="0" smtClean="0"/>
              <a:t>horizontally</a:t>
            </a:r>
            <a:r>
              <a:rPr lang="en-US" sz="1800" dirty="0"/>
              <a:t>, </a:t>
            </a:r>
            <a:endParaRPr lang="en-US" sz="1800" dirty="0" smtClean="0"/>
          </a:p>
          <a:p>
            <a:pPr algn="just">
              <a:buNone/>
            </a:pPr>
            <a:r>
              <a:rPr lang="en-US" sz="1800" dirty="0" smtClean="0"/>
              <a:t>and </a:t>
            </a:r>
            <a:r>
              <a:rPr lang="en-US" sz="1800" dirty="0"/>
              <a:t>the </a:t>
            </a:r>
            <a:r>
              <a:rPr lang="en-US" sz="1800" b="1" dirty="0"/>
              <a:t>columns run vertically. A matrix with only one row is a </a:t>
            </a:r>
            <a:r>
              <a:rPr lang="en-US" sz="1800" b="1" dirty="0" smtClean="0"/>
              <a:t>row matrix </a:t>
            </a:r>
            <a:r>
              <a:rPr lang="en-US" sz="1800" b="1" dirty="0"/>
              <a:t>or row </a:t>
            </a:r>
            <a:endParaRPr lang="en-US" sz="1800" b="1" dirty="0" smtClean="0"/>
          </a:p>
          <a:p>
            <a:pPr algn="just">
              <a:buNone/>
            </a:pPr>
            <a:r>
              <a:rPr lang="en-US" sz="1800" b="1" dirty="0" smtClean="0"/>
              <a:t>vector</a:t>
            </a:r>
            <a:r>
              <a:rPr lang="en-US" sz="1800" b="1" dirty="0"/>
              <a:t>, and a matrix with only one column is a column matrix </a:t>
            </a:r>
            <a:r>
              <a:rPr lang="en-US" sz="1800" b="1" dirty="0" smtClean="0"/>
              <a:t>or column </a:t>
            </a:r>
            <a:r>
              <a:rPr lang="en-US" sz="1800" b="1" dirty="0"/>
              <a:t>vector. </a:t>
            </a:r>
            <a:endParaRPr lang="en-US" sz="1800" b="1" dirty="0" smtClean="0"/>
          </a:p>
          <a:p>
            <a:pPr algn="just">
              <a:buNone/>
            </a:pPr>
            <a:endParaRPr lang="en-US" sz="1800" b="1" dirty="0"/>
          </a:p>
          <a:p>
            <a:pPr algn="just">
              <a:buNone/>
            </a:pPr>
            <a:r>
              <a:rPr lang="en-US" sz="1800" b="1" dirty="0" smtClean="0"/>
              <a:t>A </a:t>
            </a:r>
            <a:r>
              <a:rPr lang="en-US" sz="1800" b="1" dirty="0"/>
              <a:t>matrix with </a:t>
            </a:r>
            <a:r>
              <a:rPr lang="en-US" sz="1800" b="1" i="1" dirty="0"/>
              <a:t>m rows and n columns has size m * n (read “m </a:t>
            </a:r>
            <a:r>
              <a:rPr lang="en-US" sz="1800" b="1" i="1" dirty="0" smtClean="0"/>
              <a:t>by </a:t>
            </a:r>
            <a:r>
              <a:rPr lang="en-US" sz="1800" i="1" dirty="0" smtClean="0"/>
              <a:t>n</a:t>
            </a:r>
            <a:r>
              <a:rPr lang="en-US" sz="1800" i="1" dirty="0"/>
              <a:t>”). The number of </a:t>
            </a:r>
            <a:endParaRPr lang="en-US" sz="1800" i="1" dirty="0" smtClean="0"/>
          </a:p>
          <a:p>
            <a:pPr algn="just">
              <a:buNone/>
            </a:pPr>
            <a:r>
              <a:rPr lang="en-US" sz="1800" i="1" dirty="0" smtClean="0"/>
              <a:t>rows </a:t>
            </a:r>
            <a:r>
              <a:rPr lang="en-US" sz="1800" i="1" dirty="0"/>
              <a:t>is always given first. For example, the matrix used to </a:t>
            </a:r>
            <a:r>
              <a:rPr lang="en-US" sz="1800" i="1" dirty="0" smtClean="0"/>
              <a:t>classify </a:t>
            </a:r>
            <a:r>
              <a:rPr lang="en-US" sz="1800" dirty="0" smtClean="0"/>
              <a:t>the </a:t>
            </a:r>
            <a:r>
              <a:rPr lang="en-US" sz="1800" dirty="0"/>
              <a:t>students is a 2 * </a:t>
            </a:r>
            <a:endParaRPr lang="en-US" sz="1800" dirty="0" smtClean="0"/>
          </a:p>
          <a:p>
            <a:pPr algn="just">
              <a:buNone/>
            </a:pPr>
            <a:r>
              <a:rPr lang="en-US" sz="1800" dirty="0" smtClean="0"/>
              <a:t>3 </a:t>
            </a:r>
            <a:r>
              <a:rPr lang="en-US" sz="1800" dirty="0"/>
              <a:t>matrix.</a:t>
            </a:r>
          </a:p>
        </p:txBody>
      </p:sp>
      <p:sp>
        <p:nvSpPr>
          <p:cNvPr id="4" name="Title 1"/>
          <p:cNvSpPr>
            <a:spLocks noGrp="1"/>
          </p:cNvSpPr>
          <p:nvPr>
            <p:ph type="title"/>
          </p:nvPr>
        </p:nvSpPr>
        <p:spPr>
          <a:xfrm>
            <a:off x="457200" y="274638"/>
            <a:ext cx="8229600" cy="639762"/>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n-US" sz="3600" dirty="0" smtClean="0"/>
              <a:t>MATRICES</a:t>
            </a:r>
            <a:endParaRPr lang="en-US" sz="3600" dirty="0"/>
          </a:p>
        </p:txBody>
      </p:sp>
      <p:pic>
        <p:nvPicPr>
          <p:cNvPr id="14338" name="Picture 2"/>
          <p:cNvPicPr>
            <a:picLocks noChangeAspect="1" noChangeArrowheads="1"/>
          </p:cNvPicPr>
          <p:nvPr/>
        </p:nvPicPr>
        <p:blipFill>
          <a:blip r:embed="rId3" cstate="print"/>
          <a:srcRect/>
          <a:stretch>
            <a:fillRect/>
          </a:stretch>
        </p:blipFill>
        <p:spPr bwMode="auto">
          <a:xfrm>
            <a:off x="609600" y="4953000"/>
            <a:ext cx="2257425" cy="1038225"/>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3352800" y="4953000"/>
            <a:ext cx="4105275"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54274" name="Picture 2"/>
          <p:cNvPicPr>
            <a:picLocks noChangeAspect="1" noChangeArrowheads="1"/>
          </p:cNvPicPr>
          <p:nvPr/>
        </p:nvPicPr>
        <p:blipFill>
          <a:blip r:embed="rId3" cstate="print"/>
          <a:srcRect/>
          <a:stretch>
            <a:fillRect/>
          </a:stretch>
        </p:blipFill>
        <p:spPr bwMode="auto">
          <a:xfrm>
            <a:off x="762000" y="762000"/>
            <a:ext cx="7810681"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1371600" y="1447800"/>
            <a:ext cx="6543191"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295399" y="1371600"/>
            <a:ext cx="6220795" cy="1743075"/>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1143000" y="3048000"/>
            <a:ext cx="6783058" cy="3352800"/>
          </a:xfrm>
          <a:prstGeom prst="rect">
            <a:avLst/>
          </a:prstGeom>
          <a:noFill/>
          <a:ln w="9525">
            <a:noFill/>
            <a:miter lim="800000"/>
            <a:headEnd/>
            <a:tailEnd/>
          </a:ln>
        </p:spPr>
      </p:pic>
      <p:pic>
        <p:nvPicPr>
          <p:cNvPr id="15362" name="Picture 2"/>
          <p:cNvPicPr>
            <a:picLocks noChangeAspect="1" noChangeArrowheads="1"/>
          </p:cNvPicPr>
          <p:nvPr/>
        </p:nvPicPr>
        <p:blipFill>
          <a:blip r:embed="rId5" cstate="print"/>
          <a:srcRect/>
          <a:stretch>
            <a:fillRect/>
          </a:stretch>
        </p:blipFill>
        <p:spPr bwMode="auto">
          <a:xfrm>
            <a:off x="1600200" y="457200"/>
            <a:ext cx="1752600" cy="643812"/>
          </a:xfrm>
          <a:prstGeom prst="rect">
            <a:avLst/>
          </a:prstGeom>
          <a:noFill/>
          <a:ln w="9525">
            <a:noFill/>
            <a:miter lim="800000"/>
            <a:headEnd/>
            <a:tailEnd/>
          </a:ln>
        </p:spPr>
      </p:pic>
      <p:pic>
        <p:nvPicPr>
          <p:cNvPr id="15363" name="Picture 3"/>
          <p:cNvPicPr>
            <a:picLocks noChangeAspect="1" noChangeArrowheads="1"/>
          </p:cNvPicPr>
          <p:nvPr/>
        </p:nvPicPr>
        <p:blipFill>
          <a:blip r:embed="rId6" cstate="print"/>
          <a:srcRect/>
          <a:stretch>
            <a:fillRect/>
          </a:stretch>
        </p:blipFill>
        <p:spPr bwMode="auto">
          <a:xfrm>
            <a:off x="3962400" y="457200"/>
            <a:ext cx="3567545"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676400" y="304800"/>
            <a:ext cx="6009629" cy="5891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639762"/>
          </a:xfrm>
        </p:spPr>
        <p:style>
          <a:lnRef idx="3">
            <a:schemeClr val="lt1"/>
          </a:lnRef>
          <a:fillRef idx="1">
            <a:schemeClr val="accent1"/>
          </a:fillRef>
          <a:effectRef idx="1">
            <a:schemeClr val="accent1"/>
          </a:effectRef>
          <a:fontRef idx="minor">
            <a:schemeClr val="lt1"/>
          </a:fontRef>
        </p:style>
        <p:txBody>
          <a:bodyPr>
            <a:normAutofit/>
          </a:bodyPr>
          <a:lstStyle/>
          <a:p>
            <a:r>
              <a:rPr lang="en-US" sz="2400" dirty="0" smtClean="0"/>
              <a:t>Solving Systems of Linear Equations by Matrix Methods</a:t>
            </a:r>
            <a:endParaRPr lang="en-US" sz="2400" dirty="0"/>
          </a:p>
        </p:txBody>
      </p:sp>
      <p:pic>
        <p:nvPicPr>
          <p:cNvPr id="16386" name="Picture 2"/>
          <p:cNvPicPr>
            <a:picLocks noChangeAspect="1" noChangeArrowheads="1"/>
          </p:cNvPicPr>
          <p:nvPr/>
        </p:nvPicPr>
        <p:blipFill>
          <a:blip r:embed="rId3" cstate="print"/>
          <a:srcRect/>
          <a:stretch>
            <a:fillRect/>
          </a:stretch>
        </p:blipFill>
        <p:spPr bwMode="auto">
          <a:xfrm>
            <a:off x="1295400" y="1066800"/>
            <a:ext cx="6248400" cy="2367280"/>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1371600" y="3810000"/>
            <a:ext cx="6671163" cy="2286000"/>
          </a:xfrm>
          <a:prstGeom prst="rect">
            <a:avLst/>
          </a:prstGeom>
          <a:noFill/>
          <a:ln w="9525">
            <a:noFill/>
            <a:miter lim="800000"/>
            <a:headEnd/>
            <a:tailEnd/>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639762"/>
          </a:xfrm>
        </p:spPr>
        <p:style>
          <a:lnRef idx="3">
            <a:schemeClr val="lt1"/>
          </a:lnRef>
          <a:fillRef idx="1">
            <a:schemeClr val="accent1"/>
          </a:fillRef>
          <a:effectRef idx="1">
            <a:schemeClr val="accent1"/>
          </a:effectRef>
          <a:fontRef idx="minor">
            <a:schemeClr val="lt1"/>
          </a:fontRef>
        </p:style>
        <p:txBody>
          <a:bodyPr>
            <a:normAutofit/>
          </a:bodyPr>
          <a:lstStyle/>
          <a:p>
            <a:r>
              <a:rPr lang="en-US" sz="2400" dirty="0" smtClean="0"/>
              <a:t>Solving Systems of Linear Equations by Matrix Methods</a:t>
            </a:r>
            <a:endParaRPr lang="en-US" sz="2400" dirty="0"/>
          </a:p>
        </p:txBody>
      </p:sp>
      <p:pic>
        <p:nvPicPr>
          <p:cNvPr id="17410" name="Picture 2"/>
          <p:cNvPicPr>
            <a:picLocks noChangeAspect="1" noChangeArrowheads="1"/>
          </p:cNvPicPr>
          <p:nvPr/>
        </p:nvPicPr>
        <p:blipFill>
          <a:blip r:embed="rId3" cstate="print"/>
          <a:srcRect/>
          <a:stretch>
            <a:fillRect/>
          </a:stretch>
        </p:blipFill>
        <p:spPr bwMode="auto">
          <a:xfrm>
            <a:off x="1066800" y="1219200"/>
            <a:ext cx="6929438" cy="4949599"/>
          </a:xfrm>
          <a:prstGeom prst="rect">
            <a:avLst/>
          </a:prstGeom>
          <a:noFill/>
          <a:ln w="9525">
            <a:noFill/>
            <a:miter lim="800000"/>
            <a:headEnd/>
            <a:tailEnd/>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639762"/>
          </a:xfrm>
        </p:spPr>
        <p:style>
          <a:lnRef idx="3">
            <a:schemeClr val="lt1"/>
          </a:lnRef>
          <a:fillRef idx="1">
            <a:schemeClr val="accent1"/>
          </a:fillRef>
          <a:effectRef idx="1">
            <a:schemeClr val="accent1"/>
          </a:effectRef>
          <a:fontRef idx="minor">
            <a:schemeClr val="lt1"/>
          </a:fontRef>
        </p:style>
        <p:txBody>
          <a:bodyPr>
            <a:normAutofit/>
          </a:bodyPr>
          <a:lstStyle/>
          <a:p>
            <a:r>
              <a:rPr lang="en-US" sz="2400" dirty="0" smtClean="0"/>
              <a:t>Solving Systems of Linear Equations by Matrix Methods</a:t>
            </a:r>
            <a:endParaRPr lang="en-US" sz="2400" dirty="0"/>
          </a:p>
        </p:txBody>
      </p:sp>
      <p:pic>
        <p:nvPicPr>
          <p:cNvPr id="18434" name="Picture 2"/>
          <p:cNvPicPr>
            <a:picLocks noChangeAspect="1" noChangeArrowheads="1"/>
          </p:cNvPicPr>
          <p:nvPr/>
        </p:nvPicPr>
        <p:blipFill>
          <a:blip r:embed="rId3" cstate="print"/>
          <a:srcRect/>
          <a:stretch>
            <a:fillRect/>
          </a:stretch>
        </p:blipFill>
        <p:spPr bwMode="auto">
          <a:xfrm>
            <a:off x="1086017" y="1447800"/>
            <a:ext cx="7111405" cy="3886200"/>
          </a:xfrm>
          <a:prstGeom prst="rect">
            <a:avLst/>
          </a:prstGeom>
          <a:noFill/>
          <a:ln w="9525">
            <a:noFill/>
            <a:miter lim="800000"/>
            <a:headEnd/>
            <a:tailEnd/>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639762"/>
          </a:xfrm>
        </p:spPr>
        <p:style>
          <a:lnRef idx="3">
            <a:schemeClr val="lt1"/>
          </a:lnRef>
          <a:fillRef idx="1">
            <a:schemeClr val="accent1"/>
          </a:fillRef>
          <a:effectRef idx="1">
            <a:schemeClr val="accent1"/>
          </a:effectRef>
          <a:fontRef idx="minor">
            <a:schemeClr val="lt1"/>
          </a:fontRef>
        </p:style>
        <p:txBody>
          <a:bodyPr>
            <a:normAutofit/>
          </a:bodyPr>
          <a:lstStyle/>
          <a:p>
            <a:r>
              <a:rPr lang="en-US" sz="2400" dirty="0" smtClean="0"/>
              <a:t>Solving Systems of Linear Equations by Back-Substitution</a:t>
            </a:r>
            <a:endParaRPr lang="en-US" sz="2400" dirty="0"/>
          </a:p>
        </p:txBody>
      </p:sp>
      <p:pic>
        <p:nvPicPr>
          <p:cNvPr id="19458" name="Picture 2"/>
          <p:cNvPicPr>
            <a:picLocks noChangeAspect="1" noChangeArrowheads="1"/>
          </p:cNvPicPr>
          <p:nvPr/>
        </p:nvPicPr>
        <p:blipFill>
          <a:blip r:embed="rId3" cstate="print"/>
          <a:srcRect/>
          <a:stretch>
            <a:fillRect/>
          </a:stretch>
        </p:blipFill>
        <p:spPr bwMode="auto">
          <a:xfrm>
            <a:off x="609600" y="1295399"/>
            <a:ext cx="7620000" cy="4513589"/>
          </a:xfrm>
          <a:prstGeom prst="rect">
            <a:avLst/>
          </a:prstGeom>
          <a:noFill/>
          <a:ln w="9525">
            <a:noFill/>
            <a:miter lim="800000"/>
            <a:headEnd/>
            <a:tailEnd/>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n-US" sz="3200" dirty="0"/>
              <a:t>The Gaussian Elimination Method</a:t>
            </a:r>
          </a:p>
        </p:txBody>
      </p:sp>
      <p:sp>
        <p:nvSpPr>
          <p:cNvPr id="3" name="Content Placeholder 2"/>
          <p:cNvSpPr>
            <a:spLocks noGrp="1"/>
          </p:cNvSpPr>
          <p:nvPr>
            <p:ph idx="1"/>
          </p:nvPr>
        </p:nvSpPr>
        <p:spPr>
          <a:xfrm>
            <a:off x="457200" y="1066800"/>
            <a:ext cx="8229600" cy="5059363"/>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pPr>
              <a:buNone/>
            </a:pPr>
            <a:endParaRPr lang="en-US" dirty="0" smtClean="0"/>
          </a:p>
          <a:p>
            <a:pPr>
              <a:buNone/>
            </a:pPr>
            <a:r>
              <a:rPr lang="en-US" dirty="0"/>
              <a:t>The rows of an augmented matrix represent the equations of a system. </a:t>
            </a:r>
            <a:endParaRPr lang="en-US" dirty="0" smtClean="0"/>
          </a:p>
          <a:p>
            <a:pPr>
              <a:buNone/>
            </a:pPr>
            <a:endParaRPr lang="en-US" dirty="0"/>
          </a:p>
          <a:p>
            <a:pPr algn="just">
              <a:buNone/>
            </a:pPr>
            <a:r>
              <a:rPr lang="en-US" dirty="0" smtClean="0"/>
              <a:t>Since the equations </a:t>
            </a:r>
            <a:r>
              <a:rPr lang="en-US" dirty="0"/>
              <a:t>of a system can be written in any order, two rows of an </a:t>
            </a:r>
            <a:endParaRPr lang="en-US" dirty="0" smtClean="0"/>
          </a:p>
          <a:p>
            <a:pPr algn="just">
              <a:buNone/>
            </a:pPr>
            <a:r>
              <a:rPr lang="en-US" dirty="0" smtClean="0"/>
              <a:t>augmented matrix can </a:t>
            </a:r>
            <a:r>
              <a:rPr lang="en-US" dirty="0"/>
              <a:t>be interchanged if necessary. </a:t>
            </a:r>
            <a:endParaRPr lang="en-US" dirty="0" smtClean="0"/>
          </a:p>
          <a:p>
            <a:pPr algn="just">
              <a:buNone/>
            </a:pPr>
            <a:endParaRPr lang="en-US" dirty="0"/>
          </a:p>
          <a:p>
            <a:pPr algn="just">
              <a:buNone/>
            </a:pPr>
            <a:r>
              <a:rPr lang="en-US" dirty="0" smtClean="0"/>
              <a:t>Since </a:t>
            </a:r>
            <a:r>
              <a:rPr lang="en-US" dirty="0"/>
              <a:t>multiplication of both sides of an </a:t>
            </a:r>
            <a:r>
              <a:rPr lang="en-US" dirty="0" smtClean="0"/>
              <a:t>equation by </a:t>
            </a:r>
            <a:r>
              <a:rPr lang="en-US" dirty="0"/>
              <a:t>the same nonzero </a:t>
            </a:r>
            <a:r>
              <a:rPr lang="en-US" dirty="0" smtClean="0"/>
              <a:t>number</a:t>
            </a:r>
          </a:p>
          <a:p>
            <a:pPr algn="just">
              <a:buNone/>
            </a:pPr>
            <a:r>
              <a:rPr lang="en-US" dirty="0" smtClean="0"/>
              <a:t> </a:t>
            </a:r>
            <a:r>
              <a:rPr lang="en-US" dirty="0"/>
              <a:t>produces an equivalent equation, multiplying </a:t>
            </a:r>
            <a:r>
              <a:rPr lang="en-US" dirty="0" smtClean="0"/>
              <a:t>each entry </a:t>
            </a:r>
            <a:r>
              <a:rPr lang="en-US" dirty="0"/>
              <a:t>in a row of the </a:t>
            </a:r>
            <a:r>
              <a:rPr lang="en-US" dirty="0" smtClean="0"/>
              <a:t>augmented</a:t>
            </a:r>
          </a:p>
          <a:p>
            <a:pPr algn="just">
              <a:buNone/>
            </a:pPr>
            <a:r>
              <a:rPr lang="en-US" dirty="0" smtClean="0"/>
              <a:t> </a:t>
            </a:r>
            <a:r>
              <a:rPr lang="en-US" dirty="0"/>
              <a:t>matrix by a nonzero number produces an </a:t>
            </a:r>
            <a:r>
              <a:rPr lang="en-US" dirty="0" smtClean="0"/>
              <a:t>equivalent augmented </a:t>
            </a:r>
            <a:r>
              <a:rPr lang="en-US" dirty="0"/>
              <a:t>matrix. </a:t>
            </a:r>
            <a:endParaRPr lang="en-US" dirty="0" smtClean="0"/>
          </a:p>
          <a:p>
            <a:pPr algn="just">
              <a:buNone/>
            </a:pPr>
            <a:endParaRPr lang="en-US" dirty="0"/>
          </a:p>
          <a:p>
            <a:pPr>
              <a:buNone/>
            </a:pPr>
            <a:r>
              <a:rPr lang="en-US" dirty="0"/>
              <a:t>In the augmented matrix, elimination of variables is accomplished by adding </a:t>
            </a:r>
            <a:r>
              <a:rPr lang="en-US" dirty="0" smtClean="0"/>
              <a:t>the </a:t>
            </a:r>
          </a:p>
          <a:p>
            <a:pPr>
              <a:buNone/>
            </a:pPr>
            <a:r>
              <a:rPr lang="en-US" dirty="0" smtClean="0"/>
              <a:t>entries </a:t>
            </a:r>
            <a:r>
              <a:rPr lang="en-US" dirty="0"/>
              <a:t>in one row to the corresponding entries in another row. These two row </a:t>
            </a:r>
            <a:endParaRPr lang="en-US" dirty="0" smtClean="0"/>
          </a:p>
          <a:p>
            <a:pPr>
              <a:buNone/>
            </a:pPr>
            <a:r>
              <a:rPr lang="en-US" dirty="0" smtClean="0"/>
              <a:t>operations can </a:t>
            </a:r>
            <a:r>
              <a:rPr lang="en-US" dirty="0"/>
              <a:t>be combined to add a multiple of one row to another, just as was done </a:t>
            </a:r>
            <a:endParaRPr lang="en-US" dirty="0" smtClean="0"/>
          </a:p>
          <a:p>
            <a:pPr>
              <a:buNone/>
            </a:pPr>
            <a:r>
              <a:rPr lang="en-US" dirty="0" smtClean="0"/>
              <a:t>in solving </a:t>
            </a:r>
            <a:r>
              <a:rPr lang="en-US" dirty="0"/>
              <a:t>systems by addition. </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en-US" sz="1800" dirty="0"/>
              <a:t>To solve a system of two linear equations in two variables using the </a:t>
            </a:r>
            <a:r>
              <a:rPr lang="en-US" sz="1800" b="1" dirty="0" smtClean="0"/>
              <a:t>Gaussian </a:t>
            </a:r>
          </a:p>
          <a:p>
            <a:pPr algn="just">
              <a:buNone/>
            </a:pPr>
            <a:r>
              <a:rPr lang="en-US" sz="1800" b="1" dirty="0" smtClean="0"/>
              <a:t>elimination </a:t>
            </a:r>
            <a:r>
              <a:rPr lang="en-US" sz="1800" b="1" dirty="0"/>
              <a:t>method, we use row operations to obtain simpler and simpler </a:t>
            </a:r>
            <a:endParaRPr lang="en-US" sz="1800" b="1" dirty="0" smtClean="0"/>
          </a:p>
          <a:p>
            <a:pPr algn="just">
              <a:buNone/>
            </a:pPr>
            <a:r>
              <a:rPr lang="en-US" sz="1800" b="1" dirty="0" smtClean="0"/>
              <a:t>augmented  </a:t>
            </a:r>
            <a:r>
              <a:rPr lang="en-US" sz="1800" dirty="0" smtClean="0"/>
              <a:t>matrices</a:t>
            </a:r>
            <a:r>
              <a:rPr lang="en-US" sz="1800" dirty="0"/>
              <a:t>. We want to get an augmented matrix that corresponds to a </a:t>
            </a:r>
            <a:r>
              <a:rPr lang="en-US" sz="1800" dirty="0" smtClean="0"/>
              <a:t> </a:t>
            </a:r>
          </a:p>
          <a:p>
            <a:pPr algn="just">
              <a:buNone/>
            </a:pPr>
            <a:r>
              <a:rPr lang="en-US" sz="1800" dirty="0" smtClean="0"/>
              <a:t>system whose solution </a:t>
            </a:r>
            <a:r>
              <a:rPr lang="en-US" sz="1800" dirty="0"/>
              <a:t>is obvious. An augmented matrix of the following form is </a:t>
            </a:r>
            <a:r>
              <a:rPr lang="en-US" sz="1800" dirty="0" smtClean="0"/>
              <a:t>the</a:t>
            </a:r>
          </a:p>
          <a:p>
            <a:pPr algn="just">
              <a:buNone/>
            </a:pPr>
            <a:r>
              <a:rPr lang="en-US" sz="1800" dirty="0" smtClean="0"/>
              <a:t> </a:t>
            </a:r>
            <a:r>
              <a:rPr lang="en-US" sz="1800" dirty="0"/>
              <a:t>simplest</a:t>
            </a:r>
            <a:r>
              <a:rPr lang="en-US" sz="1800" dirty="0" smtClean="0"/>
              <a:t>:</a:t>
            </a:r>
          </a:p>
          <a:p>
            <a:pPr algn="just">
              <a:buNone/>
            </a:pPr>
            <a:endParaRPr lang="en-US" sz="1800" dirty="0"/>
          </a:p>
          <a:p>
            <a:pPr algn="just">
              <a:buNone/>
            </a:pPr>
            <a:endParaRPr lang="en-US" sz="1800" dirty="0" smtClean="0"/>
          </a:p>
          <a:p>
            <a:pPr algn="just">
              <a:buNone/>
            </a:pPr>
            <a:endParaRPr lang="en-US" sz="1800" dirty="0"/>
          </a:p>
          <a:p>
            <a:pPr>
              <a:buNone/>
            </a:pPr>
            <a:r>
              <a:rPr lang="en-US" sz="1800" dirty="0"/>
              <a:t>Notice that this augmented matrix corresponds to the system </a:t>
            </a:r>
            <a:r>
              <a:rPr lang="en-US" sz="1800" i="1" dirty="0"/>
              <a:t>x = a and y = b, for</a:t>
            </a:r>
          </a:p>
          <a:p>
            <a:pPr>
              <a:buNone/>
            </a:pPr>
            <a:r>
              <a:rPr lang="en-US" sz="1800" dirty="0"/>
              <a:t>which the solution set is </a:t>
            </a:r>
            <a:r>
              <a:rPr lang="en-US" sz="1800" dirty="0" smtClean="0"/>
              <a:t>{(</a:t>
            </a:r>
            <a:r>
              <a:rPr lang="en-US" sz="1800" i="1" dirty="0" smtClean="0"/>
              <a:t>a</a:t>
            </a:r>
            <a:r>
              <a:rPr lang="en-US" sz="1800" i="1" dirty="0"/>
              <a:t>, </a:t>
            </a:r>
            <a:r>
              <a:rPr lang="en-US" sz="1800" i="1" dirty="0" smtClean="0"/>
              <a:t>b)}.</a:t>
            </a:r>
            <a:endParaRPr lang="en-US" sz="1800" i="1" dirty="0"/>
          </a:p>
          <a:p>
            <a:pPr>
              <a:buNone/>
            </a:pPr>
            <a:endParaRPr lang="en-US" sz="1800" dirty="0" smtClean="0"/>
          </a:p>
          <a:p>
            <a:pPr algn="just">
              <a:buNone/>
            </a:pPr>
            <a:endParaRPr lang="en-US" sz="1800" dirty="0" smtClean="0"/>
          </a:p>
          <a:p>
            <a:pPr algn="just">
              <a:buNone/>
            </a:pPr>
            <a:endParaRPr lang="en-US" sz="1800" dirty="0"/>
          </a:p>
          <a:p>
            <a:pPr algn="just">
              <a:buNone/>
            </a:pPr>
            <a:endParaRPr lang="en-US" sz="1800" dirty="0" smtClean="0"/>
          </a:p>
          <a:p>
            <a:pPr algn="just">
              <a:buNone/>
            </a:pPr>
            <a:endParaRPr lang="en-US" sz="1800" dirty="0"/>
          </a:p>
          <a:p>
            <a:pPr algn="just">
              <a:buNone/>
            </a:pPr>
            <a:endParaRPr lang="en-US" sz="1800" dirty="0" smtClean="0"/>
          </a:p>
          <a:p>
            <a:pPr algn="just">
              <a:buNone/>
            </a:pPr>
            <a:endParaRPr lang="en-US" sz="1800" dirty="0"/>
          </a:p>
          <a:p>
            <a:pPr algn="just">
              <a:buNone/>
            </a:pPr>
            <a:endParaRPr lang="en-US" sz="1800" dirty="0"/>
          </a:p>
        </p:txBody>
      </p:sp>
      <p:sp>
        <p:nvSpPr>
          <p:cNvPr id="4" name="Title 1"/>
          <p:cNvSpPr>
            <a:spLocks noGrp="1"/>
          </p:cNvSpPr>
          <p:nvPr>
            <p:ph type="title"/>
          </p:nvPr>
        </p:nvSpPr>
        <p:spPr>
          <a:xfrm>
            <a:off x="457200" y="274638"/>
            <a:ext cx="8229600" cy="563562"/>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n-US" sz="3200" dirty="0"/>
              <a:t>The Gaussian Elimination Method</a:t>
            </a:r>
          </a:p>
        </p:txBody>
      </p:sp>
      <p:pic>
        <p:nvPicPr>
          <p:cNvPr id="6146" name="Picture 2"/>
          <p:cNvPicPr>
            <a:picLocks noChangeAspect="1" noChangeArrowheads="1"/>
          </p:cNvPicPr>
          <p:nvPr/>
        </p:nvPicPr>
        <p:blipFill>
          <a:blip r:embed="rId3" cstate="print"/>
          <a:srcRect/>
          <a:stretch>
            <a:fillRect/>
          </a:stretch>
        </p:blipFill>
        <p:spPr bwMode="auto">
          <a:xfrm>
            <a:off x="3505200" y="2667000"/>
            <a:ext cx="1474470"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229600" cy="5135563"/>
          </a:xfrm>
        </p:spPr>
        <p:style>
          <a:lnRef idx="1">
            <a:schemeClr val="accent1"/>
          </a:lnRef>
          <a:fillRef idx="2">
            <a:schemeClr val="accent1"/>
          </a:fillRef>
          <a:effectRef idx="1">
            <a:schemeClr val="accent1"/>
          </a:effectRef>
          <a:fontRef idx="minor">
            <a:schemeClr val="dk1"/>
          </a:fontRef>
        </p:style>
        <p:txBody>
          <a:bodyPr>
            <a:normAutofit/>
          </a:bodyPr>
          <a:lstStyle/>
          <a:p>
            <a:pPr>
              <a:buNone/>
            </a:pPr>
            <a:endParaRPr lang="en-US" sz="1800" dirty="0" smtClean="0"/>
          </a:p>
          <a:p>
            <a:pPr>
              <a:buNone/>
            </a:pPr>
            <a:r>
              <a:rPr lang="en-US" sz="1800" dirty="0" smtClean="0"/>
              <a:t>The </a:t>
            </a:r>
            <a:r>
              <a:rPr lang="en-US" sz="1800" b="1" dirty="0" smtClean="0"/>
              <a:t>diagonal of a matrix consists of the entries in the first row first column, </a:t>
            </a:r>
            <a:r>
              <a:rPr lang="en-US" sz="1800" dirty="0" smtClean="0"/>
              <a:t>second </a:t>
            </a:r>
          </a:p>
          <a:p>
            <a:pPr>
              <a:buNone/>
            </a:pPr>
            <a:r>
              <a:rPr lang="en-US" sz="1800" dirty="0" smtClean="0"/>
              <a:t>row second column, third row third column, and so on. A square matrix with ones on </a:t>
            </a:r>
          </a:p>
          <a:p>
            <a:pPr>
              <a:buNone/>
            </a:pPr>
            <a:r>
              <a:rPr lang="en-US" sz="1800" dirty="0" smtClean="0"/>
              <a:t>the diagonal and zeros elsewhere is an </a:t>
            </a:r>
            <a:r>
              <a:rPr lang="en-US" sz="1800" b="1" dirty="0" smtClean="0"/>
              <a:t>identity matrix:</a:t>
            </a:r>
          </a:p>
          <a:p>
            <a:pPr>
              <a:buNone/>
            </a:pPr>
            <a:endParaRPr lang="en-US" sz="1800" b="1" dirty="0"/>
          </a:p>
          <a:p>
            <a:pPr>
              <a:buNone/>
            </a:pPr>
            <a:endParaRPr lang="en-US" sz="1800" b="1" dirty="0" smtClean="0"/>
          </a:p>
          <a:p>
            <a:pPr>
              <a:buNone/>
            </a:pPr>
            <a:endParaRPr lang="en-US" sz="1800" b="1" dirty="0"/>
          </a:p>
          <a:p>
            <a:pPr>
              <a:buNone/>
            </a:pPr>
            <a:endParaRPr lang="en-US" sz="1800" b="1" dirty="0" smtClean="0"/>
          </a:p>
          <a:p>
            <a:pPr>
              <a:buNone/>
            </a:pPr>
            <a:endParaRPr lang="en-US" sz="1800" b="1" dirty="0"/>
          </a:p>
          <a:p>
            <a:pPr>
              <a:buNone/>
            </a:pPr>
            <a:endParaRPr lang="en-US" sz="1800" b="1" dirty="0" smtClean="0"/>
          </a:p>
          <a:p>
            <a:pPr>
              <a:buNone/>
            </a:pPr>
            <a:r>
              <a:rPr lang="en-US" sz="1800" dirty="0"/>
              <a:t>The goal of the Gaussian elimination method is to convert the coefficient matrix (</a:t>
            </a:r>
            <a:r>
              <a:rPr lang="en-US" sz="1800" dirty="0" smtClean="0"/>
              <a:t>in</a:t>
            </a:r>
          </a:p>
          <a:p>
            <a:pPr>
              <a:buNone/>
            </a:pPr>
            <a:r>
              <a:rPr lang="en-US" sz="1800" dirty="0" smtClean="0"/>
              <a:t>the </a:t>
            </a:r>
            <a:r>
              <a:rPr lang="en-US" sz="1800" dirty="0"/>
              <a:t>augmented matrix) into an identity matrix using row operations. </a:t>
            </a:r>
            <a:endParaRPr lang="en-US" sz="1800" dirty="0" smtClean="0"/>
          </a:p>
          <a:p>
            <a:pPr>
              <a:buNone/>
            </a:pPr>
            <a:endParaRPr lang="en-US" sz="1800" dirty="0"/>
          </a:p>
          <a:p>
            <a:pPr>
              <a:buNone/>
            </a:pPr>
            <a:r>
              <a:rPr lang="en-US" sz="1800" dirty="0" smtClean="0"/>
              <a:t>If </a:t>
            </a:r>
            <a:r>
              <a:rPr lang="en-US" sz="1800" dirty="0"/>
              <a:t>the system </a:t>
            </a:r>
            <a:r>
              <a:rPr lang="en-US" sz="1800" dirty="0" smtClean="0"/>
              <a:t>has a </a:t>
            </a:r>
            <a:r>
              <a:rPr lang="en-US" sz="1800" dirty="0"/>
              <a:t>unique solution, then it will appear in the rightmost column of the </a:t>
            </a:r>
            <a:endParaRPr lang="en-US" sz="1800" dirty="0" smtClean="0"/>
          </a:p>
          <a:p>
            <a:pPr>
              <a:buNone/>
            </a:pPr>
            <a:r>
              <a:rPr lang="en-US" sz="1800" dirty="0" err="1" smtClean="0"/>
              <a:t>finaln</a:t>
            </a:r>
            <a:r>
              <a:rPr lang="en-US" sz="1800" dirty="0" smtClean="0"/>
              <a:t> augmented matrix.</a:t>
            </a:r>
          </a:p>
        </p:txBody>
      </p:sp>
      <p:sp>
        <p:nvSpPr>
          <p:cNvPr id="4" name="Title 1"/>
          <p:cNvSpPr>
            <a:spLocks noGrp="1"/>
          </p:cNvSpPr>
          <p:nvPr>
            <p:ph type="title"/>
          </p:nvPr>
        </p:nvSpPr>
        <p:spPr>
          <a:xfrm>
            <a:off x="457200" y="274638"/>
            <a:ext cx="8229600" cy="563562"/>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n-US" sz="3200" dirty="0"/>
              <a:t>The Gaussian Elimination Method</a:t>
            </a:r>
          </a:p>
        </p:txBody>
      </p:sp>
      <p:pic>
        <p:nvPicPr>
          <p:cNvPr id="7170" name="Picture 2"/>
          <p:cNvPicPr>
            <a:picLocks noChangeAspect="1" noChangeArrowheads="1"/>
          </p:cNvPicPr>
          <p:nvPr/>
        </p:nvPicPr>
        <p:blipFill>
          <a:blip r:embed="rId3" cstate="print"/>
          <a:srcRect/>
          <a:stretch>
            <a:fillRect/>
          </a:stretch>
        </p:blipFill>
        <p:spPr bwMode="auto">
          <a:xfrm>
            <a:off x="1981200" y="2438400"/>
            <a:ext cx="4893448" cy="124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55298" name="Picture 2"/>
          <p:cNvPicPr>
            <a:picLocks noChangeAspect="1" noChangeArrowheads="1"/>
          </p:cNvPicPr>
          <p:nvPr/>
        </p:nvPicPr>
        <p:blipFill>
          <a:blip r:embed="rId3" cstate="print"/>
          <a:srcRect/>
          <a:stretch>
            <a:fillRect/>
          </a:stretch>
        </p:blipFill>
        <p:spPr bwMode="auto">
          <a:xfrm>
            <a:off x="1066800" y="914400"/>
            <a:ext cx="6882696" cy="46443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1752600" y="0"/>
            <a:ext cx="5772150" cy="66649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219200" y="990600"/>
            <a:ext cx="699585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1143000" y="838200"/>
            <a:ext cx="7034237" cy="4543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1219200" y="457200"/>
            <a:ext cx="6761039" cy="4400550"/>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1371600" y="4572000"/>
            <a:ext cx="6477000" cy="9720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905000" y="152400"/>
            <a:ext cx="5320091"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1219200" y="685800"/>
            <a:ext cx="6775457" cy="509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609600" y="457200"/>
            <a:ext cx="6942744"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1447800" y="1143000"/>
            <a:ext cx="6010275" cy="44467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762000" y="457200"/>
            <a:ext cx="8115300" cy="933450"/>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1143000" y="1752600"/>
            <a:ext cx="6902577" cy="348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914400" y="457200"/>
            <a:ext cx="7905750" cy="762000"/>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a:stretch>
            <a:fillRect/>
          </a:stretch>
        </p:blipFill>
        <p:spPr bwMode="auto">
          <a:xfrm>
            <a:off x="1752600" y="1295400"/>
            <a:ext cx="6387728" cy="4338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56322" name="Picture 2"/>
          <p:cNvPicPr>
            <a:picLocks noChangeAspect="1" noChangeArrowheads="1"/>
          </p:cNvPicPr>
          <p:nvPr/>
        </p:nvPicPr>
        <p:blipFill>
          <a:blip r:embed="rId3" cstate="print"/>
          <a:srcRect/>
          <a:stretch>
            <a:fillRect/>
          </a:stretch>
        </p:blipFill>
        <p:spPr bwMode="auto">
          <a:xfrm>
            <a:off x="914400" y="1066800"/>
            <a:ext cx="7270996" cy="4195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3" cstate="print"/>
          <a:srcRect/>
          <a:stretch>
            <a:fillRect/>
          </a:stretch>
        </p:blipFill>
        <p:spPr bwMode="auto">
          <a:xfrm>
            <a:off x="1066800" y="228600"/>
            <a:ext cx="7505700" cy="962025"/>
          </a:xfrm>
          <a:prstGeom prst="rect">
            <a:avLst/>
          </a:prstGeom>
          <a:noFill/>
          <a:ln w="9525">
            <a:noFill/>
            <a:miter lim="800000"/>
            <a:headEnd/>
            <a:tailEnd/>
          </a:ln>
        </p:spPr>
      </p:pic>
      <p:pic>
        <p:nvPicPr>
          <p:cNvPr id="18437" name="Picture 5"/>
          <p:cNvPicPr>
            <a:picLocks noChangeAspect="1" noChangeArrowheads="1"/>
          </p:cNvPicPr>
          <p:nvPr/>
        </p:nvPicPr>
        <p:blipFill>
          <a:blip r:embed="rId4" cstate="print"/>
          <a:srcRect/>
          <a:stretch>
            <a:fillRect/>
          </a:stretch>
        </p:blipFill>
        <p:spPr bwMode="auto">
          <a:xfrm>
            <a:off x="1757363" y="1290638"/>
            <a:ext cx="6124500" cy="4652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676400" y="152400"/>
            <a:ext cx="6019122" cy="3336257"/>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1676400" y="3429000"/>
            <a:ext cx="6019800" cy="32871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914400" y="914400"/>
            <a:ext cx="7705725" cy="1381125"/>
          </a:xfrm>
          <a:prstGeom prst="rect">
            <a:avLst/>
          </a:prstGeom>
          <a:noFill/>
          <a:ln w="9525">
            <a:noFill/>
            <a:miter lim="800000"/>
            <a:headEnd/>
            <a:tailEnd/>
          </a:ln>
        </p:spPr>
      </p:pic>
      <p:pic>
        <p:nvPicPr>
          <p:cNvPr id="23555" name="Picture 3"/>
          <p:cNvPicPr>
            <a:picLocks noChangeAspect="1" noChangeArrowheads="1"/>
          </p:cNvPicPr>
          <p:nvPr/>
        </p:nvPicPr>
        <p:blipFill>
          <a:blip r:embed="rId4" cstate="print"/>
          <a:srcRect/>
          <a:stretch>
            <a:fillRect/>
          </a:stretch>
        </p:blipFill>
        <p:spPr bwMode="auto">
          <a:xfrm>
            <a:off x="1295400" y="2438400"/>
            <a:ext cx="69198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1447800" y="0"/>
            <a:ext cx="6199196" cy="3838575"/>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1600200" y="3733799"/>
            <a:ext cx="5486400" cy="30235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1600200" y="457200"/>
            <a:ext cx="6416150" cy="512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914400" y="381000"/>
            <a:ext cx="7643446" cy="2743200"/>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689708" y="3276600"/>
            <a:ext cx="7892317" cy="2676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447800" y="838200"/>
            <a:ext cx="6564035" cy="4729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685800" y="457200"/>
            <a:ext cx="7372350" cy="3571875"/>
          </a:xfrm>
          <a:prstGeom prst="rect">
            <a:avLst/>
          </a:prstGeom>
          <a:noFill/>
          <a:ln w="9525">
            <a:noFill/>
            <a:miter lim="800000"/>
            <a:headEnd/>
            <a:tailEnd/>
          </a:ln>
        </p:spPr>
      </p:pic>
      <p:pic>
        <p:nvPicPr>
          <p:cNvPr id="28675" name="Picture 3"/>
          <p:cNvPicPr>
            <a:picLocks noChangeAspect="1" noChangeArrowheads="1"/>
          </p:cNvPicPr>
          <p:nvPr/>
        </p:nvPicPr>
        <p:blipFill>
          <a:blip r:embed="rId4" cstate="print"/>
          <a:srcRect/>
          <a:stretch>
            <a:fillRect/>
          </a:stretch>
        </p:blipFill>
        <p:spPr bwMode="auto">
          <a:xfrm>
            <a:off x="1066800" y="4191000"/>
            <a:ext cx="6962775" cy="191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n-US" sz="3200" dirty="0"/>
              <a:t>Solving Systems of Equations Using Matrix Inverses</a:t>
            </a:r>
          </a:p>
        </p:txBody>
      </p:sp>
      <p:sp>
        <p:nvSpPr>
          <p:cNvPr id="3" name="Content Placeholder 2"/>
          <p:cNvSpPr>
            <a:spLocks noGrp="1"/>
          </p:cNvSpPr>
          <p:nvPr>
            <p:ph idx="1"/>
          </p:nvPr>
        </p:nvSpPr>
        <p:spPr>
          <a:xfrm>
            <a:off x="457200" y="1600200"/>
            <a:ext cx="8229600" cy="4800600"/>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sz="1800" dirty="0" smtClean="0"/>
              <a:t>A system </a:t>
            </a:r>
            <a:r>
              <a:rPr lang="en-US" sz="1800" dirty="0"/>
              <a:t>of </a:t>
            </a:r>
            <a:r>
              <a:rPr lang="en-US" sz="1800" i="1" dirty="0"/>
              <a:t>n linear equations in n unknowns could </a:t>
            </a:r>
            <a:r>
              <a:rPr lang="en-US" sz="1800" i="1" dirty="0" smtClean="0"/>
              <a:t>be </a:t>
            </a:r>
            <a:r>
              <a:rPr lang="en-US" sz="1800" dirty="0" smtClean="0"/>
              <a:t>written </a:t>
            </a:r>
            <a:r>
              <a:rPr lang="en-US" sz="1800" dirty="0"/>
              <a:t>as a matrix equation of </a:t>
            </a:r>
            <a:endParaRPr lang="en-US" sz="1800" dirty="0" smtClean="0"/>
          </a:p>
          <a:p>
            <a:pPr>
              <a:buNone/>
            </a:pPr>
            <a:r>
              <a:rPr lang="en-US" sz="1800" dirty="0" smtClean="0"/>
              <a:t>the </a:t>
            </a:r>
            <a:r>
              <a:rPr lang="en-US" sz="1800" dirty="0"/>
              <a:t>form </a:t>
            </a:r>
            <a:r>
              <a:rPr lang="en-US" sz="1800" i="1" dirty="0"/>
              <a:t>AX = B, where A is a matrix of coefficients</a:t>
            </a:r>
            <a:r>
              <a:rPr lang="en-US" sz="1800" i="1" dirty="0" smtClean="0"/>
              <a:t>, X </a:t>
            </a:r>
            <a:r>
              <a:rPr lang="en-US" sz="1800" i="1" dirty="0"/>
              <a:t>is a matrix of variables, and B is </a:t>
            </a:r>
            <a:endParaRPr lang="en-US" sz="1800" i="1" dirty="0" smtClean="0"/>
          </a:p>
          <a:p>
            <a:pPr>
              <a:buNone/>
            </a:pPr>
            <a:r>
              <a:rPr lang="en-US" sz="1800" i="1" dirty="0" smtClean="0"/>
              <a:t>a </a:t>
            </a:r>
            <a:r>
              <a:rPr lang="en-US" sz="1800" i="1" dirty="0"/>
              <a:t>matrix of constants</a:t>
            </a:r>
            <a:r>
              <a:rPr lang="en-US" sz="1800" i="1" dirty="0" smtClean="0"/>
              <a:t>.</a:t>
            </a:r>
          </a:p>
          <a:p>
            <a:pPr>
              <a:buNone/>
            </a:pPr>
            <a:endParaRPr lang="en-US" sz="1800" i="1" dirty="0"/>
          </a:p>
          <a:p>
            <a:pPr>
              <a:buNone/>
            </a:pPr>
            <a:r>
              <a:rPr lang="en-US" sz="1800" i="1" dirty="0" smtClean="0"/>
              <a:t> </a:t>
            </a:r>
            <a:r>
              <a:rPr lang="en-US" sz="1800" i="1" dirty="0"/>
              <a:t>If A</a:t>
            </a:r>
            <a:r>
              <a:rPr lang="en-US" sz="1800" i="1" baseline="30000" dirty="0"/>
              <a:t>-1</a:t>
            </a:r>
            <a:r>
              <a:rPr lang="en-US" sz="1800" i="1" dirty="0"/>
              <a:t> exists, </a:t>
            </a:r>
            <a:r>
              <a:rPr lang="en-US" sz="1800" i="1" dirty="0" smtClean="0"/>
              <a:t>then </a:t>
            </a:r>
            <a:r>
              <a:rPr lang="en-US" sz="1800" dirty="0"/>
              <a:t>we can multiply each side of this equation by </a:t>
            </a:r>
            <a:r>
              <a:rPr lang="en-US" sz="1800" i="1" dirty="0"/>
              <a:t>A</a:t>
            </a:r>
            <a:r>
              <a:rPr lang="en-US" sz="1800" i="1" baseline="30000" dirty="0"/>
              <a:t>-1</a:t>
            </a:r>
            <a:r>
              <a:rPr lang="en-US" sz="1800" i="1" dirty="0"/>
              <a:t>. Since matrix </a:t>
            </a:r>
            <a:endParaRPr lang="en-US" sz="1800" i="1" dirty="0" smtClean="0"/>
          </a:p>
          <a:p>
            <a:pPr>
              <a:buNone/>
            </a:pPr>
            <a:r>
              <a:rPr lang="en-US" sz="1800" i="1" dirty="0" smtClean="0"/>
              <a:t>multiplication </a:t>
            </a:r>
            <a:r>
              <a:rPr lang="en-US" sz="1800" i="1" dirty="0"/>
              <a:t>is </a:t>
            </a:r>
            <a:r>
              <a:rPr lang="en-US" sz="1800" i="1" dirty="0" smtClean="0"/>
              <a:t>not </a:t>
            </a:r>
            <a:r>
              <a:rPr lang="en-US" sz="1800" dirty="0" smtClean="0"/>
              <a:t>commutative </a:t>
            </a:r>
            <a:r>
              <a:rPr lang="en-US" sz="1800" dirty="0"/>
              <a:t>in general, </a:t>
            </a:r>
            <a:r>
              <a:rPr lang="en-US" sz="1800" i="1" dirty="0"/>
              <a:t>A</a:t>
            </a:r>
            <a:r>
              <a:rPr lang="en-US" sz="1800" i="1" baseline="30000" dirty="0"/>
              <a:t>-1</a:t>
            </a:r>
            <a:r>
              <a:rPr lang="en-US" sz="1800" i="1" dirty="0"/>
              <a:t> is placed to the left of the matrices </a:t>
            </a:r>
            <a:r>
              <a:rPr lang="en-US" sz="1800" i="1" dirty="0" smtClean="0"/>
              <a:t>on</a:t>
            </a:r>
          </a:p>
          <a:p>
            <a:pPr>
              <a:buNone/>
            </a:pPr>
            <a:r>
              <a:rPr lang="en-US" sz="1800" i="1" dirty="0" smtClean="0"/>
              <a:t> </a:t>
            </a:r>
            <a:r>
              <a:rPr lang="en-US" sz="1800" i="1" dirty="0"/>
              <a:t>each side</a:t>
            </a:r>
            <a:r>
              <a:rPr lang="en-US" sz="1800" i="1" dirty="0" smtClean="0"/>
              <a:t>:</a:t>
            </a:r>
          </a:p>
          <a:p>
            <a:pPr>
              <a:buNone/>
            </a:pPr>
            <a:endParaRPr lang="en-US" sz="1800" i="1" dirty="0"/>
          </a:p>
          <a:p>
            <a:pPr>
              <a:buNone/>
            </a:pPr>
            <a:endParaRPr lang="en-US" sz="1800" dirty="0"/>
          </a:p>
        </p:txBody>
      </p:sp>
      <p:pic>
        <p:nvPicPr>
          <p:cNvPr id="30723" name="Picture 3"/>
          <p:cNvPicPr>
            <a:picLocks noChangeAspect="1" noChangeArrowheads="1"/>
          </p:cNvPicPr>
          <p:nvPr/>
        </p:nvPicPr>
        <p:blipFill>
          <a:blip r:embed="rId3" cstate="print"/>
          <a:srcRect/>
          <a:stretch>
            <a:fillRect/>
          </a:stretch>
        </p:blipFill>
        <p:spPr bwMode="auto">
          <a:xfrm>
            <a:off x="1752600" y="4038600"/>
            <a:ext cx="5581650" cy="229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533400" y="152400"/>
            <a:ext cx="8058150" cy="2333625"/>
          </a:xfrm>
          <a:prstGeom prst="rect">
            <a:avLst/>
          </a:prstGeom>
          <a:noFill/>
          <a:ln w="9525">
            <a:noFill/>
            <a:miter lim="800000"/>
            <a:headEnd/>
            <a:tailEnd/>
          </a:ln>
        </p:spPr>
      </p:pic>
      <p:pic>
        <p:nvPicPr>
          <p:cNvPr id="31747" name="Picture 3"/>
          <p:cNvPicPr>
            <a:picLocks noChangeAspect="1" noChangeArrowheads="1"/>
          </p:cNvPicPr>
          <p:nvPr/>
        </p:nvPicPr>
        <p:blipFill>
          <a:blip r:embed="rId4" cstate="print"/>
          <a:srcRect/>
          <a:stretch>
            <a:fillRect/>
          </a:stretch>
        </p:blipFill>
        <p:spPr bwMode="auto">
          <a:xfrm>
            <a:off x="838200" y="152400"/>
            <a:ext cx="7086600" cy="5764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additive="base">
                                        <p:cTn id="7" dur="500" fill="hold"/>
                                        <p:tgtEl>
                                          <p:spTgt spid="31747"/>
                                        </p:tgtEl>
                                        <p:attrNameLst>
                                          <p:attrName>ppt_x</p:attrName>
                                        </p:attrNameLst>
                                      </p:cBhvr>
                                      <p:tavLst>
                                        <p:tav tm="0">
                                          <p:val>
                                            <p:strVal val="#ppt_x"/>
                                          </p:val>
                                        </p:tav>
                                        <p:tav tm="100000">
                                          <p:val>
                                            <p:strVal val="#ppt_x"/>
                                          </p:val>
                                        </p:tav>
                                      </p:tavLst>
                                    </p:anim>
                                    <p:anim calcmode="lin" valueType="num">
                                      <p:cBhvr additive="base">
                                        <p:cTn id="8" dur="500" fill="hold"/>
                                        <p:tgtEl>
                                          <p:spTgt spid="317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57348" name="Picture 4"/>
          <p:cNvPicPr>
            <a:picLocks noChangeAspect="1" noChangeArrowheads="1"/>
          </p:cNvPicPr>
          <p:nvPr/>
        </p:nvPicPr>
        <p:blipFill>
          <a:blip r:embed="rId3" cstate="print"/>
          <a:srcRect/>
          <a:stretch>
            <a:fillRect/>
          </a:stretch>
        </p:blipFill>
        <p:spPr bwMode="auto">
          <a:xfrm>
            <a:off x="1066800" y="609600"/>
            <a:ext cx="6821648" cy="1295400"/>
          </a:xfrm>
          <a:prstGeom prst="rect">
            <a:avLst/>
          </a:prstGeom>
          <a:noFill/>
          <a:ln w="9525">
            <a:noFill/>
            <a:miter lim="800000"/>
            <a:headEnd/>
            <a:tailEnd/>
          </a:ln>
        </p:spPr>
      </p:pic>
      <p:pic>
        <p:nvPicPr>
          <p:cNvPr id="57350" name="Picture 6"/>
          <p:cNvPicPr>
            <a:picLocks noChangeAspect="1" noChangeArrowheads="1"/>
          </p:cNvPicPr>
          <p:nvPr/>
        </p:nvPicPr>
        <p:blipFill>
          <a:blip r:embed="rId4" cstate="print"/>
          <a:srcRect/>
          <a:stretch>
            <a:fillRect/>
          </a:stretch>
        </p:blipFill>
        <p:spPr bwMode="auto">
          <a:xfrm>
            <a:off x="1066800" y="2590800"/>
            <a:ext cx="6858000" cy="30294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a:t>The Determinant of a 2 x</a:t>
            </a:r>
            <a:r>
              <a:rPr lang="en-US" sz="3200" dirty="0" smtClean="0"/>
              <a:t> </a:t>
            </a:r>
            <a:r>
              <a:rPr lang="en-US" sz="3200" dirty="0"/>
              <a:t>2 Matrix</a:t>
            </a:r>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sz="1800" dirty="0"/>
              <a:t>Before we can solve a system of equations by using determinants, we need to </a:t>
            </a:r>
            <a:r>
              <a:rPr lang="en-US" sz="1800" dirty="0" smtClean="0"/>
              <a:t>learn</a:t>
            </a:r>
          </a:p>
          <a:p>
            <a:pPr>
              <a:buNone/>
            </a:pPr>
            <a:r>
              <a:rPr lang="en-US" sz="1800" dirty="0" smtClean="0"/>
              <a:t>what </a:t>
            </a:r>
            <a:r>
              <a:rPr lang="en-US" sz="1800" dirty="0"/>
              <a:t>a determinant is and how to find it. The </a:t>
            </a:r>
            <a:r>
              <a:rPr lang="en-US" sz="1800" b="1" dirty="0"/>
              <a:t>determinant of a square matrix is </a:t>
            </a:r>
            <a:r>
              <a:rPr lang="en-US" sz="1800" b="1" dirty="0" smtClean="0"/>
              <a:t>a</a:t>
            </a:r>
          </a:p>
          <a:p>
            <a:pPr>
              <a:buNone/>
            </a:pPr>
            <a:r>
              <a:rPr lang="en-US" sz="1800" dirty="0" smtClean="0"/>
              <a:t>real </a:t>
            </a:r>
            <a:r>
              <a:rPr lang="en-US" sz="1800" dirty="0"/>
              <a:t>number associated with the matrix. Every square matrix has a determinant. </a:t>
            </a:r>
            <a:endParaRPr lang="en-US" sz="1800" dirty="0" smtClean="0"/>
          </a:p>
          <a:p>
            <a:pPr>
              <a:buNone/>
            </a:pPr>
            <a:endParaRPr lang="en-US" sz="1800" dirty="0" smtClean="0"/>
          </a:p>
          <a:p>
            <a:pPr>
              <a:buNone/>
            </a:pPr>
            <a:r>
              <a:rPr lang="en-US" sz="1800" dirty="0" smtClean="0"/>
              <a:t>The determinant </a:t>
            </a:r>
            <a:r>
              <a:rPr lang="en-US" sz="1800" dirty="0"/>
              <a:t>of a 1 </a:t>
            </a:r>
            <a:r>
              <a:rPr lang="en-US" sz="1800" dirty="0" smtClean="0"/>
              <a:t>x </a:t>
            </a:r>
            <a:r>
              <a:rPr lang="en-US" sz="1800" dirty="0"/>
              <a:t>1 matrix is the single entry of the matrix</a:t>
            </a:r>
            <a:r>
              <a:rPr lang="en-US" sz="1800" dirty="0" smtClean="0"/>
              <a:t>.</a:t>
            </a:r>
          </a:p>
          <a:p>
            <a:pPr>
              <a:buNone/>
            </a:pPr>
            <a:r>
              <a:rPr lang="en-US" sz="1800" dirty="0" smtClean="0"/>
              <a:t> </a:t>
            </a:r>
            <a:r>
              <a:rPr lang="en-US" sz="1800" dirty="0"/>
              <a:t>For a 2 </a:t>
            </a:r>
            <a:r>
              <a:rPr lang="en-US" sz="1800" dirty="0" smtClean="0"/>
              <a:t>x </a:t>
            </a:r>
            <a:r>
              <a:rPr lang="en-US" sz="1800" dirty="0"/>
              <a:t>2 </a:t>
            </a:r>
            <a:r>
              <a:rPr lang="en-US" sz="1800" dirty="0" smtClean="0"/>
              <a:t>matrix the determinant </a:t>
            </a:r>
            <a:r>
              <a:rPr lang="en-US" sz="1800" dirty="0"/>
              <a:t>is defined as follows</a:t>
            </a:r>
            <a:r>
              <a:rPr lang="en-US" sz="1800" dirty="0" smtClean="0"/>
              <a:t>.</a:t>
            </a:r>
          </a:p>
          <a:p>
            <a:pPr>
              <a:buNone/>
            </a:pPr>
            <a:endParaRPr lang="en-US" sz="1800" dirty="0"/>
          </a:p>
          <a:p>
            <a:pPr>
              <a:buNone/>
            </a:pPr>
            <a:endParaRPr lang="en-US" sz="1800" dirty="0"/>
          </a:p>
        </p:txBody>
      </p:sp>
      <p:pic>
        <p:nvPicPr>
          <p:cNvPr id="32771" name="Picture 3"/>
          <p:cNvPicPr>
            <a:picLocks noChangeAspect="1" noChangeArrowheads="1"/>
          </p:cNvPicPr>
          <p:nvPr/>
        </p:nvPicPr>
        <p:blipFill>
          <a:blip r:embed="rId3" cstate="print"/>
          <a:srcRect/>
          <a:stretch>
            <a:fillRect/>
          </a:stretch>
        </p:blipFill>
        <p:spPr bwMode="auto">
          <a:xfrm>
            <a:off x="495906" y="3932196"/>
            <a:ext cx="8114694" cy="18590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1219200" y="685800"/>
            <a:ext cx="6936517" cy="485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1600200" y="304800"/>
            <a:ext cx="6372225" cy="6149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1371600" y="1143000"/>
            <a:ext cx="6821632"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381000" y="1447800"/>
            <a:ext cx="8248650" cy="260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1447800" y="533400"/>
            <a:ext cx="6366689" cy="5629275"/>
          </a:xfrm>
          <a:prstGeom prst="rect">
            <a:avLst/>
          </a:prstGeom>
          <a:ln>
            <a:headEnd/>
            <a:tailEnd/>
          </a:ln>
        </p:spPr>
        <p:style>
          <a:lnRef idx="1">
            <a:schemeClr val="accent3"/>
          </a:lnRef>
          <a:fillRef idx="2">
            <a:schemeClr val="accent3"/>
          </a:fillRef>
          <a:effectRef idx="1">
            <a:schemeClr val="accent3"/>
          </a:effectRef>
          <a:fontRef idx="minor">
            <a:schemeClr val="dk1"/>
          </a:fontRef>
        </p:style>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1524000" y="990600"/>
            <a:ext cx="6533784"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457200" y="533400"/>
            <a:ext cx="8382000" cy="495300"/>
          </a:xfrm>
          <a:prstGeom prst="rect">
            <a:avLst/>
          </a:prstGeom>
          <a:noFill/>
          <a:ln w="9525">
            <a:noFill/>
            <a:miter lim="800000"/>
            <a:headEnd/>
            <a:tailEnd/>
          </a:ln>
        </p:spPr>
      </p:pic>
      <p:pic>
        <p:nvPicPr>
          <p:cNvPr id="39939" name="Picture 3"/>
          <p:cNvPicPr>
            <a:picLocks noChangeAspect="1" noChangeArrowheads="1"/>
          </p:cNvPicPr>
          <p:nvPr/>
        </p:nvPicPr>
        <p:blipFill>
          <a:blip r:embed="rId4" cstate="print"/>
          <a:srcRect/>
          <a:stretch>
            <a:fillRect/>
          </a:stretch>
        </p:blipFill>
        <p:spPr bwMode="auto">
          <a:xfrm>
            <a:off x="1295400" y="1524000"/>
            <a:ext cx="6705600" cy="2016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3" cstate="print"/>
          <a:srcRect/>
          <a:stretch>
            <a:fillRect/>
          </a:stretch>
        </p:blipFill>
        <p:spPr bwMode="auto">
          <a:xfrm>
            <a:off x="1676400" y="228600"/>
            <a:ext cx="5943600" cy="62564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152400" y="533400"/>
            <a:ext cx="8768093" cy="545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ABSOLUTE VALUE EQUATIONS</a:t>
            </a:r>
            <a:endParaRPr lang="en-US" sz="3200" dirty="0"/>
          </a:p>
        </p:txBody>
      </p:sp>
      <p:sp>
        <p:nvSpPr>
          <p:cNvPr id="3" name="Content Placeholder 2"/>
          <p:cNvSpPr>
            <a:spLocks noGrp="1"/>
          </p:cNvSpPr>
          <p:nvPr>
            <p:ph idx="1"/>
          </p:nvPr>
        </p:nvSpPr>
        <p:spPr>
          <a:xfrm>
            <a:off x="457200" y="914400"/>
            <a:ext cx="8229600" cy="5715000"/>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5" name="Picture 16" descr="ce01-08-01-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62200" y="1066800"/>
            <a:ext cx="1663700"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40"/>
          <p:cNvGrpSpPr>
            <a:grpSpLocks/>
          </p:cNvGrpSpPr>
          <p:nvPr/>
        </p:nvGrpSpPr>
        <p:grpSpPr bwMode="auto">
          <a:xfrm>
            <a:off x="1030288" y="1691483"/>
            <a:ext cx="4360862" cy="400050"/>
            <a:chOff x="649" y="1161"/>
            <a:chExt cx="2747" cy="252"/>
          </a:xfrm>
        </p:grpSpPr>
        <p:pic>
          <p:nvPicPr>
            <p:cNvPr id="8" name="Picture 17" descr="ce01-08-01-2a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49" y="1200"/>
              <a:ext cx="979"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8" descr="ce01-08-01-2b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285" y="1200"/>
              <a:ext cx="1111"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19"/>
            <p:cNvSpPr txBox="1">
              <a:spLocks noChangeArrowheads="1"/>
            </p:cNvSpPr>
            <p:nvPr/>
          </p:nvSpPr>
          <p:spPr bwMode="auto">
            <a:xfrm>
              <a:off x="1835" y="1161"/>
              <a:ext cx="405"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sz="2000">
                  <a:solidFill>
                    <a:srgbClr val="0063C7"/>
                  </a:solidFill>
                </a:rPr>
                <a:t>or</a:t>
              </a:r>
            </a:p>
          </p:txBody>
        </p:sp>
      </p:grpSp>
      <p:grpSp>
        <p:nvGrpSpPr>
          <p:cNvPr id="11" name="Group 41"/>
          <p:cNvGrpSpPr>
            <a:grpSpLocks/>
          </p:cNvGrpSpPr>
          <p:nvPr/>
        </p:nvGrpSpPr>
        <p:grpSpPr bwMode="auto">
          <a:xfrm>
            <a:off x="1350963" y="2196306"/>
            <a:ext cx="5994400" cy="460375"/>
            <a:chOff x="851" y="1479"/>
            <a:chExt cx="3776" cy="290"/>
          </a:xfrm>
        </p:grpSpPr>
        <p:sp>
          <p:nvSpPr>
            <p:cNvPr id="12" name="Text Box 5"/>
            <p:cNvSpPr txBox="1">
              <a:spLocks noChangeArrowheads="1"/>
            </p:cNvSpPr>
            <p:nvPr/>
          </p:nvSpPr>
          <p:spPr bwMode="auto">
            <a:xfrm>
              <a:off x="3654" y="1519"/>
              <a:ext cx="9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a:solidFill>
                    <a:srgbClr val="0063C7"/>
                  </a:solidFill>
                </a:rPr>
                <a:t>Subtract 9.</a:t>
              </a:r>
            </a:p>
          </p:txBody>
        </p:sp>
        <p:pic>
          <p:nvPicPr>
            <p:cNvPr id="13" name="Picture 21" descr="ce01-08-01-2a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51" y="1516"/>
              <a:ext cx="904" cy="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2" descr="ce01-08-01-2b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502" y="1511"/>
              <a:ext cx="1025"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23"/>
            <p:cNvSpPr txBox="1">
              <a:spLocks noChangeArrowheads="1"/>
            </p:cNvSpPr>
            <p:nvPr/>
          </p:nvSpPr>
          <p:spPr bwMode="auto">
            <a:xfrm>
              <a:off x="1835" y="1479"/>
              <a:ext cx="405"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sz="2000">
                  <a:solidFill>
                    <a:srgbClr val="0063C7"/>
                  </a:solidFill>
                </a:rPr>
                <a:t>or</a:t>
              </a:r>
            </a:p>
          </p:txBody>
        </p:sp>
      </p:grpSp>
      <p:grpSp>
        <p:nvGrpSpPr>
          <p:cNvPr id="16" name="Group 42"/>
          <p:cNvGrpSpPr>
            <a:grpSpLocks/>
          </p:cNvGrpSpPr>
          <p:nvPr/>
        </p:nvGrpSpPr>
        <p:grpSpPr bwMode="auto">
          <a:xfrm>
            <a:off x="2913063" y="2694781"/>
            <a:ext cx="4799013" cy="457200"/>
            <a:chOff x="1835" y="1793"/>
            <a:chExt cx="3023" cy="288"/>
          </a:xfrm>
        </p:grpSpPr>
        <p:sp>
          <p:nvSpPr>
            <p:cNvPr id="17" name="Text Box 25"/>
            <p:cNvSpPr txBox="1">
              <a:spLocks noChangeArrowheads="1"/>
            </p:cNvSpPr>
            <p:nvPr/>
          </p:nvSpPr>
          <p:spPr bwMode="auto">
            <a:xfrm>
              <a:off x="1835" y="1793"/>
              <a:ext cx="405"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sz="2000" dirty="0">
                  <a:solidFill>
                    <a:srgbClr val="0063C7"/>
                  </a:solidFill>
                </a:rPr>
                <a:t>or</a:t>
              </a:r>
            </a:p>
          </p:txBody>
        </p:sp>
        <p:sp>
          <p:nvSpPr>
            <p:cNvPr id="18" name="Text Box 27"/>
            <p:cNvSpPr txBox="1">
              <a:spLocks noChangeArrowheads="1"/>
            </p:cNvSpPr>
            <p:nvPr/>
          </p:nvSpPr>
          <p:spPr bwMode="auto">
            <a:xfrm>
              <a:off x="3654" y="1831"/>
              <a:ext cx="120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a:solidFill>
                    <a:srgbClr val="0063C7"/>
                  </a:solidFill>
                </a:rPr>
                <a:t>Divide by </a:t>
              </a:r>
              <a:r>
                <a:rPr lang="en-US" altLang="en-US" sz="2000">
                  <a:solidFill>
                    <a:srgbClr val="0063C7"/>
                  </a:solidFill>
                  <a:cs typeface="Arial" panose="020B0604020202020204" pitchFamily="34" charset="0"/>
                </a:rPr>
                <a:t>–</a:t>
              </a:r>
              <a:r>
                <a:rPr lang="en-US" altLang="en-US" sz="2000">
                  <a:solidFill>
                    <a:srgbClr val="0063C7"/>
                  </a:solidFill>
                </a:rPr>
                <a:t>4.</a:t>
              </a:r>
            </a:p>
          </p:txBody>
        </p:sp>
      </p:grpSp>
      <p:sp>
        <p:nvSpPr>
          <p:cNvPr id="19" name="Rectangle 28"/>
          <p:cNvSpPr txBox="1">
            <a:spLocks noChangeArrowheads="1"/>
          </p:cNvSpPr>
          <p:nvPr/>
        </p:nvSpPr>
        <p:spPr>
          <a:xfrm>
            <a:off x="258763" y="3627437"/>
            <a:ext cx="8229600" cy="622300"/>
          </a:xfrm>
          <a:prstGeom prst="rect">
            <a:avLst/>
          </a:prstGeom>
          <a:no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000" b="0" i="0" u="none" strike="noStrike" kern="1200" cap="none" spc="0" normalizeH="0" baseline="0" noProof="0" smtClean="0">
                <a:ln>
                  <a:noFill/>
                </a:ln>
                <a:solidFill>
                  <a:schemeClr val="tx1"/>
                </a:solidFill>
                <a:effectLst/>
                <a:uLnTx/>
                <a:uFillTx/>
                <a:latin typeface="+mn-lt"/>
                <a:ea typeface="+mn-ea"/>
                <a:cs typeface="+mn-cs"/>
              </a:rPr>
              <a:t>Now check. </a:t>
            </a:r>
            <a:endParaRPr kumimoji="0" lang="en-US" alt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0" name="Picture 29" descr="ce01-08-01-4a1"/>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414588" y="3485356"/>
            <a:ext cx="1590675" cy="71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32" descr="ce01-08-01-4b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181600" y="4038600"/>
            <a:ext cx="1316038"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33" descr="ce01-08-01-4a2"/>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300413" y="4553743"/>
            <a:ext cx="712787"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35" descr="ce01-08-01-4a2a"/>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2849563" y="4036218"/>
            <a:ext cx="1160462"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36" descr="ce01-08-01-4b3"/>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562600" y="4572000"/>
            <a:ext cx="887413" cy="92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7" descr="ce01-08-01-4a3"/>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3352800" y="5257006"/>
            <a:ext cx="1041400" cy="347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Line 39"/>
          <p:cNvSpPr>
            <a:spLocks noChangeShapeType="1"/>
          </p:cNvSpPr>
          <p:nvPr/>
        </p:nvSpPr>
        <p:spPr bwMode="auto">
          <a:xfrm>
            <a:off x="4567238" y="3574256"/>
            <a:ext cx="0" cy="2009775"/>
          </a:xfrm>
          <a:prstGeom prst="line">
            <a:avLst/>
          </a:prstGeom>
          <a:noFill/>
          <a:ln w="19050">
            <a:solidFill>
              <a:srgbClr val="3333FF"/>
            </a:solidFill>
            <a:round/>
            <a:headEnd/>
            <a:tailEnd/>
          </a:ln>
          <a:extLst>
            <a:ext uri="{909E8E84-426E-40DD-AFC4-6F175D3DCCD1}">
              <a14:hiddenFill xmlns="" xmlns:a14="http://schemas.microsoft.com/office/drawing/2010/main">
                <a:noFill/>
              </a14:hiddenFill>
            </a:ext>
          </a:extLst>
        </p:spPr>
        <p:txBody>
          <a:bodyPr rot="10800000" vert="eaVert" anchor="ctr"/>
          <a:lstStyle/>
          <a:p>
            <a:endParaRPr lang="en-US" sz="2000"/>
          </a:p>
        </p:txBody>
      </p:sp>
      <p:sp>
        <p:nvSpPr>
          <p:cNvPr id="27" name="Rectangle 43"/>
          <p:cNvSpPr>
            <a:spLocks noChangeArrowheads="1"/>
          </p:cNvSpPr>
          <p:nvPr/>
        </p:nvSpPr>
        <p:spPr bwMode="auto">
          <a:xfrm>
            <a:off x="3008313" y="5829300"/>
            <a:ext cx="2392363"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20000"/>
              </a:spcBef>
            </a:pPr>
            <a:r>
              <a:rPr lang="en-US" altLang="en-US" sz="2000" dirty="0">
                <a:solidFill>
                  <a:schemeClr val="tx1"/>
                </a:solidFill>
              </a:rPr>
              <a:t>Solution set:  </a:t>
            </a:r>
          </a:p>
        </p:txBody>
      </p:sp>
      <p:graphicFrame>
        <p:nvGraphicFramePr>
          <p:cNvPr id="28" name="Object 27"/>
          <p:cNvGraphicFramePr>
            <a:graphicFrameLocks noChangeAspect="1"/>
          </p:cNvGraphicFramePr>
          <p:nvPr>
            <p:extLst>
              <p:ext uri="{D42A27DB-BD31-4B8C-83A1-F6EECF244321}">
                <p14:modId xmlns="" xmlns:p14="http://schemas.microsoft.com/office/powerpoint/2010/main" val="3028870201"/>
              </p:ext>
            </p:extLst>
          </p:nvPr>
        </p:nvGraphicFramePr>
        <p:xfrm>
          <a:off x="1880255" y="2658269"/>
          <a:ext cx="800100" cy="787400"/>
        </p:xfrm>
        <a:graphic>
          <a:graphicData uri="http://schemas.openxmlformats.org/presentationml/2006/ole">
            <p:oleObj spid="_x0000_s66562" name="Equation" r:id="rId15" imgW="799920" imgH="787320" progId="">
              <p:embed/>
            </p:oleObj>
          </a:graphicData>
        </a:graphic>
      </p:graphicFrame>
      <p:graphicFrame>
        <p:nvGraphicFramePr>
          <p:cNvPr id="29" name="Object 28"/>
          <p:cNvGraphicFramePr>
            <a:graphicFrameLocks noChangeAspect="1"/>
          </p:cNvGraphicFramePr>
          <p:nvPr>
            <p:extLst>
              <p:ext uri="{D42A27DB-BD31-4B8C-83A1-F6EECF244321}">
                <p14:modId xmlns="" xmlns:p14="http://schemas.microsoft.com/office/powerpoint/2010/main" val="1724137896"/>
              </p:ext>
            </p:extLst>
          </p:nvPr>
        </p:nvGraphicFramePr>
        <p:xfrm>
          <a:off x="5165726" y="5646738"/>
          <a:ext cx="927100" cy="876300"/>
        </p:xfrm>
        <a:graphic>
          <a:graphicData uri="http://schemas.openxmlformats.org/presentationml/2006/ole">
            <p:oleObj spid="_x0000_s66563" name="Equation" r:id="rId16" imgW="927000" imgH="876240" progId="">
              <p:embed/>
            </p:oleObj>
          </a:graphicData>
        </a:graphic>
      </p:graphicFrame>
      <p:pic>
        <p:nvPicPr>
          <p:cNvPr id="30" name="Picture 30" descr="ce01-08-01-4b1"/>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5105400" y="3429000"/>
            <a:ext cx="1590675"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slide(fromBottom)">
                                      <p:cBhvr>
                                        <p:cTn id="21" dur="500"/>
                                        <p:tgtEl>
                                          <p:spTgt spid="1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7"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762000" y="381000"/>
            <a:ext cx="8020050" cy="1323975"/>
          </a:xfrm>
          <a:prstGeom prst="rect">
            <a:avLst/>
          </a:prstGeom>
          <a:noFill/>
          <a:ln w="9525">
            <a:noFill/>
            <a:miter lim="800000"/>
            <a:headEnd/>
            <a:tailEnd/>
          </a:ln>
        </p:spPr>
      </p:pic>
      <p:pic>
        <p:nvPicPr>
          <p:cNvPr id="43012" name="Picture 4"/>
          <p:cNvPicPr>
            <a:picLocks noChangeAspect="1" noChangeArrowheads="1"/>
          </p:cNvPicPr>
          <p:nvPr/>
        </p:nvPicPr>
        <p:blipFill>
          <a:blip r:embed="rId4" cstate="print"/>
          <a:srcRect/>
          <a:stretch>
            <a:fillRect/>
          </a:stretch>
        </p:blipFill>
        <p:spPr bwMode="auto">
          <a:xfrm>
            <a:off x="1295400" y="1676400"/>
            <a:ext cx="7581900" cy="2705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1981200" y="228600"/>
            <a:ext cx="5149850" cy="62960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1447800" y="457200"/>
            <a:ext cx="6525227" cy="1895475"/>
          </a:xfrm>
          <a:prstGeom prst="rect">
            <a:avLst/>
          </a:prstGeom>
          <a:noFill/>
          <a:ln w="9525">
            <a:noFill/>
            <a:miter lim="800000"/>
            <a:headEnd/>
            <a:tailEnd/>
          </a:ln>
        </p:spPr>
      </p:pic>
      <p:pic>
        <p:nvPicPr>
          <p:cNvPr id="45059" name="Picture 3"/>
          <p:cNvPicPr>
            <a:picLocks noChangeAspect="1" noChangeArrowheads="1"/>
          </p:cNvPicPr>
          <p:nvPr/>
        </p:nvPicPr>
        <p:blipFill>
          <a:blip r:embed="rId4" cstate="print"/>
          <a:srcRect/>
          <a:stretch>
            <a:fillRect/>
          </a:stretch>
        </p:blipFill>
        <p:spPr bwMode="auto">
          <a:xfrm>
            <a:off x="1447800" y="3581400"/>
            <a:ext cx="5381625" cy="15285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600" dirty="0" smtClean="0"/>
              <a:t>CALCULUS</a:t>
            </a:r>
            <a:endParaRPr lang="en-US" sz="3600" dirty="0"/>
          </a:p>
        </p:txBody>
      </p:sp>
      <p:sp>
        <p:nvSpPr>
          <p:cNvPr id="3" name="Content Placeholder 2"/>
          <p:cNvSpPr>
            <a:spLocks noGrp="1"/>
          </p:cNvSpPr>
          <p:nvPr>
            <p:ph idx="1"/>
          </p:nvPr>
        </p:nvSpPr>
        <p:spPr>
          <a:xfrm>
            <a:off x="457200" y="1295400"/>
            <a:ext cx="8229600" cy="4830763"/>
          </a:xfrm>
        </p:spPr>
        <p:style>
          <a:lnRef idx="1">
            <a:schemeClr val="accent1"/>
          </a:lnRef>
          <a:fillRef idx="2">
            <a:schemeClr val="accent1"/>
          </a:fillRef>
          <a:effectRef idx="1">
            <a:schemeClr val="accent1"/>
          </a:effectRef>
          <a:fontRef idx="minor">
            <a:schemeClr val="dk1"/>
          </a:fontRef>
        </p:style>
        <p:txBody>
          <a:bodyPr>
            <a:normAutofit/>
          </a:bodyPr>
          <a:lstStyle/>
          <a:p>
            <a:pPr algn="ctr">
              <a:buNone/>
            </a:pPr>
            <a:r>
              <a:rPr lang="en-US" sz="1800" b="1" dirty="0"/>
              <a:t>How do algebra and calculus differ</a:t>
            </a:r>
            <a:r>
              <a:rPr lang="en-US" sz="1800" b="1" dirty="0" smtClean="0"/>
              <a:t>?</a:t>
            </a:r>
          </a:p>
          <a:p>
            <a:pPr>
              <a:buNone/>
            </a:pPr>
            <a:endParaRPr lang="en-US" sz="1800" dirty="0"/>
          </a:p>
          <a:p>
            <a:pPr>
              <a:buNone/>
            </a:pPr>
            <a:r>
              <a:rPr lang="en-US" sz="1800" dirty="0" smtClean="0"/>
              <a:t> </a:t>
            </a:r>
            <a:r>
              <a:rPr lang="en-US" sz="1800" dirty="0"/>
              <a:t>The two words </a:t>
            </a:r>
            <a:r>
              <a:rPr lang="en-US" sz="1800" i="1" dirty="0"/>
              <a:t>static and dynamic </a:t>
            </a:r>
            <a:r>
              <a:rPr lang="en-US" sz="1800" i="1" dirty="0" smtClean="0"/>
              <a:t>probably </a:t>
            </a:r>
            <a:r>
              <a:rPr lang="en-US" sz="1800" dirty="0" smtClean="0"/>
              <a:t>come </a:t>
            </a:r>
            <a:r>
              <a:rPr lang="en-US" sz="1800" dirty="0"/>
              <a:t>as close as any to expressing the </a:t>
            </a:r>
            <a:endParaRPr lang="en-US" sz="1800" dirty="0" smtClean="0"/>
          </a:p>
          <a:p>
            <a:pPr>
              <a:buNone/>
            </a:pPr>
            <a:r>
              <a:rPr lang="en-US" sz="1800" dirty="0" smtClean="0"/>
              <a:t>difference </a:t>
            </a:r>
            <a:r>
              <a:rPr lang="en-US" sz="1800" dirty="0"/>
              <a:t>between the two disciplines. </a:t>
            </a:r>
            <a:endParaRPr lang="en-US" sz="1800" dirty="0" smtClean="0"/>
          </a:p>
          <a:p>
            <a:pPr>
              <a:buNone/>
            </a:pPr>
            <a:endParaRPr lang="en-US" sz="1800" dirty="0"/>
          </a:p>
          <a:p>
            <a:pPr>
              <a:buNone/>
            </a:pPr>
            <a:r>
              <a:rPr lang="en-US" sz="1800" dirty="0" smtClean="0"/>
              <a:t>In </a:t>
            </a:r>
            <a:r>
              <a:rPr lang="en-US" sz="1800" b="1" dirty="0" smtClean="0">
                <a:solidFill>
                  <a:srgbClr val="0070C0"/>
                </a:solidFill>
              </a:rPr>
              <a:t>algebra</a:t>
            </a:r>
            <a:r>
              <a:rPr lang="en-US" sz="1800" dirty="0"/>
              <a:t>, we solve equations for a particular value of a variable a static notion</a:t>
            </a:r>
            <a:r>
              <a:rPr lang="en-US" sz="1800" dirty="0" smtClean="0"/>
              <a:t>.</a:t>
            </a:r>
          </a:p>
          <a:p>
            <a:pPr>
              <a:buNone/>
            </a:pPr>
            <a:r>
              <a:rPr lang="en-US" sz="1800" dirty="0" smtClean="0"/>
              <a:t> In </a:t>
            </a:r>
            <a:r>
              <a:rPr lang="en-US" sz="1800" b="1" dirty="0" smtClean="0">
                <a:solidFill>
                  <a:srgbClr val="0070C0"/>
                </a:solidFill>
              </a:rPr>
              <a:t>calculus</a:t>
            </a:r>
            <a:r>
              <a:rPr lang="en-US" sz="1800" dirty="0"/>
              <a:t>, we are interested in how a change in one variable affects </a:t>
            </a:r>
            <a:r>
              <a:rPr lang="en-US" sz="1800" dirty="0" smtClean="0"/>
              <a:t>another variable</a:t>
            </a:r>
          </a:p>
          <a:p>
            <a:pPr>
              <a:buNone/>
            </a:pPr>
            <a:r>
              <a:rPr lang="en-US" sz="1800" dirty="0" smtClean="0"/>
              <a:t> </a:t>
            </a:r>
            <a:r>
              <a:rPr lang="en-US" sz="1800" dirty="0"/>
              <a:t>a dynamic </a:t>
            </a:r>
            <a:r>
              <a:rPr lang="en-US" sz="1800" dirty="0" smtClean="0"/>
              <a:t>notion.</a:t>
            </a:r>
          </a:p>
          <a:p>
            <a:pPr>
              <a:buNone/>
            </a:pPr>
            <a:endParaRPr lang="en-US" sz="1800" dirty="0"/>
          </a:p>
          <a:p>
            <a:pPr>
              <a:buNone/>
            </a:pPr>
            <a:r>
              <a:rPr lang="en-US" sz="1800" dirty="0"/>
              <a:t>Basic to the study of calculus is the concept of a </a:t>
            </a:r>
            <a:r>
              <a:rPr lang="en-US" sz="1800" i="1" dirty="0"/>
              <a:t>limit. This concept helps us to </a:t>
            </a:r>
            <a:endParaRPr lang="en-US" sz="1800" i="1" dirty="0" smtClean="0"/>
          </a:p>
          <a:p>
            <a:pPr>
              <a:buNone/>
            </a:pPr>
            <a:r>
              <a:rPr lang="en-US" sz="1800" i="1" dirty="0" smtClean="0"/>
              <a:t>describe, </a:t>
            </a:r>
            <a:r>
              <a:rPr lang="en-US" sz="1800" dirty="0" smtClean="0"/>
              <a:t>in </a:t>
            </a:r>
            <a:r>
              <a:rPr lang="en-US" sz="1800" dirty="0"/>
              <a:t>a precise way, the behavior of </a:t>
            </a:r>
            <a:r>
              <a:rPr lang="en-US" sz="1800" i="1" dirty="0"/>
              <a:t>f(x) when x is close, but not equal, to a </a:t>
            </a:r>
            <a:endParaRPr lang="en-US" sz="1800" i="1" dirty="0" smtClean="0"/>
          </a:p>
          <a:p>
            <a:pPr>
              <a:buNone/>
            </a:pPr>
            <a:r>
              <a:rPr lang="en-US" sz="1800" i="1" dirty="0" smtClean="0"/>
              <a:t>particular </a:t>
            </a:r>
            <a:r>
              <a:rPr lang="en-US" sz="1800" dirty="0" smtClean="0"/>
              <a:t>value </a:t>
            </a:r>
            <a:r>
              <a:rPr lang="en-US" sz="1800" i="1" dirty="0"/>
              <a:t>c.</a:t>
            </a:r>
            <a:endParaRPr lang="en-US" sz="1800" dirty="0"/>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LIMITS</a:t>
            </a:r>
            <a:endParaRPr lang="en-US" sz="3200" dirty="0"/>
          </a:p>
        </p:txBody>
      </p:sp>
      <p:sp>
        <p:nvSpPr>
          <p:cNvPr id="3" name="Content Placeholder 2"/>
          <p:cNvSpPr>
            <a:spLocks noGrp="1"/>
          </p:cNvSpPr>
          <p:nvPr>
            <p:ph idx="1"/>
          </p:nvPr>
        </p:nvSpPr>
        <p:spPr>
          <a:xfrm>
            <a:off x="457200" y="990600"/>
            <a:ext cx="8229600" cy="5562600"/>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sz="1800" dirty="0" smtClean="0"/>
              <a:t>We have often dealt with a problem like this: “Find the value of the function f (x) </a:t>
            </a:r>
          </a:p>
          <a:p>
            <a:pPr>
              <a:buNone/>
            </a:pPr>
            <a:r>
              <a:rPr lang="en-US" sz="1800" dirty="0" smtClean="0"/>
              <a:t>when x = a. ”</a:t>
            </a:r>
          </a:p>
          <a:p>
            <a:pPr>
              <a:buNone/>
            </a:pPr>
            <a:r>
              <a:rPr lang="en-US" sz="1800" dirty="0" smtClean="0"/>
              <a:t> The underlying idea of “limit,” however, is to examine what the function does near x = </a:t>
            </a:r>
          </a:p>
          <a:p>
            <a:pPr>
              <a:buNone/>
            </a:pPr>
            <a:r>
              <a:rPr lang="en-US" sz="1800" dirty="0" smtClean="0"/>
              <a:t>a, rather than what it does at x = a.</a:t>
            </a:r>
          </a:p>
          <a:p>
            <a:pPr>
              <a:buNone/>
            </a:pPr>
            <a:endParaRPr lang="en-US" sz="1800" dirty="0" smtClean="0"/>
          </a:p>
          <a:p>
            <a:pPr>
              <a:buNone/>
            </a:pPr>
            <a:endParaRPr lang="en-US" sz="1800" dirty="0"/>
          </a:p>
          <a:p>
            <a:pPr>
              <a:buNone/>
            </a:pPr>
            <a:endParaRPr lang="en-US" sz="1800" dirty="0" smtClean="0"/>
          </a:p>
          <a:p>
            <a:pPr>
              <a:buNone/>
            </a:pPr>
            <a:endParaRPr lang="en-US" sz="1800" dirty="0"/>
          </a:p>
          <a:p>
            <a:pPr>
              <a:buNone/>
            </a:pPr>
            <a:endParaRPr lang="en-US" sz="1800" dirty="0" smtClean="0"/>
          </a:p>
          <a:p>
            <a:pPr>
              <a:buNone/>
            </a:pPr>
            <a:endParaRPr lang="en-US" sz="1800" dirty="0"/>
          </a:p>
          <a:p>
            <a:pPr>
              <a:buNone/>
            </a:pPr>
            <a:endParaRPr lang="en-US" sz="1800" dirty="0" smtClean="0"/>
          </a:p>
          <a:p>
            <a:pPr>
              <a:buNone/>
            </a:pPr>
            <a:endParaRPr lang="en-US" sz="1800" dirty="0"/>
          </a:p>
          <a:p>
            <a:pPr>
              <a:buNone/>
            </a:pPr>
            <a:endParaRPr lang="en-US" sz="1800" dirty="0" smtClean="0"/>
          </a:p>
          <a:p>
            <a:pPr>
              <a:buNone/>
            </a:pPr>
            <a:endParaRPr lang="en-US" sz="1800" dirty="0" smtClean="0"/>
          </a:p>
          <a:p>
            <a:pPr>
              <a:buNone/>
            </a:pPr>
            <a:endParaRPr lang="en-US" sz="1800" dirty="0"/>
          </a:p>
        </p:txBody>
      </p:sp>
      <p:pic>
        <p:nvPicPr>
          <p:cNvPr id="4" name="Picture 2"/>
          <p:cNvPicPr>
            <a:picLocks noChangeAspect="1" noChangeArrowheads="1"/>
          </p:cNvPicPr>
          <p:nvPr/>
        </p:nvPicPr>
        <p:blipFill>
          <a:blip r:embed="rId3" cstate="print"/>
          <a:srcRect/>
          <a:stretch>
            <a:fillRect/>
          </a:stretch>
        </p:blipFill>
        <p:spPr bwMode="auto">
          <a:xfrm>
            <a:off x="1447800" y="2438400"/>
            <a:ext cx="6617043"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LIMITS</a:t>
            </a:r>
            <a:endParaRPr lang="en-US" sz="3200"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1066800" y="1219200"/>
            <a:ext cx="6899769"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4111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LIMITS</a:t>
            </a:r>
            <a:endParaRPr lang="en-US" sz="3200" dirty="0"/>
          </a:p>
        </p:txBody>
      </p:sp>
      <p:pic>
        <p:nvPicPr>
          <p:cNvPr id="3074" name="Picture 2"/>
          <p:cNvPicPr>
            <a:picLocks noChangeAspect="1" noChangeArrowheads="1"/>
          </p:cNvPicPr>
          <p:nvPr/>
        </p:nvPicPr>
        <p:blipFill>
          <a:blip r:embed="rId3" cstate="print"/>
          <a:srcRect/>
          <a:stretch>
            <a:fillRect/>
          </a:stretch>
        </p:blipFill>
        <p:spPr bwMode="auto">
          <a:xfrm>
            <a:off x="1905000" y="685800"/>
            <a:ext cx="5334000" cy="2925097"/>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1905000" y="3505200"/>
            <a:ext cx="5499795" cy="32236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4111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LIMITS</a:t>
            </a:r>
            <a:endParaRPr lang="en-US" sz="3200" dirty="0"/>
          </a:p>
        </p:txBody>
      </p:sp>
      <p:pic>
        <p:nvPicPr>
          <p:cNvPr id="4098" name="Picture 2"/>
          <p:cNvPicPr>
            <a:picLocks noChangeAspect="1" noChangeArrowheads="1"/>
          </p:cNvPicPr>
          <p:nvPr/>
        </p:nvPicPr>
        <p:blipFill>
          <a:blip r:embed="rId3" cstate="print"/>
          <a:srcRect/>
          <a:stretch>
            <a:fillRect/>
          </a:stretch>
        </p:blipFill>
        <p:spPr bwMode="auto">
          <a:xfrm>
            <a:off x="0" y="609600"/>
            <a:ext cx="6203324" cy="152400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3733800" y="685800"/>
            <a:ext cx="5410200" cy="144780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1447800" y="2057399"/>
            <a:ext cx="5562600" cy="46048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4111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LIMITS</a:t>
            </a:r>
            <a:endParaRPr lang="en-US" sz="3200" dirty="0"/>
          </a:p>
        </p:txBody>
      </p:sp>
      <p:pic>
        <p:nvPicPr>
          <p:cNvPr id="5122" name="Picture 2"/>
          <p:cNvPicPr>
            <a:picLocks noChangeAspect="1" noChangeArrowheads="1"/>
          </p:cNvPicPr>
          <p:nvPr/>
        </p:nvPicPr>
        <p:blipFill>
          <a:blip r:embed="rId3" cstate="print"/>
          <a:srcRect/>
          <a:stretch>
            <a:fillRect/>
          </a:stretch>
        </p:blipFill>
        <p:spPr bwMode="auto">
          <a:xfrm>
            <a:off x="685800" y="990600"/>
            <a:ext cx="7843152" cy="489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4111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LIMITS</a:t>
            </a:r>
            <a:endParaRPr lang="en-US" sz="3200" dirty="0"/>
          </a:p>
        </p:txBody>
      </p:sp>
      <p:pic>
        <p:nvPicPr>
          <p:cNvPr id="6146" name="Picture 2"/>
          <p:cNvPicPr>
            <a:picLocks noChangeAspect="1" noChangeArrowheads="1"/>
          </p:cNvPicPr>
          <p:nvPr/>
        </p:nvPicPr>
        <p:blipFill>
          <a:blip r:embed="rId3" cstate="print"/>
          <a:srcRect/>
          <a:stretch>
            <a:fillRect/>
          </a:stretch>
        </p:blipFill>
        <p:spPr bwMode="auto">
          <a:xfrm>
            <a:off x="381000" y="762000"/>
            <a:ext cx="7191375" cy="1914525"/>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304800" y="2647812"/>
            <a:ext cx="7391400" cy="3895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8"/>
            <a:ext cx="8229600" cy="6397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ABSOLUTE VALUE EQUATIONS</a:t>
            </a:r>
            <a:endParaRPr lang="en-US" sz="3200" dirty="0"/>
          </a:p>
        </p:txBody>
      </p:sp>
      <p:sp>
        <p:nvSpPr>
          <p:cNvPr id="3" name="Content Placeholder 2"/>
          <p:cNvSpPr>
            <a:spLocks noGrp="1"/>
          </p:cNvSpPr>
          <p:nvPr>
            <p:ph idx="1"/>
          </p:nvPr>
        </p:nvSpPr>
        <p:spPr>
          <a:xfrm>
            <a:off x="457200" y="990600"/>
            <a:ext cx="8229600" cy="5715000"/>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sp>
        <p:nvSpPr>
          <p:cNvPr id="37" name="Text Box 9"/>
          <p:cNvSpPr txBox="1">
            <a:spLocks noChangeArrowheads="1"/>
          </p:cNvSpPr>
          <p:nvPr/>
        </p:nvSpPr>
        <p:spPr bwMode="auto">
          <a:xfrm>
            <a:off x="2913063" y="1754188"/>
            <a:ext cx="642937"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sz="2800">
                <a:solidFill>
                  <a:schemeClr val="tx2"/>
                </a:solidFill>
              </a:rPr>
              <a:t>or</a:t>
            </a:r>
          </a:p>
        </p:txBody>
      </p:sp>
      <p:sp>
        <p:nvSpPr>
          <p:cNvPr id="38" name="Text Box 14"/>
          <p:cNvSpPr txBox="1">
            <a:spLocks noChangeArrowheads="1"/>
          </p:cNvSpPr>
          <p:nvPr/>
        </p:nvSpPr>
        <p:spPr bwMode="auto">
          <a:xfrm>
            <a:off x="2913063" y="2259013"/>
            <a:ext cx="642937"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sz="2800">
                <a:solidFill>
                  <a:schemeClr val="tx2"/>
                </a:solidFill>
              </a:rPr>
              <a:t>or</a:t>
            </a:r>
          </a:p>
        </p:txBody>
      </p:sp>
      <p:sp>
        <p:nvSpPr>
          <p:cNvPr id="39" name="Text Box 17"/>
          <p:cNvSpPr txBox="1">
            <a:spLocks noChangeArrowheads="1"/>
          </p:cNvSpPr>
          <p:nvPr/>
        </p:nvSpPr>
        <p:spPr bwMode="auto">
          <a:xfrm>
            <a:off x="2913063" y="2757488"/>
            <a:ext cx="642937"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sz="2800" dirty="0">
                <a:solidFill>
                  <a:schemeClr val="tx2"/>
                </a:solidFill>
              </a:rPr>
              <a:t>or</a:t>
            </a:r>
          </a:p>
        </p:txBody>
      </p:sp>
      <p:sp>
        <p:nvSpPr>
          <p:cNvPr id="40" name="Rectangle 20"/>
          <p:cNvSpPr txBox="1">
            <a:spLocks noChangeArrowheads="1"/>
          </p:cNvSpPr>
          <p:nvPr/>
        </p:nvSpPr>
        <p:spPr>
          <a:xfrm>
            <a:off x="569119" y="4029076"/>
            <a:ext cx="8229600" cy="622300"/>
          </a:xfrm>
          <a:prstGeom prst="rect">
            <a:avLst/>
          </a:prstGeom>
          <a:noFill/>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Now check each solution.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Both solutions check. </a:t>
            </a:r>
          </a:p>
        </p:txBody>
      </p:sp>
      <p:pic>
        <p:nvPicPr>
          <p:cNvPr id="41" name="Picture 33" descr="ce01-08-01b-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02013" y="1092200"/>
            <a:ext cx="2312987"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34" descr="ce01-08-01b-2a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19150" y="1789113"/>
            <a:ext cx="20939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35" descr="ce01-08-01b-2b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675063" y="1739900"/>
            <a:ext cx="2624137"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36" descr="ce01-08-01b-2a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296988" y="2292350"/>
            <a:ext cx="1243012"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37" descr="ce01-08-01b-2b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697288" y="2305050"/>
            <a:ext cx="2303462"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39" descr="ce01-08-01b-2b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167188" y="2811463"/>
            <a:ext cx="103346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Rectangle 31"/>
          <p:cNvSpPr>
            <a:spLocks noChangeArrowheads="1"/>
          </p:cNvSpPr>
          <p:nvPr/>
        </p:nvSpPr>
        <p:spPr bwMode="auto">
          <a:xfrm>
            <a:off x="2359819" y="5372102"/>
            <a:ext cx="2392362"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20000"/>
              </a:spcBef>
            </a:pPr>
            <a:r>
              <a:rPr lang="en-US" altLang="en-US" sz="2800" dirty="0">
                <a:solidFill>
                  <a:schemeClr val="tx1"/>
                </a:solidFill>
              </a:rPr>
              <a:t>Solution set:  </a:t>
            </a:r>
          </a:p>
        </p:txBody>
      </p:sp>
      <p:graphicFrame>
        <p:nvGraphicFramePr>
          <p:cNvPr id="48" name="Object 47"/>
          <p:cNvGraphicFramePr>
            <a:graphicFrameLocks noChangeAspect="1"/>
          </p:cNvGraphicFramePr>
          <p:nvPr>
            <p:extLst>
              <p:ext uri="{D42A27DB-BD31-4B8C-83A1-F6EECF244321}">
                <p14:modId xmlns="" xmlns:p14="http://schemas.microsoft.com/office/powerpoint/2010/main" val="2315840072"/>
              </p:ext>
            </p:extLst>
          </p:nvPr>
        </p:nvGraphicFramePr>
        <p:xfrm>
          <a:off x="4539456" y="5245102"/>
          <a:ext cx="1206500" cy="876300"/>
        </p:xfrm>
        <a:graphic>
          <a:graphicData uri="http://schemas.openxmlformats.org/presentationml/2006/ole">
            <p:oleObj spid="_x0000_s67588" name="Equation" r:id="rId10" imgW="1206360" imgH="876240" progId="">
              <p:embed/>
            </p:oleObj>
          </a:graphicData>
        </a:graphic>
      </p:graphicFrame>
      <p:graphicFrame>
        <p:nvGraphicFramePr>
          <p:cNvPr id="49" name="Object 48"/>
          <p:cNvGraphicFramePr>
            <a:graphicFrameLocks noChangeAspect="1"/>
          </p:cNvGraphicFramePr>
          <p:nvPr>
            <p:extLst>
              <p:ext uri="{D42A27DB-BD31-4B8C-83A1-F6EECF244321}">
                <p14:modId xmlns="" xmlns:p14="http://schemas.microsoft.com/office/powerpoint/2010/main" val="2348443927"/>
              </p:ext>
            </p:extLst>
          </p:nvPr>
        </p:nvGraphicFramePr>
        <p:xfrm>
          <a:off x="1541463" y="2755900"/>
          <a:ext cx="1028700" cy="787400"/>
        </p:xfrm>
        <a:graphic>
          <a:graphicData uri="http://schemas.openxmlformats.org/presentationml/2006/ole">
            <p:oleObj spid="_x0000_s67589" name="Equation" r:id="rId11" imgW="1028520" imgH="787320" progId="">
              <p:embed/>
            </p:oleObj>
          </a:graphicData>
        </a:graphic>
      </p:graphicFrame>
      <p:graphicFrame>
        <p:nvGraphicFramePr>
          <p:cNvPr id="50" name="Object 49"/>
          <p:cNvGraphicFramePr>
            <a:graphicFrameLocks noChangeAspect="1"/>
          </p:cNvGraphicFramePr>
          <p:nvPr>
            <p:extLst>
              <p:ext uri="{D42A27DB-BD31-4B8C-83A1-F6EECF244321}">
                <p14:modId xmlns="" xmlns:p14="http://schemas.microsoft.com/office/powerpoint/2010/main" val="372093030"/>
              </p:ext>
            </p:extLst>
          </p:nvPr>
        </p:nvGraphicFramePr>
        <p:xfrm>
          <a:off x="4329906" y="3184525"/>
          <a:ext cx="812800" cy="787400"/>
        </p:xfrm>
        <a:graphic>
          <a:graphicData uri="http://schemas.openxmlformats.org/presentationml/2006/ole">
            <p:oleObj spid="_x0000_s67590" name="Equation" r:id="rId12" imgW="812520" imgH="78732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build="p"/>
      <p:bldP spid="47"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685800" y="228600"/>
            <a:ext cx="7086600" cy="3087232"/>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990600" y="3124200"/>
            <a:ext cx="5686425" cy="356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533400" y="457200"/>
            <a:ext cx="6464968" cy="396240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152400" y="4648200"/>
            <a:ext cx="7450138"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cstate="print"/>
          <a:srcRect/>
          <a:stretch>
            <a:fillRect/>
          </a:stretch>
        </p:blipFill>
        <p:spPr bwMode="auto">
          <a:xfrm>
            <a:off x="1066800" y="228600"/>
            <a:ext cx="6400800" cy="4334780"/>
          </a:xfrm>
          <a:prstGeom prst="rect">
            <a:avLst/>
          </a:prstGeom>
          <a:noFill/>
          <a:ln w="9525">
            <a:noFill/>
            <a:miter lim="800000"/>
            <a:headEnd/>
            <a:tailEnd/>
          </a:ln>
        </p:spPr>
      </p:pic>
      <p:pic>
        <p:nvPicPr>
          <p:cNvPr id="5127" name="Picture 7"/>
          <p:cNvPicPr>
            <a:picLocks noChangeAspect="1" noChangeArrowheads="1"/>
          </p:cNvPicPr>
          <p:nvPr/>
        </p:nvPicPr>
        <p:blipFill>
          <a:blip r:embed="rId4" cstate="print"/>
          <a:srcRect/>
          <a:stretch>
            <a:fillRect/>
          </a:stretch>
        </p:blipFill>
        <p:spPr bwMode="auto">
          <a:xfrm>
            <a:off x="1295400" y="4486275"/>
            <a:ext cx="6067425" cy="237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304800" y="609600"/>
            <a:ext cx="7881784" cy="1676400"/>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533400" y="2514600"/>
            <a:ext cx="7629437"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685800" y="533400"/>
            <a:ext cx="7620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838200" y="762000"/>
            <a:ext cx="7562382"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609600" y="1143000"/>
            <a:ext cx="8119582"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381000" y="228600"/>
            <a:ext cx="7517921" cy="1600200"/>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3581400" y="1981200"/>
            <a:ext cx="4128824" cy="3505200"/>
          </a:xfrm>
          <a:prstGeom prst="rect">
            <a:avLst/>
          </a:prstGeom>
          <a:noFill/>
          <a:ln w="9525">
            <a:noFill/>
            <a:miter lim="800000"/>
            <a:headEnd/>
            <a:tailEnd/>
          </a:ln>
        </p:spPr>
      </p:pic>
      <p:pic>
        <p:nvPicPr>
          <p:cNvPr id="12292" name="Picture 4"/>
          <p:cNvPicPr>
            <a:picLocks noChangeAspect="1" noChangeArrowheads="1"/>
          </p:cNvPicPr>
          <p:nvPr/>
        </p:nvPicPr>
        <p:blipFill>
          <a:blip r:embed="rId5" cstate="print"/>
          <a:srcRect/>
          <a:stretch>
            <a:fillRect/>
          </a:stretch>
        </p:blipFill>
        <p:spPr bwMode="auto">
          <a:xfrm>
            <a:off x="609600" y="1828800"/>
            <a:ext cx="1905000" cy="367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695569" y="990600"/>
            <a:ext cx="7752862"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762000" y="762000"/>
            <a:ext cx="768096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ABSOLUTE VALUE INEQUALITIES</a:t>
            </a:r>
            <a:endParaRPr lang="en-US" sz="3200" dirty="0"/>
          </a:p>
        </p:txBody>
      </p:sp>
      <p:sp>
        <p:nvSpPr>
          <p:cNvPr id="3" name="Content Placeholder 2"/>
          <p:cNvSpPr>
            <a:spLocks noGrp="1"/>
          </p:cNvSpPr>
          <p:nvPr>
            <p:ph idx="1"/>
          </p:nvPr>
        </p:nvSpPr>
        <p:spPr>
          <a:xfrm>
            <a:off x="457200" y="1143000"/>
            <a:ext cx="8229600" cy="49831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58370" name="Picture 2"/>
          <p:cNvPicPr>
            <a:picLocks noChangeAspect="1" noChangeArrowheads="1"/>
          </p:cNvPicPr>
          <p:nvPr/>
        </p:nvPicPr>
        <p:blipFill>
          <a:blip r:embed="rId3" cstate="print"/>
          <a:srcRect/>
          <a:stretch>
            <a:fillRect/>
          </a:stretch>
        </p:blipFill>
        <p:spPr bwMode="auto">
          <a:xfrm>
            <a:off x="1219200" y="1524000"/>
            <a:ext cx="682123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066800" y="381000"/>
            <a:ext cx="6981825" cy="61408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762000" y="0"/>
            <a:ext cx="7105650" cy="2352675"/>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838200" y="2133600"/>
            <a:ext cx="6781800" cy="45181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1066800" y="381000"/>
            <a:ext cx="7299767" cy="4191000"/>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a:stretch>
            <a:fillRect/>
          </a:stretch>
        </p:blipFill>
        <p:spPr bwMode="auto">
          <a:xfrm>
            <a:off x="685800" y="4648200"/>
            <a:ext cx="7270044"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152400"/>
            <a:ext cx="5715000" cy="2148135"/>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152400" y="2438400"/>
            <a:ext cx="2563111" cy="2209800"/>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rcRect/>
          <a:stretch>
            <a:fillRect/>
          </a:stretch>
        </p:blipFill>
        <p:spPr bwMode="auto">
          <a:xfrm>
            <a:off x="0" y="4586288"/>
            <a:ext cx="2762281" cy="2271712"/>
          </a:xfrm>
          <a:prstGeom prst="rect">
            <a:avLst/>
          </a:prstGeom>
          <a:noFill/>
          <a:ln w="9525">
            <a:noFill/>
            <a:miter lim="800000"/>
            <a:headEnd/>
            <a:tailEnd/>
          </a:ln>
        </p:spPr>
      </p:pic>
      <p:pic>
        <p:nvPicPr>
          <p:cNvPr id="18437" name="Picture 5"/>
          <p:cNvPicPr>
            <a:picLocks noChangeAspect="1" noChangeArrowheads="1"/>
          </p:cNvPicPr>
          <p:nvPr/>
        </p:nvPicPr>
        <p:blipFill>
          <a:blip r:embed="rId6" cstate="print"/>
          <a:srcRect/>
          <a:stretch>
            <a:fillRect/>
          </a:stretch>
        </p:blipFill>
        <p:spPr bwMode="auto">
          <a:xfrm>
            <a:off x="3352800" y="2209800"/>
            <a:ext cx="4495800" cy="3322697"/>
          </a:xfrm>
          <a:prstGeom prst="rect">
            <a:avLst/>
          </a:prstGeom>
          <a:noFill/>
          <a:ln w="9525">
            <a:noFill/>
            <a:miter lim="800000"/>
            <a:headEnd/>
            <a:tailEnd/>
          </a:ln>
        </p:spPr>
      </p:pic>
      <p:pic>
        <p:nvPicPr>
          <p:cNvPr id="18438" name="Picture 6"/>
          <p:cNvPicPr>
            <a:picLocks noChangeAspect="1" noChangeArrowheads="1"/>
          </p:cNvPicPr>
          <p:nvPr/>
        </p:nvPicPr>
        <p:blipFill>
          <a:blip r:embed="rId7" cstate="print"/>
          <a:srcRect/>
          <a:stretch>
            <a:fillRect/>
          </a:stretch>
        </p:blipFill>
        <p:spPr bwMode="auto">
          <a:xfrm>
            <a:off x="3048000" y="5769554"/>
            <a:ext cx="5791200" cy="10884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685800" y="152400"/>
            <a:ext cx="7676827" cy="2438400"/>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685800" y="2743200"/>
            <a:ext cx="7486532"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838200" y="228600"/>
            <a:ext cx="7038975" cy="6302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539413" y="533400"/>
            <a:ext cx="8171296"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152400" y="228600"/>
            <a:ext cx="8807314" cy="1985963"/>
          </a:xfrm>
          <a:prstGeom prst="rect">
            <a:avLst/>
          </a:prstGeom>
          <a:noFill/>
          <a:ln w="9525">
            <a:noFill/>
            <a:miter lim="800000"/>
            <a:headEnd/>
            <a:tailEnd/>
          </a:ln>
        </p:spPr>
      </p:pic>
      <p:pic>
        <p:nvPicPr>
          <p:cNvPr id="22531" name="Picture 3"/>
          <p:cNvPicPr>
            <a:picLocks noChangeAspect="1" noChangeArrowheads="1"/>
          </p:cNvPicPr>
          <p:nvPr/>
        </p:nvPicPr>
        <p:blipFill>
          <a:blip r:embed="rId4" cstate="print"/>
          <a:srcRect/>
          <a:stretch>
            <a:fillRect/>
          </a:stretch>
        </p:blipFill>
        <p:spPr bwMode="auto">
          <a:xfrm>
            <a:off x="533400" y="3429000"/>
            <a:ext cx="8208092" cy="2819400"/>
          </a:xfrm>
          <a:prstGeom prst="rect">
            <a:avLst/>
          </a:prstGeom>
          <a:noFill/>
          <a:ln w="9525">
            <a:noFill/>
            <a:miter lim="800000"/>
            <a:headEnd/>
            <a:tailEnd/>
          </a:ln>
        </p:spPr>
      </p:pic>
      <p:pic>
        <p:nvPicPr>
          <p:cNvPr id="22532" name="Picture 4"/>
          <p:cNvPicPr>
            <a:picLocks noChangeAspect="1" noChangeArrowheads="1"/>
          </p:cNvPicPr>
          <p:nvPr/>
        </p:nvPicPr>
        <p:blipFill>
          <a:blip r:embed="rId5" cstate="print"/>
          <a:srcRect/>
          <a:stretch>
            <a:fillRect/>
          </a:stretch>
        </p:blipFill>
        <p:spPr bwMode="auto">
          <a:xfrm>
            <a:off x="838200" y="2514600"/>
            <a:ext cx="7539789"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cstate="print"/>
          <a:srcRect/>
          <a:stretch>
            <a:fillRect/>
          </a:stretch>
        </p:blipFill>
        <p:spPr bwMode="auto">
          <a:xfrm>
            <a:off x="685800" y="914400"/>
            <a:ext cx="8047578"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1147763" y="71438"/>
            <a:ext cx="6848475" cy="671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ABSOLUTE VALUE INEQUALITIES</a:t>
            </a:r>
            <a:endParaRPr lang="en-US" sz="3200" dirty="0"/>
          </a:p>
        </p:txBody>
      </p:sp>
      <p:sp>
        <p:nvSpPr>
          <p:cNvPr id="3" name="Content Placeholder 2"/>
          <p:cNvSpPr>
            <a:spLocks noGrp="1"/>
          </p:cNvSpPr>
          <p:nvPr>
            <p:ph idx="1"/>
          </p:nvPr>
        </p:nvSpPr>
        <p:spPr>
          <a:xfrm>
            <a:off x="457200" y="1143000"/>
            <a:ext cx="8229600" cy="49831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sp>
        <p:nvSpPr>
          <p:cNvPr id="5" name="Text Box 6"/>
          <p:cNvSpPr txBox="1">
            <a:spLocks noChangeArrowheads="1"/>
          </p:cNvSpPr>
          <p:nvPr/>
        </p:nvSpPr>
        <p:spPr bwMode="auto">
          <a:xfrm>
            <a:off x="6272213" y="2047875"/>
            <a:ext cx="1911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a:solidFill>
                  <a:srgbClr val="0063C7"/>
                </a:solidFill>
              </a:rPr>
              <a:t>Property 3</a:t>
            </a:r>
          </a:p>
        </p:txBody>
      </p:sp>
      <p:sp>
        <p:nvSpPr>
          <p:cNvPr id="6" name="Rectangle 31"/>
          <p:cNvSpPr>
            <a:spLocks noChangeArrowheads="1"/>
          </p:cNvSpPr>
          <p:nvPr/>
        </p:nvSpPr>
        <p:spPr bwMode="auto">
          <a:xfrm>
            <a:off x="2733675" y="4765675"/>
            <a:ext cx="3627438"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20000"/>
              </a:spcBef>
            </a:pPr>
            <a:r>
              <a:rPr lang="en-US" altLang="en-US" sz="2800">
                <a:solidFill>
                  <a:schemeClr val="tx1"/>
                </a:solidFill>
              </a:rPr>
              <a:t>Solution set: (</a:t>
            </a:r>
            <a:r>
              <a:rPr lang="en-US" altLang="en-US" sz="2800">
                <a:solidFill>
                  <a:schemeClr val="tx1"/>
                </a:solidFill>
                <a:cs typeface="Arial" panose="020B0604020202020204" pitchFamily="34" charset="0"/>
              </a:rPr>
              <a:t>–</a:t>
            </a:r>
            <a:r>
              <a:rPr lang="en-US" altLang="en-US" sz="2800">
                <a:solidFill>
                  <a:schemeClr val="tx1"/>
                </a:solidFill>
              </a:rPr>
              <a:t>1, 4)  </a:t>
            </a:r>
          </a:p>
        </p:txBody>
      </p:sp>
      <p:pic>
        <p:nvPicPr>
          <p:cNvPr id="7" name="Picture 34" descr="ce01-08-02a-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25850" y="1235075"/>
            <a:ext cx="1855788"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5" descr="ce01-08-02a-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16275" y="2052638"/>
            <a:ext cx="27241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6" descr="ce01-08-02a-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416300" y="2667000"/>
            <a:ext cx="198437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37"/>
          <p:cNvSpPr txBox="1">
            <a:spLocks noChangeArrowheads="1"/>
          </p:cNvSpPr>
          <p:nvPr/>
        </p:nvSpPr>
        <p:spPr bwMode="auto">
          <a:xfrm>
            <a:off x="6272213" y="2679700"/>
            <a:ext cx="1911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a:solidFill>
                  <a:srgbClr val="0063C7"/>
                </a:solidFill>
              </a:rPr>
              <a:t>Add 6.</a:t>
            </a:r>
          </a:p>
        </p:txBody>
      </p:sp>
      <p:sp>
        <p:nvSpPr>
          <p:cNvPr id="11" name="Text Box 39"/>
          <p:cNvSpPr txBox="1">
            <a:spLocks noChangeArrowheads="1"/>
          </p:cNvSpPr>
          <p:nvPr/>
        </p:nvSpPr>
        <p:spPr bwMode="auto">
          <a:xfrm>
            <a:off x="6272213" y="3305175"/>
            <a:ext cx="1911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a:solidFill>
                  <a:srgbClr val="0063C7"/>
                </a:solidFill>
              </a:rPr>
              <a:t>Divide by 4.</a:t>
            </a:r>
          </a:p>
        </p:txBody>
      </p:sp>
      <p:graphicFrame>
        <p:nvGraphicFramePr>
          <p:cNvPr id="12" name="Object 11"/>
          <p:cNvGraphicFramePr>
            <a:graphicFrameLocks noChangeAspect="1"/>
          </p:cNvGraphicFramePr>
          <p:nvPr>
            <p:extLst>
              <p:ext uri="{D42A27DB-BD31-4B8C-83A1-F6EECF244321}">
                <p14:modId xmlns="" xmlns:p14="http://schemas.microsoft.com/office/powerpoint/2010/main" val="733326769"/>
              </p:ext>
            </p:extLst>
          </p:nvPr>
        </p:nvGraphicFramePr>
        <p:xfrm>
          <a:off x="3544887" y="3336925"/>
          <a:ext cx="1727200" cy="342900"/>
        </p:xfrm>
        <a:graphic>
          <a:graphicData uri="http://schemas.openxmlformats.org/presentationml/2006/ole">
            <p:oleObj spid="_x0000_s68610" name="Equation" r:id="rId7" imgW="1726920" imgH="34272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838201" y="0"/>
            <a:ext cx="7086600" cy="5047224"/>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1066800" y="5058911"/>
            <a:ext cx="6791325" cy="17990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295400" y="838200"/>
            <a:ext cx="6524625"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038225" y="66675"/>
            <a:ext cx="7067550" cy="672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1033463" y="657225"/>
            <a:ext cx="7077075" cy="554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685800" y="914400"/>
            <a:ext cx="7876620" cy="4719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685800" y="1295400"/>
            <a:ext cx="7774194" cy="4195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762000" y="990600"/>
            <a:ext cx="7922742" cy="4519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914400" y="381000"/>
            <a:ext cx="6734175" cy="1924050"/>
          </a:xfrm>
          <a:prstGeom prst="rect">
            <a:avLst/>
          </a:prstGeom>
          <a:noFill/>
          <a:ln w="9525">
            <a:noFill/>
            <a:miter lim="800000"/>
            <a:headEnd/>
            <a:tailEnd/>
          </a:ln>
        </p:spPr>
      </p:pic>
      <p:pic>
        <p:nvPicPr>
          <p:cNvPr id="32771" name="Picture 3"/>
          <p:cNvPicPr>
            <a:picLocks noChangeAspect="1" noChangeArrowheads="1"/>
          </p:cNvPicPr>
          <p:nvPr/>
        </p:nvPicPr>
        <p:blipFill>
          <a:blip r:embed="rId4" cstate="print"/>
          <a:srcRect/>
          <a:stretch>
            <a:fillRect/>
          </a:stretch>
        </p:blipFill>
        <p:spPr bwMode="auto">
          <a:xfrm>
            <a:off x="1066800" y="2438400"/>
            <a:ext cx="6505575" cy="1695450"/>
          </a:xfrm>
          <a:prstGeom prst="rect">
            <a:avLst/>
          </a:prstGeom>
          <a:noFill/>
          <a:ln w="9525">
            <a:noFill/>
            <a:miter lim="800000"/>
            <a:headEnd/>
            <a:tailEnd/>
          </a:ln>
        </p:spPr>
      </p:pic>
      <p:pic>
        <p:nvPicPr>
          <p:cNvPr id="32772" name="Picture 4"/>
          <p:cNvPicPr>
            <a:picLocks noChangeAspect="1" noChangeArrowheads="1"/>
          </p:cNvPicPr>
          <p:nvPr/>
        </p:nvPicPr>
        <p:blipFill>
          <a:blip r:embed="rId5" cstate="print"/>
          <a:srcRect/>
          <a:stretch>
            <a:fillRect/>
          </a:stretch>
        </p:blipFill>
        <p:spPr bwMode="auto">
          <a:xfrm>
            <a:off x="914400" y="4343400"/>
            <a:ext cx="6905625"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990599" y="152400"/>
            <a:ext cx="6899701" cy="3962400"/>
          </a:xfrm>
          <a:prstGeom prst="rect">
            <a:avLst/>
          </a:prstGeom>
          <a:noFill/>
          <a:ln w="9525">
            <a:noFill/>
            <a:miter lim="800000"/>
            <a:headEnd/>
            <a:tailEnd/>
          </a:ln>
        </p:spPr>
      </p:pic>
      <p:pic>
        <p:nvPicPr>
          <p:cNvPr id="33795" name="Picture 3"/>
          <p:cNvPicPr>
            <a:picLocks noChangeAspect="1" noChangeArrowheads="1"/>
          </p:cNvPicPr>
          <p:nvPr/>
        </p:nvPicPr>
        <p:blipFill>
          <a:blip r:embed="rId4" cstate="print"/>
          <a:srcRect/>
          <a:stretch>
            <a:fillRect/>
          </a:stretch>
        </p:blipFill>
        <p:spPr bwMode="auto">
          <a:xfrm>
            <a:off x="1143000" y="4419600"/>
            <a:ext cx="7280031"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533400" y="152400"/>
            <a:ext cx="6743700" cy="2066925"/>
          </a:xfrm>
          <a:prstGeom prst="rect">
            <a:avLst/>
          </a:prstGeom>
          <a:noFill/>
          <a:ln w="9525">
            <a:noFill/>
            <a:miter lim="800000"/>
            <a:headEnd/>
            <a:tailEnd/>
          </a:ln>
        </p:spPr>
      </p:pic>
      <p:pic>
        <p:nvPicPr>
          <p:cNvPr id="34819" name="Picture 3"/>
          <p:cNvPicPr>
            <a:picLocks noChangeAspect="1" noChangeArrowheads="1"/>
          </p:cNvPicPr>
          <p:nvPr/>
        </p:nvPicPr>
        <p:blipFill>
          <a:blip r:embed="rId4" cstate="print"/>
          <a:srcRect/>
          <a:stretch>
            <a:fillRect/>
          </a:stretch>
        </p:blipFill>
        <p:spPr bwMode="auto">
          <a:xfrm>
            <a:off x="533400" y="2514600"/>
            <a:ext cx="7467600" cy="31160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100" b="1" dirty="0" smtClean="0"/>
              <a:t/>
            </a:r>
            <a:br>
              <a:rPr lang="en-US" sz="3100" b="1" dirty="0" smtClean="0"/>
            </a:br>
            <a:r>
              <a:rPr lang="en-US" sz="2700" b="1" dirty="0" smtClean="0"/>
              <a:t/>
            </a:r>
            <a:br>
              <a:rPr lang="en-US" sz="2700" b="1" dirty="0" smtClean="0"/>
            </a:br>
            <a:r>
              <a:rPr lang="en-US" sz="2700" b="1" dirty="0" smtClean="0">
                <a:solidFill>
                  <a:schemeClr val="tx2">
                    <a:lumMod val="75000"/>
                  </a:schemeClr>
                </a:solidFill>
              </a:rPr>
              <a:t>1</a:t>
            </a:r>
            <a:r>
              <a:rPr lang="en-US" sz="2700" b="1" dirty="0" smtClean="0"/>
              <a:t>. </a:t>
            </a:r>
            <a:r>
              <a:rPr lang="en-US" sz="2700" b="1" dirty="0" smtClean="0">
                <a:solidFill>
                  <a:schemeClr val="tx2">
                    <a:lumMod val="75000"/>
                  </a:schemeClr>
                </a:solidFill>
              </a:rPr>
              <a:t>ARITHMETIC OPERATIONS</a:t>
            </a:r>
            <a:r>
              <a:rPr lang="en-US" dirty="0"/>
              <a:t/>
            </a:r>
            <a:br>
              <a:rPr lang="en-US" dirty="0"/>
            </a:br>
            <a:endParaRPr lang="en-US" dirty="0"/>
          </a:p>
        </p:txBody>
      </p:sp>
      <p:sp>
        <p:nvSpPr>
          <p:cNvPr id="3" name="Content Placeholder 2"/>
          <p:cNvSpPr>
            <a:spLocks noGrp="1"/>
          </p:cNvSpPr>
          <p:nvPr>
            <p:ph idx="1"/>
          </p:nvPr>
        </p:nvSpPr>
        <p:spPr>
          <a:xfrm>
            <a:off x="457200" y="1143000"/>
            <a:ext cx="8229600" cy="52578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algn="just">
              <a:buNone/>
            </a:pPr>
            <a:r>
              <a:rPr lang="en-US" sz="2300" b="1" dirty="0"/>
              <a:t>Brackets </a:t>
            </a:r>
            <a:r>
              <a:rPr lang="en-US" sz="2300" dirty="0"/>
              <a:t>in mathematics are used for grouping and clarity. Brackets may also be used </a:t>
            </a:r>
            <a:r>
              <a:rPr lang="en-US" sz="2300" dirty="0" smtClean="0"/>
              <a:t>to indicate</a:t>
            </a:r>
          </a:p>
          <a:p>
            <a:pPr algn="just">
              <a:buNone/>
            </a:pPr>
            <a:r>
              <a:rPr lang="en-US" sz="2300" dirty="0" smtClean="0"/>
              <a:t> </a:t>
            </a:r>
            <a:r>
              <a:rPr lang="en-US" sz="2300" dirty="0"/>
              <a:t>multipl</a:t>
            </a:r>
            <a:r>
              <a:rPr lang="en-US" sz="2600" dirty="0"/>
              <a:t>ication.</a:t>
            </a:r>
          </a:p>
          <a:p>
            <a:pPr algn="just"/>
            <a:endParaRPr lang="en-US" sz="2600" dirty="0"/>
          </a:p>
          <a:p>
            <a:pPr algn="just">
              <a:buNone/>
            </a:pPr>
            <a:r>
              <a:rPr lang="en-US" sz="2300" b="1" dirty="0"/>
              <a:t>Variables and letters: </a:t>
            </a:r>
            <a:r>
              <a:rPr lang="en-US" sz="2300" dirty="0"/>
              <a:t>When we don't know the value of a quantity, we give that </a:t>
            </a:r>
            <a:r>
              <a:rPr lang="en-US" sz="2300" dirty="0" smtClean="0"/>
              <a:t>quantity </a:t>
            </a:r>
            <a:r>
              <a:rPr lang="en-US" sz="2300" dirty="0"/>
              <a:t>a </a:t>
            </a:r>
            <a:endParaRPr lang="en-US" sz="2300" dirty="0" smtClean="0"/>
          </a:p>
          <a:p>
            <a:pPr algn="just">
              <a:buNone/>
            </a:pPr>
            <a:r>
              <a:rPr lang="en-US" sz="2300" dirty="0" smtClean="0"/>
              <a:t>symbol</a:t>
            </a:r>
            <a:r>
              <a:rPr lang="en-US" sz="2300" dirty="0"/>
              <a:t>, such as x. We may then make general statements about </a:t>
            </a:r>
            <a:r>
              <a:rPr lang="en-US" sz="2300" dirty="0" smtClean="0"/>
              <a:t>the unknown </a:t>
            </a:r>
            <a:r>
              <a:rPr lang="en-US" sz="2300" dirty="0"/>
              <a:t>quantity, x</a:t>
            </a:r>
            <a:r>
              <a:rPr lang="en-US" sz="2600" dirty="0"/>
              <a:t>.</a:t>
            </a:r>
          </a:p>
          <a:p>
            <a:pPr algn="just"/>
            <a:endParaRPr lang="en-US" sz="2600" dirty="0"/>
          </a:p>
          <a:p>
            <a:pPr algn="just">
              <a:buNone/>
            </a:pPr>
            <a:r>
              <a:rPr lang="en-US" sz="2300" b="1" dirty="0"/>
              <a:t>Example</a:t>
            </a:r>
            <a:r>
              <a:rPr lang="en-US" sz="2300" dirty="0"/>
              <a:t>: For the next 15 weeks, if I save </a:t>
            </a:r>
            <a:r>
              <a:rPr lang="en-US" sz="2300" i="1" dirty="0"/>
              <a:t>$x </a:t>
            </a:r>
            <a:r>
              <a:rPr lang="en-US" sz="2300" dirty="0"/>
              <a:t>per week I shall have $4000 to spend on a </a:t>
            </a:r>
            <a:r>
              <a:rPr lang="en-US" sz="2300" dirty="0" smtClean="0"/>
              <a:t> holiday</a:t>
            </a:r>
            <a:r>
              <a:rPr lang="en-US" sz="2300" dirty="0"/>
              <a:t>. </a:t>
            </a:r>
            <a:endParaRPr lang="en-US" sz="2300" dirty="0" smtClean="0"/>
          </a:p>
          <a:p>
            <a:pPr algn="just">
              <a:buNone/>
            </a:pPr>
            <a:r>
              <a:rPr lang="en-US" sz="2300" dirty="0" smtClean="0"/>
              <a:t>This </a:t>
            </a:r>
            <a:r>
              <a:rPr lang="en-US" sz="2300" dirty="0"/>
              <a:t>statement may be expressed as a mathematical equation:</a:t>
            </a:r>
          </a:p>
          <a:p>
            <a:pPr algn="just">
              <a:buNone/>
            </a:pPr>
            <a:r>
              <a:rPr lang="en-US" sz="2600" dirty="0"/>
              <a:t> </a:t>
            </a:r>
          </a:p>
          <a:p>
            <a:pPr algn="ctr">
              <a:buNone/>
            </a:pPr>
            <a:r>
              <a:rPr lang="en-US" sz="2300" dirty="0"/>
              <a:t>15 * weekly savings = 4000</a:t>
            </a:r>
          </a:p>
          <a:p>
            <a:pPr algn="ctr">
              <a:buNone/>
            </a:pPr>
            <a:endParaRPr lang="en-US" sz="2300" dirty="0" smtClean="0"/>
          </a:p>
          <a:p>
            <a:pPr algn="ctr">
              <a:spcAft>
                <a:spcPts val="1200"/>
              </a:spcAft>
              <a:buNone/>
            </a:pPr>
            <a:r>
              <a:rPr lang="en-US" sz="2300" dirty="0" smtClean="0"/>
              <a:t>15 * </a:t>
            </a:r>
            <a:r>
              <a:rPr lang="en-US" sz="2300" i="1" dirty="0" smtClean="0"/>
              <a:t>x</a:t>
            </a:r>
            <a:r>
              <a:rPr lang="en-US" sz="2300" dirty="0" smtClean="0"/>
              <a:t> = 4000 or   15*x = 4000</a:t>
            </a:r>
          </a:p>
          <a:p>
            <a:pPr algn="just">
              <a:buNone/>
            </a:pPr>
            <a:r>
              <a:rPr lang="en-US" sz="2300" dirty="0" smtClean="0"/>
              <a:t>Now </a:t>
            </a:r>
            <a:r>
              <a:rPr lang="en-US" sz="2300" dirty="0"/>
              <a:t>that the </a:t>
            </a:r>
            <a:r>
              <a:rPr lang="en-US" sz="2300" dirty="0" smtClean="0"/>
              <a:t>statement has been reduced to a mathematical equation, we may solve the </a:t>
            </a:r>
          </a:p>
          <a:p>
            <a:pPr algn="just">
              <a:buNone/>
            </a:pPr>
            <a:r>
              <a:rPr lang="en-US" sz="2300" dirty="0" smtClean="0"/>
              <a:t>equation for the unknown, x:</a:t>
            </a:r>
          </a:p>
          <a:p>
            <a:pPr algn="just">
              <a:buNone/>
            </a:pPr>
            <a:r>
              <a:rPr lang="en-US" sz="2300" dirty="0" smtClean="0"/>
              <a:t>     </a:t>
            </a:r>
          </a:p>
          <a:p>
            <a:pPr algn="ctr">
              <a:buNone/>
            </a:pPr>
            <a:r>
              <a:rPr lang="en-US" sz="2300" dirty="0" smtClean="0"/>
              <a:t>15x =4000   divide both sides of the equation by 15</a:t>
            </a:r>
          </a:p>
          <a:p>
            <a:pPr algn="ctr">
              <a:buNone/>
            </a:pPr>
            <a:r>
              <a:rPr lang="en-US" dirty="0"/>
              <a:t> </a:t>
            </a:r>
          </a:p>
          <a:p>
            <a:pPr>
              <a:buNone/>
            </a:pPr>
            <a:endParaRPr lang="en-US" sz="2300" i="1" dirty="0" smtClean="0"/>
          </a:p>
          <a:p>
            <a:pPr>
              <a:buNone/>
            </a:pPr>
            <a:r>
              <a:rPr lang="en-US" sz="2300" i="1" dirty="0"/>
              <a:t> </a:t>
            </a:r>
            <a:r>
              <a:rPr lang="en-US" sz="2300" i="1" dirty="0" smtClean="0"/>
              <a:t>                                                                                                                           x </a:t>
            </a:r>
            <a:r>
              <a:rPr lang="en-US" sz="2300" i="1" dirty="0"/>
              <a:t>= </a:t>
            </a:r>
            <a:r>
              <a:rPr lang="en-US" sz="2300" dirty="0"/>
              <a:t>266.67</a:t>
            </a:r>
          </a:p>
          <a:p>
            <a:endParaRPr lang="en-US" dirty="0"/>
          </a:p>
        </p:txBody>
      </p:sp>
      <p:sp>
        <p:nvSpPr>
          <p:cNvPr id="4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38600" y="5562600"/>
            <a:ext cx="902443" cy="425592"/>
          </a:xfrm>
          <a:prstGeom prst="rect">
            <a:avLst/>
          </a:prstGeom>
          <a:noFill/>
        </p:spPr>
      </p:pic>
      <p:sp>
        <p:nvSpPr>
          <p:cNvPr id="4099" name="Rectangle 3"/>
          <p:cNvSpPr>
            <a:spLocks noChangeArrowheads="1"/>
          </p:cNvSpPr>
          <p:nvPr/>
        </p:nvSpPr>
        <p:spPr bwMode="auto">
          <a:xfrm>
            <a:off x="0" y="892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ABSOLUTE VALUE INEQUALITIES</a:t>
            </a:r>
            <a:endParaRPr lang="en-US" sz="3200" dirty="0"/>
          </a:p>
        </p:txBody>
      </p:sp>
      <p:sp>
        <p:nvSpPr>
          <p:cNvPr id="3" name="Content Placeholder 2"/>
          <p:cNvSpPr>
            <a:spLocks noGrp="1"/>
          </p:cNvSpPr>
          <p:nvPr>
            <p:ph idx="1"/>
          </p:nvPr>
        </p:nvSpPr>
        <p:spPr>
          <a:xfrm>
            <a:off x="457200" y="1143000"/>
            <a:ext cx="8229600" cy="49831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graphicFrame>
        <p:nvGraphicFramePr>
          <p:cNvPr id="4" name="Object 3"/>
          <p:cNvGraphicFramePr>
            <a:graphicFrameLocks noChangeAspect="1"/>
          </p:cNvGraphicFramePr>
          <p:nvPr/>
        </p:nvGraphicFramePr>
        <p:xfrm>
          <a:off x="3606800" y="2133600"/>
          <a:ext cx="914400" cy="311150"/>
        </p:xfrm>
        <a:graphic>
          <a:graphicData uri="http://schemas.openxmlformats.org/presentationml/2006/ole">
            <p:oleObj spid="_x0000_s69634" name="Equation" r:id="rId4" imgW="463931" imgH="762173" progId="">
              <p:embed/>
            </p:oleObj>
          </a:graphicData>
        </a:graphic>
      </p:graphicFrame>
      <p:sp>
        <p:nvSpPr>
          <p:cNvPr id="5" name="Text Box 4"/>
          <p:cNvSpPr txBox="1">
            <a:spLocks noChangeArrowheads="1"/>
          </p:cNvSpPr>
          <p:nvPr/>
        </p:nvSpPr>
        <p:spPr bwMode="auto">
          <a:xfrm>
            <a:off x="7008813" y="2047875"/>
            <a:ext cx="1911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dirty="0">
                <a:solidFill>
                  <a:srgbClr val="0063C7"/>
                </a:solidFill>
              </a:rPr>
              <a:t>Property </a:t>
            </a:r>
            <a:r>
              <a:rPr lang="en-US" altLang="en-US" sz="2000" dirty="0" smtClean="0">
                <a:solidFill>
                  <a:srgbClr val="0063C7"/>
                </a:solidFill>
              </a:rPr>
              <a:t>1</a:t>
            </a:r>
            <a:endParaRPr lang="en-US" altLang="en-US" sz="2000" dirty="0">
              <a:solidFill>
                <a:srgbClr val="0063C7"/>
              </a:solidFill>
            </a:endParaRPr>
          </a:p>
        </p:txBody>
      </p:sp>
      <p:sp>
        <p:nvSpPr>
          <p:cNvPr id="6" name="Text Box 9"/>
          <p:cNvSpPr txBox="1">
            <a:spLocks noChangeArrowheads="1"/>
          </p:cNvSpPr>
          <p:nvPr/>
        </p:nvSpPr>
        <p:spPr bwMode="auto">
          <a:xfrm>
            <a:off x="7008813" y="2565400"/>
            <a:ext cx="1911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dirty="0">
                <a:solidFill>
                  <a:srgbClr val="0063C7"/>
                </a:solidFill>
              </a:rPr>
              <a:t>Add 6.</a:t>
            </a:r>
          </a:p>
        </p:txBody>
      </p:sp>
      <p:sp>
        <p:nvSpPr>
          <p:cNvPr id="7" name="Text Box 11"/>
          <p:cNvSpPr txBox="1">
            <a:spLocks noChangeArrowheads="1"/>
          </p:cNvSpPr>
          <p:nvPr/>
        </p:nvSpPr>
        <p:spPr bwMode="auto">
          <a:xfrm>
            <a:off x="7008813" y="3038475"/>
            <a:ext cx="1911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a:solidFill>
                  <a:srgbClr val="0063C7"/>
                </a:solidFill>
              </a:rPr>
              <a:t>Divide by 4.</a:t>
            </a:r>
          </a:p>
        </p:txBody>
      </p:sp>
      <p:pic>
        <p:nvPicPr>
          <p:cNvPr id="8" name="Picture 13" descr="ce01-08-02a-2b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13150" y="1235075"/>
            <a:ext cx="1855788"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4" descr="ce01-08-02b2a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16075" y="2030413"/>
            <a:ext cx="19653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5" descr="ce01-08-02b2b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021263" y="2035175"/>
            <a:ext cx="17462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6" descr="ce01-08-02b2a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132013" y="2565400"/>
            <a:ext cx="1252537" cy="31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7" descr="ce01-08-02b2b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564188" y="2549525"/>
            <a:ext cx="1216025"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20"/>
          <p:cNvSpPr txBox="1">
            <a:spLocks noChangeArrowheads="1"/>
          </p:cNvSpPr>
          <p:nvPr/>
        </p:nvSpPr>
        <p:spPr bwMode="auto">
          <a:xfrm>
            <a:off x="3898900" y="1979613"/>
            <a:ext cx="655638"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sz="2800">
                <a:solidFill>
                  <a:schemeClr val="tx2"/>
                </a:solidFill>
              </a:rPr>
              <a:t>or</a:t>
            </a:r>
          </a:p>
        </p:txBody>
      </p:sp>
      <p:sp>
        <p:nvSpPr>
          <p:cNvPr id="14" name="Text Box 21"/>
          <p:cNvSpPr txBox="1">
            <a:spLocks noChangeArrowheads="1"/>
          </p:cNvSpPr>
          <p:nvPr/>
        </p:nvSpPr>
        <p:spPr bwMode="auto">
          <a:xfrm>
            <a:off x="3898900" y="2503488"/>
            <a:ext cx="655638"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sz="2800">
                <a:solidFill>
                  <a:schemeClr val="tx2"/>
                </a:solidFill>
              </a:rPr>
              <a:t>or</a:t>
            </a:r>
          </a:p>
        </p:txBody>
      </p:sp>
      <p:sp>
        <p:nvSpPr>
          <p:cNvPr id="15" name="Text Box 22"/>
          <p:cNvSpPr txBox="1">
            <a:spLocks noChangeArrowheads="1"/>
          </p:cNvSpPr>
          <p:nvPr/>
        </p:nvSpPr>
        <p:spPr bwMode="auto">
          <a:xfrm>
            <a:off x="3898900" y="2987675"/>
            <a:ext cx="655638"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sz="2800" dirty="0">
                <a:solidFill>
                  <a:schemeClr val="tx2"/>
                </a:solidFill>
              </a:rPr>
              <a:t>or</a:t>
            </a:r>
          </a:p>
        </p:txBody>
      </p:sp>
      <p:sp>
        <p:nvSpPr>
          <p:cNvPr id="16" name="Rectangle 5"/>
          <p:cNvSpPr>
            <a:spLocks noChangeArrowheads="1"/>
          </p:cNvSpPr>
          <p:nvPr/>
        </p:nvSpPr>
        <p:spPr bwMode="auto">
          <a:xfrm>
            <a:off x="1487487" y="4765675"/>
            <a:ext cx="3114675"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20000"/>
              </a:spcBef>
            </a:pPr>
            <a:r>
              <a:rPr lang="en-US" altLang="en-US" sz="3200" dirty="0">
                <a:solidFill>
                  <a:schemeClr val="tx1"/>
                </a:solidFill>
              </a:rPr>
              <a:t>Solution set:  </a:t>
            </a:r>
          </a:p>
        </p:txBody>
      </p:sp>
      <p:graphicFrame>
        <p:nvGraphicFramePr>
          <p:cNvPr id="17" name="Object 16"/>
          <p:cNvGraphicFramePr>
            <a:graphicFrameLocks noChangeAspect="1"/>
          </p:cNvGraphicFramePr>
          <p:nvPr>
            <p:extLst>
              <p:ext uri="{D42A27DB-BD31-4B8C-83A1-F6EECF244321}">
                <p14:modId xmlns="" xmlns:p14="http://schemas.microsoft.com/office/powerpoint/2010/main" val="615879147"/>
              </p:ext>
            </p:extLst>
          </p:nvPr>
        </p:nvGraphicFramePr>
        <p:xfrm>
          <a:off x="2300941" y="3055938"/>
          <a:ext cx="1079500" cy="342900"/>
        </p:xfrm>
        <a:graphic>
          <a:graphicData uri="http://schemas.openxmlformats.org/presentationml/2006/ole">
            <p:oleObj spid="_x0000_s69635" name="Equation" r:id="rId10" imgW="1079280" imgH="342720" progId="">
              <p:embed/>
            </p:oleObj>
          </a:graphicData>
        </a:graphic>
      </p:graphicFrame>
      <p:graphicFrame>
        <p:nvGraphicFramePr>
          <p:cNvPr id="18" name="Object 17"/>
          <p:cNvGraphicFramePr>
            <a:graphicFrameLocks noChangeAspect="1"/>
          </p:cNvGraphicFramePr>
          <p:nvPr>
            <p:extLst>
              <p:ext uri="{D42A27DB-BD31-4B8C-83A1-F6EECF244321}">
                <p14:modId xmlns="" xmlns:p14="http://schemas.microsoft.com/office/powerpoint/2010/main" val="3886504759"/>
              </p:ext>
            </p:extLst>
          </p:nvPr>
        </p:nvGraphicFramePr>
        <p:xfrm>
          <a:off x="5708650" y="3071813"/>
          <a:ext cx="927100" cy="342900"/>
        </p:xfrm>
        <a:graphic>
          <a:graphicData uri="http://schemas.openxmlformats.org/presentationml/2006/ole">
            <p:oleObj spid="_x0000_s69636" name="Equation" r:id="rId11" imgW="927000" imgH="342720" progId="">
              <p:embed/>
            </p:oleObj>
          </a:graphicData>
        </a:graphic>
      </p:graphicFrame>
      <p:graphicFrame>
        <p:nvGraphicFramePr>
          <p:cNvPr id="19" name="Object 18"/>
          <p:cNvGraphicFramePr>
            <a:graphicFrameLocks noChangeAspect="1"/>
          </p:cNvGraphicFramePr>
          <p:nvPr>
            <p:extLst>
              <p:ext uri="{D42A27DB-BD31-4B8C-83A1-F6EECF244321}">
                <p14:modId xmlns="" xmlns:p14="http://schemas.microsoft.com/office/powerpoint/2010/main" val="2383021885"/>
              </p:ext>
            </p:extLst>
          </p:nvPr>
        </p:nvGraphicFramePr>
        <p:xfrm>
          <a:off x="3986586" y="4797425"/>
          <a:ext cx="2794000" cy="558800"/>
        </p:xfrm>
        <a:graphic>
          <a:graphicData uri="http://schemas.openxmlformats.org/presentationml/2006/ole">
            <p:oleObj spid="_x0000_s69637" name="Equation" r:id="rId12" imgW="2793960" imgH="55872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p:bldP spid="14" grpId="0"/>
      <p:bldP spid="15" grpId="0"/>
      <p:bldP spid="16"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533400" y="457200"/>
            <a:ext cx="6753225" cy="2647950"/>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609600" y="3276600"/>
            <a:ext cx="6753225" cy="219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609600" y="381000"/>
            <a:ext cx="7776268" cy="2133600"/>
          </a:xfrm>
          <a:prstGeom prst="rect">
            <a:avLst/>
          </a:prstGeom>
          <a:noFill/>
          <a:ln w="9525">
            <a:noFill/>
            <a:miter lim="800000"/>
            <a:headEnd/>
            <a:tailEnd/>
          </a:ln>
        </p:spPr>
      </p:pic>
      <p:pic>
        <p:nvPicPr>
          <p:cNvPr id="36867" name="Picture 3"/>
          <p:cNvPicPr>
            <a:picLocks noChangeAspect="1" noChangeArrowheads="1"/>
          </p:cNvPicPr>
          <p:nvPr/>
        </p:nvPicPr>
        <p:blipFill>
          <a:blip r:embed="rId4" cstate="print"/>
          <a:srcRect/>
          <a:stretch>
            <a:fillRect/>
          </a:stretch>
        </p:blipFill>
        <p:spPr bwMode="auto">
          <a:xfrm>
            <a:off x="609599" y="3200400"/>
            <a:ext cx="7968105"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609600" y="152399"/>
            <a:ext cx="7467600" cy="5060013"/>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srcRect/>
          <a:stretch>
            <a:fillRect/>
          </a:stretch>
        </p:blipFill>
        <p:spPr bwMode="auto">
          <a:xfrm>
            <a:off x="762000" y="5105400"/>
            <a:ext cx="7476767"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533400" y="990600"/>
            <a:ext cx="8251573" cy="3986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914400" y="990600"/>
            <a:ext cx="7983266" cy="4643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990600" y="685800"/>
            <a:ext cx="7529566" cy="553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533400" y="914400"/>
            <a:ext cx="7798930" cy="404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914400" y="457200"/>
            <a:ext cx="7010400" cy="2133600"/>
          </a:xfrm>
          <a:prstGeom prst="rect">
            <a:avLst/>
          </a:prstGeom>
          <a:noFill/>
          <a:ln w="9525">
            <a:noFill/>
            <a:miter lim="800000"/>
            <a:headEnd/>
            <a:tailEnd/>
          </a:ln>
        </p:spPr>
      </p:pic>
      <p:pic>
        <p:nvPicPr>
          <p:cNvPr id="45059" name="Picture 3"/>
          <p:cNvPicPr>
            <a:picLocks noChangeAspect="1" noChangeArrowheads="1"/>
          </p:cNvPicPr>
          <p:nvPr/>
        </p:nvPicPr>
        <p:blipFill>
          <a:blip r:embed="rId4" cstate="print"/>
          <a:srcRect/>
          <a:stretch>
            <a:fillRect/>
          </a:stretch>
        </p:blipFill>
        <p:spPr bwMode="auto">
          <a:xfrm>
            <a:off x="457200" y="2743200"/>
            <a:ext cx="7995256"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1143000" y="0"/>
            <a:ext cx="6858000" cy="2822713"/>
          </a:xfrm>
          <a:prstGeom prst="rect">
            <a:avLst/>
          </a:prstGeom>
          <a:noFill/>
          <a:ln w="9525">
            <a:noFill/>
            <a:miter lim="800000"/>
            <a:headEnd/>
            <a:tailEnd/>
          </a:ln>
        </p:spPr>
      </p:pic>
      <p:pic>
        <p:nvPicPr>
          <p:cNvPr id="46083" name="Picture 3"/>
          <p:cNvPicPr>
            <a:picLocks noChangeAspect="1" noChangeArrowheads="1"/>
          </p:cNvPicPr>
          <p:nvPr/>
        </p:nvPicPr>
        <p:blipFill>
          <a:blip r:embed="rId4" cstate="print"/>
          <a:srcRect/>
          <a:stretch>
            <a:fillRect/>
          </a:stretch>
        </p:blipFill>
        <p:spPr bwMode="auto">
          <a:xfrm>
            <a:off x="1143000" y="2819400"/>
            <a:ext cx="6829425" cy="3867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990600" y="685800"/>
            <a:ext cx="6848475"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ABSOLUTE VALUE INEQUALITIES</a:t>
            </a:r>
            <a:endParaRPr lang="en-US" sz="3200" dirty="0"/>
          </a:p>
        </p:txBody>
      </p:sp>
      <p:sp>
        <p:nvSpPr>
          <p:cNvPr id="3" name="Content Placeholder 2"/>
          <p:cNvSpPr>
            <a:spLocks noGrp="1"/>
          </p:cNvSpPr>
          <p:nvPr>
            <p:ph idx="1"/>
          </p:nvPr>
        </p:nvSpPr>
        <p:spPr>
          <a:xfrm>
            <a:off x="457200" y="1143000"/>
            <a:ext cx="8229600" cy="5334000"/>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graphicFrame>
        <p:nvGraphicFramePr>
          <p:cNvPr id="4" name="Object 3"/>
          <p:cNvGraphicFramePr>
            <a:graphicFrameLocks noChangeAspect="1"/>
          </p:cNvGraphicFramePr>
          <p:nvPr/>
        </p:nvGraphicFramePr>
        <p:xfrm>
          <a:off x="3606800" y="2133600"/>
          <a:ext cx="914400" cy="311150"/>
        </p:xfrm>
        <a:graphic>
          <a:graphicData uri="http://schemas.openxmlformats.org/presentationml/2006/ole">
            <p:oleObj spid="_x0000_s70658" name="Equation" r:id="rId4" imgW="463931" imgH="762173" progId="">
              <p:embed/>
            </p:oleObj>
          </a:graphicData>
        </a:graphic>
      </p:graphicFrame>
      <p:sp>
        <p:nvSpPr>
          <p:cNvPr id="5" name="Text Box 4"/>
          <p:cNvSpPr txBox="1">
            <a:spLocks noChangeArrowheads="1"/>
          </p:cNvSpPr>
          <p:nvPr/>
        </p:nvSpPr>
        <p:spPr bwMode="auto">
          <a:xfrm>
            <a:off x="6564313" y="2481263"/>
            <a:ext cx="1911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dirty="0">
                <a:solidFill>
                  <a:srgbClr val="0063C7"/>
                </a:solidFill>
              </a:rPr>
              <a:t>Property </a:t>
            </a:r>
            <a:r>
              <a:rPr lang="en-US" altLang="en-US" sz="2000" dirty="0" smtClean="0">
                <a:solidFill>
                  <a:srgbClr val="0063C7"/>
                </a:solidFill>
              </a:rPr>
              <a:t>2</a:t>
            </a:r>
            <a:endParaRPr lang="en-US" altLang="en-US" sz="2000" dirty="0">
              <a:solidFill>
                <a:srgbClr val="0063C7"/>
              </a:solidFill>
            </a:endParaRPr>
          </a:p>
        </p:txBody>
      </p:sp>
      <p:sp>
        <p:nvSpPr>
          <p:cNvPr id="6" name="Text Box 5"/>
          <p:cNvSpPr txBox="1">
            <a:spLocks noChangeArrowheads="1"/>
          </p:cNvSpPr>
          <p:nvPr/>
        </p:nvSpPr>
        <p:spPr bwMode="auto">
          <a:xfrm>
            <a:off x="6564313" y="2998788"/>
            <a:ext cx="1911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a:solidFill>
                  <a:srgbClr val="0063C7"/>
                </a:solidFill>
              </a:rPr>
              <a:t>Subtract 5.</a:t>
            </a:r>
          </a:p>
        </p:txBody>
      </p:sp>
      <p:sp>
        <p:nvSpPr>
          <p:cNvPr id="7" name="Text Box 6"/>
          <p:cNvSpPr txBox="1">
            <a:spLocks noChangeArrowheads="1"/>
          </p:cNvSpPr>
          <p:nvPr/>
        </p:nvSpPr>
        <p:spPr bwMode="auto">
          <a:xfrm>
            <a:off x="6564313" y="3471863"/>
            <a:ext cx="235585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dirty="0">
                <a:solidFill>
                  <a:srgbClr val="0063C7"/>
                </a:solidFill>
              </a:rPr>
              <a:t>Divide by </a:t>
            </a:r>
            <a:r>
              <a:rPr lang="en-US" altLang="en-US" sz="2000" dirty="0">
                <a:solidFill>
                  <a:srgbClr val="0063C7"/>
                </a:solidFill>
                <a:cs typeface="Arial" panose="020B0604020202020204" pitchFamily="34" charset="0"/>
              </a:rPr>
              <a:t>–8</a:t>
            </a:r>
            <a:r>
              <a:rPr lang="en-US" altLang="en-US" sz="2000" dirty="0">
                <a:solidFill>
                  <a:srgbClr val="0063C7"/>
                </a:solidFill>
              </a:rPr>
              <a:t>. </a:t>
            </a:r>
            <a:r>
              <a:rPr lang="en-US" altLang="en-US" sz="2000" dirty="0">
                <a:solidFill>
                  <a:srgbClr val="E60000"/>
                </a:solidFill>
              </a:rPr>
              <a:t>Reverse the direction of the inequality symbol.</a:t>
            </a:r>
          </a:p>
        </p:txBody>
      </p:sp>
      <p:sp>
        <p:nvSpPr>
          <p:cNvPr id="8" name="Text Box 14"/>
          <p:cNvSpPr txBox="1">
            <a:spLocks noChangeArrowheads="1"/>
          </p:cNvSpPr>
          <p:nvPr/>
        </p:nvSpPr>
        <p:spPr bwMode="auto">
          <a:xfrm>
            <a:off x="3670300" y="2413000"/>
            <a:ext cx="655638"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sz="2800">
                <a:solidFill>
                  <a:schemeClr val="tx2"/>
                </a:solidFill>
              </a:rPr>
              <a:t>or</a:t>
            </a:r>
          </a:p>
        </p:txBody>
      </p:sp>
      <p:sp>
        <p:nvSpPr>
          <p:cNvPr id="9" name="Text Box 15"/>
          <p:cNvSpPr txBox="1">
            <a:spLocks noChangeArrowheads="1"/>
          </p:cNvSpPr>
          <p:nvPr/>
        </p:nvSpPr>
        <p:spPr bwMode="auto">
          <a:xfrm>
            <a:off x="3670300" y="2936875"/>
            <a:ext cx="655638"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sz="2800">
                <a:solidFill>
                  <a:schemeClr val="tx2"/>
                </a:solidFill>
              </a:rPr>
              <a:t>or</a:t>
            </a:r>
          </a:p>
        </p:txBody>
      </p:sp>
      <p:sp>
        <p:nvSpPr>
          <p:cNvPr id="10" name="Text Box 16"/>
          <p:cNvSpPr txBox="1">
            <a:spLocks noChangeArrowheads="1"/>
          </p:cNvSpPr>
          <p:nvPr/>
        </p:nvSpPr>
        <p:spPr bwMode="auto">
          <a:xfrm>
            <a:off x="3670300" y="3421063"/>
            <a:ext cx="655638"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eaLnBrk="1" hangingPunct="1">
              <a:spcBef>
                <a:spcPct val="50000"/>
              </a:spcBef>
            </a:pPr>
            <a:r>
              <a:rPr lang="en-US" altLang="en-US" sz="2800" dirty="0">
                <a:solidFill>
                  <a:schemeClr val="tx2"/>
                </a:solidFill>
              </a:rPr>
              <a:t>or</a:t>
            </a:r>
          </a:p>
        </p:txBody>
      </p:sp>
      <p:pic>
        <p:nvPicPr>
          <p:cNvPr id="11" name="Picture 20" descr="ce01-08-03-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371850" y="1249363"/>
            <a:ext cx="2349500" cy="48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1" descr="ce01-08-03-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906838" y="1827213"/>
            <a:ext cx="1644650" cy="48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22"/>
          <p:cNvSpPr txBox="1">
            <a:spLocks noChangeArrowheads="1"/>
          </p:cNvSpPr>
          <p:nvPr/>
        </p:nvSpPr>
        <p:spPr bwMode="auto">
          <a:xfrm>
            <a:off x="6564313" y="1878013"/>
            <a:ext cx="1911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sz="2000" dirty="0">
                <a:solidFill>
                  <a:srgbClr val="0063C7"/>
                </a:solidFill>
              </a:rPr>
              <a:t>Subtract 6.</a:t>
            </a:r>
          </a:p>
        </p:txBody>
      </p:sp>
      <p:pic>
        <p:nvPicPr>
          <p:cNvPr id="14" name="Picture 23" descr="ce01-08-03-3a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392238" y="2463800"/>
            <a:ext cx="1763712"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4" descr="ce01-08-03-3b1"/>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598988" y="2463800"/>
            <a:ext cx="1554162"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5" descr="ce01-08-03-3a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712913" y="2989263"/>
            <a:ext cx="162718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6" descr="ce01-08-03-3b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929188" y="2986088"/>
            <a:ext cx="12255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18"/>
          <p:cNvSpPr>
            <a:spLocks noChangeArrowheads="1"/>
          </p:cNvSpPr>
          <p:nvPr/>
        </p:nvSpPr>
        <p:spPr bwMode="auto">
          <a:xfrm>
            <a:off x="992186" y="5444751"/>
            <a:ext cx="2914651"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20000"/>
              </a:spcBef>
            </a:pPr>
            <a:r>
              <a:rPr lang="en-US" altLang="en-US" sz="3200" dirty="0">
                <a:solidFill>
                  <a:schemeClr val="tx1"/>
                </a:solidFill>
              </a:rPr>
              <a:t>Solution set:  </a:t>
            </a:r>
          </a:p>
        </p:txBody>
      </p:sp>
      <p:graphicFrame>
        <p:nvGraphicFramePr>
          <p:cNvPr id="19" name="Object 18"/>
          <p:cNvGraphicFramePr>
            <a:graphicFrameLocks noChangeAspect="1"/>
          </p:cNvGraphicFramePr>
          <p:nvPr>
            <p:extLst>
              <p:ext uri="{D42A27DB-BD31-4B8C-83A1-F6EECF244321}">
                <p14:modId xmlns="" xmlns:p14="http://schemas.microsoft.com/office/powerpoint/2010/main" val="1015699982"/>
              </p:ext>
            </p:extLst>
          </p:nvPr>
        </p:nvGraphicFramePr>
        <p:xfrm>
          <a:off x="2098675" y="3466820"/>
          <a:ext cx="1181100" cy="965200"/>
        </p:xfrm>
        <a:graphic>
          <a:graphicData uri="http://schemas.openxmlformats.org/presentationml/2006/ole">
            <p:oleObj spid="_x0000_s70659" name="Equation" r:id="rId11" imgW="1180800" imgH="965160" progId="">
              <p:embed/>
            </p:oleObj>
          </a:graphicData>
        </a:graphic>
      </p:graphicFrame>
      <p:graphicFrame>
        <p:nvGraphicFramePr>
          <p:cNvPr id="20" name="Object 19"/>
          <p:cNvGraphicFramePr>
            <a:graphicFrameLocks noChangeAspect="1"/>
          </p:cNvGraphicFramePr>
          <p:nvPr>
            <p:extLst>
              <p:ext uri="{D42A27DB-BD31-4B8C-83A1-F6EECF244321}">
                <p14:modId xmlns="" xmlns:p14="http://schemas.microsoft.com/office/powerpoint/2010/main" val="3966144496"/>
              </p:ext>
            </p:extLst>
          </p:nvPr>
        </p:nvGraphicFramePr>
        <p:xfrm>
          <a:off x="4974431" y="3338512"/>
          <a:ext cx="1257300" cy="965200"/>
        </p:xfrm>
        <a:graphic>
          <a:graphicData uri="http://schemas.openxmlformats.org/presentationml/2006/ole">
            <p:oleObj spid="_x0000_s70660" name="Equation" r:id="rId12" imgW="1257120" imgH="965160" progId="">
              <p:embed/>
            </p:oleObj>
          </a:graphicData>
        </a:graphic>
      </p:graphicFrame>
      <p:graphicFrame>
        <p:nvGraphicFramePr>
          <p:cNvPr id="21" name="Object 20"/>
          <p:cNvGraphicFramePr>
            <a:graphicFrameLocks noChangeAspect="1"/>
          </p:cNvGraphicFramePr>
          <p:nvPr>
            <p:extLst>
              <p:ext uri="{D42A27DB-BD31-4B8C-83A1-F6EECF244321}">
                <p14:modId xmlns="" xmlns:p14="http://schemas.microsoft.com/office/powerpoint/2010/main" val="1191100723"/>
              </p:ext>
            </p:extLst>
          </p:nvPr>
        </p:nvGraphicFramePr>
        <p:xfrm>
          <a:off x="3657600" y="5181600"/>
          <a:ext cx="3403600" cy="1066800"/>
        </p:xfrm>
        <a:graphic>
          <a:graphicData uri="http://schemas.openxmlformats.org/presentationml/2006/ole">
            <p:oleObj spid="_x0000_s70661" name="Equation" r:id="rId13" imgW="3403440" imgH="106668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3" grpId="0"/>
      <p:bldP spid="18"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1066800" y="457200"/>
            <a:ext cx="6848475"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990600" y="609600"/>
            <a:ext cx="6829425"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533400" y="381000"/>
            <a:ext cx="7775916" cy="1371600"/>
          </a:xfrm>
          <a:prstGeom prst="rect">
            <a:avLst/>
          </a:prstGeom>
          <a:noFill/>
          <a:ln w="9525">
            <a:noFill/>
            <a:miter lim="800000"/>
            <a:headEnd/>
            <a:tailEnd/>
          </a:ln>
        </p:spPr>
      </p:pic>
      <p:pic>
        <p:nvPicPr>
          <p:cNvPr id="50179" name="Picture 3"/>
          <p:cNvPicPr>
            <a:picLocks noChangeAspect="1" noChangeArrowheads="1"/>
          </p:cNvPicPr>
          <p:nvPr/>
        </p:nvPicPr>
        <p:blipFill>
          <a:blip r:embed="rId4" cstate="print"/>
          <a:srcRect/>
          <a:stretch>
            <a:fillRect/>
          </a:stretch>
        </p:blipFill>
        <p:spPr bwMode="auto">
          <a:xfrm>
            <a:off x="609600" y="1981200"/>
            <a:ext cx="7707086"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1138238" y="142875"/>
            <a:ext cx="6867525" cy="657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1023938" y="500063"/>
            <a:ext cx="7096125" cy="585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a:stretch>
            <a:fillRect/>
          </a:stretch>
        </p:blipFill>
        <p:spPr bwMode="auto">
          <a:xfrm>
            <a:off x="0" y="0"/>
            <a:ext cx="4924697" cy="1600200"/>
          </a:xfrm>
          <a:prstGeom prst="rect">
            <a:avLst/>
          </a:prstGeom>
          <a:noFill/>
          <a:ln w="9525">
            <a:noFill/>
            <a:miter lim="800000"/>
            <a:headEnd/>
            <a:tailEnd/>
          </a:ln>
        </p:spPr>
      </p:pic>
      <p:pic>
        <p:nvPicPr>
          <p:cNvPr id="53251" name="Picture 3"/>
          <p:cNvPicPr>
            <a:picLocks noChangeAspect="1" noChangeArrowheads="1"/>
          </p:cNvPicPr>
          <p:nvPr/>
        </p:nvPicPr>
        <p:blipFill>
          <a:blip r:embed="rId4" cstate="print"/>
          <a:srcRect/>
          <a:stretch>
            <a:fillRect/>
          </a:stretch>
        </p:blipFill>
        <p:spPr bwMode="auto">
          <a:xfrm>
            <a:off x="4576744" y="152400"/>
            <a:ext cx="4567256" cy="1528762"/>
          </a:xfrm>
          <a:prstGeom prst="rect">
            <a:avLst/>
          </a:prstGeom>
          <a:noFill/>
          <a:ln w="9525">
            <a:noFill/>
            <a:miter lim="800000"/>
            <a:headEnd/>
            <a:tailEnd/>
          </a:ln>
        </p:spPr>
      </p:pic>
      <p:pic>
        <p:nvPicPr>
          <p:cNvPr id="53252" name="Picture 4"/>
          <p:cNvPicPr>
            <a:picLocks noChangeAspect="1" noChangeArrowheads="1"/>
          </p:cNvPicPr>
          <p:nvPr/>
        </p:nvPicPr>
        <p:blipFill>
          <a:blip r:embed="rId5" cstate="print"/>
          <a:srcRect/>
          <a:stretch>
            <a:fillRect/>
          </a:stretch>
        </p:blipFill>
        <p:spPr bwMode="auto">
          <a:xfrm>
            <a:off x="990600" y="2057400"/>
            <a:ext cx="7086600" cy="315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a:stretch>
            <a:fillRect/>
          </a:stretch>
        </p:blipFill>
        <p:spPr bwMode="auto">
          <a:xfrm>
            <a:off x="1371600" y="0"/>
            <a:ext cx="5991225" cy="1985808"/>
          </a:xfrm>
          <a:prstGeom prst="rect">
            <a:avLst/>
          </a:prstGeom>
          <a:noFill/>
          <a:ln w="9525">
            <a:noFill/>
            <a:miter lim="800000"/>
            <a:headEnd/>
            <a:tailEnd/>
          </a:ln>
        </p:spPr>
      </p:pic>
      <p:pic>
        <p:nvPicPr>
          <p:cNvPr id="54275" name="Picture 3"/>
          <p:cNvPicPr>
            <a:picLocks noChangeAspect="1" noChangeArrowheads="1"/>
          </p:cNvPicPr>
          <p:nvPr/>
        </p:nvPicPr>
        <p:blipFill>
          <a:blip r:embed="rId4" cstate="print"/>
          <a:srcRect/>
          <a:stretch>
            <a:fillRect/>
          </a:stretch>
        </p:blipFill>
        <p:spPr bwMode="auto">
          <a:xfrm>
            <a:off x="1371600" y="2108507"/>
            <a:ext cx="6019800" cy="47494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srcRect/>
          <a:stretch>
            <a:fillRect/>
          </a:stretch>
        </p:blipFill>
        <p:spPr bwMode="auto">
          <a:xfrm>
            <a:off x="152400" y="0"/>
            <a:ext cx="6529561" cy="6600825"/>
          </a:xfrm>
          <a:prstGeom prst="rect">
            <a:avLst/>
          </a:prstGeom>
          <a:noFill/>
          <a:ln w="9525">
            <a:noFill/>
            <a:miter lim="800000"/>
            <a:headEnd/>
            <a:tailEnd/>
          </a:ln>
        </p:spPr>
      </p:pic>
      <p:pic>
        <p:nvPicPr>
          <p:cNvPr id="55299" name="Picture 3"/>
          <p:cNvPicPr>
            <a:picLocks noChangeAspect="1" noChangeArrowheads="1"/>
          </p:cNvPicPr>
          <p:nvPr/>
        </p:nvPicPr>
        <p:blipFill>
          <a:blip r:embed="rId4" cstate="print"/>
          <a:srcRect/>
          <a:stretch>
            <a:fillRect/>
          </a:stretch>
        </p:blipFill>
        <p:spPr bwMode="auto">
          <a:xfrm>
            <a:off x="4724400" y="2514600"/>
            <a:ext cx="4981575" cy="1263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1100138" y="100013"/>
            <a:ext cx="6943725" cy="6657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533400" y="2743200"/>
            <a:ext cx="7077075" cy="1752600"/>
          </a:xfrm>
          <a:prstGeom prst="rect">
            <a:avLst/>
          </a:prstGeom>
          <a:noFill/>
          <a:ln w="9525">
            <a:noFill/>
            <a:miter lim="800000"/>
            <a:headEnd/>
            <a:tailEnd/>
          </a:ln>
        </p:spPr>
      </p:pic>
      <p:pic>
        <p:nvPicPr>
          <p:cNvPr id="58371" name="Picture 3"/>
          <p:cNvPicPr>
            <a:picLocks noChangeAspect="1" noChangeArrowheads="1"/>
          </p:cNvPicPr>
          <p:nvPr/>
        </p:nvPicPr>
        <p:blipFill>
          <a:blip r:embed="rId4" cstate="print"/>
          <a:srcRect/>
          <a:stretch>
            <a:fillRect/>
          </a:stretch>
        </p:blipFill>
        <p:spPr bwMode="auto">
          <a:xfrm>
            <a:off x="685800" y="381000"/>
            <a:ext cx="6800850"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ABSOLUTE VALUE INEQUALITIES</a:t>
            </a:r>
            <a:endParaRPr lang="en-US" sz="3200" dirty="0"/>
          </a:p>
        </p:txBody>
      </p:sp>
      <p:sp>
        <p:nvSpPr>
          <p:cNvPr id="3" name="Content Placeholder 2"/>
          <p:cNvSpPr>
            <a:spLocks noGrp="1"/>
          </p:cNvSpPr>
          <p:nvPr>
            <p:ph idx="1"/>
          </p:nvPr>
        </p:nvSpPr>
        <p:spPr>
          <a:xfrm>
            <a:off x="228600" y="1143000"/>
            <a:ext cx="8763000" cy="49831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graphicFrame>
        <p:nvGraphicFramePr>
          <p:cNvPr id="4" name="Object 3"/>
          <p:cNvGraphicFramePr>
            <a:graphicFrameLocks noChangeAspect="1"/>
          </p:cNvGraphicFramePr>
          <p:nvPr/>
        </p:nvGraphicFramePr>
        <p:xfrm>
          <a:off x="3606800" y="2133600"/>
          <a:ext cx="914400" cy="311150"/>
        </p:xfrm>
        <a:graphic>
          <a:graphicData uri="http://schemas.openxmlformats.org/presentationml/2006/ole">
            <p:oleObj spid="_x0000_s71682" name="Equation" r:id="rId4" imgW="463931" imgH="762173" progId="">
              <p:embed/>
            </p:oleObj>
          </a:graphicData>
        </a:graphic>
      </p:graphicFrame>
      <p:sp>
        <p:nvSpPr>
          <p:cNvPr id="5" name="Rectangle 5"/>
          <p:cNvSpPr>
            <a:spLocks noChangeArrowheads="1"/>
          </p:cNvSpPr>
          <p:nvPr/>
        </p:nvSpPr>
        <p:spPr bwMode="auto">
          <a:xfrm>
            <a:off x="2886075" y="4765675"/>
            <a:ext cx="3330575"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20000"/>
              </a:spcBef>
            </a:pPr>
            <a:r>
              <a:rPr lang="en-US" altLang="en-US" sz="2800" dirty="0">
                <a:solidFill>
                  <a:schemeClr val="tx1"/>
                </a:solidFill>
              </a:rPr>
              <a:t>Solution set: {</a:t>
            </a:r>
            <a:r>
              <a:rPr lang="en-US" altLang="en-US" sz="2800" dirty="0">
                <a:solidFill>
                  <a:schemeClr val="tx1"/>
                </a:solidFill>
                <a:cs typeface="Arial" panose="020B0604020202020204" pitchFamily="34" charset="0"/>
              </a:rPr>
              <a:t>–</a:t>
            </a:r>
            <a:r>
              <a:rPr lang="en-US" altLang="en-US" sz="2800" dirty="0">
                <a:solidFill>
                  <a:schemeClr val="tx1"/>
                </a:solidFill>
              </a:rPr>
              <a:t>4} </a:t>
            </a:r>
          </a:p>
        </p:txBody>
      </p:sp>
      <p:graphicFrame>
        <p:nvGraphicFramePr>
          <p:cNvPr id="6" name="Object 12"/>
          <p:cNvGraphicFramePr>
            <a:graphicFrameLocks noChangeAspect="1"/>
          </p:cNvGraphicFramePr>
          <p:nvPr/>
        </p:nvGraphicFramePr>
        <p:xfrm>
          <a:off x="3175000" y="2133600"/>
          <a:ext cx="914400" cy="311150"/>
        </p:xfrm>
        <a:graphic>
          <a:graphicData uri="http://schemas.openxmlformats.org/presentationml/2006/ole">
            <p:oleObj spid="_x0000_s71683" name="Equation" r:id="rId5" imgW="463931" imgH="762173" progId="">
              <p:embed/>
            </p:oleObj>
          </a:graphicData>
        </a:graphic>
      </p:graphicFrame>
      <p:pic>
        <p:nvPicPr>
          <p:cNvPr id="7" name="Picture 13" descr="ce01-08-04a-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625850" y="1222375"/>
            <a:ext cx="1855788"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4"/>
          <p:cNvSpPr>
            <a:spLocks noChangeArrowheads="1"/>
          </p:cNvSpPr>
          <p:nvPr/>
        </p:nvSpPr>
        <p:spPr bwMode="auto">
          <a:xfrm>
            <a:off x="152400" y="2006600"/>
            <a:ext cx="87630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20000"/>
              </a:spcBef>
            </a:pPr>
            <a:r>
              <a:rPr lang="en-US" altLang="en-US" sz="2800" dirty="0">
                <a:solidFill>
                  <a:schemeClr val="tx1"/>
                </a:solidFill>
              </a:rPr>
              <a:t>The absolute value of a number will be 0 if that number is 0. </a:t>
            </a:r>
            <a:r>
              <a:rPr lang="en-US" altLang="en-US" sz="2800" dirty="0">
                <a:solidFill>
                  <a:schemeClr val="tx2"/>
                </a:solidFill>
              </a:rPr>
              <a:t> </a:t>
            </a:r>
          </a:p>
        </p:txBody>
      </p:sp>
      <p:sp>
        <p:nvSpPr>
          <p:cNvPr id="9" name="Rectangle 15"/>
          <p:cNvSpPr>
            <a:spLocks noChangeArrowheads="1"/>
          </p:cNvSpPr>
          <p:nvPr/>
        </p:nvSpPr>
        <p:spPr bwMode="auto">
          <a:xfrm>
            <a:off x="152400" y="3368675"/>
            <a:ext cx="87630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20000"/>
              </a:spcBef>
            </a:pPr>
            <a:r>
              <a:rPr lang="en-US" altLang="en-US" sz="2800" dirty="0">
                <a:solidFill>
                  <a:schemeClr val="tx1"/>
                </a:solidFill>
              </a:rPr>
              <a:t>Therefore,                    is equivalent to 7</a:t>
            </a:r>
            <a:r>
              <a:rPr lang="en-US" altLang="en-US" sz="2800" i="1" dirty="0">
                <a:solidFill>
                  <a:schemeClr val="tx1"/>
                </a:solidFill>
              </a:rPr>
              <a:t>x</a:t>
            </a:r>
            <a:r>
              <a:rPr lang="en-US" altLang="en-US" sz="2800" dirty="0">
                <a:solidFill>
                  <a:schemeClr val="tx1"/>
                </a:solidFill>
              </a:rPr>
              <a:t> + 28 = 0.</a:t>
            </a:r>
            <a:endParaRPr lang="en-US" altLang="en-US" sz="2800" dirty="0">
              <a:solidFill>
                <a:schemeClr val="tx2"/>
              </a:solidFill>
            </a:endParaRPr>
          </a:p>
        </p:txBody>
      </p:sp>
      <p:pic>
        <p:nvPicPr>
          <p:cNvPr id="10" name="Picture 16" descr="ce01-08-04a-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941513" y="3440113"/>
            <a:ext cx="1855787"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srcRect/>
          <a:stretch>
            <a:fillRect/>
          </a:stretch>
        </p:blipFill>
        <p:spPr bwMode="auto">
          <a:xfrm>
            <a:off x="990600" y="685800"/>
            <a:ext cx="7414643" cy="5091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1600200" y="304800"/>
            <a:ext cx="5747657" cy="2895600"/>
          </a:xfrm>
          <a:prstGeom prst="rect">
            <a:avLst/>
          </a:prstGeom>
          <a:noFill/>
          <a:ln w="9525">
            <a:noFill/>
            <a:miter lim="800000"/>
            <a:headEnd/>
            <a:tailEnd/>
          </a:ln>
        </p:spPr>
      </p:pic>
      <p:pic>
        <p:nvPicPr>
          <p:cNvPr id="3" name="Picture 2"/>
          <p:cNvPicPr/>
          <p:nvPr/>
        </p:nvPicPr>
        <p:blipFill>
          <a:blip r:embed="rId4" cstate="print"/>
          <a:srcRect/>
          <a:stretch>
            <a:fillRect/>
          </a:stretch>
        </p:blipFill>
        <p:spPr bwMode="auto">
          <a:xfrm>
            <a:off x="1600200" y="3276600"/>
            <a:ext cx="56388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0">
            <a:schemeClr val="accent1"/>
          </a:lnRef>
          <a:fillRef idx="1001">
            <a:schemeClr val="dk2"/>
          </a:fillRef>
          <a:effectRef idx="3">
            <a:schemeClr val="accent1"/>
          </a:effectRef>
          <a:fontRef idx="minor">
            <a:schemeClr val="lt1"/>
          </a:fontRef>
        </p:style>
        <p:txBody>
          <a:bodyPr>
            <a:normAutofit/>
          </a:bodyPr>
          <a:lstStyle/>
          <a:p>
            <a:r>
              <a:rPr lang="en-US" sz="3600" b="1" dirty="0" smtClean="0"/>
              <a:t>FUNCTIONS OF SEVERAL VARIABLES</a:t>
            </a:r>
            <a:endParaRPr lang="en-US" sz="3600" b="1" dirty="0"/>
          </a:p>
        </p:txBody>
      </p:sp>
      <p:sp>
        <p:nvSpPr>
          <p:cNvPr id="3" name="Content Placeholder 2"/>
          <p:cNvSpPr>
            <a:spLocks noGrp="1"/>
          </p:cNvSpPr>
          <p:nvPr>
            <p:ph idx="1"/>
          </p:nvPr>
        </p:nvSpPr>
        <p:spPr>
          <a:xfrm>
            <a:off x="304800" y="1600200"/>
            <a:ext cx="8610600" cy="4525963"/>
          </a:xfrm>
        </p:spPr>
        <p:txBody>
          <a:bodyPr>
            <a:normAutofit/>
          </a:bodyPr>
          <a:lstStyle/>
          <a:p>
            <a:pPr algn="just">
              <a:buNone/>
            </a:pPr>
            <a:r>
              <a:rPr lang="en-US" sz="2400" dirty="0" smtClean="0"/>
              <a:t>Recall that a function consists of a set of inputs called the </a:t>
            </a:r>
            <a:r>
              <a:rPr lang="en-US" sz="2400" b="1" dirty="0" smtClean="0"/>
              <a:t>domain, </a:t>
            </a:r>
            <a:r>
              <a:rPr lang="en-US" sz="2400" dirty="0" smtClean="0"/>
              <a:t>a </a:t>
            </a:r>
          </a:p>
          <a:p>
            <a:pPr algn="just">
              <a:buNone/>
            </a:pPr>
            <a:r>
              <a:rPr lang="en-US" sz="2400" dirty="0" smtClean="0"/>
              <a:t>set of outputs called the </a:t>
            </a:r>
            <a:r>
              <a:rPr lang="en-US" sz="2400" b="1" dirty="0" smtClean="0"/>
              <a:t>range, and a rule </a:t>
            </a:r>
            <a:r>
              <a:rPr lang="en-US" sz="2400" dirty="0" smtClean="0"/>
              <a:t>by which each input </a:t>
            </a:r>
          </a:p>
          <a:p>
            <a:pPr algn="just">
              <a:buNone/>
            </a:pPr>
            <a:r>
              <a:rPr lang="en-US" sz="2400" dirty="0" smtClean="0"/>
              <a:t>determines exactly one output.</a:t>
            </a:r>
          </a:p>
          <a:p>
            <a:pPr algn="just">
              <a:buNone/>
            </a:pPr>
            <a:endParaRPr lang="en-US" sz="2400" dirty="0" smtClean="0"/>
          </a:p>
          <a:p>
            <a:pPr algn="just">
              <a:buNone/>
            </a:pPr>
            <a:r>
              <a:rPr lang="en-US" sz="2400" dirty="0" smtClean="0"/>
              <a:t>For all of the functions studied previously, both the inputs and </a:t>
            </a:r>
          </a:p>
          <a:p>
            <a:pPr algn="just">
              <a:buNone/>
            </a:pPr>
            <a:r>
              <a:rPr lang="en-US" sz="2400" dirty="0" smtClean="0"/>
              <a:t>outputs were real numbers. We now extend the concept of function </a:t>
            </a:r>
          </a:p>
          <a:p>
            <a:pPr algn="just">
              <a:buNone/>
            </a:pPr>
            <a:r>
              <a:rPr lang="en-US" sz="2400" dirty="0" smtClean="0"/>
              <a:t>to the case when the inputs are </a:t>
            </a:r>
            <a:r>
              <a:rPr lang="en-US" sz="2400" i="1" dirty="0" smtClean="0"/>
              <a:t>ordered pairs of real numbers.</a:t>
            </a:r>
          </a:p>
          <a:p>
            <a:pPr algn="just">
              <a:buNone/>
            </a:pPr>
            <a:endParaRPr lang="en-US" sz="2400" i="1" dirty="0" smtClean="0"/>
          </a:p>
          <a:p>
            <a:pPr algn="just">
              <a:buNone/>
            </a:pPr>
            <a:endParaRPr lang="en-US" sz="2400" dirty="0"/>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0">
            <a:schemeClr val="accent1"/>
          </a:lnRef>
          <a:fillRef idx="1001">
            <a:schemeClr val="dk2"/>
          </a:fillRef>
          <a:effectRef idx="3">
            <a:schemeClr val="accent1"/>
          </a:effectRef>
          <a:fontRef idx="minor">
            <a:schemeClr val="lt1"/>
          </a:fontRef>
        </p:style>
        <p:txBody>
          <a:bodyPr>
            <a:normAutofit/>
          </a:bodyPr>
          <a:lstStyle/>
          <a:p>
            <a:r>
              <a:rPr lang="en-US" sz="3600" b="1" dirty="0" smtClean="0"/>
              <a:t>FUNCTIONS OF SEVERAL VARIABLES</a:t>
            </a:r>
            <a:endParaRPr lang="en-US" sz="3600" b="1" dirty="0"/>
          </a:p>
        </p:txBody>
      </p:sp>
      <p:pic>
        <p:nvPicPr>
          <p:cNvPr id="1026" name="Picture 2"/>
          <p:cNvPicPr>
            <a:picLocks noChangeAspect="1" noChangeArrowheads="1"/>
          </p:cNvPicPr>
          <p:nvPr/>
        </p:nvPicPr>
        <p:blipFill>
          <a:blip r:embed="rId3" cstate="print"/>
          <a:srcRect/>
          <a:stretch>
            <a:fillRect/>
          </a:stretch>
        </p:blipFill>
        <p:spPr bwMode="auto">
          <a:xfrm>
            <a:off x="685799" y="1371600"/>
            <a:ext cx="7306849" cy="762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09600" y="2133600"/>
            <a:ext cx="7391400" cy="4401620"/>
          </a:xfrm>
          <a:prstGeom prst="rect">
            <a:avLst/>
          </a:prstGeom>
          <a:noFill/>
          <a:ln w="9525">
            <a:noFill/>
            <a:miter lim="800000"/>
            <a:headEnd/>
            <a:tailEnd/>
          </a:ln>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0">
            <a:schemeClr val="accent1"/>
          </a:lnRef>
          <a:fillRef idx="1001">
            <a:schemeClr val="dk2"/>
          </a:fillRef>
          <a:effectRef idx="3">
            <a:schemeClr val="accent1"/>
          </a:effectRef>
          <a:fontRef idx="minor">
            <a:schemeClr val="lt1"/>
          </a:fontRef>
        </p:style>
        <p:txBody>
          <a:bodyPr>
            <a:normAutofit/>
          </a:bodyPr>
          <a:lstStyle/>
          <a:p>
            <a:r>
              <a:rPr lang="en-US" sz="3600" b="1" dirty="0" smtClean="0"/>
              <a:t>FUNCTIONS OF SEVERAL VARIABLES</a:t>
            </a:r>
            <a:endParaRPr lang="en-US" sz="3600" b="1" dirty="0"/>
          </a:p>
        </p:txBody>
      </p:sp>
      <p:pic>
        <p:nvPicPr>
          <p:cNvPr id="2050" name="Picture 2"/>
          <p:cNvPicPr>
            <a:picLocks noChangeAspect="1" noChangeArrowheads="1"/>
          </p:cNvPicPr>
          <p:nvPr/>
        </p:nvPicPr>
        <p:blipFill>
          <a:blip r:embed="rId3" cstate="print"/>
          <a:srcRect/>
          <a:stretch>
            <a:fillRect/>
          </a:stretch>
        </p:blipFill>
        <p:spPr bwMode="auto">
          <a:xfrm>
            <a:off x="990600" y="1600200"/>
            <a:ext cx="7268827" cy="3419475"/>
          </a:xfrm>
          <a:prstGeom prst="rect">
            <a:avLst/>
          </a:prstGeom>
          <a:noFill/>
          <a:ln w="9525">
            <a:noFill/>
            <a:miter lim="800000"/>
            <a:headEnd/>
            <a:tailEnd/>
          </a:ln>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0">
            <a:schemeClr val="accent1"/>
          </a:lnRef>
          <a:fillRef idx="1001">
            <a:schemeClr val="dk2"/>
          </a:fillRef>
          <a:effectRef idx="3">
            <a:schemeClr val="accent1"/>
          </a:effectRef>
          <a:fontRef idx="minor">
            <a:schemeClr val="lt1"/>
          </a:fontRef>
        </p:style>
        <p:txBody>
          <a:bodyPr>
            <a:normAutofit/>
          </a:bodyPr>
          <a:lstStyle/>
          <a:p>
            <a:r>
              <a:rPr lang="en-US" sz="3600" b="1" dirty="0" smtClean="0"/>
              <a:t>FUNCTIONS OF SEVERAL VARIABLES</a:t>
            </a:r>
            <a:endParaRPr lang="en-US" sz="3600" b="1" dirty="0"/>
          </a:p>
        </p:txBody>
      </p:sp>
      <p:pic>
        <p:nvPicPr>
          <p:cNvPr id="3074" name="Picture 2"/>
          <p:cNvPicPr>
            <a:picLocks noChangeAspect="1" noChangeArrowheads="1"/>
          </p:cNvPicPr>
          <p:nvPr/>
        </p:nvPicPr>
        <p:blipFill>
          <a:blip r:embed="rId3" cstate="print"/>
          <a:srcRect/>
          <a:stretch>
            <a:fillRect/>
          </a:stretch>
        </p:blipFill>
        <p:spPr bwMode="auto">
          <a:xfrm>
            <a:off x="609600" y="1295400"/>
            <a:ext cx="7772400" cy="5009796"/>
          </a:xfrm>
          <a:prstGeom prst="rect">
            <a:avLst/>
          </a:prstGeom>
          <a:noFill/>
          <a:ln w="9525">
            <a:noFill/>
            <a:miter lim="800000"/>
            <a:headEnd/>
            <a:tailEnd/>
          </a:ln>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166813" y="223838"/>
            <a:ext cx="6810375" cy="6410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219200" y="762000"/>
            <a:ext cx="7376332" cy="1396085"/>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1219200" y="1981200"/>
            <a:ext cx="7331264"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333150" y="304800"/>
            <a:ext cx="6667850" cy="64318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0">
            <a:schemeClr val="accent1"/>
          </a:lnRef>
          <a:fillRef idx="1001">
            <a:schemeClr val="dk2"/>
          </a:fillRef>
          <a:effectRef idx="3">
            <a:schemeClr val="accent1"/>
          </a:effectRef>
          <a:fontRef idx="minor">
            <a:schemeClr val="lt1"/>
          </a:fontRef>
        </p:style>
        <p:txBody>
          <a:bodyPr>
            <a:normAutofit/>
          </a:bodyPr>
          <a:lstStyle/>
          <a:p>
            <a:r>
              <a:rPr lang="en-US" sz="3600" b="1" dirty="0" smtClean="0"/>
              <a:t>PARTIAL DERIVATIVES</a:t>
            </a:r>
            <a:endParaRPr lang="en-US" sz="3600" b="1" dirty="0"/>
          </a:p>
        </p:txBody>
      </p:sp>
      <p:pic>
        <p:nvPicPr>
          <p:cNvPr id="4098" name="Picture 2"/>
          <p:cNvPicPr>
            <a:picLocks noChangeAspect="1" noChangeArrowheads="1"/>
          </p:cNvPicPr>
          <p:nvPr/>
        </p:nvPicPr>
        <p:blipFill>
          <a:blip r:embed="rId3" cstate="print"/>
          <a:srcRect/>
          <a:stretch>
            <a:fillRect/>
          </a:stretch>
        </p:blipFill>
        <p:spPr bwMode="auto">
          <a:xfrm>
            <a:off x="1066800" y="1143000"/>
            <a:ext cx="7086600" cy="5510699"/>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3">
            <a:schemeClr val="lt1"/>
          </a:lnRef>
          <a:fillRef idx="1">
            <a:schemeClr val="accent1"/>
          </a:fillRef>
          <a:effectRef idx="1">
            <a:schemeClr val="accent1"/>
          </a:effectRef>
          <a:fontRef idx="minor">
            <a:schemeClr val="lt1"/>
          </a:fontRef>
        </p:style>
        <p:txBody>
          <a:bodyPr>
            <a:normAutofit/>
          </a:bodyPr>
          <a:lstStyle/>
          <a:p>
            <a:r>
              <a:rPr lang="en-US" sz="2400" dirty="0" smtClean="0"/>
              <a:t>ABSOLUTE VALUE INEQUALITIES –MODEL TOLERANCE</a:t>
            </a:r>
            <a:endParaRPr lang="en-US" sz="2400" dirty="0"/>
          </a:p>
        </p:txBody>
      </p:sp>
      <p:sp>
        <p:nvSpPr>
          <p:cNvPr id="3" name="Content Placeholder 2"/>
          <p:cNvSpPr>
            <a:spLocks noGrp="1"/>
          </p:cNvSpPr>
          <p:nvPr>
            <p:ph idx="1"/>
          </p:nvPr>
        </p:nvSpPr>
        <p:spPr>
          <a:xfrm>
            <a:off x="228600" y="990600"/>
            <a:ext cx="8458200" cy="5486400"/>
          </a:xfrm>
        </p:spPr>
        <p:style>
          <a:lnRef idx="1">
            <a:schemeClr val="accent1"/>
          </a:lnRef>
          <a:fillRef idx="2">
            <a:schemeClr val="accent1"/>
          </a:fillRef>
          <a:effectRef idx="1">
            <a:schemeClr val="accent1"/>
          </a:effectRef>
          <a:fontRef idx="minor">
            <a:schemeClr val="dk1"/>
          </a:fontRef>
        </p:style>
        <p:txBody>
          <a:bodyPr/>
          <a:lstStyle/>
          <a:p>
            <a:pPr>
              <a:buNone/>
            </a:pPr>
            <a:r>
              <a:rPr lang="en-US" sz="2400" dirty="0" smtClean="0"/>
              <a:t> </a:t>
            </a:r>
            <a:endParaRPr lang="en-US" sz="2400" dirty="0"/>
          </a:p>
        </p:txBody>
      </p:sp>
      <p:sp>
        <p:nvSpPr>
          <p:cNvPr id="17" name="Rectangle 3"/>
          <p:cNvSpPr txBox="1">
            <a:spLocks noChangeArrowheads="1"/>
          </p:cNvSpPr>
          <p:nvPr/>
        </p:nvSpPr>
        <p:spPr>
          <a:xfrm>
            <a:off x="457200" y="1016000"/>
            <a:ext cx="8420100" cy="1033463"/>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Suppose </a:t>
            </a:r>
            <a:r>
              <a:rPr kumimoji="0" lang="en-US" altLang="en-US" sz="2400" b="0" i="1" u="none" strike="noStrike" kern="1200" cap="none" spc="0" normalizeH="0" baseline="0" noProof="0" dirty="0" smtClean="0">
                <a:ln>
                  <a:noFill/>
                </a:ln>
                <a:solidFill>
                  <a:schemeClr val="tx1"/>
                </a:solidFill>
                <a:effectLst/>
                <a:uLnTx/>
                <a:uFillTx/>
                <a:latin typeface="+mn-lt"/>
                <a:ea typeface="+mn-ea"/>
                <a:cs typeface="+mn-cs"/>
              </a:rPr>
              <a:t>y</a:t>
            </a: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 = 5</a:t>
            </a:r>
            <a:r>
              <a:rPr kumimoji="0" lang="en-US" altLang="en-US" sz="2400" b="0" i="1" u="none" strike="noStrike" kern="1200" cap="none" spc="0" normalizeH="0" baseline="0" noProof="0" dirty="0" smtClean="0">
                <a:ln>
                  <a:noFill/>
                </a:ln>
                <a:solidFill>
                  <a:schemeClr val="tx1"/>
                </a:solidFill>
                <a:effectLst/>
                <a:uLnTx/>
                <a:uFillTx/>
                <a:latin typeface="+mn-lt"/>
                <a:ea typeface="+mn-ea"/>
                <a:cs typeface="+mn-cs"/>
              </a:rPr>
              <a:t>x</a:t>
            </a: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 – 2 and we want </a:t>
            </a:r>
            <a:r>
              <a:rPr kumimoji="0" lang="en-US" altLang="en-US" sz="2400" b="0" i="1" u="none" strike="noStrike" kern="1200" cap="none" spc="0" normalizeH="0" baseline="0" noProof="0" dirty="0" smtClean="0">
                <a:ln>
                  <a:noFill/>
                </a:ln>
                <a:solidFill>
                  <a:schemeClr val="tx1"/>
                </a:solidFill>
                <a:effectLst/>
                <a:uLnTx/>
                <a:uFillTx/>
                <a:latin typeface="+mn-lt"/>
                <a:ea typeface="+mn-ea"/>
                <a:cs typeface="+mn-cs"/>
              </a:rPr>
              <a:t>y</a:t>
            </a: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 to be within 0.001 unit of 6. For what values of </a:t>
            </a:r>
            <a:r>
              <a:rPr kumimoji="0" lang="en-US" altLang="en-US" sz="2400" b="0" i="1" u="none" strike="noStrike" kern="1200" cap="none" spc="0" normalizeH="0" baseline="0" noProof="0" dirty="0" smtClean="0">
                <a:ln>
                  <a:noFill/>
                </a:ln>
                <a:solidFill>
                  <a:schemeClr val="tx1"/>
                </a:solidFill>
                <a:effectLst/>
                <a:uLnTx/>
                <a:uFillTx/>
                <a:latin typeface="+mn-lt"/>
                <a:ea typeface="+mn-ea"/>
                <a:cs typeface="+mn-cs"/>
              </a:rPr>
              <a:t>x</a:t>
            </a: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 will this be true?</a:t>
            </a:r>
          </a:p>
        </p:txBody>
      </p:sp>
      <p:pic>
        <p:nvPicPr>
          <p:cNvPr id="18" name="Picture 10" descr="ce01-08-06-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86163" y="2225675"/>
            <a:ext cx="1909762"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1" descr="ce01-08-06-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28900" y="2822575"/>
            <a:ext cx="2879725" cy="54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2" descr="ce01-08-06-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409950" y="3497263"/>
            <a:ext cx="2084388" cy="48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13" descr="ce01-08-06-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273300" y="4070350"/>
            <a:ext cx="320833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4" descr="ce01-08-06-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755900" y="4589463"/>
            <a:ext cx="29432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5" descr="ce01-08-06-6"/>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773363" y="5135563"/>
            <a:ext cx="315436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 Box 16"/>
          <p:cNvSpPr txBox="1">
            <a:spLocks noChangeArrowheads="1"/>
          </p:cNvSpPr>
          <p:nvPr/>
        </p:nvSpPr>
        <p:spPr bwMode="auto">
          <a:xfrm>
            <a:off x="6107113" y="2149475"/>
            <a:ext cx="277018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dirty="0">
                <a:solidFill>
                  <a:srgbClr val="0063C7"/>
                </a:solidFill>
              </a:rPr>
              <a:t>Write an absolute value inequality</a:t>
            </a:r>
          </a:p>
        </p:txBody>
      </p:sp>
      <p:sp>
        <p:nvSpPr>
          <p:cNvPr id="25" name="Text Box 17"/>
          <p:cNvSpPr txBox="1">
            <a:spLocks noChangeArrowheads="1"/>
          </p:cNvSpPr>
          <p:nvPr/>
        </p:nvSpPr>
        <p:spPr bwMode="auto">
          <a:xfrm>
            <a:off x="6107113" y="2914650"/>
            <a:ext cx="277018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a:solidFill>
                  <a:srgbClr val="0063C7"/>
                </a:solidFill>
              </a:rPr>
              <a:t>Substitute 5</a:t>
            </a:r>
            <a:r>
              <a:rPr lang="en-US" altLang="en-US" i="1">
                <a:solidFill>
                  <a:srgbClr val="0063C7"/>
                </a:solidFill>
              </a:rPr>
              <a:t>x</a:t>
            </a:r>
            <a:r>
              <a:rPr lang="en-US" altLang="en-US">
                <a:solidFill>
                  <a:srgbClr val="0063C7"/>
                </a:solidFill>
              </a:rPr>
              <a:t> – 2 for </a:t>
            </a:r>
            <a:r>
              <a:rPr lang="en-US" altLang="en-US" i="1">
                <a:solidFill>
                  <a:srgbClr val="0063C7"/>
                </a:solidFill>
              </a:rPr>
              <a:t>y</a:t>
            </a:r>
            <a:r>
              <a:rPr lang="en-US" altLang="en-US">
                <a:solidFill>
                  <a:srgbClr val="0063C7"/>
                </a:solidFill>
              </a:rPr>
              <a:t>.</a:t>
            </a:r>
          </a:p>
        </p:txBody>
      </p:sp>
      <p:sp>
        <p:nvSpPr>
          <p:cNvPr id="26" name="Text Box 18"/>
          <p:cNvSpPr txBox="1">
            <a:spLocks noChangeArrowheads="1"/>
          </p:cNvSpPr>
          <p:nvPr/>
        </p:nvSpPr>
        <p:spPr bwMode="auto">
          <a:xfrm>
            <a:off x="6107113" y="4083050"/>
            <a:ext cx="27701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a:solidFill>
                  <a:srgbClr val="0063C7"/>
                </a:solidFill>
              </a:rPr>
              <a:t>Property 3</a:t>
            </a:r>
          </a:p>
        </p:txBody>
      </p:sp>
      <p:sp>
        <p:nvSpPr>
          <p:cNvPr id="27" name="Text Box 19"/>
          <p:cNvSpPr txBox="1">
            <a:spLocks noChangeArrowheads="1"/>
          </p:cNvSpPr>
          <p:nvPr/>
        </p:nvSpPr>
        <p:spPr bwMode="auto">
          <a:xfrm>
            <a:off x="6107113" y="4589463"/>
            <a:ext cx="27701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a:solidFill>
                  <a:srgbClr val="0063C7"/>
                </a:solidFill>
              </a:rPr>
              <a:t>Add 8.</a:t>
            </a:r>
          </a:p>
        </p:txBody>
      </p:sp>
      <p:sp>
        <p:nvSpPr>
          <p:cNvPr id="28" name="Text Box 20"/>
          <p:cNvSpPr txBox="1">
            <a:spLocks noChangeArrowheads="1"/>
          </p:cNvSpPr>
          <p:nvPr/>
        </p:nvSpPr>
        <p:spPr bwMode="auto">
          <a:xfrm>
            <a:off x="6107113" y="5135563"/>
            <a:ext cx="27701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50000"/>
              </a:spcBef>
            </a:pPr>
            <a:r>
              <a:rPr lang="en-US" altLang="en-US">
                <a:solidFill>
                  <a:srgbClr val="0063C7"/>
                </a:solidFill>
              </a:rPr>
              <a:t>Divide by 5.</a:t>
            </a:r>
          </a:p>
        </p:txBody>
      </p:sp>
      <p:sp>
        <p:nvSpPr>
          <p:cNvPr id="29" name="Rectangle 21"/>
          <p:cNvSpPr>
            <a:spLocks noChangeArrowheads="1"/>
          </p:cNvSpPr>
          <p:nvPr/>
        </p:nvSpPr>
        <p:spPr bwMode="auto">
          <a:xfrm>
            <a:off x="457200" y="5554663"/>
            <a:ext cx="8420100" cy="103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3333FF"/>
                </a:solidFill>
                <a:latin typeface="Arial" panose="020B0604020202020204" pitchFamily="34" charset="0"/>
              </a:defRPr>
            </a:lvl1pPr>
            <a:lvl2pPr marL="742950" indent="-285750" eaLnBrk="0" hangingPunct="0">
              <a:defRPr sz="2400">
                <a:solidFill>
                  <a:srgbClr val="3333FF"/>
                </a:solidFill>
                <a:latin typeface="Arial" panose="020B0604020202020204" pitchFamily="34" charset="0"/>
              </a:defRPr>
            </a:lvl2pPr>
            <a:lvl3pPr marL="1143000" indent="-228600" eaLnBrk="0" hangingPunct="0">
              <a:defRPr sz="2400">
                <a:solidFill>
                  <a:srgbClr val="3333FF"/>
                </a:solidFill>
                <a:latin typeface="Arial" panose="020B0604020202020204" pitchFamily="34" charset="0"/>
              </a:defRPr>
            </a:lvl3pPr>
            <a:lvl4pPr marL="1600200" indent="-228600" eaLnBrk="0" hangingPunct="0">
              <a:defRPr sz="2400">
                <a:solidFill>
                  <a:srgbClr val="3333FF"/>
                </a:solidFill>
                <a:latin typeface="Arial" panose="020B0604020202020204" pitchFamily="34" charset="0"/>
              </a:defRPr>
            </a:lvl4pPr>
            <a:lvl5pPr marL="2057400" indent="-228600" eaLnBrk="0" hangingPunct="0">
              <a:defRPr sz="2400">
                <a:solidFill>
                  <a:srgbClr val="3333FF"/>
                </a:solidFill>
                <a:latin typeface="Arial" panose="020B0604020202020204" pitchFamily="34" charset="0"/>
              </a:defRPr>
            </a:lvl5pPr>
            <a:lvl6pPr marL="2514600" indent="-228600" algn="ctr" eaLnBrk="0" fontAlgn="base" hangingPunct="0">
              <a:spcBef>
                <a:spcPct val="0"/>
              </a:spcBef>
              <a:spcAft>
                <a:spcPct val="0"/>
              </a:spcAft>
              <a:defRPr sz="2400">
                <a:solidFill>
                  <a:srgbClr val="3333FF"/>
                </a:solidFill>
                <a:latin typeface="Arial" panose="020B0604020202020204" pitchFamily="34" charset="0"/>
              </a:defRPr>
            </a:lvl6pPr>
            <a:lvl7pPr marL="2971800" indent="-228600" algn="ctr" eaLnBrk="0" fontAlgn="base" hangingPunct="0">
              <a:spcBef>
                <a:spcPct val="0"/>
              </a:spcBef>
              <a:spcAft>
                <a:spcPct val="0"/>
              </a:spcAft>
              <a:defRPr sz="2400">
                <a:solidFill>
                  <a:srgbClr val="3333FF"/>
                </a:solidFill>
                <a:latin typeface="Arial" panose="020B0604020202020204" pitchFamily="34" charset="0"/>
              </a:defRPr>
            </a:lvl7pPr>
            <a:lvl8pPr marL="3429000" indent="-228600" algn="ctr" eaLnBrk="0" fontAlgn="base" hangingPunct="0">
              <a:spcBef>
                <a:spcPct val="0"/>
              </a:spcBef>
              <a:spcAft>
                <a:spcPct val="0"/>
              </a:spcAft>
              <a:defRPr sz="2400">
                <a:solidFill>
                  <a:srgbClr val="3333FF"/>
                </a:solidFill>
                <a:latin typeface="Arial" panose="020B0604020202020204" pitchFamily="34" charset="0"/>
              </a:defRPr>
            </a:lvl8pPr>
            <a:lvl9pPr marL="3886200" indent="-228600" algn="ctr" eaLnBrk="0" fontAlgn="base" hangingPunct="0">
              <a:spcBef>
                <a:spcPct val="0"/>
              </a:spcBef>
              <a:spcAft>
                <a:spcPct val="0"/>
              </a:spcAft>
              <a:defRPr sz="2400">
                <a:solidFill>
                  <a:srgbClr val="3333FF"/>
                </a:solidFill>
                <a:latin typeface="Arial" panose="020B0604020202020204" pitchFamily="34" charset="0"/>
              </a:defRPr>
            </a:lvl9pPr>
          </a:lstStyle>
          <a:p>
            <a:pPr algn="l" eaLnBrk="1" hangingPunct="1">
              <a:spcBef>
                <a:spcPct val="20000"/>
              </a:spcBef>
            </a:pPr>
            <a:r>
              <a:rPr lang="en-US" altLang="en-US" dirty="0">
                <a:solidFill>
                  <a:schemeClr val="tx1"/>
                </a:solidFill>
              </a:rPr>
              <a:t>Values of </a:t>
            </a:r>
            <a:r>
              <a:rPr lang="en-US" altLang="en-US" i="1" dirty="0">
                <a:solidFill>
                  <a:schemeClr val="tx1"/>
                </a:solidFill>
              </a:rPr>
              <a:t>x </a:t>
            </a:r>
            <a:r>
              <a:rPr lang="en-US" altLang="en-US" dirty="0">
                <a:solidFill>
                  <a:schemeClr val="tx1"/>
                </a:solidFill>
              </a:rPr>
              <a:t>in the interval (1.5998, 1.6002)  will satisfy the condition.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0">
            <a:schemeClr val="accent1"/>
          </a:lnRef>
          <a:fillRef idx="1001">
            <a:schemeClr val="dk2"/>
          </a:fillRef>
          <a:effectRef idx="3">
            <a:schemeClr val="accent1"/>
          </a:effectRef>
          <a:fontRef idx="minor">
            <a:schemeClr val="lt1"/>
          </a:fontRef>
        </p:style>
        <p:txBody>
          <a:bodyPr>
            <a:normAutofit/>
          </a:bodyPr>
          <a:lstStyle/>
          <a:p>
            <a:r>
              <a:rPr lang="en-US" sz="3600" b="1" dirty="0" smtClean="0"/>
              <a:t>PARTIAL DERIVATIVES</a:t>
            </a:r>
            <a:endParaRPr lang="en-US" sz="3600" b="1" dirty="0"/>
          </a:p>
        </p:txBody>
      </p:sp>
      <p:pic>
        <p:nvPicPr>
          <p:cNvPr id="5122" name="Picture 2"/>
          <p:cNvPicPr>
            <a:picLocks noChangeAspect="1" noChangeArrowheads="1"/>
          </p:cNvPicPr>
          <p:nvPr/>
        </p:nvPicPr>
        <p:blipFill>
          <a:blip r:embed="rId3" cstate="print"/>
          <a:srcRect/>
          <a:stretch>
            <a:fillRect/>
          </a:stretch>
        </p:blipFill>
        <p:spPr bwMode="auto">
          <a:xfrm>
            <a:off x="152400" y="1143000"/>
            <a:ext cx="7077075" cy="1819275"/>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152400" y="2971800"/>
            <a:ext cx="7115175" cy="3743325"/>
          </a:xfrm>
          <a:prstGeom prst="rect">
            <a:avLst/>
          </a:prstGeom>
          <a:noFill/>
          <a:ln w="9525">
            <a:noFill/>
            <a:miter lim="800000"/>
            <a:headEnd/>
            <a:tailEnd/>
          </a:ln>
        </p:spPr>
      </p:pic>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685800" y="838200"/>
            <a:ext cx="7848796"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0">
            <a:schemeClr val="accent1"/>
          </a:lnRef>
          <a:fillRef idx="1001">
            <a:schemeClr val="dk2"/>
          </a:fillRef>
          <a:effectRef idx="3">
            <a:schemeClr val="accent1"/>
          </a:effectRef>
          <a:fontRef idx="minor">
            <a:schemeClr val="lt1"/>
          </a:fontRef>
        </p:style>
        <p:txBody>
          <a:bodyPr>
            <a:normAutofit/>
          </a:bodyPr>
          <a:lstStyle/>
          <a:p>
            <a:r>
              <a:rPr lang="en-US" sz="3600" b="1" dirty="0" smtClean="0"/>
              <a:t>PARTIAL DERIVATIVES</a:t>
            </a:r>
            <a:endParaRPr lang="en-US" sz="3600" b="1" dirty="0"/>
          </a:p>
        </p:txBody>
      </p:sp>
      <p:pic>
        <p:nvPicPr>
          <p:cNvPr id="6146" name="Picture 2"/>
          <p:cNvPicPr>
            <a:picLocks noChangeAspect="1" noChangeArrowheads="1"/>
          </p:cNvPicPr>
          <p:nvPr/>
        </p:nvPicPr>
        <p:blipFill>
          <a:blip r:embed="rId3" cstate="print"/>
          <a:srcRect/>
          <a:stretch>
            <a:fillRect/>
          </a:stretch>
        </p:blipFill>
        <p:spPr bwMode="auto">
          <a:xfrm>
            <a:off x="533400" y="1219200"/>
            <a:ext cx="7196059" cy="123825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304800" y="2590800"/>
            <a:ext cx="7191375" cy="3924300"/>
          </a:xfrm>
          <a:prstGeom prst="rect">
            <a:avLst/>
          </a:prstGeom>
          <a:noFill/>
          <a:ln w="9525">
            <a:noFill/>
            <a:miter lim="800000"/>
            <a:headEnd/>
            <a:tailEnd/>
          </a:ln>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0">
            <a:schemeClr val="accent1"/>
          </a:lnRef>
          <a:fillRef idx="1001">
            <a:schemeClr val="dk2"/>
          </a:fillRef>
          <a:effectRef idx="3">
            <a:schemeClr val="accent1"/>
          </a:effectRef>
          <a:fontRef idx="minor">
            <a:schemeClr val="lt1"/>
          </a:fontRef>
        </p:style>
        <p:txBody>
          <a:bodyPr>
            <a:normAutofit/>
          </a:bodyPr>
          <a:lstStyle/>
          <a:p>
            <a:r>
              <a:rPr lang="en-US" sz="3600" b="1" dirty="0" smtClean="0"/>
              <a:t>PARTIAL DERIVATIVES</a:t>
            </a:r>
            <a:endParaRPr lang="en-US" sz="3600" b="1" dirty="0"/>
          </a:p>
        </p:txBody>
      </p:sp>
      <p:pic>
        <p:nvPicPr>
          <p:cNvPr id="7171" name="Picture 3"/>
          <p:cNvPicPr>
            <a:picLocks noChangeAspect="1" noChangeArrowheads="1"/>
          </p:cNvPicPr>
          <p:nvPr/>
        </p:nvPicPr>
        <p:blipFill>
          <a:blip r:embed="rId3" cstate="print"/>
          <a:srcRect/>
          <a:stretch>
            <a:fillRect/>
          </a:stretch>
        </p:blipFill>
        <p:spPr bwMode="auto">
          <a:xfrm>
            <a:off x="685800" y="1447800"/>
            <a:ext cx="7584281" cy="2971800"/>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838200" y="4724400"/>
            <a:ext cx="7836210" cy="1323975"/>
          </a:xfrm>
          <a:prstGeom prst="rect">
            <a:avLst/>
          </a:prstGeom>
          <a:noFill/>
          <a:ln w="9525">
            <a:noFill/>
            <a:miter lim="800000"/>
            <a:headEnd/>
            <a:tailEnd/>
          </a:ln>
        </p:spPr>
      </p:pic>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0">
            <a:schemeClr val="accent1"/>
          </a:lnRef>
          <a:fillRef idx="1001">
            <a:schemeClr val="dk2"/>
          </a:fillRef>
          <a:effectRef idx="3">
            <a:schemeClr val="accent1"/>
          </a:effectRef>
          <a:fontRef idx="minor">
            <a:schemeClr val="lt1"/>
          </a:fontRef>
        </p:style>
        <p:txBody>
          <a:bodyPr>
            <a:normAutofit/>
          </a:bodyPr>
          <a:lstStyle/>
          <a:p>
            <a:r>
              <a:rPr lang="en-US" sz="3600" b="1" dirty="0" smtClean="0"/>
              <a:t>PARTIAL DERIVATIVES</a:t>
            </a:r>
            <a:endParaRPr lang="en-US" sz="3600" b="1" dirty="0"/>
          </a:p>
        </p:txBody>
      </p:sp>
      <p:pic>
        <p:nvPicPr>
          <p:cNvPr id="8194" name="Picture 2"/>
          <p:cNvPicPr>
            <a:picLocks noChangeAspect="1" noChangeArrowheads="1"/>
          </p:cNvPicPr>
          <p:nvPr/>
        </p:nvPicPr>
        <p:blipFill>
          <a:blip r:embed="rId3" cstate="print"/>
          <a:srcRect/>
          <a:stretch>
            <a:fillRect/>
          </a:stretch>
        </p:blipFill>
        <p:spPr bwMode="auto">
          <a:xfrm>
            <a:off x="914400" y="1600200"/>
            <a:ext cx="7387490" cy="4200525"/>
          </a:xfrm>
          <a:prstGeom prst="rect">
            <a:avLst/>
          </a:prstGeom>
          <a:noFill/>
          <a:ln w="9525">
            <a:noFill/>
            <a:miter lim="800000"/>
            <a:headEnd/>
            <a:tailEnd/>
          </a:ln>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0">
            <a:schemeClr val="accent1"/>
          </a:lnRef>
          <a:fillRef idx="1001">
            <a:schemeClr val="dk2"/>
          </a:fillRef>
          <a:effectRef idx="3">
            <a:schemeClr val="accent1"/>
          </a:effectRef>
          <a:fontRef idx="minor">
            <a:schemeClr val="lt1"/>
          </a:fontRef>
        </p:style>
        <p:txBody>
          <a:bodyPr>
            <a:normAutofit/>
          </a:bodyPr>
          <a:lstStyle/>
          <a:p>
            <a:r>
              <a:rPr lang="en-US" sz="3600" b="1" dirty="0" smtClean="0"/>
              <a:t>PARTIAL DERIVATIVES</a:t>
            </a:r>
            <a:endParaRPr lang="en-US" sz="3600" b="1" dirty="0"/>
          </a:p>
        </p:txBody>
      </p:sp>
      <p:pic>
        <p:nvPicPr>
          <p:cNvPr id="9218" name="Picture 2"/>
          <p:cNvPicPr>
            <a:picLocks noChangeAspect="1" noChangeArrowheads="1"/>
          </p:cNvPicPr>
          <p:nvPr/>
        </p:nvPicPr>
        <p:blipFill>
          <a:blip r:embed="rId3" cstate="print"/>
          <a:srcRect/>
          <a:stretch>
            <a:fillRect/>
          </a:stretch>
        </p:blipFill>
        <p:spPr bwMode="auto">
          <a:xfrm>
            <a:off x="762000" y="1447800"/>
            <a:ext cx="7707086" cy="4495800"/>
          </a:xfrm>
          <a:prstGeom prst="rect">
            <a:avLst/>
          </a:prstGeom>
          <a:noFill/>
          <a:ln w="9525">
            <a:noFill/>
            <a:miter lim="800000"/>
            <a:headEnd/>
            <a:tailEnd/>
          </a:ln>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304800" y="914400"/>
            <a:ext cx="8140242" cy="4362450"/>
          </a:xfrm>
          <a:prstGeom prst="rect">
            <a:avLst/>
          </a:prstGeom>
          <a:noFill/>
          <a:ln w="9525">
            <a:noFill/>
            <a:miter lim="800000"/>
            <a:headEnd/>
            <a:tailEnd/>
          </a:ln>
        </p:spPr>
      </p:pic>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914400" y="762000"/>
            <a:ext cx="7362477" cy="5010150"/>
          </a:xfrm>
          <a:prstGeom prst="rect">
            <a:avLst/>
          </a:prstGeom>
          <a:noFill/>
          <a:ln w="9525">
            <a:noFill/>
            <a:miter lim="800000"/>
            <a:headEnd/>
            <a:tailEnd/>
          </a:ln>
        </p:spPr>
      </p:pic>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524001" y="381000"/>
            <a:ext cx="6324600" cy="2807035"/>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1371600" y="2971800"/>
            <a:ext cx="6762750" cy="3552825"/>
          </a:xfrm>
          <a:prstGeom prst="rect">
            <a:avLst/>
          </a:prstGeom>
          <a:noFill/>
          <a:ln w="9525">
            <a:noFill/>
            <a:miter lim="800000"/>
            <a:headEnd/>
            <a:tailEnd/>
          </a:ln>
        </p:spPr>
      </p:pic>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990600" y="1295400"/>
            <a:ext cx="7162147" cy="3976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57451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59394" name="Picture 2"/>
          <p:cNvPicPr>
            <a:picLocks noChangeAspect="1" noChangeArrowheads="1"/>
          </p:cNvPicPr>
          <p:nvPr/>
        </p:nvPicPr>
        <p:blipFill>
          <a:blip r:embed="rId3" cstate="print"/>
          <a:srcRect/>
          <a:stretch>
            <a:fillRect/>
          </a:stretch>
        </p:blipFill>
        <p:spPr bwMode="auto">
          <a:xfrm>
            <a:off x="381000" y="381000"/>
            <a:ext cx="5495925" cy="2686050"/>
          </a:xfrm>
          <a:prstGeom prst="rect">
            <a:avLst/>
          </a:prstGeom>
          <a:noFill/>
          <a:ln w="9525">
            <a:noFill/>
            <a:miter lim="800000"/>
            <a:headEnd/>
            <a:tailEnd/>
          </a:ln>
        </p:spPr>
      </p:pic>
      <p:pic>
        <p:nvPicPr>
          <p:cNvPr id="59395" name="Picture 3"/>
          <p:cNvPicPr>
            <a:picLocks noChangeAspect="1" noChangeArrowheads="1"/>
          </p:cNvPicPr>
          <p:nvPr/>
        </p:nvPicPr>
        <p:blipFill>
          <a:blip r:embed="rId4" cstate="print"/>
          <a:srcRect/>
          <a:stretch>
            <a:fillRect/>
          </a:stretch>
        </p:blipFill>
        <p:spPr bwMode="auto">
          <a:xfrm>
            <a:off x="2591336" y="3124200"/>
            <a:ext cx="6028790" cy="30196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1081088" y="42863"/>
            <a:ext cx="6981825" cy="677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srcRect/>
          <a:stretch>
            <a:fillRect/>
          </a:stretch>
        </p:blipFill>
        <p:spPr bwMode="auto">
          <a:xfrm>
            <a:off x="838200" y="762000"/>
            <a:ext cx="7816215" cy="461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228600" y="838200"/>
            <a:ext cx="863414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838200" y="762000"/>
            <a:ext cx="7556900"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216207" y="152400"/>
            <a:ext cx="6584768" cy="642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200150" y="381000"/>
            <a:ext cx="67437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600200" y="990600"/>
            <a:ext cx="6306915" cy="4433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cstate="print"/>
          <a:srcRect/>
          <a:stretch>
            <a:fillRect/>
          </a:stretch>
        </p:blipFill>
        <p:spPr bwMode="auto">
          <a:xfrm>
            <a:off x="1143000" y="990600"/>
            <a:ext cx="7080704" cy="443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381000" y="1524000"/>
            <a:ext cx="8048625" cy="25950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60418" name="Picture 2"/>
          <p:cNvPicPr>
            <a:picLocks noChangeAspect="1" noChangeArrowheads="1"/>
          </p:cNvPicPr>
          <p:nvPr/>
        </p:nvPicPr>
        <p:blipFill>
          <a:blip r:embed="rId3" cstate="print"/>
          <a:srcRect/>
          <a:stretch>
            <a:fillRect/>
          </a:stretch>
        </p:blipFill>
        <p:spPr bwMode="auto">
          <a:xfrm>
            <a:off x="1066800" y="1219200"/>
            <a:ext cx="6846807" cy="403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3">
            <a:schemeClr val="lt1"/>
          </a:lnRef>
          <a:fillRef idx="1">
            <a:schemeClr val="accent1"/>
          </a:fillRef>
          <a:effectRef idx="1">
            <a:schemeClr val="accent1"/>
          </a:effectRef>
          <a:fontRef idx="minor">
            <a:schemeClr val="lt1"/>
          </a:fontRef>
        </p:style>
        <p:txBody>
          <a:bodyPr>
            <a:normAutofit/>
          </a:bodyPr>
          <a:lstStyle/>
          <a:p>
            <a:pPr lvl="0"/>
            <a:r>
              <a:rPr lang="en-US" sz="3600" dirty="0" smtClean="0">
                <a:solidFill>
                  <a:schemeClr val="tx2">
                    <a:lumMod val="75000"/>
                  </a:schemeClr>
                </a:solidFill>
              </a:rPr>
              <a:t>4.</a:t>
            </a:r>
            <a:r>
              <a:rPr lang="en-US" sz="3600" b="1" dirty="0">
                <a:solidFill>
                  <a:schemeClr val="tx2">
                    <a:lumMod val="75000"/>
                  </a:schemeClr>
                </a:solidFill>
              </a:rPr>
              <a:t> </a:t>
            </a:r>
            <a:r>
              <a:rPr lang="en-US" sz="3600" b="1" dirty="0" smtClean="0">
                <a:solidFill>
                  <a:schemeClr val="tx2">
                    <a:lumMod val="75000"/>
                  </a:schemeClr>
                </a:solidFill>
              </a:rPr>
              <a:t>CALCULATING PERCENTAGES </a:t>
            </a:r>
            <a:endParaRPr lang="en-US" sz="3600" dirty="0">
              <a:solidFill>
                <a:schemeClr val="tx2">
                  <a:lumMod val="75000"/>
                </a:schemeClr>
              </a:solidFill>
            </a:endParaRPr>
          </a:p>
        </p:txBody>
      </p:sp>
      <p:sp>
        <p:nvSpPr>
          <p:cNvPr id="3" name="Content Placeholder 2"/>
          <p:cNvSpPr>
            <a:spLocks noGrp="1"/>
          </p:cNvSpPr>
          <p:nvPr>
            <p:ph idx="1"/>
          </p:nvPr>
        </p:nvSpPr>
        <p:spPr>
          <a:xfrm>
            <a:off x="457200" y="1600200"/>
            <a:ext cx="8229600" cy="4876799"/>
          </a:xfrm>
        </p:spPr>
        <p:style>
          <a:lnRef idx="1">
            <a:schemeClr val="accent1"/>
          </a:lnRef>
          <a:fillRef idx="2">
            <a:schemeClr val="accent1"/>
          </a:fillRef>
          <a:effectRef idx="1">
            <a:schemeClr val="accent1"/>
          </a:effectRef>
          <a:fontRef idx="minor">
            <a:schemeClr val="dk1"/>
          </a:fontRef>
        </p:style>
        <p:txBody>
          <a:bodyPr>
            <a:noAutofit/>
          </a:bodyPr>
          <a:lstStyle/>
          <a:p>
            <a:pPr algn="just">
              <a:buNone/>
            </a:pPr>
            <a:r>
              <a:rPr lang="en-US" sz="1800" dirty="0"/>
              <a:t>It takes only a glance at the business section of a newspaper or </a:t>
            </a:r>
            <a:r>
              <a:rPr lang="en-US" sz="1800" dirty="0" smtClean="0"/>
              <a:t>an  </a:t>
            </a:r>
            <a:r>
              <a:rPr lang="en-US" sz="1800" dirty="0"/>
              <a:t>annual report of </a:t>
            </a:r>
            <a:r>
              <a:rPr lang="en-US" sz="1800" dirty="0" smtClean="0"/>
              <a:t>a</a:t>
            </a:r>
          </a:p>
          <a:p>
            <a:pPr algn="just">
              <a:buNone/>
            </a:pPr>
            <a:r>
              <a:rPr lang="en-US" sz="1800" dirty="0" smtClean="0"/>
              <a:t> </a:t>
            </a:r>
            <a:r>
              <a:rPr lang="en-US" sz="1800" dirty="0"/>
              <a:t>company to see how extensively percents </a:t>
            </a:r>
            <a:r>
              <a:rPr lang="en-US" sz="1800" dirty="0" smtClean="0"/>
              <a:t>are  </a:t>
            </a:r>
            <a:r>
              <a:rPr lang="en-US" sz="1800" dirty="0"/>
              <a:t>applied in business.</a:t>
            </a:r>
          </a:p>
          <a:p>
            <a:pPr algn="just"/>
            <a:endParaRPr lang="en-US" sz="1800" dirty="0"/>
          </a:p>
          <a:p>
            <a:pPr algn="just">
              <a:buNone/>
            </a:pPr>
            <a:r>
              <a:rPr lang="en-US" sz="1800" dirty="0"/>
              <a:t>Percents are the primary way of measuring change among business variables</a:t>
            </a:r>
            <a:r>
              <a:rPr lang="en-US" sz="1800" dirty="0" smtClean="0"/>
              <a:t>.  </a:t>
            </a:r>
            <a:r>
              <a:rPr lang="en-US" sz="1800" dirty="0"/>
              <a:t>For </a:t>
            </a:r>
            <a:endParaRPr lang="en-US" sz="1800" dirty="0" smtClean="0"/>
          </a:p>
          <a:p>
            <a:pPr algn="just">
              <a:buNone/>
            </a:pPr>
            <a:r>
              <a:rPr lang="en-US" sz="1800" dirty="0" smtClean="0"/>
              <a:t>example</a:t>
            </a:r>
            <a:r>
              <a:rPr lang="en-US" sz="1800" dirty="0"/>
              <a:t>, a business might report </a:t>
            </a:r>
            <a:r>
              <a:rPr lang="en-US" sz="1800" dirty="0">
                <a:solidFill>
                  <a:schemeClr val="tx2">
                    <a:lumMod val="75000"/>
                  </a:schemeClr>
                </a:solidFill>
              </a:rPr>
              <a:t>“revenue is up 6% this year” </a:t>
            </a:r>
            <a:r>
              <a:rPr lang="en-US" sz="1800" dirty="0" smtClean="0"/>
              <a:t>or  </a:t>
            </a:r>
            <a:r>
              <a:rPr lang="en-US" sz="1800" dirty="0">
                <a:solidFill>
                  <a:schemeClr val="tx2">
                    <a:lumMod val="75000"/>
                  </a:schemeClr>
                </a:solidFill>
              </a:rPr>
              <a:t>“expenses have </a:t>
            </a:r>
            <a:endParaRPr lang="en-US" sz="1800" dirty="0" smtClean="0">
              <a:solidFill>
                <a:schemeClr val="tx2">
                  <a:lumMod val="75000"/>
                </a:schemeClr>
              </a:solidFill>
            </a:endParaRPr>
          </a:p>
          <a:p>
            <a:pPr algn="just">
              <a:buNone/>
            </a:pPr>
            <a:r>
              <a:rPr lang="en-US" sz="1800" dirty="0" smtClean="0">
                <a:solidFill>
                  <a:schemeClr val="tx2">
                    <a:lumMod val="75000"/>
                  </a:schemeClr>
                </a:solidFill>
              </a:rPr>
              <a:t>been </a:t>
            </a:r>
            <a:r>
              <a:rPr lang="en-US" sz="1800" dirty="0">
                <a:solidFill>
                  <a:schemeClr val="tx2">
                    <a:lumMod val="75000"/>
                  </a:schemeClr>
                </a:solidFill>
              </a:rPr>
              <a:t>cut by 2.3% this month.” </a:t>
            </a:r>
          </a:p>
          <a:p>
            <a:pPr algn="just"/>
            <a:endParaRPr lang="en-US" sz="1800" dirty="0"/>
          </a:p>
          <a:p>
            <a:pPr algn="just">
              <a:buNone/>
            </a:pPr>
            <a:r>
              <a:rPr lang="en-US" sz="1800" dirty="0"/>
              <a:t>Interest rates, commissions, and many taxes are expressed in percent </a:t>
            </a:r>
            <a:r>
              <a:rPr lang="en-US" sz="1800" dirty="0" smtClean="0"/>
              <a:t>form.  </a:t>
            </a:r>
            <a:r>
              <a:rPr lang="en-US" sz="1800" dirty="0"/>
              <a:t>You may </a:t>
            </a:r>
            <a:endParaRPr lang="en-US" sz="1800" dirty="0" smtClean="0"/>
          </a:p>
          <a:p>
            <a:pPr algn="just">
              <a:buNone/>
            </a:pPr>
            <a:r>
              <a:rPr lang="en-US" sz="1800" dirty="0" smtClean="0"/>
              <a:t>have </a:t>
            </a:r>
            <a:r>
              <a:rPr lang="en-US" sz="1800" dirty="0"/>
              <a:t>heard phrases like these</a:t>
            </a:r>
            <a:r>
              <a:rPr lang="en-US" sz="1800" dirty="0">
                <a:solidFill>
                  <a:schemeClr val="tx2">
                    <a:lumMod val="75000"/>
                  </a:schemeClr>
                </a:solidFill>
              </a:rPr>
              <a:t>: “Sunnyside Bank charged 12% on </a:t>
            </a:r>
            <a:r>
              <a:rPr lang="en-US" sz="1800" dirty="0" smtClean="0">
                <a:solidFill>
                  <a:schemeClr val="tx2">
                    <a:lumMod val="75000"/>
                  </a:schemeClr>
                </a:solidFill>
              </a:rPr>
              <a:t>the  </a:t>
            </a:r>
            <a:r>
              <a:rPr lang="en-US" sz="1800" dirty="0">
                <a:solidFill>
                  <a:schemeClr val="tx2">
                    <a:lumMod val="75000"/>
                  </a:schemeClr>
                </a:solidFill>
              </a:rPr>
              <a:t>loan,” “A </a:t>
            </a:r>
            <a:r>
              <a:rPr lang="en-US" sz="1800" dirty="0" smtClean="0">
                <a:solidFill>
                  <a:schemeClr val="tx2">
                    <a:lumMod val="75000"/>
                  </a:schemeClr>
                </a:solidFill>
              </a:rPr>
              <a:t>real</a:t>
            </a:r>
          </a:p>
          <a:p>
            <a:pPr algn="just">
              <a:buNone/>
            </a:pPr>
            <a:r>
              <a:rPr lang="en-US" sz="1800" dirty="0" smtClean="0">
                <a:solidFill>
                  <a:schemeClr val="tx2">
                    <a:lumMod val="75000"/>
                  </a:schemeClr>
                </a:solidFill>
              </a:rPr>
              <a:t> </a:t>
            </a:r>
            <a:r>
              <a:rPr lang="en-US" sz="1800" dirty="0">
                <a:solidFill>
                  <a:schemeClr val="tx2">
                    <a:lumMod val="75000"/>
                  </a:schemeClr>
                </a:solidFill>
              </a:rPr>
              <a:t>estate broker made 5% commission on the sale of </a:t>
            </a:r>
            <a:r>
              <a:rPr lang="en-US" sz="1800" dirty="0" smtClean="0">
                <a:solidFill>
                  <a:schemeClr val="tx2">
                    <a:lumMod val="75000"/>
                  </a:schemeClr>
                </a:solidFill>
              </a:rPr>
              <a:t>the  </a:t>
            </a:r>
            <a:r>
              <a:rPr lang="en-US" sz="1800" dirty="0">
                <a:solidFill>
                  <a:schemeClr val="tx2">
                    <a:lumMod val="75000"/>
                  </a:schemeClr>
                </a:solidFill>
              </a:rPr>
              <a:t>property,” </a:t>
            </a:r>
            <a:r>
              <a:rPr lang="en-US" sz="1800" dirty="0"/>
              <a:t>or </a:t>
            </a:r>
            <a:r>
              <a:rPr lang="en-US" sz="1800" dirty="0">
                <a:solidFill>
                  <a:schemeClr val="tx2">
                    <a:lumMod val="75000"/>
                  </a:schemeClr>
                </a:solidFill>
              </a:rPr>
              <a:t>“The state </a:t>
            </a:r>
            <a:endParaRPr lang="en-US" sz="1800" dirty="0" smtClean="0">
              <a:solidFill>
                <a:schemeClr val="tx2">
                  <a:lumMod val="75000"/>
                </a:schemeClr>
              </a:solidFill>
            </a:endParaRPr>
          </a:p>
          <a:p>
            <a:pPr algn="just">
              <a:buNone/>
            </a:pPr>
            <a:r>
              <a:rPr lang="en-US" sz="1800" dirty="0" smtClean="0">
                <a:solidFill>
                  <a:schemeClr val="tx2">
                    <a:lumMod val="75000"/>
                  </a:schemeClr>
                </a:solidFill>
              </a:rPr>
              <a:t>charges </a:t>
            </a:r>
            <a:r>
              <a:rPr lang="en-US" sz="1800" dirty="0">
                <a:solidFill>
                  <a:schemeClr val="tx2">
                    <a:lumMod val="75000"/>
                  </a:schemeClr>
                </a:solidFill>
              </a:rPr>
              <a:t>a 6 1/2 % sales tax.” </a:t>
            </a:r>
            <a:r>
              <a:rPr lang="en-US" sz="1800" dirty="0"/>
              <a:t>Even price changes </a:t>
            </a:r>
            <a:r>
              <a:rPr lang="en-US" sz="1800" dirty="0" smtClean="0"/>
              <a:t>are  </a:t>
            </a:r>
            <a:r>
              <a:rPr lang="en-US" sz="1800" dirty="0"/>
              <a:t>frequently advertised as percents</a:t>
            </a:r>
            <a:r>
              <a:rPr lang="en-US" sz="1800" dirty="0" smtClean="0"/>
              <a:t>,</a:t>
            </a:r>
          </a:p>
          <a:p>
            <a:pPr algn="just">
              <a:buNone/>
            </a:pPr>
            <a:r>
              <a:rPr lang="en-US" sz="1800" dirty="0" smtClean="0">
                <a:solidFill>
                  <a:schemeClr val="tx2">
                    <a:lumMod val="75000"/>
                  </a:schemeClr>
                </a:solidFill>
              </a:rPr>
              <a:t> </a:t>
            </a:r>
            <a:r>
              <a:rPr lang="en-US" sz="1800" dirty="0">
                <a:solidFill>
                  <a:schemeClr val="tx2">
                    <a:lumMod val="75000"/>
                  </a:schemeClr>
                </a:solidFill>
              </a:rPr>
              <a:t>“Sears Dishwasher Sale—All Models, 25</a:t>
            </a:r>
            <a:r>
              <a:rPr lang="en-US" sz="1800" dirty="0" smtClean="0">
                <a:solidFill>
                  <a:schemeClr val="tx2">
                    <a:lumMod val="75000"/>
                  </a:schemeClr>
                </a:solidFill>
              </a:rPr>
              <a:t>% </a:t>
            </a:r>
            <a:r>
              <a:rPr lang="en-US" sz="1800" dirty="0">
                <a:solidFill>
                  <a:schemeClr val="tx2">
                    <a:lumMod val="75000"/>
                  </a:schemeClr>
                </a:solidFill>
              </a:rPr>
              <a:t>off!”</a:t>
            </a:r>
          </a:p>
          <a:p>
            <a:pPr algn="just"/>
            <a:endParaRPr lang="en-US" sz="1800" dirty="0"/>
          </a:p>
          <a:p>
            <a:pPr algn="just">
              <a:buNone/>
            </a:pPr>
            <a:endParaRPr lang="en-US" sz="1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668963"/>
          </a:xfrm>
        </p:spPr>
        <p:style>
          <a:lnRef idx="1">
            <a:schemeClr val="accent1"/>
          </a:lnRef>
          <a:fillRef idx="2">
            <a:schemeClr val="accent1"/>
          </a:fillRef>
          <a:effectRef idx="1">
            <a:schemeClr val="accent1"/>
          </a:effectRef>
          <a:fontRef idx="minor">
            <a:schemeClr val="dk1"/>
          </a:fontRef>
        </p:style>
        <p:txBody>
          <a:bodyPr>
            <a:normAutofit fontScale="92500"/>
          </a:bodyPr>
          <a:lstStyle/>
          <a:p>
            <a:pPr algn="just">
              <a:buNone/>
            </a:pPr>
            <a:r>
              <a:rPr lang="en-US" sz="1900" dirty="0"/>
              <a:t>To this point, we have learned that fractions and decimals are ways </a:t>
            </a:r>
            <a:r>
              <a:rPr lang="en-US" sz="1900" dirty="0" smtClean="0"/>
              <a:t>of  representing </a:t>
            </a:r>
          </a:p>
          <a:p>
            <a:pPr algn="just">
              <a:buNone/>
            </a:pPr>
            <a:r>
              <a:rPr lang="en-US" sz="1900" dirty="0" smtClean="0"/>
              <a:t>parts </a:t>
            </a:r>
            <a:r>
              <a:rPr lang="en-US" sz="1900" dirty="0"/>
              <a:t>of a whole. Percents are another way of expressing </a:t>
            </a:r>
            <a:r>
              <a:rPr lang="en-US" sz="1900" dirty="0" smtClean="0"/>
              <a:t> quantity </a:t>
            </a:r>
            <a:r>
              <a:rPr lang="en-US" sz="1900" dirty="0"/>
              <a:t>with relation to a </a:t>
            </a:r>
            <a:endParaRPr lang="en-US" sz="1900" dirty="0" smtClean="0"/>
          </a:p>
          <a:p>
            <a:pPr algn="just">
              <a:buNone/>
            </a:pPr>
            <a:r>
              <a:rPr lang="en-US" sz="1900" dirty="0" smtClean="0"/>
              <a:t>whole</a:t>
            </a:r>
            <a:r>
              <a:rPr lang="en-US" sz="1900" dirty="0"/>
              <a:t>. Percent means per hundred or parts </a:t>
            </a:r>
            <a:r>
              <a:rPr lang="en-US" sz="1900" dirty="0" smtClean="0"/>
              <a:t>per </a:t>
            </a:r>
            <a:r>
              <a:rPr lang="en-US" sz="1900" dirty="0"/>
              <a:t>hundred and is represented by the </a:t>
            </a:r>
            <a:endParaRPr lang="en-US" sz="1900" dirty="0" smtClean="0"/>
          </a:p>
          <a:p>
            <a:pPr algn="just">
              <a:buNone/>
            </a:pPr>
            <a:r>
              <a:rPr lang="en-US" sz="1900" dirty="0" smtClean="0"/>
              <a:t>percent </a:t>
            </a:r>
            <a:r>
              <a:rPr lang="en-US" sz="1900" dirty="0"/>
              <a:t>sign, %.</a:t>
            </a:r>
          </a:p>
          <a:p>
            <a:pPr algn="just"/>
            <a:endParaRPr lang="en-US" sz="1900" dirty="0"/>
          </a:p>
          <a:p>
            <a:pPr algn="just">
              <a:buNone/>
            </a:pPr>
            <a:r>
              <a:rPr lang="en-US" sz="1900" dirty="0"/>
              <a:t>Percents are numbers equal to a fraction with a denominator of 100. </a:t>
            </a:r>
            <a:r>
              <a:rPr lang="en-US" sz="1900" dirty="0" smtClean="0"/>
              <a:t> Five </a:t>
            </a:r>
            <a:r>
              <a:rPr lang="en-US" sz="1900" dirty="0"/>
              <a:t>percent, for </a:t>
            </a:r>
            <a:endParaRPr lang="en-US" sz="1900" dirty="0" smtClean="0"/>
          </a:p>
          <a:p>
            <a:pPr algn="just">
              <a:buNone/>
            </a:pPr>
            <a:r>
              <a:rPr lang="en-US" sz="1900" dirty="0" smtClean="0"/>
              <a:t>example</a:t>
            </a:r>
            <a:r>
              <a:rPr lang="en-US" sz="1900" dirty="0"/>
              <a:t>, means five parts out of 100 and may be </a:t>
            </a:r>
            <a:r>
              <a:rPr lang="en-US" sz="1900" dirty="0" smtClean="0"/>
              <a:t>written </a:t>
            </a:r>
            <a:r>
              <a:rPr lang="en-US" sz="1900" dirty="0"/>
              <a:t>in the following ways:</a:t>
            </a:r>
          </a:p>
          <a:p>
            <a:endParaRPr lang="en-US" sz="1900" dirty="0"/>
          </a:p>
          <a:p>
            <a:pPr>
              <a:buNone/>
            </a:pPr>
            <a:r>
              <a:rPr lang="en-US" sz="1900" dirty="0"/>
              <a:t>5 percent		5%		5 hundreds	     	 0.05</a:t>
            </a:r>
          </a:p>
          <a:p>
            <a:pPr>
              <a:buNone/>
            </a:pPr>
            <a:r>
              <a:rPr lang="en-US" sz="1900" dirty="0"/>
              <a:t> </a:t>
            </a:r>
          </a:p>
          <a:p>
            <a:pPr>
              <a:buNone/>
            </a:pPr>
            <a:r>
              <a:rPr lang="en-US" sz="1900" dirty="0"/>
              <a:t>Because percents are numbers expressed as parts per 100, the percent </a:t>
            </a:r>
            <a:r>
              <a:rPr lang="en-US" sz="1900" dirty="0" smtClean="0"/>
              <a:t> sign</a:t>
            </a:r>
            <a:r>
              <a:rPr lang="en-US" sz="1900" dirty="0"/>
              <a:t>, %, </a:t>
            </a:r>
            <a:endParaRPr lang="en-US" sz="1900" dirty="0" smtClean="0"/>
          </a:p>
          <a:p>
            <a:pPr>
              <a:buNone/>
            </a:pPr>
            <a:r>
              <a:rPr lang="en-US" sz="1900" dirty="0" smtClean="0"/>
              <a:t>means </a:t>
            </a:r>
            <a:r>
              <a:rPr lang="en-US" sz="1900" dirty="0"/>
              <a:t>multiplication by 1/100. Therefore, 25% </a:t>
            </a:r>
            <a:r>
              <a:rPr lang="en-US" sz="1900" dirty="0" smtClean="0"/>
              <a:t>means</a:t>
            </a:r>
          </a:p>
          <a:p>
            <a:pPr>
              <a:buNone/>
            </a:pPr>
            <a:endParaRPr lang="en-US" sz="1900" dirty="0"/>
          </a:p>
          <a:p>
            <a:pPr>
              <a:buNone/>
            </a:pPr>
            <a:endParaRPr lang="en-US" sz="1900" dirty="0" smtClean="0"/>
          </a:p>
          <a:p>
            <a:pPr>
              <a:buNone/>
            </a:pPr>
            <a:endParaRPr lang="en-US" sz="2400" dirty="0"/>
          </a:p>
          <a:p>
            <a:pPr>
              <a:buNone/>
            </a:pPr>
            <a:r>
              <a:rPr lang="en-US" sz="2400" dirty="0" smtClean="0"/>
              <a:t>   </a:t>
            </a:r>
          </a:p>
          <a:p>
            <a:pPr>
              <a:buNone/>
            </a:pPr>
            <a:endParaRPr lang="en-US" sz="2400" dirty="0"/>
          </a:p>
          <a:p>
            <a:pPr>
              <a:buNone/>
            </a:pPr>
            <a:endParaRPr lang="en-US" sz="2400" dirty="0" smtClean="0"/>
          </a:p>
          <a:p>
            <a:pPr>
              <a:buNone/>
            </a:pPr>
            <a:endParaRPr lang="en-US" sz="2400" dirty="0"/>
          </a:p>
          <a:p>
            <a:pPr>
              <a:buNone/>
            </a:pPr>
            <a:endParaRPr lang="en-US" dirty="0"/>
          </a:p>
        </p:txBody>
      </p:sp>
      <p:graphicFrame>
        <p:nvGraphicFramePr>
          <p:cNvPr id="25602" name="Object 2"/>
          <p:cNvGraphicFramePr>
            <a:graphicFrameLocks noChangeAspect="1"/>
          </p:cNvGraphicFramePr>
          <p:nvPr/>
        </p:nvGraphicFramePr>
        <p:xfrm>
          <a:off x="2895600" y="4800600"/>
          <a:ext cx="3124200" cy="682043"/>
        </p:xfrm>
        <a:graphic>
          <a:graphicData uri="http://schemas.openxmlformats.org/presentationml/2006/ole">
            <p:oleObj spid="_x0000_s25602" name="Equation" r:id="rId4" imgW="1803240" imgH="393480" progId="">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sz="1800" dirty="0" smtClean="0"/>
              <a:t>When we speak of 5% of a number we mean</a:t>
            </a:r>
          </a:p>
          <a:p>
            <a:pPr>
              <a:buNone/>
            </a:pPr>
            <a:endParaRPr lang="en-US" sz="1800" dirty="0" smtClean="0"/>
          </a:p>
          <a:p>
            <a:pPr>
              <a:buNone/>
            </a:pPr>
            <a:endParaRPr lang="en-US" sz="1800" dirty="0"/>
          </a:p>
          <a:p>
            <a:pPr>
              <a:buNone/>
            </a:pPr>
            <a:endParaRPr lang="en-US" sz="1800" dirty="0" smtClean="0"/>
          </a:p>
          <a:p>
            <a:pPr>
              <a:buNone/>
            </a:pPr>
            <a:r>
              <a:rPr lang="en-US" sz="1800" dirty="0" smtClean="0"/>
              <a:t>When </a:t>
            </a:r>
            <a:r>
              <a:rPr lang="en-US" sz="1800" dirty="0"/>
              <a:t>we say a number increases by x%, then the increase in the number </a:t>
            </a:r>
          </a:p>
          <a:p>
            <a:endParaRPr lang="en-US" sz="1800" dirty="0" smtClean="0"/>
          </a:p>
          <a:p>
            <a:pPr>
              <a:buNone/>
            </a:pPr>
            <a:endParaRPr lang="en-US" sz="1800" dirty="0" smtClean="0"/>
          </a:p>
          <a:p>
            <a:pPr>
              <a:buNone/>
            </a:pPr>
            <a:endParaRPr lang="en-US" sz="1800" dirty="0"/>
          </a:p>
          <a:p>
            <a:pPr>
              <a:buNone/>
            </a:pPr>
            <a:r>
              <a:rPr lang="en-US" sz="1800" dirty="0" smtClean="0"/>
              <a:t>The </a:t>
            </a:r>
            <a:r>
              <a:rPr lang="en-US" sz="1800" b="1" dirty="0">
                <a:solidFill>
                  <a:schemeClr val="tx2">
                    <a:lumMod val="75000"/>
                  </a:schemeClr>
                </a:solidFill>
              </a:rPr>
              <a:t>increased </a:t>
            </a:r>
            <a:r>
              <a:rPr lang="en-US" sz="1800" b="1" dirty="0" smtClean="0">
                <a:solidFill>
                  <a:schemeClr val="tx2">
                    <a:lumMod val="75000"/>
                  </a:schemeClr>
                </a:solidFill>
              </a:rPr>
              <a:t>number </a:t>
            </a:r>
          </a:p>
          <a:p>
            <a:pPr>
              <a:buNone/>
            </a:pPr>
            <a:r>
              <a:rPr lang="en-US" sz="1800" i="1" dirty="0" smtClean="0"/>
              <a:t> </a:t>
            </a:r>
            <a:r>
              <a:rPr lang="en-US" sz="1800" dirty="0"/>
              <a:t>number + the increase = </a:t>
            </a:r>
          </a:p>
          <a:p>
            <a:pPr>
              <a:buNone/>
            </a:pPr>
            <a:endParaRPr lang="en-US" sz="1800" dirty="0"/>
          </a:p>
        </p:txBody>
      </p:sp>
      <p:graphicFrame>
        <p:nvGraphicFramePr>
          <p:cNvPr id="26628" name="Object 4"/>
          <p:cNvGraphicFramePr>
            <a:graphicFrameLocks noChangeAspect="1"/>
          </p:cNvGraphicFramePr>
          <p:nvPr/>
        </p:nvGraphicFramePr>
        <p:xfrm>
          <a:off x="2971800" y="1371600"/>
          <a:ext cx="1371600" cy="608013"/>
        </p:xfrm>
        <a:graphic>
          <a:graphicData uri="http://schemas.openxmlformats.org/presentationml/2006/ole">
            <p:oleObj spid="_x0000_s26628" name="Equation" r:id="rId4" imgW="888840" imgH="393480" progId="">
              <p:embed/>
            </p:oleObj>
          </a:graphicData>
        </a:graphic>
      </p:graphicFrame>
      <p:graphicFrame>
        <p:nvGraphicFramePr>
          <p:cNvPr id="26629" name="Object 5"/>
          <p:cNvGraphicFramePr>
            <a:graphicFrameLocks noChangeAspect="1"/>
          </p:cNvGraphicFramePr>
          <p:nvPr/>
        </p:nvGraphicFramePr>
        <p:xfrm>
          <a:off x="2971800" y="2743200"/>
          <a:ext cx="1282700" cy="568053"/>
        </p:xfrm>
        <a:graphic>
          <a:graphicData uri="http://schemas.openxmlformats.org/presentationml/2006/ole">
            <p:oleObj spid="_x0000_s26629" name="Equation" r:id="rId5" imgW="888840" imgH="393480" progId="">
              <p:embed/>
            </p:oleObj>
          </a:graphicData>
        </a:graphic>
      </p:graphicFrame>
      <p:graphicFrame>
        <p:nvGraphicFramePr>
          <p:cNvPr id="26630" name="Object 6"/>
          <p:cNvGraphicFramePr>
            <a:graphicFrameLocks noChangeAspect="1"/>
          </p:cNvGraphicFramePr>
          <p:nvPr/>
        </p:nvGraphicFramePr>
        <p:xfrm>
          <a:off x="3200399" y="3962400"/>
          <a:ext cx="4105835" cy="609600"/>
        </p:xfrm>
        <a:graphic>
          <a:graphicData uri="http://schemas.openxmlformats.org/presentationml/2006/ole">
            <p:oleObj spid="_x0000_s26630" name="Equation" r:id="rId6" imgW="2908080" imgH="431640" progId="">
              <p:embed/>
            </p:oleObj>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3">
            <a:schemeClr val="lt1"/>
          </a:lnRef>
          <a:fillRef idx="1">
            <a:schemeClr val="accent1"/>
          </a:fillRef>
          <a:effectRef idx="1">
            <a:schemeClr val="accent1"/>
          </a:effectRef>
          <a:fontRef idx="minor">
            <a:schemeClr val="lt1"/>
          </a:fontRef>
        </p:style>
        <p:txBody>
          <a:bodyPr>
            <a:normAutofit/>
          </a:bodyPr>
          <a:lstStyle/>
          <a:p>
            <a:r>
              <a:rPr lang="en-US" sz="3600" dirty="0" smtClean="0"/>
              <a:t>EXAMPLES</a:t>
            </a:r>
            <a:endParaRPr lang="en-US" sz="3600" dirty="0"/>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lvl="0">
              <a:buNone/>
            </a:pPr>
            <a:r>
              <a:rPr lang="en-US" sz="1800" dirty="0" smtClean="0"/>
              <a:t>Convert </a:t>
            </a:r>
            <a:r>
              <a:rPr lang="en-US" sz="1800" dirty="0"/>
              <a:t>the following percentages </a:t>
            </a:r>
            <a:r>
              <a:rPr lang="en-US" sz="1800" b="1" dirty="0">
                <a:solidFill>
                  <a:schemeClr val="tx2">
                    <a:lumMod val="75000"/>
                  </a:schemeClr>
                </a:solidFill>
              </a:rPr>
              <a:t>to decimals</a:t>
            </a:r>
          </a:p>
          <a:p>
            <a:pPr lvl="0">
              <a:buNone/>
            </a:pPr>
            <a:r>
              <a:rPr lang="en-US" sz="1800" dirty="0" smtClean="0"/>
              <a:t>a) 44</a:t>
            </a:r>
            <a:r>
              <a:rPr lang="en-US" sz="1800" dirty="0"/>
              <a:t>%	</a:t>
            </a:r>
            <a:r>
              <a:rPr lang="en-US" sz="1800" dirty="0" smtClean="0"/>
              <a:t>	b</a:t>
            </a:r>
            <a:r>
              <a:rPr lang="en-US" sz="1800" dirty="0"/>
              <a:t>) 233%	c) 56.4%	d) .</a:t>
            </a:r>
            <a:r>
              <a:rPr lang="en-US" sz="1800" dirty="0" smtClean="0"/>
              <a:t>68%        e</a:t>
            </a:r>
            <a:r>
              <a:rPr lang="en-US" sz="1800" dirty="0"/>
              <a:t>) </a:t>
            </a:r>
            <a:r>
              <a:rPr lang="en-US" sz="1800" dirty="0" smtClean="0"/>
              <a:t>    %</a:t>
            </a:r>
            <a:endParaRPr lang="en-US" sz="1800" dirty="0"/>
          </a:p>
          <a:p>
            <a:pPr>
              <a:buNone/>
            </a:pPr>
            <a:r>
              <a:rPr lang="en-US" sz="1800" dirty="0"/>
              <a:t> </a:t>
            </a:r>
          </a:p>
          <a:p>
            <a:pPr>
              <a:buNone/>
            </a:pPr>
            <a:r>
              <a:rPr lang="en-US" sz="1800" dirty="0"/>
              <a:t>Remove the percent sign and move the decimal point </a:t>
            </a:r>
            <a:r>
              <a:rPr lang="en-US" sz="1800" dirty="0" smtClean="0"/>
              <a:t>two places </a:t>
            </a:r>
            <a:r>
              <a:rPr lang="en-US" sz="1800" dirty="0"/>
              <a:t>to the left.</a:t>
            </a:r>
          </a:p>
          <a:p>
            <a:endParaRPr lang="en-US" sz="1800" dirty="0"/>
          </a:p>
          <a:p>
            <a:pPr marL="514350" lvl="0" indent="-514350">
              <a:buFont typeface="+mj-lt"/>
              <a:buAutoNum type="alphaLcParenR"/>
            </a:pPr>
            <a:r>
              <a:rPr lang="en-US" sz="1800" dirty="0" smtClean="0"/>
              <a:t> 44</a:t>
            </a:r>
            <a:r>
              <a:rPr lang="en-US" sz="1800" dirty="0"/>
              <a:t>% =.44</a:t>
            </a:r>
          </a:p>
          <a:p>
            <a:pPr marL="514350" lvl="0" indent="-514350">
              <a:buFont typeface="+mj-lt"/>
              <a:buAutoNum type="alphaLcParenR"/>
            </a:pPr>
            <a:r>
              <a:rPr lang="en-US" sz="1800" dirty="0" smtClean="0"/>
              <a:t> 233</a:t>
            </a:r>
            <a:r>
              <a:rPr lang="en-US" sz="1800" dirty="0"/>
              <a:t>% = 2.33</a:t>
            </a:r>
          </a:p>
          <a:p>
            <a:pPr marL="514350" lvl="0" indent="-514350">
              <a:buFont typeface="+mj-lt"/>
              <a:buAutoNum type="alphaLcParenR"/>
            </a:pPr>
            <a:r>
              <a:rPr lang="en-US" sz="1800" dirty="0" smtClean="0"/>
              <a:t> 56.4</a:t>
            </a:r>
            <a:r>
              <a:rPr lang="en-US" sz="1800" dirty="0"/>
              <a:t>% = .564</a:t>
            </a:r>
          </a:p>
          <a:p>
            <a:pPr marL="514350" lvl="0" indent="-514350">
              <a:buFont typeface="+mj-lt"/>
              <a:buAutoNum type="alphaLcParenR"/>
            </a:pPr>
            <a:r>
              <a:rPr lang="en-US" sz="1800" dirty="0" smtClean="0"/>
              <a:t> .</a:t>
            </a:r>
            <a:r>
              <a:rPr lang="en-US" sz="1800" dirty="0"/>
              <a:t>68% =.0068</a:t>
            </a:r>
          </a:p>
          <a:p>
            <a:pPr marL="514350" lvl="0" indent="-514350">
              <a:buFont typeface="+mj-lt"/>
              <a:buAutoNum type="alphaLcParenR"/>
            </a:pPr>
            <a:r>
              <a:rPr lang="en-US" sz="1800" dirty="0" smtClean="0"/>
              <a:t>       % </a:t>
            </a:r>
            <a:r>
              <a:rPr lang="en-US" sz="1800" dirty="0"/>
              <a:t>= .125%</a:t>
            </a:r>
          </a:p>
          <a:p>
            <a:endParaRPr lang="en-US" sz="1800" dirty="0"/>
          </a:p>
        </p:txBody>
      </p:sp>
      <p:graphicFrame>
        <p:nvGraphicFramePr>
          <p:cNvPr id="27650" name="Object 2"/>
          <p:cNvGraphicFramePr>
            <a:graphicFrameLocks noChangeAspect="1"/>
          </p:cNvGraphicFramePr>
          <p:nvPr/>
        </p:nvGraphicFramePr>
        <p:xfrm>
          <a:off x="5486400" y="1828800"/>
          <a:ext cx="162232" cy="457200"/>
        </p:xfrm>
        <a:graphic>
          <a:graphicData uri="http://schemas.openxmlformats.org/presentationml/2006/ole">
            <p:oleObj spid="_x0000_s27650" name="Equation" r:id="rId4" imgW="139680" imgH="393480" progId="">
              <p:embed/>
            </p:oleObj>
          </a:graphicData>
        </a:graphic>
      </p:graphicFrame>
      <p:graphicFrame>
        <p:nvGraphicFramePr>
          <p:cNvPr id="27652" name="Object 4"/>
          <p:cNvGraphicFramePr>
            <a:graphicFrameLocks noChangeAspect="1"/>
          </p:cNvGraphicFramePr>
          <p:nvPr/>
        </p:nvGraphicFramePr>
        <p:xfrm>
          <a:off x="1143000" y="4572000"/>
          <a:ext cx="228600" cy="429638"/>
        </p:xfrm>
        <a:graphic>
          <a:graphicData uri="http://schemas.openxmlformats.org/presentationml/2006/ole">
            <p:oleObj spid="_x0000_s27652" name="Equation" r:id="rId5" imgW="139680" imgH="39348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652"/>
                                        </p:tgtEl>
                                        <p:attrNameLst>
                                          <p:attrName>style.visibility</p:attrName>
                                        </p:attrNameLst>
                                      </p:cBhvr>
                                      <p:to>
                                        <p:strVal val="visible"/>
                                      </p:to>
                                    </p:set>
                                    <p:anim calcmode="lin" valueType="num">
                                      <p:cBhvr additive="base">
                                        <p:cTn id="31" dur="500" fill="hold"/>
                                        <p:tgtEl>
                                          <p:spTgt spid="27652"/>
                                        </p:tgtEl>
                                        <p:attrNameLst>
                                          <p:attrName>ppt_x</p:attrName>
                                        </p:attrNameLst>
                                      </p:cBhvr>
                                      <p:tavLst>
                                        <p:tav tm="0">
                                          <p:val>
                                            <p:strVal val="#ppt_x"/>
                                          </p:val>
                                        </p:tav>
                                        <p:tav tm="100000">
                                          <p:val>
                                            <p:strVal val="#ppt_x"/>
                                          </p:val>
                                        </p:tav>
                                      </p:tavLst>
                                    </p:anim>
                                    <p:anim calcmode="lin" valueType="num">
                                      <p:cBhvr additive="base">
                                        <p:cTn id="32"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pPr>
              <a:buNone/>
            </a:pPr>
            <a:r>
              <a:rPr lang="en-US" b="1" dirty="0"/>
              <a:t>Square roots: </a:t>
            </a:r>
            <a:r>
              <a:rPr lang="en-US" dirty="0"/>
              <a:t>the square root of a number is the reverse of squaring:</a:t>
            </a:r>
          </a:p>
          <a:p>
            <a:pPr>
              <a:buNone/>
            </a:pPr>
            <a:endParaRPr lang="en-US" b="1" dirty="0" smtClean="0"/>
          </a:p>
          <a:p>
            <a:pPr>
              <a:buNone/>
            </a:pPr>
            <a:endParaRPr lang="en-US" b="1" dirty="0" smtClean="0"/>
          </a:p>
          <a:p>
            <a:pPr>
              <a:buNone/>
            </a:pPr>
            <a:r>
              <a:rPr lang="en-US" b="1" dirty="0"/>
              <a:t> </a:t>
            </a:r>
            <a:endParaRPr lang="en-US" dirty="0"/>
          </a:p>
          <a:p>
            <a:pPr>
              <a:buNone/>
            </a:pPr>
            <a:r>
              <a:rPr lang="en-US" b="1" dirty="0"/>
              <a:t>Adding: </a:t>
            </a:r>
            <a:r>
              <a:rPr lang="en-US" dirty="0"/>
              <a:t>If all the signs are the same, simply add all the terms and give the answer </a:t>
            </a:r>
            <a:r>
              <a:rPr lang="en-US" dirty="0" smtClean="0"/>
              <a:t>with</a:t>
            </a:r>
          </a:p>
          <a:p>
            <a:pPr>
              <a:buNone/>
            </a:pPr>
            <a:r>
              <a:rPr lang="en-US" dirty="0" smtClean="0"/>
              <a:t> </a:t>
            </a:r>
            <a:r>
              <a:rPr lang="en-US" dirty="0"/>
              <a:t>the common overall sign.</a:t>
            </a:r>
          </a:p>
          <a:p>
            <a:pPr>
              <a:buNone/>
            </a:pPr>
            <a:endParaRPr lang="en-US" dirty="0"/>
          </a:p>
          <a:p>
            <a:pPr>
              <a:buNone/>
            </a:pPr>
            <a:r>
              <a:rPr lang="en-US" b="1" dirty="0"/>
              <a:t>Subtracting: </a:t>
            </a:r>
            <a:r>
              <a:rPr lang="en-US" dirty="0"/>
              <a:t>When subtracting any two numbers or two similar terms, give the </a:t>
            </a:r>
            <a:r>
              <a:rPr lang="en-US" dirty="0" smtClean="0"/>
              <a:t>answer</a:t>
            </a:r>
          </a:p>
          <a:p>
            <a:pPr>
              <a:buNone/>
            </a:pPr>
            <a:r>
              <a:rPr lang="en-US" dirty="0" smtClean="0"/>
              <a:t> </a:t>
            </a:r>
            <a:r>
              <a:rPr lang="en-US" dirty="0"/>
              <a:t>with the sign of the largest number or term</a:t>
            </a:r>
            <a:r>
              <a:rPr lang="en-US" dirty="0" smtClean="0"/>
              <a:t>.</a:t>
            </a:r>
          </a:p>
          <a:p>
            <a:pPr>
              <a:buNone/>
            </a:pPr>
            <a:endParaRPr lang="en-US" dirty="0"/>
          </a:p>
          <a:p>
            <a:pPr eaLnBrk="0" hangingPunct="0">
              <a:buNone/>
            </a:pPr>
            <a:r>
              <a:rPr lang="en-US" b="1" dirty="0"/>
              <a:t>Add/subtract with </a:t>
            </a:r>
            <a:r>
              <a:rPr lang="en-US" b="1" dirty="0" smtClean="0"/>
              <a:t>numbers                            Add/subtract with variable terms</a:t>
            </a:r>
            <a:endParaRPr lang="en-US" dirty="0"/>
          </a:p>
          <a:p>
            <a:pPr eaLnBrk="0" hangingPunct="0">
              <a:buNone/>
            </a:pPr>
            <a:r>
              <a:rPr lang="en-US" dirty="0" smtClean="0"/>
              <a:t>                                                                                                             </a:t>
            </a:r>
            <a:endParaRPr lang="en-US" dirty="0"/>
          </a:p>
          <a:p>
            <a:pPr eaLnBrk="0" hangingPunct="0"/>
            <a:r>
              <a:rPr lang="en-US" dirty="0"/>
              <a:t>5+8+3=16                                         </a:t>
            </a:r>
            <a:r>
              <a:rPr lang="en-US" dirty="0" smtClean="0"/>
              <a:t>                  </a:t>
            </a:r>
            <a:r>
              <a:rPr lang="en-US" i="1" dirty="0" smtClean="0"/>
              <a:t>5x </a:t>
            </a:r>
            <a:r>
              <a:rPr lang="en-US" dirty="0"/>
              <a:t>+ 8x + </a:t>
            </a:r>
            <a:r>
              <a:rPr lang="en-US" i="1" dirty="0"/>
              <a:t>3x </a:t>
            </a:r>
            <a:r>
              <a:rPr lang="en-US" dirty="0"/>
              <a:t>= l </a:t>
            </a:r>
            <a:r>
              <a:rPr lang="en-US" i="1" dirty="0"/>
              <a:t>6x</a:t>
            </a:r>
            <a:endParaRPr lang="en-US" dirty="0"/>
          </a:p>
          <a:p>
            <a:pPr eaLnBrk="0" hangingPunct="0">
              <a:buNone/>
            </a:pPr>
            <a:r>
              <a:rPr lang="en-US" dirty="0"/>
              <a:t> </a:t>
            </a:r>
          </a:p>
          <a:p>
            <a:pPr eaLnBrk="0" hangingPunct="0"/>
            <a:r>
              <a:rPr lang="en-US" dirty="0"/>
              <a:t>5+8+3+y=16+6                       </a:t>
            </a:r>
            <a:r>
              <a:rPr lang="en-US" dirty="0" smtClean="0"/>
              <a:t>                           </a:t>
            </a:r>
            <a:r>
              <a:rPr lang="en-US" dirty="0"/>
              <a:t>(</a:t>
            </a:r>
            <a:r>
              <a:rPr lang="en-US" dirty="0" err="1"/>
              <a:t>i</a:t>
            </a:r>
            <a:r>
              <a:rPr lang="en-US" dirty="0"/>
              <a:t>)  </a:t>
            </a:r>
            <a:r>
              <a:rPr lang="en-US" i="1" dirty="0"/>
              <a:t>5x </a:t>
            </a:r>
            <a:r>
              <a:rPr lang="en-US" dirty="0"/>
              <a:t>+ 8x + </a:t>
            </a:r>
            <a:r>
              <a:rPr lang="en-US" i="1" dirty="0"/>
              <a:t>3x </a:t>
            </a:r>
            <a:r>
              <a:rPr lang="en-US" dirty="0"/>
              <a:t>+ </a:t>
            </a:r>
            <a:r>
              <a:rPr lang="en-US" i="1" dirty="0"/>
              <a:t>y </a:t>
            </a:r>
            <a:r>
              <a:rPr lang="en-US" dirty="0"/>
              <a:t>= </a:t>
            </a:r>
            <a:r>
              <a:rPr lang="en-US" i="1" dirty="0"/>
              <a:t>1</a:t>
            </a:r>
            <a:r>
              <a:rPr lang="en-US" i="1" dirty="0" smtClean="0"/>
              <a:t>6x </a:t>
            </a:r>
            <a:r>
              <a:rPr lang="en-US" dirty="0"/>
              <a:t>+ </a:t>
            </a:r>
            <a:r>
              <a:rPr lang="en-US" i="1" dirty="0"/>
              <a:t>y</a:t>
            </a:r>
            <a:endParaRPr lang="en-US" dirty="0"/>
          </a:p>
          <a:p>
            <a:pPr eaLnBrk="0" hangingPunct="0">
              <a:buNone/>
            </a:pPr>
            <a:r>
              <a:rPr lang="en-US" dirty="0" smtClean="0"/>
              <a:t>                                          </a:t>
            </a:r>
            <a:endParaRPr lang="en-US" dirty="0"/>
          </a:p>
          <a:p>
            <a:pPr eaLnBrk="0" hangingPunct="0">
              <a:buNone/>
            </a:pPr>
            <a:r>
              <a:rPr lang="en-US" dirty="0"/>
              <a:t>                                                   </a:t>
            </a:r>
            <a:r>
              <a:rPr lang="en-US" dirty="0" smtClean="0"/>
              <a:t>                                </a:t>
            </a:r>
            <a:r>
              <a:rPr lang="en-US" dirty="0"/>
              <a:t>(ii)  </a:t>
            </a:r>
            <a:r>
              <a:rPr lang="en-US" i="1" dirty="0"/>
              <a:t>5xy </a:t>
            </a:r>
            <a:r>
              <a:rPr lang="en-US" dirty="0"/>
              <a:t>+ </a:t>
            </a:r>
            <a:r>
              <a:rPr lang="en-US" i="1" dirty="0"/>
              <a:t>8xy </a:t>
            </a:r>
            <a:r>
              <a:rPr lang="en-US" dirty="0"/>
              <a:t>+ </a:t>
            </a:r>
            <a:r>
              <a:rPr lang="en-US" i="1" dirty="0"/>
              <a:t>3xy </a:t>
            </a:r>
            <a:r>
              <a:rPr lang="en-US" dirty="0"/>
              <a:t>+ </a:t>
            </a:r>
            <a:r>
              <a:rPr lang="en-US" i="1" dirty="0"/>
              <a:t>y </a:t>
            </a:r>
            <a:r>
              <a:rPr lang="en-US" dirty="0"/>
              <a:t>= </a:t>
            </a:r>
            <a:r>
              <a:rPr lang="en-US" i="1" dirty="0"/>
              <a:t>1</a:t>
            </a:r>
            <a:r>
              <a:rPr lang="en-US" i="1" dirty="0" smtClean="0"/>
              <a:t>6xy </a:t>
            </a:r>
            <a:r>
              <a:rPr lang="en-US" dirty="0"/>
              <a:t>+ </a:t>
            </a:r>
            <a:r>
              <a:rPr lang="en-US" i="1" dirty="0" smtClean="0"/>
              <a:t>y</a:t>
            </a:r>
          </a:p>
          <a:p>
            <a:pPr eaLnBrk="0" hangingPunct="0">
              <a:buNone/>
            </a:pPr>
            <a:endParaRPr lang="en-US" dirty="0"/>
          </a:p>
          <a:p>
            <a:pPr eaLnBrk="0" hangingPunct="0">
              <a:buNone/>
            </a:pPr>
            <a:r>
              <a:rPr lang="en-US" dirty="0"/>
              <a:t>The y·term is different, so it cannot be added to the others</a:t>
            </a:r>
          </a:p>
          <a:p>
            <a:pPr>
              <a:buNone/>
            </a:pPr>
            <a:endParaRPr lang="en-US" dirty="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438400" y="762000"/>
            <a:ext cx="1760538" cy="266700"/>
          </a:xfrm>
          <a:prstGeom prst="rect">
            <a:avLst/>
          </a:prstGeom>
          <a:noFill/>
        </p:spPr>
      </p:pic>
      <p:sp>
        <p:nvSpPr>
          <p:cNvPr id="30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075"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133600" y="1143000"/>
            <a:ext cx="2498725" cy="27463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style>
          <a:lnRef idx="1">
            <a:schemeClr val="accent1"/>
          </a:lnRef>
          <a:fillRef idx="2">
            <a:schemeClr val="accent1"/>
          </a:fillRef>
          <a:effectRef idx="1">
            <a:schemeClr val="accent1"/>
          </a:effectRef>
          <a:fontRef idx="minor">
            <a:schemeClr val="dk1"/>
          </a:fontRef>
        </p:style>
        <p:txBody>
          <a:bodyPr>
            <a:normAutofit/>
          </a:bodyPr>
          <a:lstStyle/>
          <a:p>
            <a:pPr lvl="0">
              <a:buNone/>
            </a:pPr>
            <a:r>
              <a:rPr lang="en-US" sz="1800" dirty="0"/>
              <a:t>Convert the following decimals or whole numbers </a:t>
            </a:r>
            <a:r>
              <a:rPr lang="en-US" sz="1800" b="1" dirty="0" smtClean="0">
                <a:solidFill>
                  <a:schemeClr val="tx2">
                    <a:lumMod val="75000"/>
                  </a:schemeClr>
                </a:solidFill>
              </a:rPr>
              <a:t>to </a:t>
            </a:r>
            <a:r>
              <a:rPr lang="en-US" sz="1800" b="1" dirty="0">
                <a:solidFill>
                  <a:schemeClr val="tx2">
                    <a:lumMod val="75000"/>
                  </a:schemeClr>
                </a:solidFill>
              </a:rPr>
              <a:t>percents</a:t>
            </a:r>
            <a:r>
              <a:rPr lang="en-US" sz="1800" dirty="0"/>
              <a:t>.</a:t>
            </a:r>
          </a:p>
          <a:p>
            <a:pPr>
              <a:buNone/>
            </a:pPr>
            <a:r>
              <a:rPr lang="en-US" sz="1800" dirty="0"/>
              <a:t> </a:t>
            </a:r>
          </a:p>
          <a:p>
            <a:pPr lvl="0">
              <a:buNone/>
            </a:pPr>
            <a:r>
              <a:rPr lang="en-US" sz="1800" dirty="0" smtClean="0"/>
              <a:t>  a) .5 </a:t>
            </a:r>
            <a:r>
              <a:rPr lang="en-US" sz="1800" dirty="0"/>
              <a:t>	  b) 3.7     c)  .044     d) 7    e) 6 </a:t>
            </a:r>
          </a:p>
          <a:p>
            <a:endParaRPr lang="en-US" sz="1800" dirty="0"/>
          </a:p>
          <a:p>
            <a:pPr marL="514350" lvl="0" indent="-514350">
              <a:buFont typeface="+mj-lt"/>
              <a:buAutoNum type="alphaLcParenR"/>
            </a:pPr>
            <a:r>
              <a:rPr lang="en-US" sz="1800" dirty="0" smtClean="0"/>
              <a:t>	.</a:t>
            </a:r>
            <a:r>
              <a:rPr lang="en-US" sz="1800" dirty="0"/>
              <a:t>5 = 50%</a:t>
            </a:r>
          </a:p>
          <a:p>
            <a:pPr marL="514350" lvl="0" indent="-514350">
              <a:buFont typeface="+mj-lt"/>
              <a:buAutoNum type="alphaLcParenR"/>
            </a:pPr>
            <a:r>
              <a:rPr lang="en-US" sz="1800" dirty="0" smtClean="0"/>
              <a:t>	3.7 </a:t>
            </a:r>
            <a:r>
              <a:rPr lang="en-US" sz="1800" dirty="0"/>
              <a:t>= 370%</a:t>
            </a:r>
          </a:p>
          <a:p>
            <a:pPr marL="514350" lvl="0" indent="-514350">
              <a:buFont typeface="+mj-lt"/>
              <a:buAutoNum type="alphaLcParenR"/>
            </a:pPr>
            <a:r>
              <a:rPr lang="en-US" sz="1800" dirty="0" smtClean="0"/>
              <a:t>	.</a:t>
            </a:r>
            <a:r>
              <a:rPr lang="en-US" sz="1800" dirty="0"/>
              <a:t>044= 4.4%</a:t>
            </a:r>
          </a:p>
          <a:p>
            <a:pPr marL="514350" lvl="0" indent="-514350">
              <a:buFont typeface="+mj-lt"/>
              <a:buAutoNum type="alphaLcParenR"/>
            </a:pPr>
            <a:r>
              <a:rPr lang="en-US" sz="1800" dirty="0" smtClean="0"/>
              <a:t>	7 </a:t>
            </a:r>
            <a:r>
              <a:rPr lang="en-US" sz="1800" dirty="0"/>
              <a:t>=700%</a:t>
            </a:r>
          </a:p>
          <a:p>
            <a:pPr marL="514350" lvl="0" indent="-514350">
              <a:buFont typeface="+mj-lt"/>
              <a:buAutoNum type="alphaLcParenR"/>
            </a:pPr>
            <a:r>
              <a:rPr lang="en-US" sz="1800" dirty="0" smtClean="0"/>
              <a:t>	6    =</a:t>
            </a:r>
            <a:r>
              <a:rPr lang="en-US" sz="1800" dirty="0"/>
              <a:t>6.5=650%</a:t>
            </a:r>
          </a:p>
          <a:p>
            <a:pPr>
              <a:buNone/>
            </a:pPr>
            <a:r>
              <a:rPr lang="en-US" sz="1800" dirty="0"/>
              <a:t> </a:t>
            </a:r>
          </a:p>
          <a:p>
            <a:endParaRPr lang="en-US" sz="1800" dirty="0"/>
          </a:p>
        </p:txBody>
      </p:sp>
      <p:graphicFrame>
        <p:nvGraphicFramePr>
          <p:cNvPr id="28674" name="Object 2"/>
          <p:cNvGraphicFramePr>
            <a:graphicFrameLocks noChangeAspect="1"/>
          </p:cNvGraphicFramePr>
          <p:nvPr/>
        </p:nvGraphicFramePr>
        <p:xfrm>
          <a:off x="4191000" y="1295400"/>
          <a:ext cx="228600" cy="590550"/>
        </p:xfrm>
        <a:graphic>
          <a:graphicData uri="http://schemas.openxmlformats.org/presentationml/2006/ole">
            <p:oleObj spid="_x0000_s28674" name="Equation" r:id="rId4" imgW="152280" imgH="393480" progId="">
              <p:embed/>
            </p:oleObj>
          </a:graphicData>
        </a:graphic>
      </p:graphicFrame>
      <p:graphicFrame>
        <p:nvGraphicFramePr>
          <p:cNvPr id="28675" name="Object 3"/>
          <p:cNvGraphicFramePr>
            <a:graphicFrameLocks noChangeAspect="1"/>
          </p:cNvGraphicFramePr>
          <p:nvPr/>
        </p:nvGraphicFramePr>
        <p:xfrm>
          <a:off x="1600200" y="3276600"/>
          <a:ext cx="228600" cy="590550"/>
        </p:xfrm>
        <a:graphic>
          <a:graphicData uri="http://schemas.openxmlformats.org/presentationml/2006/ole">
            <p:oleObj spid="_x0000_s28675" name="Equation" r:id="rId5" imgW="152280" imgH="39348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style>
          <a:lnRef idx="3">
            <a:schemeClr val="lt1"/>
          </a:lnRef>
          <a:fillRef idx="1">
            <a:schemeClr val="accent1"/>
          </a:fillRef>
          <a:effectRef idx="1">
            <a:schemeClr val="accent1"/>
          </a:effectRef>
          <a:fontRef idx="minor">
            <a:schemeClr val="lt1"/>
          </a:fontRef>
        </p:style>
        <p:txBody>
          <a:bodyPr>
            <a:normAutofit/>
          </a:bodyPr>
          <a:lstStyle/>
          <a:p>
            <a:r>
              <a:rPr lang="en-US" sz="2400" dirty="0" smtClean="0"/>
              <a:t>EXAMPLES</a:t>
            </a:r>
            <a:endParaRPr lang="en-US" sz="2400" dirty="0"/>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sz="2400" dirty="0" smtClean="0"/>
              <a:t> </a:t>
            </a:r>
            <a:endParaRPr lang="en-US" sz="2400" dirty="0"/>
          </a:p>
        </p:txBody>
      </p:sp>
      <p:sp>
        <p:nvSpPr>
          <p:cNvPr id="6" name="Content Placeholder 2"/>
          <p:cNvSpPr txBox="1">
            <a:spLocks/>
          </p:cNvSpPr>
          <p:nvPr/>
        </p:nvSpPr>
        <p:spPr>
          <a:xfrm>
            <a:off x="628650" y="914400"/>
            <a:ext cx="7886700" cy="5262563"/>
          </a:xfrm>
          <a:prstGeom prst="rect">
            <a:avLst/>
          </a:prstGeom>
        </p:spPr>
        <p:txBody>
          <a:bodyPr vert="horz" lIns="91440" tIns="45720" rIns="91440" bIns="45720" rtlCol="0">
            <a:normAutofit lnSpcReduction="10000"/>
          </a:bodyPr>
          <a:lstStyle/>
          <a:p>
            <a:pPr marL="404813" marR="0" lvl="0" indent="-404813"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404813" marR="0" lvl="0" indent="-404813" algn="l" defTabSz="914400" rtl="0" eaLnBrk="1" fontAlgn="auto" latinLnBrk="0" hangingPunct="1">
              <a:lnSpc>
                <a:spcPct val="100000"/>
              </a:lnSpc>
              <a:spcBef>
                <a:spcPct val="20000"/>
              </a:spcBef>
              <a:spcAft>
                <a:spcPts val="0"/>
              </a:spcAft>
              <a:buClrTx/>
              <a:buSzTx/>
              <a:tabLst/>
              <a:defRPr/>
            </a:pPr>
            <a:endParaRPr lang="en-US" sz="2400" dirty="0" smtClean="0"/>
          </a:p>
          <a:p>
            <a:pPr marL="404813" marR="0" lvl="0" indent="-404813"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An automobile salesman earns an 8% commission on every </a:t>
            </a:r>
          </a:p>
          <a:p>
            <a:pPr marL="404813" marR="0" lvl="0" indent="-404813" algn="l" defTabSz="914400" rtl="0" eaLnBrk="1" fontAlgn="auto" latinLnBrk="0" hangingPunct="1">
              <a:lnSpc>
                <a:spcPct val="100000"/>
              </a:lnSpc>
              <a:spcBef>
                <a:spcPct val="20000"/>
              </a:spcBef>
              <a:spcAft>
                <a:spcPts val="0"/>
              </a:spcAft>
              <a:buClrTx/>
              <a:buSzTx/>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car he sells. How much does he earn on a car that sells for </a:t>
            </a:r>
          </a:p>
          <a:p>
            <a:pPr marL="404813" marR="0" lvl="0" indent="-404813" algn="l" defTabSz="914400" rtl="0" eaLnBrk="1" fontAlgn="auto" latinLnBrk="0" hangingPunct="1">
              <a:lnSpc>
                <a:spcPct val="100000"/>
              </a:lnSpc>
              <a:spcBef>
                <a:spcPct val="20000"/>
              </a:spcBef>
              <a:spcAft>
                <a:spcPts val="0"/>
              </a:spcAft>
              <a:buClrTx/>
              <a:buSzTx/>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$12,000?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alt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The salesman earns $960.</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7" name="Object 6"/>
          <p:cNvGraphicFramePr>
            <a:graphicFrameLocks noChangeAspect="1"/>
          </p:cNvGraphicFramePr>
          <p:nvPr>
            <p:extLst>
              <p:ext uri="{D42A27DB-BD31-4B8C-83A1-F6EECF244321}">
                <p14:modId xmlns="" xmlns:p14="http://schemas.microsoft.com/office/powerpoint/2010/main" val="3025004687"/>
              </p:ext>
            </p:extLst>
          </p:nvPr>
        </p:nvGraphicFramePr>
        <p:xfrm>
          <a:off x="2952750" y="2967160"/>
          <a:ext cx="2019300" cy="889000"/>
        </p:xfrm>
        <a:graphic>
          <a:graphicData uri="http://schemas.openxmlformats.org/presentationml/2006/ole">
            <p:oleObj spid="_x0000_s73730" name="Equation" r:id="rId4" imgW="2019240" imgH="888840" progId="">
              <p:embed/>
            </p:oleObj>
          </a:graphicData>
        </a:graphic>
      </p:graphicFrame>
      <p:graphicFrame>
        <p:nvGraphicFramePr>
          <p:cNvPr id="8" name="Object 7"/>
          <p:cNvGraphicFramePr>
            <a:graphicFrameLocks noChangeAspect="1"/>
          </p:cNvGraphicFramePr>
          <p:nvPr>
            <p:extLst>
              <p:ext uri="{D42A27DB-BD31-4B8C-83A1-F6EECF244321}">
                <p14:modId xmlns="" xmlns:p14="http://schemas.microsoft.com/office/powerpoint/2010/main" val="4291250469"/>
              </p:ext>
            </p:extLst>
          </p:nvPr>
        </p:nvGraphicFramePr>
        <p:xfrm>
          <a:off x="3793271" y="4211027"/>
          <a:ext cx="2400300" cy="393700"/>
        </p:xfrm>
        <a:graphic>
          <a:graphicData uri="http://schemas.openxmlformats.org/presentationml/2006/ole">
            <p:oleObj spid="_x0000_s73731" name="Equation" r:id="rId5" imgW="2400120" imgH="393480" progId="">
              <p:embed/>
            </p:oleObj>
          </a:graphicData>
        </a:graphic>
      </p:graphicFrame>
      <p:graphicFrame>
        <p:nvGraphicFramePr>
          <p:cNvPr id="9" name="Object 8"/>
          <p:cNvGraphicFramePr>
            <a:graphicFrameLocks noChangeAspect="1"/>
          </p:cNvGraphicFramePr>
          <p:nvPr>
            <p:extLst>
              <p:ext uri="{D42A27DB-BD31-4B8C-83A1-F6EECF244321}">
                <p14:modId xmlns="" xmlns:p14="http://schemas.microsoft.com/office/powerpoint/2010/main" val="186413358"/>
              </p:ext>
            </p:extLst>
          </p:nvPr>
        </p:nvGraphicFramePr>
        <p:xfrm>
          <a:off x="3806947" y="4858238"/>
          <a:ext cx="1270000" cy="355600"/>
        </p:xfrm>
        <a:graphic>
          <a:graphicData uri="http://schemas.openxmlformats.org/presentationml/2006/ole">
            <p:oleObj spid="_x0000_s73732" name="Equation" r:id="rId6" imgW="1269720" imgH="35532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715962"/>
          </a:xfrm>
        </p:spPr>
        <p:style>
          <a:lnRef idx="3">
            <a:schemeClr val="lt1"/>
          </a:lnRef>
          <a:fillRef idx="1">
            <a:schemeClr val="accent1"/>
          </a:fillRef>
          <a:effectRef idx="1">
            <a:schemeClr val="accent1"/>
          </a:effectRef>
          <a:fontRef idx="minor">
            <a:schemeClr val="lt1"/>
          </a:fontRef>
        </p:style>
        <p:txBody>
          <a:bodyPr>
            <a:normAutofit/>
          </a:bodyPr>
          <a:lstStyle/>
          <a:p>
            <a:r>
              <a:rPr lang="en-US" sz="2400" dirty="0" smtClean="0"/>
              <a:t>Interpreting Percents from a Graph</a:t>
            </a:r>
            <a:endParaRPr lang="en-US" sz="2400" dirty="0"/>
          </a:p>
        </p:txBody>
      </p:sp>
      <p:sp>
        <p:nvSpPr>
          <p:cNvPr id="3" name="Content Placeholder 2"/>
          <p:cNvSpPr>
            <a:spLocks noGrp="1"/>
          </p:cNvSpPr>
          <p:nvPr>
            <p:ph idx="1"/>
          </p:nvPr>
        </p:nvSpPr>
        <p:spPr>
          <a:xfrm>
            <a:off x="228600" y="990600"/>
            <a:ext cx="8610600" cy="5211763"/>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sz="2400" dirty="0" smtClean="0"/>
              <a:t> </a:t>
            </a:r>
            <a:endParaRPr lang="en-US" sz="2400" dirty="0"/>
          </a:p>
        </p:txBody>
      </p:sp>
      <p:sp>
        <p:nvSpPr>
          <p:cNvPr id="6" name="Content Placeholder 2"/>
          <p:cNvSpPr txBox="1">
            <a:spLocks/>
          </p:cNvSpPr>
          <p:nvPr/>
        </p:nvSpPr>
        <p:spPr>
          <a:xfrm>
            <a:off x="628650" y="914400"/>
            <a:ext cx="7886700" cy="5262563"/>
          </a:xfrm>
          <a:prstGeom prst="rect">
            <a:avLst/>
          </a:prstGeom>
        </p:spPr>
        <p:txBody>
          <a:bodyPr vert="horz" lIns="91440" tIns="45720" rIns="91440" bIns="45720" rtlCol="0">
            <a:normAutofit/>
          </a:bodyPr>
          <a:lstStyle/>
          <a:p>
            <a:pPr marL="404813" marR="0" lvl="0" indent="-404813"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Content Placeholder 2"/>
          <p:cNvSpPr txBox="1">
            <a:spLocks/>
          </p:cNvSpPr>
          <p:nvPr/>
        </p:nvSpPr>
        <p:spPr>
          <a:xfrm>
            <a:off x="228600" y="914400"/>
            <a:ext cx="8610600" cy="5486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In 2012, Americans spent about $53.3 billion on their pets. Use the </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graph to determine how much of this amount was spent on pet </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supplies/medicine. Round the answer to the nearest tenth of a </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billion dollars.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About $12.7 billion </a:t>
            </a:r>
            <a:br>
              <a:rPr kumimoji="0" lang="en-US" sz="2400" b="0" i="0" u="none" strike="noStrike" kern="1200" cap="none" spc="0" normalizeH="0" baseline="0" noProof="0" dirty="0" smtClean="0">
                <a:ln>
                  <a:noFill/>
                </a:ln>
                <a:solidFill>
                  <a:schemeClr val="tx1"/>
                </a:solidFill>
                <a:effectLst/>
                <a:uLnTx/>
                <a:uFillTx/>
                <a:latin typeface="+mn-lt"/>
                <a:ea typeface="+mn-ea"/>
                <a:cs typeface="+mn-cs"/>
              </a:rPr>
            </a:br>
            <a:r>
              <a:rPr kumimoji="0" lang="en-US" sz="2400" b="0" i="0" u="none" strike="noStrike" kern="1200" cap="none" spc="0" normalizeH="0" baseline="0" noProof="0" dirty="0" smtClean="0">
                <a:ln>
                  <a:noFill/>
                </a:ln>
                <a:solidFill>
                  <a:schemeClr val="tx1"/>
                </a:solidFill>
                <a:effectLst/>
                <a:uLnTx/>
                <a:uFillTx/>
                <a:latin typeface="+mn-lt"/>
                <a:ea typeface="+mn-ea"/>
                <a:cs typeface="+mn-cs"/>
              </a:rPr>
              <a:t>was spent.</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1" name="Picture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05973" y="2729295"/>
            <a:ext cx="4124262" cy="3570760"/>
          </a:xfrm>
          <a:prstGeom prst="rect">
            <a:avLst/>
          </a:prstGeom>
        </p:spPr>
      </p:pic>
      <p:graphicFrame>
        <p:nvGraphicFramePr>
          <p:cNvPr id="12" name="Object 11"/>
          <p:cNvGraphicFramePr>
            <a:graphicFrameLocks noChangeAspect="1"/>
          </p:cNvGraphicFramePr>
          <p:nvPr>
            <p:extLst>
              <p:ext uri="{D42A27DB-BD31-4B8C-83A1-F6EECF244321}">
                <p14:modId xmlns="" xmlns:p14="http://schemas.microsoft.com/office/powerpoint/2010/main" val="2466791543"/>
              </p:ext>
            </p:extLst>
          </p:nvPr>
        </p:nvGraphicFramePr>
        <p:xfrm>
          <a:off x="1124926" y="2957391"/>
          <a:ext cx="1841500" cy="838200"/>
        </p:xfrm>
        <a:graphic>
          <a:graphicData uri="http://schemas.openxmlformats.org/presentationml/2006/ole">
            <p:oleObj spid="_x0000_s74757" name="Equation" r:id="rId5" imgW="1841400" imgH="838080" progId="">
              <p:embed/>
            </p:oleObj>
          </a:graphicData>
        </a:graphic>
      </p:graphicFrame>
      <p:graphicFrame>
        <p:nvGraphicFramePr>
          <p:cNvPr id="13" name="Object 12"/>
          <p:cNvGraphicFramePr>
            <a:graphicFrameLocks noChangeAspect="1"/>
          </p:cNvGraphicFramePr>
          <p:nvPr>
            <p:extLst>
              <p:ext uri="{D42A27DB-BD31-4B8C-83A1-F6EECF244321}">
                <p14:modId xmlns="" xmlns:p14="http://schemas.microsoft.com/office/powerpoint/2010/main" val="2676354134"/>
              </p:ext>
            </p:extLst>
          </p:nvPr>
        </p:nvGraphicFramePr>
        <p:xfrm>
          <a:off x="1621326" y="4120975"/>
          <a:ext cx="2209800" cy="393700"/>
        </p:xfrm>
        <a:graphic>
          <a:graphicData uri="http://schemas.openxmlformats.org/presentationml/2006/ole">
            <p:oleObj spid="_x0000_s74758" name="Equation" r:id="rId6" imgW="2209680" imgH="393480" progId="">
              <p:embed/>
            </p:oleObj>
          </a:graphicData>
        </a:graphic>
      </p:graphicFrame>
      <p:graphicFrame>
        <p:nvGraphicFramePr>
          <p:cNvPr id="14" name="Object 13"/>
          <p:cNvGraphicFramePr>
            <a:graphicFrameLocks noChangeAspect="1"/>
          </p:cNvGraphicFramePr>
          <p:nvPr>
            <p:extLst>
              <p:ext uri="{D42A27DB-BD31-4B8C-83A1-F6EECF244321}">
                <p14:modId xmlns="" xmlns:p14="http://schemas.microsoft.com/office/powerpoint/2010/main" val="710229558"/>
              </p:ext>
            </p:extLst>
          </p:nvPr>
        </p:nvGraphicFramePr>
        <p:xfrm>
          <a:off x="1677855" y="4821600"/>
          <a:ext cx="1168400" cy="317500"/>
        </p:xfrm>
        <a:graphic>
          <a:graphicData uri="http://schemas.openxmlformats.org/presentationml/2006/ole">
            <p:oleObj spid="_x0000_s74759" name="Equation" r:id="rId7" imgW="1168200" imgH="31716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81000"/>
            <a:ext cx="8382000" cy="6096000"/>
          </a:xfrm>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en-US" dirty="0" smtClean="0"/>
              <a:t> </a:t>
            </a:r>
            <a:endParaRPr lang="en-US" dirty="0"/>
          </a:p>
        </p:txBody>
      </p:sp>
      <p:sp>
        <p:nvSpPr>
          <p:cNvPr id="6" name="Content Placeholder 2"/>
          <p:cNvSpPr txBox="1">
            <a:spLocks/>
          </p:cNvSpPr>
          <p:nvPr/>
        </p:nvSpPr>
        <p:spPr>
          <a:xfrm>
            <a:off x="457200" y="1143000"/>
            <a:ext cx="8229600" cy="5334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Percent is often used to express a change in some quantity. Buying an item that has been marked up and getting a raise at a job are applications of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percent increase.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Buying an item on sale and finding population decline are applications of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percent decrease.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To solve problems of this type, we use the following equation.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7" name="Object 6"/>
          <p:cNvGraphicFramePr>
            <a:graphicFrameLocks noChangeAspect="1"/>
          </p:cNvGraphicFramePr>
          <p:nvPr>
            <p:extLst>
              <p:ext uri="{D42A27DB-BD31-4B8C-83A1-F6EECF244321}">
                <p14:modId xmlns="" xmlns:p14="http://schemas.microsoft.com/office/powerpoint/2010/main" val="2049907171"/>
              </p:ext>
            </p:extLst>
          </p:nvPr>
        </p:nvGraphicFramePr>
        <p:xfrm>
          <a:off x="1447800" y="4191000"/>
          <a:ext cx="6074996" cy="827879"/>
        </p:xfrm>
        <a:graphic>
          <a:graphicData uri="http://schemas.openxmlformats.org/presentationml/2006/ole">
            <p:oleObj spid="_x0000_s75779" name="Equation" r:id="rId4" imgW="6616440" imgH="901440" progId="">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81000"/>
            <a:ext cx="8382000" cy="6096000"/>
          </a:xfrm>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en-US" sz="2400" dirty="0" smtClean="0"/>
              <a:t> </a:t>
            </a:r>
            <a:endParaRPr lang="en-US" sz="2400" dirty="0"/>
          </a:p>
        </p:txBody>
      </p:sp>
      <p:sp>
        <p:nvSpPr>
          <p:cNvPr id="10" name="Content Placeholder 2"/>
          <p:cNvSpPr txBox="1">
            <a:spLocks/>
          </p:cNvSpPr>
          <p:nvPr/>
        </p:nvSpPr>
        <p:spPr>
          <a:xfrm>
            <a:off x="762000" y="685800"/>
            <a:ext cx="7886700" cy="5262563"/>
          </a:xfrm>
          <a:prstGeom prst="rect">
            <a:avLst/>
          </a:prstGeom>
        </p:spPr>
        <p:txBody>
          <a:bodyPr vert="horz" lIns="91440" tIns="45720" rIns="91440" bIns="45720" rtlCol="0">
            <a:normAutofit/>
          </a:bodyPr>
          <a:lstStyle/>
          <a:p>
            <a:pPr marL="352425" marR="0" lvl="0" indent="-352425"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  </a:t>
            </a: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A cost-of-living salary increase caused Keith’s monthly salary to go from $1300 to $1352. What percent increase was this?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11" name="Object 10"/>
          <p:cNvGraphicFramePr>
            <a:graphicFrameLocks noChangeAspect="1"/>
          </p:cNvGraphicFramePr>
          <p:nvPr>
            <p:extLst>
              <p:ext uri="{D42A27DB-BD31-4B8C-83A1-F6EECF244321}">
                <p14:modId xmlns="" xmlns:p14="http://schemas.microsoft.com/office/powerpoint/2010/main" val="2153390357"/>
              </p:ext>
            </p:extLst>
          </p:nvPr>
        </p:nvGraphicFramePr>
        <p:xfrm>
          <a:off x="3048000" y="3683000"/>
          <a:ext cx="914400" cy="336550"/>
        </p:xfrm>
        <a:graphic>
          <a:graphicData uri="http://schemas.openxmlformats.org/presentationml/2006/ole">
            <p:oleObj spid="_x0000_s76803" name="Equation" r:id="rId4" imgW="914400" imgH="336960" progId="">
              <p:embed/>
            </p:oleObj>
          </a:graphicData>
        </a:graphic>
      </p:graphicFrame>
      <p:graphicFrame>
        <p:nvGraphicFramePr>
          <p:cNvPr id="12" name="Object 11"/>
          <p:cNvGraphicFramePr>
            <a:graphicFrameLocks noChangeAspect="1"/>
          </p:cNvGraphicFramePr>
          <p:nvPr>
            <p:extLst>
              <p:ext uri="{D42A27DB-BD31-4B8C-83A1-F6EECF244321}">
                <p14:modId xmlns="" xmlns:p14="http://schemas.microsoft.com/office/powerpoint/2010/main" val="2971362502"/>
              </p:ext>
            </p:extLst>
          </p:nvPr>
        </p:nvGraphicFramePr>
        <p:xfrm>
          <a:off x="1066800" y="2286000"/>
          <a:ext cx="6616700" cy="901700"/>
        </p:xfrm>
        <a:graphic>
          <a:graphicData uri="http://schemas.openxmlformats.org/presentationml/2006/ole">
            <p:oleObj spid="_x0000_s76804" name="Equation" r:id="rId5" imgW="6616440" imgH="901440" progId="">
              <p:embed/>
            </p:oleObj>
          </a:graphicData>
        </a:graphic>
      </p:graphicFrame>
      <p:graphicFrame>
        <p:nvGraphicFramePr>
          <p:cNvPr id="13" name="Object 12"/>
          <p:cNvGraphicFramePr>
            <a:graphicFrameLocks noChangeAspect="1"/>
          </p:cNvGraphicFramePr>
          <p:nvPr>
            <p:extLst>
              <p:ext uri="{D42A27DB-BD31-4B8C-83A1-F6EECF244321}">
                <p14:modId xmlns="" xmlns:p14="http://schemas.microsoft.com/office/powerpoint/2010/main" val="4028054464"/>
              </p:ext>
            </p:extLst>
          </p:nvPr>
        </p:nvGraphicFramePr>
        <p:xfrm>
          <a:off x="4518211" y="3819035"/>
          <a:ext cx="2286000" cy="838200"/>
        </p:xfrm>
        <a:graphic>
          <a:graphicData uri="http://schemas.openxmlformats.org/presentationml/2006/ole">
            <p:oleObj spid="_x0000_s76805" name="Equation" r:id="rId6" imgW="2286000" imgH="838080" progId="">
              <p:embed/>
            </p:oleObj>
          </a:graphicData>
        </a:graphic>
      </p:graphicFrame>
      <p:graphicFrame>
        <p:nvGraphicFramePr>
          <p:cNvPr id="14" name="Object 13"/>
          <p:cNvGraphicFramePr>
            <a:graphicFrameLocks noChangeAspect="1"/>
          </p:cNvGraphicFramePr>
          <p:nvPr>
            <p:extLst>
              <p:ext uri="{D42A27DB-BD31-4B8C-83A1-F6EECF244321}">
                <p14:modId xmlns="" xmlns:p14="http://schemas.microsoft.com/office/powerpoint/2010/main" val="3253025538"/>
              </p:ext>
            </p:extLst>
          </p:nvPr>
        </p:nvGraphicFramePr>
        <p:xfrm>
          <a:off x="4515827" y="4805362"/>
          <a:ext cx="1308100" cy="838200"/>
        </p:xfrm>
        <a:graphic>
          <a:graphicData uri="http://schemas.openxmlformats.org/presentationml/2006/ole">
            <p:oleObj spid="_x0000_s76806" name="Equation" r:id="rId7" imgW="1307880" imgH="838080" progId="">
              <p:embed/>
            </p:oleObj>
          </a:graphicData>
        </a:graphic>
      </p:graphicFrame>
      <p:graphicFrame>
        <p:nvGraphicFramePr>
          <p:cNvPr id="15" name="Object 14"/>
          <p:cNvGraphicFramePr>
            <a:graphicFrameLocks noChangeAspect="1"/>
          </p:cNvGraphicFramePr>
          <p:nvPr>
            <p:extLst>
              <p:ext uri="{D42A27DB-BD31-4B8C-83A1-F6EECF244321}">
                <p14:modId xmlns="" xmlns:p14="http://schemas.microsoft.com/office/powerpoint/2010/main" val="1112902872"/>
              </p:ext>
            </p:extLst>
          </p:nvPr>
        </p:nvGraphicFramePr>
        <p:xfrm>
          <a:off x="4467411" y="5791688"/>
          <a:ext cx="1193800" cy="317500"/>
        </p:xfrm>
        <a:graphic>
          <a:graphicData uri="http://schemas.openxmlformats.org/presentationml/2006/ole">
            <p:oleObj spid="_x0000_s76807" name="Equation" r:id="rId8" imgW="1193760" imgH="317160" progId="">
              <p:embed/>
            </p:oleObj>
          </a:graphicData>
        </a:graphic>
      </p:graphicFrame>
      <p:sp>
        <p:nvSpPr>
          <p:cNvPr id="16" name="TextBox 15"/>
          <p:cNvSpPr txBox="1"/>
          <p:nvPr/>
        </p:nvSpPr>
        <p:spPr>
          <a:xfrm>
            <a:off x="954745" y="4974177"/>
            <a:ext cx="2400300" cy="830997"/>
          </a:xfrm>
          <a:prstGeom prst="rect">
            <a:avLst/>
          </a:prstGeom>
          <a:noFill/>
        </p:spPr>
        <p:txBody>
          <a:bodyPr wrap="square" rtlCol="0">
            <a:spAutoFit/>
          </a:bodyPr>
          <a:lstStyle/>
          <a:p>
            <a:r>
              <a:rPr lang="en-US" sz="2400" dirty="0" smtClean="0"/>
              <a:t>The increase in salary was 4%.</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81000"/>
            <a:ext cx="8382000" cy="6096000"/>
          </a:xfrm>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en-US" dirty="0" smtClean="0"/>
              <a:t> </a:t>
            </a:r>
            <a:endParaRPr lang="en-US" dirty="0"/>
          </a:p>
        </p:txBody>
      </p:sp>
      <p:sp>
        <p:nvSpPr>
          <p:cNvPr id="3" name="Content Placeholder 2"/>
          <p:cNvSpPr txBox="1">
            <a:spLocks/>
          </p:cNvSpPr>
          <p:nvPr/>
        </p:nvSpPr>
        <p:spPr>
          <a:xfrm>
            <a:off x="533400" y="609600"/>
            <a:ext cx="7886700" cy="5262563"/>
          </a:xfrm>
          <a:prstGeom prst="rect">
            <a:avLst/>
          </a:prstGeom>
        </p:spPr>
        <p:txBody>
          <a:bodyPr vert="horz" lIns="91440" tIns="45720" rIns="91440" bIns="45720" rtlCol="0">
            <a:normAutofit/>
          </a:bodyPr>
          <a:lstStyle/>
          <a:p>
            <a:pPr marL="457200" marR="0" lvl="0" indent="-4572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b.  The price of a concert ticket changed from $54.00 to $51.30. What percent decrease was this?</a:t>
            </a:r>
          </a:p>
        </p:txBody>
      </p:sp>
      <p:graphicFrame>
        <p:nvGraphicFramePr>
          <p:cNvPr id="4" name="Object 3"/>
          <p:cNvGraphicFramePr>
            <a:graphicFrameLocks noChangeAspect="1"/>
          </p:cNvGraphicFramePr>
          <p:nvPr>
            <p:extLst>
              <p:ext uri="{D42A27DB-BD31-4B8C-83A1-F6EECF244321}">
                <p14:modId xmlns="" xmlns:p14="http://schemas.microsoft.com/office/powerpoint/2010/main" val="571631567"/>
              </p:ext>
            </p:extLst>
          </p:nvPr>
        </p:nvGraphicFramePr>
        <p:xfrm>
          <a:off x="3048000" y="3683000"/>
          <a:ext cx="914400" cy="336550"/>
        </p:xfrm>
        <a:graphic>
          <a:graphicData uri="http://schemas.openxmlformats.org/presentationml/2006/ole">
            <p:oleObj spid="_x0000_s77826" name="Equation" r:id="rId4" imgW="914400" imgH="336960" progId="">
              <p:embed/>
            </p:oleObj>
          </a:graphicData>
        </a:graphic>
      </p:graphicFrame>
      <p:graphicFrame>
        <p:nvGraphicFramePr>
          <p:cNvPr id="6" name="Object 5"/>
          <p:cNvGraphicFramePr>
            <a:graphicFrameLocks noChangeAspect="1"/>
          </p:cNvGraphicFramePr>
          <p:nvPr>
            <p:extLst>
              <p:ext uri="{D42A27DB-BD31-4B8C-83A1-F6EECF244321}">
                <p14:modId xmlns="" xmlns:p14="http://schemas.microsoft.com/office/powerpoint/2010/main" val="2614849212"/>
              </p:ext>
            </p:extLst>
          </p:nvPr>
        </p:nvGraphicFramePr>
        <p:xfrm>
          <a:off x="990600" y="1905000"/>
          <a:ext cx="6616700" cy="901700"/>
        </p:xfrm>
        <a:graphic>
          <a:graphicData uri="http://schemas.openxmlformats.org/presentationml/2006/ole">
            <p:oleObj spid="_x0000_s77827" name="Equation" r:id="rId5" imgW="6616440" imgH="901440" progId="">
              <p:embed/>
            </p:oleObj>
          </a:graphicData>
        </a:graphic>
      </p:graphicFrame>
      <p:graphicFrame>
        <p:nvGraphicFramePr>
          <p:cNvPr id="7" name="Object 6"/>
          <p:cNvGraphicFramePr>
            <a:graphicFrameLocks noChangeAspect="1"/>
          </p:cNvGraphicFramePr>
          <p:nvPr>
            <p:extLst>
              <p:ext uri="{D42A27DB-BD31-4B8C-83A1-F6EECF244321}">
                <p14:modId xmlns="" xmlns:p14="http://schemas.microsoft.com/office/powerpoint/2010/main" val="495619095"/>
              </p:ext>
            </p:extLst>
          </p:nvPr>
        </p:nvGraphicFramePr>
        <p:xfrm>
          <a:off x="3886200" y="3048000"/>
          <a:ext cx="2527300" cy="838200"/>
        </p:xfrm>
        <a:graphic>
          <a:graphicData uri="http://schemas.openxmlformats.org/presentationml/2006/ole">
            <p:oleObj spid="_x0000_s77828" name="Equation" r:id="rId6" imgW="2527200" imgH="838080" progId="">
              <p:embed/>
            </p:oleObj>
          </a:graphicData>
        </a:graphic>
      </p:graphicFrame>
      <p:graphicFrame>
        <p:nvGraphicFramePr>
          <p:cNvPr id="8" name="Object 7"/>
          <p:cNvGraphicFramePr>
            <a:graphicFrameLocks noChangeAspect="1"/>
          </p:cNvGraphicFramePr>
          <p:nvPr>
            <p:extLst>
              <p:ext uri="{D42A27DB-BD31-4B8C-83A1-F6EECF244321}">
                <p14:modId xmlns="" xmlns:p14="http://schemas.microsoft.com/office/powerpoint/2010/main" val="742876997"/>
              </p:ext>
            </p:extLst>
          </p:nvPr>
        </p:nvGraphicFramePr>
        <p:xfrm>
          <a:off x="4114800" y="4191000"/>
          <a:ext cx="1422400" cy="838200"/>
        </p:xfrm>
        <a:graphic>
          <a:graphicData uri="http://schemas.openxmlformats.org/presentationml/2006/ole">
            <p:oleObj spid="_x0000_s77829" name="Equation" r:id="rId7" imgW="1422360" imgH="838080" progId="">
              <p:embed/>
            </p:oleObj>
          </a:graphicData>
        </a:graphic>
      </p:graphicFrame>
      <p:graphicFrame>
        <p:nvGraphicFramePr>
          <p:cNvPr id="9" name="Object 8"/>
          <p:cNvGraphicFramePr>
            <a:graphicFrameLocks noChangeAspect="1"/>
          </p:cNvGraphicFramePr>
          <p:nvPr>
            <p:extLst>
              <p:ext uri="{D42A27DB-BD31-4B8C-83A1-F6EECF244321}">
                <p14:modId xmlns="" xmlns:p14="http://schemas.microsoft.com/office/powerpoint/2010/main" val="1501051195"/>
              </p:ext>
            </p:extLst>
          </p:nvPr>
        </p:nvGraphicFramePr>
        <p:xfrm>
          <a:off x="4114800" y="5334000"/>
          <a:ext cx="1181100" cy="317500"/>
        </p:xfrm>
        <a:graphic>
          <a:graphicData uri="http://schemas.openxmlformats.org/presentationml/2006/ole">
            <p:oleObj spid="_x0000_s77830" name="Equation" r:id="rId8" imgW="1180800" imgH="317160" progId="">
              <p:embed/>
            </p:oleObj>
          </a:graphicData>
        </a:graphic>
      </p:graphicFrame>
      <p:sp>
        <p:nvSpPr>
          <p:cNvPr id="10" name="TextBox 9"/>
          <p:cNvSpPr txBox="1"/>
          <p:nvPr/>
        </p:nvSpPr>
        <p:spPr>
          <a:xfrm>
            <a:off x="954745" y="4974177"/>
            <a:ext cx="2400300" cy="830997"/>
          </a:xfrm>
          <a:prstGeom prst="rect">
            <a:avLst/>
          </a:prstGeom>
          <a:noFill/>
        </p:spPr>
        <p:txBody>
          <a:bodyPr wrap="square" rtlCol="0">
            <a:spAutoFit/>
          </a:bodyPr>
          <a:lstStyle/>
          <a:p>
            <a:r>
              <a:rPr lang="en-US" sz="2400" dirty="0" smtClean="0"/>
              <a:t>The decrease was 5%.</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990600"/>
            <a:ext cx="7772400" cy="207645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dirty="0"/>
              <a:t>MATHEMATICS FOR </a:t>
            </a:r>
            <a:r>
              <a:rPr lang="en-US" b="1" dirty="0" smtClean="0"/>
              <a:t>ECONOMICS</a:t>
            </a:r>
            <a:br>
              <a:rPr lang="en-US" b="1" dirty="0" smtClean="0"/>
            </a:br>
            <a:r>
              <a:rPr lang="en-US"/>
              <a:t/>
            </a:r>
            <a:br>
              <a:rPr lang="en-US"/>
            </a:br>
            <a:r>
              <a:rPr lang="en-US" sz="2700" b="1" smtClean="0"/>
              <a:t>Graphs </a:t>
            </a:r>
            <a:r>
              <a:rPr lang="en-US" sz="2700" b="1" dirty="0" smtClean="0"/>
              <a:t>and Functions</a:t>
            </a:r>
            <a:r>
              <a:rPr lang="en-US" sz="2700" dirty="0"/>
              <a:t/>
            </a:r>
            <a:br>
              <a:rPr lang="en-US" sz="2700" dirty="0"/>
            </a:br>
            <a:endParaRPr lang="en-US" sz="2700" dirty="0"/>
          </a:p>
        </p:txBody>
      </p:sp>
      <p:sp>
        <p:nvSpPr>
          <p:cNvPr id="3" name="Subtitle 2"/>
          <p:cNvSpPr>
            <a:spLocks noGrp="1"/>
          </p:cNvSpPr>
          <p:nvPr>
            <p:ph type="subTitle" idx="1"/>
          </p:nvPr>
        </p:nvSpPr>
        <p:spPr>
          <a:xfrm>
            <a:off x="1371600" y="3886200"/>
            <a:ext cx="6400800" cy="1600200"/>
          </a:xfrm>
        </p:spPr>
        <p:style>
          <a:lnRef idx="1">
            <a:schemeClr val="accent4"/>
          </a:lnRef>
          <a:fillRef idx="2">
            <a:schemeClr val="accent4"/>
          </a:fillRef>
          <a:effectRef idx="1">
            <a:schemeClr val="accent4"/>
          </a:effectRef>
          <a:fontRef idx="minor">
            <a:schemeClr val="dk1"/>
          </a:fontRef>
        </p:style>
        <p:txBody>
          <a:bodyPr>
            <a:normAutofit fontScale="85000" lnSpcReduction="20000"/>
          </a:bodyPr>
          <a:lstStyle/>
          <a:p>
            <a:endParaRPr lang="en-US" dirty="0" smtClean="0"/>
          </a:p>
          <a:p>
            <a:r>
              <a:rPr lang="en-US" b="1" dirty="0" smtClean="0">
                <a:solidFill>
                  <a:schemeClr val="tx2">
                    <a:lumMod val="75000"/>
                  </a:schemeClr>
                </a:solidFill>
              </a:rPr>
              <a:t>INSTRUCTOR</a:t>
            </a:r>
            <a:r>
              <a:rPr lang="en-US" b="1" smtClean="0">
                <a:solidFill>
                  <a:schemeClr val="tx2">
                    <a:lumMod val="75000"/>
                  </a:schemeClr>
                </a:solidFill>
              </a:rPr>
              <a:t>: Professor </a:t>
            </a:r>
            <a:r>
              <a:rPr lang="en-US" b="1" dirty="0" smtClean="0">
                <a:solidFill>
                  <a:schemeClr val="tx2">
                    <a:lumMod val="75000"/>
                  </a:schemeClr>
                </a:solidFill>
              </a:rPr>
              <a:t>MIHAELA PAUN</a:t>
            </a:r>
            <a:r>
              <a:rPr lang="en-US" b="1" smtClean="0">
                <a:solidFill>
                  <a:schemeClr val="tx2">
                    <a:lumMod val="75000"/>
                  </a:schemeClr>
                </a:solidFill>
              </a:rPr>
              <a:t/>
            </a:r>
            <a:br>
              <a:rPr lang="en-US" b="1" smtClean="0">
                <a:solidFill>
                  <a:schemeClr val="tx2">
                    <a:lumMod val="75000"/>
                  </a:schemeClr>
                </a:solidFill>
              </a:rPr>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600" dirty="0"/>
              <a:t>Formulas and Functions</a:t>
            </a:r>
          </a:p>
        </p:txBody>
      </p:sp>
      <p:sp>
        <p:nvSpPr>
          <p:cNvPr id="3" name="Content Placeholder 2"/>
          <p:cNvSpPr>
            <a:spLocks noGrp="1"/>
          </p:cNvSpPr>
          <p:nvPr>
            <p:ph idx="1"/>
          </p:nvPr>
        </p:nvSpPr>
        <p:spPr>
          <a:xfrm>
            <a:off x="457200" y="1295400"/>
            <a:ext cx="8229600" cy="4830763"/>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algn="just">
              <a:buNone/>
            </a:pPr>
            <a:r>
              <a:rPr lang="en-US" sz="1800" dirty="0" smtClean="0"/>
              <a:t>A</a:t>
            </a:r>
            <a:r>
              <a:rPr lang="en-US" sz="1800" b="1" dirty="0" smtClean="0">
                <a:solidFill>
                  <a:schemeClr val="tx2"/>
                </a:solidFill>
              </a:rPr>
              <a:t> formula </a:t>
            </a:r>
            <a:r>
              <a:rPr lang="en-US" sz="1800" dirty="0" smtClean="0"/>
              <a:t>is an equation involving two or more variables. Consider the uniform </a:t>
            </a:r>
          </a:p>
          <a:p>
            <a:pPr algn="just">
              <a:buNone/>
            </a:pPr>
            <a:r>
              <a:rPr lang="en-US" sz="1800" dirty="0" smtClean="0"/>
              <a:t>motion formula D = RT. If you know the value of R (rate) and the value of T (time),</a:t>
            </a:r>
          </a:p>
          <a:p>
            <a:pPr algn="just">
              <a:buNone/>
            </a:pPr>
            <a:r>
              <a:rPr lang="en-US" sz="1800" dirty="0" smtClean="0"/>
              <a:t>you can determine the value of D (distance).</a:t>
            </a:r>
          </a:p>
          <a:p>
            <a:pPr algn="just">
              <a:buNone/>
            </a:pPr>
            <a:endParaRPr lang="en-US" sz="1000" dirty="0"/>
          </a:p>
          <a:p>
            <a:pPr algn="just">
              <a:buNone/>
            </a:pPr>
            <a:r>
              <a:rPr lang="en-US" sz="1800" dirty="0" smtClean="0"/>
              <a:t>We may also call this formula </a:t>
            </a:r>
            <a:r>
              <a:rPr lang="en-US" sz="1800" b="1" dirty="0" smtClean="0">
                <a:solidFill>
                  <a:schemeClr val="tx2"/>
                </a:solidFill>
              </a:rPr>
              <a:t>a function</a:t>
            </a:r>
            <a:r>
              <a:rPr lang="en-US" sz="1800" dirty="0" smtClean="0"/>
              <a:t>.</a:t>
            </a:r>
          </a:p>
          <a:p>
            <a:pPr algn="just">
              <a:buNone/>
            </a:pPr>
            <a:endParaRPr lang="en-US" sz="1000" dirty="0" smtClean="0"/>
          </a:p>
          <a:p>
            <a:pPr algn="just">
              <a:buNone/>
            </a:pPr>
            <a:r>
              <a:rPr lang="en-US" sz="1800" dirty="0" smtClean="0"/>
              <a:t>A</a:t>
            </a:r>
            <a:r>
              <a:rPr lang="en-US" sz="1800" b="1" dirty="0" smtClean="0">
                <a:solidFill>
                  <a:schemeClr val="tx2"/>
                </a:solidFill>
              </a:rPr>
              <a:t> function</a:t>
            </a:r>
            <a:r>
              <a:rPr lang="en-US" sz="1800" b="1" dirty="0" smtClean="0"/>
              <a:t> </a:t>
            </a:r>
            <a:r>
              <a:rPr lang="en-US" sz="1800" dirty="0" smtClean="0"/>
              <a:t>is a rule for determining the value of one variable from the values of one</a:t>
            </a:r>
          </a:p>
          <a:p>
            <a:pPr algn="just">
              <a:buNone/>
            </a:pPr>
            <a:r>
              <a:rPr lang="en-US" sz="1800" dirty="0" smtClean="0"/>
              <a:t> or more other variables. We say that the first variable is a function of the other</a:t>
            </a:r>
          </a:p>
          <a:p>
            <a:pPr algn="just">
              <a:buNone/>
            </a:pPr>
            <a:r>
              <a:rPr lang="en-US" sz="1800" dirty="0" smtClean="0"/>
              <a:t> variable(s).</a:t>
            </a:r>
          </a:p>
          <a:p>
            <a:pPr algn="just">
              <a:buNone/>
            </a:pPr>
            <a:r>
              <a:rPr lang="en-US" sz="1800" dirty="0"/>
              <a:t>Formulas and functions are used to </a:t>
            </a:r>
            <a:r>
              <a:rPr lang="en-US" sz="1800" b="1" dirty="0"/>
              <a:t>model real-life situations</a:t>
            </a:r>
            <a:r>
              <a:rPr lang="en-US" sz="1800" b="1" dirty="0" smtClean="0"/>
              <a:t>.</a:t>
            </a:r>
          </a:p>
          <a:p>
            <a:pPr algn="just">
              <a:buNone/>
            </a:pPr>
            <a:endParaRPr lang="en-US" sz="1800" dirty="0" smtClean="0"/>
          </a:p>
          <a:p>
            <a:pPr algn="just">
              <a:buNone/>
            </a:pPr>
            <a:r>
              <a:rPr lang="en-US" sz="1800" dirty="0" smtClean="0"/>
              <a:t>So D is a</a:t>
            </a:r>
            <a:r>
              <a:rPr lang="en-US" sz="1800" i="1" dirty="0" smtClean="0">
                <a:solidFill>
                  <a:schemeClr val="tx2"/>
                </a:solidFill>
              </a:rPr>
              <a:t> function </a:t>
            </a:r>
            <a:r>
              <a:rPr lang="en-US" sz="1800" dirty="0" smtClean="0"/>
              <a:t>of R and T. We also say that D = RT expresses D as a function</a:t>
            </a:r>
          </a:p>
          <a:p>
            <a:pPr algn="just">
              <a:buNone/>
            </a:pPr>
            <a:r>
              <a:rPr lang="en-US" sz="1800" dirty="0" smtClean="0"/>
              <a:t>of R and T. </a:t>
            </a:r>
          </a:p>
          <a:p>
            <a:pPr algn="just">
              <a:buNone/>
            </a:pPr>
            <a:endParaRPr lang="en-US" sz="1800" dirty="0" smtClean="0"/>
          </a:p>
          <a:p>
            <a:pPr algn="just">
              <a:buNone/>
            </a:pPr>
            <a:r>
              <a:rPr lang="en-US" sz="1800" dirty="0" smtClean="0"/>
              <a:t>Formulas and functions are used to model real-life situations. The function D = RT </a:t>
            </a:r>
          </a:p>
          <a:p>
            <a:pPr algn="just">
              <a:buNone/>
            </a:pPr>
            <a:r>
              <a:rPr lang="en-US" sz="1800" i="1" dirty="0" smtClean="0"/>
              <a:t>models the relationship</a:t>
            </a:r>
            <a:r>
              <a:rPr lang="en-US" sz="1800" dirty="0" smtClean="0"/>
              <a:t> between distance, rate, and time in uniform motion.</a:t>
            </a:r>
            <a:endParaRPr lang="en-US" sz="1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Autofit/>
          </a:bodyPr>
          <a:lstStyle/>
          <a:p>
            <a:r>
              <a:rPr lang="en-US" sz="1800" dirty="0" smtClean="0"/>
              <a:t>Applied problems in mathematics often involve solving an equation. The equations</a:t>
            </a:r>
            <a:br>
              <a:rPr lang="en-US" sz="1800" dirty="0" smtClean="0"/>
            </a:br>
            <a:r>
              <a:rPr lang="en-US" sz="1800" dirty="0" smtClean="0"/>
              <a:t>for some problems come from known formulas,  while in other problems we must</a:t>
            </a:r>
            <a:br>
              <a:rPr lang="en-US" sz="1800" dirty="0" smtClean="0"/>
            </a:br>
            <a:r>
              <a:rPr lang="en-US" sz="1800" dirty="0" smtClean="0"/>
              <a:t> write an equation that models a particular problem situation.</a:t>
            </a:r>
            <a:br>
              <a:rPr lang="en-US" sz="1800" dirty="0" smtClean="0"/>
            </a:br>
            <a:endParaRPr lang="en-US" sz="1800" dirty="0"/>
          </a:p>
        </p:txBody>
      </p:sp>
      <p:sp>
        <p:nvSpPr>
          <p:cNvPr id="3" name="Content Placeholder 2"/>
          <p:cNvSpPr>
            <a:spLocks noGrp="1"/>
          </p:cNvSpPr>
          <p:nvPr>
            <p:ph idx="1"/>
          </p:nvPr>
        </p:nvSpPr>
        <p:spPr>
          <a:xfrm>
            <a:off x="457200" y="1600200"/>
            <a:ext cx="8229600" cy="4953000"/>
          </a:xfrm>
        </p:spPr>
        <p:style>
          <a:lnRef idx="1">
            <a:schemeClr val="accent1"/>
          </a:lnRef>
          <a:fillRef idx="2">
            <a:schemeClr val="accent1"/>
          </a:fillRef>
          <a:effectRef idx="1">
            <a:schemeClr val="accent1"/>
          </a:effectRef>
          <a:fontRef idx="minor">
            <a:schemeClr val="dk1"/>
          </a:fontRef>
        </p:style>
        <p:txBody>
          <a:bodyPr>
            <a:normAutofit/>
          </a:bodyPr>
          <a:lstStyle/>
          <a:p>
            <a:pPr algn="ctr">
              <a:buNone/>
            </a:pPr>
            <a:r>
              <a:rPr lang="en-US" sz="1800" b="1" i="1" dirty="0"/>
              <a:t>Jeannie Fung bought a Ford Mustang GT for a total cost of $18,966, including </a:t>
            </a:r>
            <a:r>
              <a:rPr lang="en-US" sz="1800" b="1" i="1" dirty="0" smtClean="0"/>
              <a:t>sales</a:t>
            </a:r>
          </a:p>
          <a:p>
            <a:pPr algn="ctr">
              <a:buNone/>
            </a:pPr>
            <a:r>
              <a:rPr lang="en-US" sz="1800" b="1" i="1" dirty="0" smtClean="0"/>
              <a:t>tax</a:t>
            </a:r>
            <a:r>
              <a:rPr lang="en-US" sz="1800" b="1" i="1" dirty="0"/>
              <a:t>. If the sales tax rate is 9%, </a:t>
            </a:r>
            <a:r>
              <a:rPr lang="en-US" sz="1800" b="1" i="1" dirty="0" smtClean="0"/>
              <a:t>then </a:t>
            </a:r>
            <a:r>
              <a:rPr lang="en-US" sz="1800" b="1" i="1" dirty="0"/>
              <a:t>what amount of tax did she pay</a:t>
            </a:r>
            <a:r>
              <a:rPr lang="en-US" sz="1800" b="1" i="1" dirty="0" smtClean="0"/>
              <a:t>?</a:t>
            </a:r>
          </a:p>
          <a:p>
            <a:pPr algn="ctr">
              <a:buNone/>
            </a:pPr>
            <a:endParaRPr lang="en-US" sz="1800" b="1" i="1" dirty="0"/>
          </a:p>
          <a:p>
            <a:pPr algn="just">
              <a:buNone/>
            </a:pPr>
            <a:endParaRPr lang="en-US" sz="1800" b="1" i="1" dirty="0"/>
          </a:p>
        </p:txBody>
      </p:sp>
      <p:pic>
        <p:nvPicPr>
          <p:cNvPr id="9218" name="Picture 2"/>
          <p:cNvPicPr>
            <a:picLocks noChangeAspect="1" noChangeArrowheads="1"/>
          </p:cNvPicPr>
          <p:nvPr/>
        </p:nvPicPr>
        <p:blipFill>
          <a:blip r:embed="rId3" cstate="print"/>
          <a:srcRect/>
          <a:stretch>
            <a:fillRect/>
          </a:stretch>
        </p:blipFill>
        <p:spPr bwMode="auto">
          <a:xfrm>
            <a:off x="1600200" y="2438400"/>
            <a:ext cx="5981105"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pPr algn="l"/>
            <a:r>
              <a:rPr lang="en-US" sz="1800" dirty="0"/>
              <a:t>A group of hikers from Tulsa hiked down into the Grand Canyon in 3 hours 30 minutes.</a:t>
            </a:r>
            <a:br>
              <a:rPr lang="en-US" sz="1800" dirty="0"/>
            </a:br>
            <a:r>
              <a:rPr lang="en-US" sz="1800" dirty="0"/>
              <a:t>Coming back up on a trail that was 4 miles shorter, they hiked 2 mph slower and it</a:t>
            </a:r>
            <a:br>
              <a:rPr lang="en-US" sz="1800" dirty="0"/>
            </a:br>
            <a:r>
              <a:rPr lang="en-US" sz="1800" dirty="0"/>
              <a:t>took them 1 hour longer. What was their rate going down?</a:t>
            </a:r>
          </a:p>
        </p:txBody>
      </p:sp>
      <p:pic>
        <p:nvPicPr>
          <p:cNvPr id="10242" name="Picture 2"/>
          <p:cNvPicPr>
            <a:picLocks noGrp="1" noChangeAspect="1" noChangeArrowheads="1"/>
          </p:cNvPicPr>
          <p:nvPr>
            <p:ph idx="1"/>
          </p:nvPr>
        </p:nvPicPr>
        <p:blipFill>
          <a:blip r:embed="rId3" cstate="print"/>
          <a:srcRect/>
          <a:stretch>
            <a:fillRect/>
          </a:stretch>
        </p:blipFill>
        <p:spPr bwMode="auto">
          <a:xfrm>
            <a:off x="1371600" y="1600200"/>
            <a:ext cx="6400800" cy="4743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style>
          <a:lnRef idx="1">
            <a:schemeClr val="accent1"/>
          </a:lnRef>
          <a:fillRef idx="2">
            <a:schemeClr val="accent1"/>
          </a:fillRef>
          <a:effectRef idx="1">
            <a:schemeClr val="accent1"/>
          </a:effectRef>
          <a:fontRef idx="minor">
            <a:schemeClr val="dk1"/>
          </a:fontRef>
        </p:style>
        <p:txBody>
          <a:bodyPr>
            <a:normAutofit/>
          </a:bodyPr>
          <a:lstStyle/>
          <a:p>
            <a:pPr>
              <a:buNone/>
            </a:pPr>
            <a:endParaRPr lang="en-US" sz="1600" b="1" dirty="0" smtClean="0"/>
          </a:p>
          <a:p>
            <a:pPr>
              <a:buNone/>
            </a:pPr>
            <a:endParaRPr lang="en-US" sz="1600" b="1" dirty="0" smtClean="0"/>
          </a:p>
          <a:p>
            <a:pPr>
              <a:buNone/>
            </a:pPr>
            <a:r>
              <a:rPr lang="en-US" sz="2000" b="1" dirty="0" smtClean="0"/>
              <a:t>Remember</a:t>
            </a:r>
            <a:r>
              <a:rPr lang="en-US" sz="2000" b="1" dirty="0"/>
              <a:t>:</a:t>
            </a:r>
            <a:r>
              <a:rPr lang="en-US" sz="2000" dirty="0"/>
              <a:t> </a:t>
            </a:r>
            <a:endParaRPr lang="en-US" sz="2000" dirty="0" smtClean="0"/>
          </a:p>
          <a:p>
            <a:pPr>
              <a:buNone/>
            </a:pPr>
            <a:endParaRPr lang="en-US" sz="1600" dirty="0"/>
          </a:p>
          <a:p>
            <a:pPr lvl="0">
              <a:buFont typeface="Wingdings" pitchFamily="2" charset="2"/>
              <a:buChar char="q"/>
            </a:pPr>
            <a:r>
              <a:rPr lang="en-US" sz="1600" dirty="0"/>
              <a:t>A minus sign is a -1; hence -5 is the same as -1 x 5;</a:t>
            </a:r>
          </a:p>
          <a:p>
            <a:pPr lvl="0">
              <a:buFont typeface="Wingdings" pitchFamily="2" charset="2"/>
              <a:buChar char="q"/>
            </a:pPr>
            <a:r>
              <a:rPr lang="en-US" sz="1600" dirty="0"/>
              <a:t>0 x (any real number) = 0</a:t>
            </a:r>
          </a:p>
          <a:p>
            <a:pPr lvl="0">
              <a:buFont typeface="Wingdings" pitchFamily="2" charset="2"/>
              <a:buChar char="q"/>
            </a:pPr>
            <a:r>
              <a:rPr lang="en-US" sz="1600" dirty="0"/>
              <a:t>0 :  (any real number) = 0</a:t>
            </a:r>
          </a:p>
          <a:p>
            <a:pPr lvl="0">
              <a:buFont typeface="Wingdings" pitchFamily="2" charset="2"/>
              <a:buChar char="q"/>
            </a:pPr>
            <a:r>
              <a:rPr lang="en-US" sz="1600" b="1" dirty="0"/>
              <a:t>But you cannot divide by 0</a:t>
            </a:r>
            <a:endParaRPr lang="en-US" sz="1600" dirty="0"/>
          </a:p>
          <a:p>
            <a:pPr lvl="0">
              <a:buFont typeface="Wingdings" pitchFamily="2" charset="2"/>
              <a:buChar char="q"/>
            </a:pPr>
            <a:r>
              <a:rPr lang="en-US" sz="1600" b="1" dirty="0"/>
              <a:t>The following identities are important:</a:t>
            </a:r>
            <a:endParaRPr lang="en-US" sz="1600" dirty="0"/>
          </a:p>
          <a:p>
            <a:pPr lvl="0">
              <a:buFont typeface="Wingdings" pitchFamily="2" charset="2"/>
              <a:buChar char="q"/>
            </a:pPr>
            <a:r>
              <a:rPr lang="en-US" sz="1600" dirty="0"/>
              <a:t>Brackets are used for grouping terms together in mathematics for: </a:t>
            </a:r>
          </a:p>
          <a:p>
            <a:pPr lvl="2"/>
            <a:r>
              <a:rPr lang="en-US" sz="1600" dirty="0"/>
              <a:t>Clarity</a:t>
            </a:r>
          </a:p>
          <a:p>
            <a:pPr lvl="2"/>
            <a:r>
              <a:rPr lang="en-US" sz="1600" dirty="0"/>
              <a:t>Indicating the order in which a series of operation should be carried out</a:t>
            </a:r>
          </a:p>
          <a:p>
            <a:endParaRPr lang="en-US" sz="1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a:t>The Cartesian Coordinate System</a:t>
            </a:r>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en-US" sz="1800" dirty="0"/>
              <a:t>If </a:t>
            </a:r>
            <a:r>
              <a:rPr lang="en-US" sz="1800" i="1" dirty="0"/>
              <a:t>x and y are real numbers then </a:t>
            </a:r>
            <a:r>
              <a:rPr lang="en-US" sz="1800" i="1" dirty="0" smtClean="0"/>
              <a:t>(x</a:t>
            </a:r>
            <a:r>
              <a:rPr lang="en-US" sz="1800" i="1" dirty="0"/>
              <a:t>, </a:t>
            </a:r>
            <a:r>
              <a:rPr lang="en-US" sz="1800" i="1" dirty="0" smtClean="0"/>
              <a:t>y) </a:t>
            </a:r>
            <a:r>
              <a:rPr lang="en-US" sz="1800" i="1" dirty="0"/>
              <a:t>is called an </a:t>
            </a:r>
            <a:r>
              <a:rPr lang="en-US" sz="1800" b="1" i="1" dirty="0"/>
              <a:t>ordered pair of real numbers</a:t>
            </a:r>
            <a:r>
              <a:rPr lang="en-US" sz="1800" b="1" i="1" dirty="0" smtClean="0"/>
              <a:t>. </a:t>
            </a:r>
            <a:r>
              <a:rPr lang="en-US" sz="1800" dirty="0" smtClean="0"/>
              <a:t>The</a:t>
            </a:r>
          </a:p>
          <a:p>
            <a:pPr algn="just">
              <a:buNone/>
            </a:pPr>
            <a:r>
              <a:rPr lang="en-US" sz="1800" dirty="0" smtClean="0"/>
              <a:t> </a:t>
            </a:r>
            <a:r>
              <a:rPr lang="en-US" sz="1800" dirty="0"/>
              <a:t>numbers </a:t>
            </a:r>
            <a:r>
              <a:rPr lang="en-US" sz="1800" i="1" dirty="0"/>
              <a:t>x and y are the </a:t>
            </a:r>
            <a:r>
              <a:rPr lang="en-US" sz="1800" b="1" i="1" dirty="0"/>
              <a:t>coordinates of the ordered pair, with x being </a:t>
            </a:r>
            <a:r>
              <a:rPr lang="en-US" sz="1800" b="1" i="1" dirty="0" smtClean="0"/>
              <a:t>the </a:t>
            </a:r>
            <a:r>
              <a:rPr lang="en-US" sz="1800" b="1" dirty="0" smtClean="0"/>
              <a:t>first</a:t>
            </a:r>
          </a:p>
          <a:p>
            <a:pPr algn="just">
              <a:buNone/>
            </a:pPr>
            <a:r>
              <a:rPr lang="en-US" sz="1800" b="1" dirty="0" smtClean="0"/>
              <a:t> </a:t>
            </a:r>
            <a:r>
              <a:rPr lang="en-US" sz="1800" b="1" dirty="0"/>
              <a:t>coordinate or abscissa, and </a:t>
            </a:r>
            <a:r>
              <a:rPr lang="en-US" sz="1800" b="1" i="1" dirty="0"/>
              <a:t>y being the second coordinate or ordinate</a:t>
            </a:r>
            <a:r>
              <a:rPr lang="en-US" sz="1800" b="1" i="1" dirty="0" smtClean="0"/>
              <a:t>.</a:t>
            </a:r>
          </a:p>
          <a:p>
            <a:pPr algn="just">
              <a:buNone/>
            </a:pPr>
            <a:endParaRPr lang="en-US" sz="1800" b="1" i="1" dirty="0"/>
          </a:p>
          <a:p>
            <a:pPr>
              <a:buNone/>
            </a:pPr>
            <a:r>
              <a:rPr lang="en-US" sz="1800" dirty="0"/>
              <a:t>Just as every real number corresponds to a point on the number line, every ordered</a:t>
            </a:r>
          </a:p>
          <a:p>
            <a:pPr>
              <a:buNone/>
            </a:pPr>
            <a:r>
              <a:rPr lang="en-US" sz="1800" dirty="0"/>
              <a:t>pair of real numbers </a:t>
            </a:r>
            <a:r>
              <a:rPr lang="en-US" sz="1800" dirty="0" smtClean="0"/>
              <a:t>(</a:t>
            </a:r>
            <a:r>
              <a:rPr lang="en-US" sz="1800" i="1" dirty="0" smtClean="0"/>
              <a:t>a</a:t>
            </a:r>
            <a:r>
              <a:rPr lang="en-US" sz="1800" i="1" dirty="0"/>
              <a:t>, </a:t>
            </a:r>
            <a:r>
              <a:rPr lang="en-US" sz="1800" i="1" dirty="0" smtClean="0"/>
              <a:t>b) </a:t>
            </a:r>
            <a:r>
              <a:rPr lang="en-US" sz="1800" i="1" dirty="0"/>
              <a:t>corresponds to a point P in the </a:t>
            </a:r>
            <a:r>
              <a:rPr lang="en-US" sz="1800" i="1" dirty="0" err="1" smtClean="0"/>
              <a:t>xy</a:t>
            </a:r>
            <a:r>
              <a:rPr lang="en-US" sz="1800" i="1" dirty="0" smtClean="0"/>
              <a:t>-plane</a:t>
            </a:r>
            <a:r>
              <a:rPr lang="en-US" sz="1800" i="1" dirty="0"/>
              <a:t>. For this reason, </a:t>
            </a:r>
            <a:endParaRPr lang="en-US" sz="1800" i="1" dirty="0" smtClean="0"/>
          </a:p>
          <a:p>
            <a:pPr>
              <a:buNone/>
            </a:pPr>
            <a:r>
              <a:rPr lang="en-US" sz="1800" i="1" dirty="0" smtClean="0"/>
              <a:t>ordered  </a:t>
            </a:r>
            <a:r>
              <a:rPr lang="en-US" sz="1800" dirty="0" smtClean="0"/>
              <a:t>pairs of numbers are often called </a:t>
            </a:r>
            <a:r>
              <a:rPr lang="en-US" sz="1800" b="1" dirty="0" smtClean="0"/>
              <a:t>points. </a:t>
            </a:r>
          </a:p>
          <a:p>
            <a:pPr>
              <a:buNone/>
            </a:pPr>
            <a:endParaRPr lang="en-US" sz="1800" b="1" dirty="0"/>
          </a:p>
          <a:p>
            <a:pPr>
              <a:buNone/>
            </a:pPr>
            <a:r>
              <a:rPr lang="en-US" sz="1800" b="1" dirty="0" smtClean="0"/>
              <a:t>So </a:t>
            </a:r>
            <a:r>
              <a:rPr lang="en-US" sz="1800" b="1" i="1" dirty="0" smtClean="0"/>
              <a:t>a and b are the coordinates of  (a, b) </a:t>
            </a:r>
            <a:r>
              <a:rPr lang="en-US" sz="1800" dirty="0" smtClean="0"/>
              <a:t>or </a:t>
            </a:r>
            <a:r>
              <a:rPr lang="en-US" sz="1800" dirty="0"/>
              <a:t>the coordinates of the point </a:t>
            </a:r>
            <a:r>
              <a:rPr lang="en-US" sz="1800" i="1" dirty="0"/>
              <a:t>P. Locating the </a:t>
            </a:r>
            <a:endParaRPr lang="en-US" sz="1800" i="1" dirty="0" smtClean="0"/>
          </a:p>
          <a:p>
            <a:pPr>
              <a:buNone/>
            </a:pPr>
            <a:r>
              <a:rPr lang="en-US" sz="1800" i="1" dirty="0" smtClean="0"/>
              <a:t>point </a:t>
            </a:r>
            <a:r>
              <a:rPr lang="en-US" sz="1800" i="1" dirty="0"/>
              <a:t>P that corresponds to </a:t>
            </a:r>
            <a:r>
              <a:rPr lang="en-US" sz="1800" i="1" dirty="0" smtClean="0"/>
              <a:t>(a</a:t>
            </a:r>
            <a:r>
              <a:rPr lang="en-US" sz="1800" i="1" dirty="0"/>
              <a:t>, </a:t>
            </a:r>
            <a:r>
              <a:rPr lang="en-US" sz="1800" i="1" dirty="0" smtClean="0"/>
              <a:t>b)  in </a:t>
            </a:r>
            <a:r>
              <a:rPr lang="en-US" sz="1800" dirty="0" smtClean="0"/>
              <a:t>the </a:t>
            </a:r>
            <a:r>
              <a:rPr lang="en-US" sz="1800" i="1" dirty="0" err="1" smtClean="0"/>
              <a:t>xy</a:t>
            </a:r>
            <a:r>
              <a:rPr lang="en-US" sz="1800" i="1" dirty="0" smtClean="0"/>
              <a:t>-plane </a:t>
            </a:r>
            <a:r>
              <a:rPr lang="en-US" sz="1800" i="1" dirty="0"/>
              <a:t>is referred to as </a:t>
            </a:r>
            <a:r>
              <a:rPr lang="en-US" sz="1800" b="1" i="1" dirty="0"/>
              <a:t>plotting or graphing </a:t>
            </a:r>
            <a:endParaRPr lang="en-US" sz="1800" b="1" i="1" dirty="0" smtClean="0"/>
          </a:p>
          <a:p>
            <a:pPr>
              <a:buNone/>
            </a:pPr>
            <a:r>
              <a:rPr lang="en-US" sz="1800" b="1" i="1" dirty="0" smtClean="0"/>
              <a:t>the </a:t>
            </a:r>
            <a:r>
              <a:rPr lang="en-US" sz="1800" b="1" i="1" dirty="0"/>
              <a:t>point, and P is called the </a:t>
            </a:r>
            <a:r>
              <a:rPr lang="en-US" sz="1800" b="1" i="1" dirty="0" smtClean="0"/>
              <a:t> graph </a:t>
            </a:r>
            <a:r>
              <a:rPr lang="en-US" sz="1800" dirty="0" smtClean="0"/>
              <a:t>of (</a:t>
            </a:r>
            <a:r>
              <a:rPr lang="en-US" sz="1800" i="1" dirty="0" smtClean="0"/>
              <a:t>a, b). </a:t>
            </a:r>
          </a:p>
          <a:p>
            <a:pPr>
              <a:buNone/>
            </a:pPr>
            <a:endParaRPr lang="en-US" sz="1800" i="1" dirty="0" smtClean="0"/>
          </a:p>
          <a:p>
            <a:pPr>
              <a:buNone/>
            </a:pPr>
            <a:r>
              <a:rPr lang="en-US" sz="1800" i="1" dirty="0" smtClean="0"/>
              <a:t>In general, a </a:t>
            </a:r>
            <a:r>
              <a:rPr lang="en-US" sz="1800" b="1" i="1" dirty="0" smtClean="0"/>
              <a:t>graph is a set of points in the rectangular coordinate system.</a:t>
            </a:r>
          </a:p>
          <a:p>
            <a:pPr algn="just">
              <a:buNone/>
            </a:pPr>
            <a:endParaRPr lang="en-US" sz="1800" b="1" i="1" dirty="0"/>
          </a:p>
          <a:p>
            <a:pPr algn="just">
              <a:buNone/>
            </a:pPr>
            <a:endParaRPr lang="en-US" sz="1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11269" name="Picture 5"/>
          <p:cNvPicPr>
            <a:picLocks noChangeAspect="1" noChangeArrowheads="1"/>
          </p:cNvPicPr>
          <p:nvPr/>
        </p:nvPicPr>
        <p:blipFill>
          <a:blip r:embed="rId3" cstate="print"/>
          <a:srcRect/>
          <a:stretch>
            <a:fillRect/>
          </a:stretch>
        </p:blipFill>
        <p:spPr bwMode="auto">
          <a:xfrm>
            <a:off x="533400" y="1219200"/>
            <a:ext cx="8063115" cy="38215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600" dirty="0"/>
              <a:t>Linear Equations in Two </a:t>
            </a:r>
            <a:r>
              <a:rPr lang="en-US" sz="3600" dirty="0" smtClean="0"/>
              <a:t>Variables</a:t>
            </a:r>
            <a:br>
              <a:rPr lang="en-US" sz="3600" dirty="0" smtClean="0"/>
            </a:br>
            <a:r>
              <a:rPr lang="en-US" sz="3200" dirty="0" smtClean="0"/>
              <a:t>SLOPE OF A LINE</a:t>
            </a:r>
            <a:endParaRPr lang="en-US" sz="3600" dirty="0"/>
          </a:p>
        </p:txBody>
      </p:sp>
      <p:pic>
        <p:nvPicPr>
          <p:cNvPr id="1026" name="Picture 2"/>
          <p:cNvPicPr>
            <a:picLocks noChangeAspect="1" noChangeArrowheads="1"/>
          </p:cNvPicPr>
          <p:nvPr/>
        </p:nvPicPr>
        <p:blipFill>
          <a:blip r:embed="rId3" cstate="print"/>
          <a:srcRect/>
          <a:stretch>
            <a:fillRect/>
          </a:stretch>
        </p:blipFill>
        <p:spPr bwMode="auto">
          <a:xfrm>
            <a:off x="2438400" y="1600200"/>
            <a:ext cx="6430501" cy="35814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0" y="1524000"/>
            <a:ext cx="2623285" cy="23622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2971800" y="5410200"/>
            <a:ext cx="5357308" cy="10372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FINDING THE SLOPE</a:t>
            </a:r>
            <a:endParaRPr lang="en-US" sz="3600" dirty="0"/>
          </a:p>
        </p:txBody>
      </p:sp>
      <p:pic>
        <p:nvPicPr>
          <p:cNvPr id="2051" name="Picture 3"/>
          <p:cNvPicPr>
            <a:picLocks noChangeAspect="1" noChangeArrowheads="1"/>
          </p:cNvPicPr>
          <p:nvPr/>
        </p:nvPicPr>
        <p:blipFill>
          <a:blip r:embed="rId3" cstate="print"/>
          <a:srcRect/>
          <a:stretch>
            <a:fillRect/>
          </a:stretch>
        </p:blipFill>
        <p:spPr bwMode="auto">
          <a:xfrm>
            <a:off x="533400" y="1143000"/>
            <a:ext cx="8157411"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FINDING THE SLOPE</a:t>
            </a:r>
            <a:endParaRPr lang="en-US" sz="3600" dirty="0"/>
          </a:p>
        </p:txBody>
      </p:sp>
      <p:pic>
        <p:nvPicPr>
          <p:cNvPr id="3076" name="Picture 4"/>
          <p:cNvPicPr>
            <a:picLocks noChangeAspect="1" noChangeArrowheads="1"/>
          </p:cNvPicPr>
          <p:nvPr/>
        </p:nvPicPr>
        <p:blipFill>
          <a:blip r:embed="rId3" cstate="print"/>
          <a:srcRect/>
          <a:stretch>
            <a:fillRect/>
          </a:stretch>
        </p:blipFill>
        <p:spPr bwMode="auto">
          <a:xfrm>
            <a:off x="0" y="1143000"/>
            <a:ext cx="8879896"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FINDING THE SLOPE</a:t>
            </a:r>
            <a:endParaRPr lang="en-US" sz="3600" dirty="0"/>
          </a:p>
        </p:txBody>
      </p:sp>
      <p:pic>
        <p:nvPicPr>
          <p:cNvPr id="4098" name="Picture 2"/>
          <p:cNvPicPr>
            <a:picLocks noChangeAspect="1" noChangeArrowheads="1"/>
          </p:cNvPicPr>
          <p:nvPr/>
        </p:nvPicPr>
        <p:blipFill>
          <a:blip r:embed="rId3" cstate="print"/>
          <a:srcRect/>
          <a:stretch>
            <a:fillRect/>
          </a:stretch>
        </p:blipFill>
        <p:spPr bwMode="auto">
          <a:xfrm>
            <a:off x="1371600" y="838200"/>
            <a:ext cx="6629400" cy="589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FINDING THE SLOPE</a:t>
            </a:r>
            <a:endParaRPr lang="en-US" sz="3600" dirty="0"/>
          </a:p>
        </p:txBody>
      </p:sp>
      <p:pic>
        <p:nvPicPr>
          <p:cNvPr id="5123" name="Picture 3"/>
          <p:cNvPicPr>
            <a:picLocks noChangeAspect="1" noChangeArrowheads="1"/>
          </p:cNvPicPr>
          <p:nvPr/>
        </p:nvPicPr>
        <p:blipFill>
          <a:blip r:embed="rId3" cstate="print"/>
          <a:srcRect/>
          <a:stretch>
            <a:fillRect/>
          </a:stretch>
        </p:blipFill>
        <p:spPr bwMode="auto">
          <a:xfrm>
            <a:off x="1524000" y="1219200"/>
            <a:ext cx="6308148" cy="447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b="1" dirty="0" smtClean="0"/>
              <a:t>Point-Slope  Form</a:t>
            </a:r>
          </a:p>
        </p:txBody>
      </p:sp>
      <p:sp>
        <p:nvSpPr>
          <p:cNvPr id="3" name="Content Placeholder 2"/>
          <p:cNvSpPr>
            <a:spLocks noGrp="1"/>
          </p:cNvSpPr>
          <p:nvPr>
            <p:ph idx="1"/>
          </p:nvPr>
        </p:nvSpPr>
        <p:spPr>
          <a:xfrm>
            <a:off x="457200" y="990600"/>
            <a:ext cx="8229600" cy="5135563"/>
          </a:xfrm>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en-US" sz="2200" dirty="0" smtClean="0"/>
              <a:t>The graph of a linear function is a straight line. The figure shows the </a:t>
            </a:r>
          </a:p>
          <a:p>
            <a:pPr algn="just">
              <a:buNone/>
            </a:pPr>
            <a:r>
              <a:rPr lang="en-US" sz="2200" dirty="0" smtClean="0"/>
              <a:t>line passing through the fixed point (x</a:t>
            </a:r>
            <a:r>
              <a:rPr lang="en-US" sz="2200" baseline="-25000" dirty="0" smtClean="0"/>
              <a:t>1,</a:t>
            </a:r>
            <a:r>
              <a:rPr lang="en-US" sz="2200" dirty="0" smtClean="0"/>
              <a:t>y</a:t>
            </a:r>
            <a:r>
              <a:rPr lang="en-US" sz="2200" baseline="-25000" dirty="0" smtClean="0"/>
              <a:t>1</a:t>
            </a:r>
            <a:r>
              <a:rPr lang="en-US" sz="2200" dirty="0" smtClean="0"/>
              <a:t>) having slope </a:t>
            </a:r>
            <a:r>
              <a:rPr lang="en-US" sz="2200" i="1" dirty="0" smtClean="0"/>
              <a:t>m. Assuming </a:t>
            </a:r>
          </a:p>
          <a:p>
            <a:pPr algn="just">
              <a:buNone/>
            </a:pPr>
            <a:r>
              <a:rPr lang="en-US" sz="2200" i="1" dirty="0" smtClean="0"/>
              <a:t>that the line has a slope guarantees that it is not vertical.</a:t>
            </a:r>
          </a:p>
          <a:p>
            <a:pPr algn="just">
              <a:buNone/>
            </a:pPr>
            <a:endParaRPr lang="en-US" sz="2200" i="1" dirty="0" smtClean="0"/>
          </a:p>
          <a:p>
            <a:pPr algn="just">
              <a:buNone/>
            </a:pPr>
            <a:r>
              <a:rPr lang="en-US" sz="2200" i="1" dirty="0" smtClean="0"/>
              <a:t>Let (</a:t>
            </a:r>
            <a:r>
              <a:rPr lang="en-US" sz="2200" i="1" dirty="0" err="1" smtClean="0"/>
              <a:t>x,y</a:t>
            </a:r>
            <a:r>
              <a:rPr lang="en-US" sz="2200" i="1" dirty="0" smtClean="0"/>
              <a:t>) be any other point on the line. Since the line is not vertical,        </a:t>
            </a:r>
          </a:p>
          <a:p>
            <a:pPr algn="just">
              <a:buNone/>
            </a:pPr>
            <a:r>
              <a:rPr lang="en-US" sz="2200" i="1" dirty="0" smtClean="0"/>
              <a:t>x – x</a:t>
            </a:r>
            <a:r>
              <a:rPr lang="en-US" sz="2200" i="1" baseline="-25000" dirty="0" smtClean="0"/>
              <a:t>1</a:t>
            </a:r>
            <a:r>
              <a:rPr lang="en-US" sz="2200" i="1" dirty="0" smtClean="0"/>
              <a:t> not 0. By the definition of slope, the slope of this line is</a:t>
            </a:r>
          </a:p>
          <a:p>
            <a:pPr algn="just">
              <a:buNone/>
            </a:pPr>
            <a:endParaRPr lang="en-US" sz="2200" i="1" dirty="0" smtClean="0"/>
          </a:p>
          <a:p>
            <a:pPr algn="just">
              <a:buNone/>
            </a:pPr>
            <a:endParaRPr lang="en-US" sz="2200" i="1" dirty="0" smtClean="0"/>
          </a:p>
        </p:txBody>
      </p:sp>
      <p:pic>
        <p:nvPicPr>
          <p:cNvPr id="6146" name="Picture 2"/>
          <p:cNvPicPr>
            <a:picLocks noChangeAspect="1" noChangeArrowheads="1"/>
          </p:cNvPicPr>
          <p:nvPr/>
        </p:nvPicPr>
        <p:blipFill>
          <a:blip r:embed="rId3" cstate="print"/>
          <a:srcRect/>
          <a:stretch>
            <a:fillRect/>
          </a:stretch>
        </p:blipFill>
        <p:spPr bwMode="auto">
          <a:xfrm>
            <a:off x="457200" y="3505200"/>
            <a:ext cx="5490916" cy="14478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6400800" y="3429000"/>
            <a:ext cx="2290675" cy="1905000"/>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381000" y="4876800"/>
            <a:ext cx="5562600" cy="135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FINDING THE SLOPE</a:t>
            </a:r>
            <a:endParaRPr lang="en-US" sz="3600" dirty="0"/>
          </a:p>
        </p:txBody>
      </p:sp>
      <p:pic>
        <p:nvPicPr>
          <p:cNvPr id="7170" name="Picture 2"/>
          <p:cNvPicPr>
            <a:picLocks noChangeAspect="1" noChangeArrowheads="1"/>
          </p:cNvPicPr>
          <p:nvPr/>
        </p:nvPicPr>
        <p:blipFill>
          <a:blip r:embed="rId3" cstate="print"/>
          <a:srcRect/>
          <a:stretch>
            <a:fillRect/>
          </a:stretch>
        </p:blipFill>
        <p:spPr bwMode="auto">
          <a:xfrm>
            <a:off x="609600" y="1153335"/>
            <a:ext cx="7620000" cy="57046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Slope-Intercept Form</a:t>
            </a:r>
            <a:endParaRPr lang="en-US" sz="3600" dirty="0"/>
          </a:p>
        </p:txBody>
      </p:sp>
      <p:pic>
        <p:nvPicPr>
          <p:cNvPr id="8194" name="Picture 2"/>
          <p:cNvPicPr>
            <a:picLocks noGrp="1" noChangeAspect="1" noChangeArrowheads="1"/>
          </p:cNvPicPr>
          <p:nvPr>
            <p:ph idx="1"/>
          </p:nvPr>
        </p:nvPicPr>
        <p:blipFill>
          <a:blip r:embed="rId3" cstate="print"/>
          <a:srcRect/>
          <a:stretch>
            <a:fillRect/>
          </a:stretch>
        </p:blipFill>
        <p:spPr bwMode="auto">
          <a:xfrm>
            <a:off x="914400" y="1143000"/>
            <a:ext cx="7312352"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3">
            <a:schemeClr val="lt1"/>
          </a:lnRef>
          <a:fillRef idx="1">
            <a:schemeClr val="accent1"/>
          </a:fillRef>
          <a:effectRef idx="1">
            <a:schemeClr val="accent1"/>
          </a:effectRef>
          <a:fontRef idx="minor">
            <a:schemeClr val="lt1"/>
          </a:fontRef>
        </p:style>
        <p:txBody>
          <a:bodyPr>
            <a:normAutofit/>
          </a:bodyPr>
          <a:lstStyle/>
          <a:p>
            <a:r>
              <a:rPr lang="en-US" sz="3200" b="1" dirty="0" smtClean="0">
                <a:solidFill>
                  <a:schemeClr val="tx2">
                    <a:lumMod val="75000"/>
                  </a:schemeClr>
                </a:solidFill>
              </a:rPr>
              <a:t>2. FRACTIONS</a:t>
            </a:r>
            <a:endParaRPr lang="en-US" sz="3200" dirty="0">
              <a:solidFill>
                <a:schemeClr val="tx2">
                  <a:lumMod val="75000"/>
                </a:schemeClr>
              </a:solidFill>
            </a:endParaRPr>
          </a:p>
        </p:txBody>
      </p:sp>
      <p:sp>
        <p:nvSpPr>
          <p:cNvPr id="3" name="Content Placeholder 2"/>
          <p:cNvSpPr>
            <a:spLocks noGrp="1"/>
          </p:cNvSpPr>
          <p:nvPr>
            <p:ph idx="1"/>
          </p:nvPr>
        </p:nvSpPr>
        <p:spPr>
          <a:xfrm>
            <a:off x="457200" y="990600"/>
            <a:ext cx="8229600" cy="5135563"/>
          </a:xfrm>
        </p:spPr>
        <p:style>
          <a:lnRef idx="1">
            <a:schemeClr val="accent1"/>
          </a:lnRef>
          <a:fillRef idx="2">
            <a:schemeClr val="accent1"/>
          </a:fillRef>
          <a:effectRef idx="1">
            <a:schemeClr val="accent1"/>
          </a:effectRef>
          <a:fontRef idx="minor">
            <a:schemeClr val="dk1"/>
          </a:fontRef>
        </p:style>
        <p:txBody>
          <a:bodyPr>
            <a:normAutofit/>
          </a:bodyPr>
          <a:lstStyle/>
          <a:p>
            <a:pPr>
              <a:buNone/>
            </a:pPr>
            <a:endParaRPr lang="en-US" sz="1800" b="1" dirty="0" smtClean="0"/>
          </a:p>
          <a:p>
            <a:pPr>
              <a:buNone/>
            </a:pPr>
            <a:r>
              <a:rPr lang="en-US" sz="1800" b="1" dirty="0" smtClean="0"/>
              <a:t>Terminology</a:t>
            </a:r>
            <a:r>
              <a:rPr lang="en-US" sz="1800" b="1" dirty="0"/>
              <a:t>: </a:t>
            </a:r>
            <a:endParaRPr lang="en-US" sz="1800" dirty="0" smtClean="0"/>
          </a:p>
          <a:p>
            <a:pPr>
              <a:buNone/>
            </a:pPr>
            <a:endParaRPr lang="en-US" sz="1800" dirty="0"/>
          </a:p>
          <a:p>
            <a:pPr>
              <a:buNone/>
            </a:pPr>
            <a:endParaRPr lang="en-US" sz="1800" dirty="0" smtClean="0"/>
          </a:p>
          <a:p>
            <a:pPr>
              <a:buNone/>
            </a:pPr>
            <a:r>
              <a:rPr lang="en-US" sz="1800" dirty="0" smtClean="0"/>
              <a:t>                             3 </a:t>
            </a:r>
            <a:r>
              <a:rPr lang="en-US" sz="1800" dirty="0"/>
              <a:t>is called the numerator</a:t>
            </a:r>
          </a:p>
          <a:p>
            <a:pPr>
              <a:buNone/>
            </a:pPr>
            <a:r>
              <a:rPr lang="en-US" sz="1800" dirty="0" smtClean="0"/>
              <a:t>                             7 </a:t>
            </a:r>
            <a:r>
              <a:rPr lang="en-US" sz="1800" dirty="0"/>
              <a:t>is called the denominator</a:t>
            </a:r>
          </a:p>
          <a:p>
            <a:pPr>
              <a:buNone/>
            </a:pPr>
            <a:endParaRPr lang="en-US" sz="1800" dirty="0" smtClean="0"/>
          </a:p>
          <a:p>
            <a:pPr>
              <a:buNone/>
            </a:pPr>
            <a:r>
              <a:rPr lang="en-US" sz="1800" dirty="0" smtClean="0"/>
              <a:t>The </a:t>
            </a:r>
            <a:r>
              <a:rPr lang="en-US" sz="1800" dirty="0"/>
              <a:t>method for </a:t>
            </a:r>
            <a:r>
              <a:rPr lang="en-US" sz="1800" b="1" dirty="0"/>
              <a:t>adding or subtracting</a:t>
            </a:r>
            <a:r>
              <a:rPr lang="en-US" sz="1800" dirty="0"/>
              <a:t> fractions is</a:t>
            </a:r>
            <a:r>
              <a:rPr lang="en-US" sz="1800" dirty="0" smtClean="0"/>
              <a:t>:</a:t>
            </a:r>
          </a:p>
          <a:p>
            <a:pPr>
              <a:buNone/>
            </a:pPr>
            <a:endParaRPr lang="en-US" sz="1800" dirty="0"/>
          </a:p>
          <a:p>
            <a:pPr algn="just">
              <a:spcAft>
                <a:spcPts val="600"/>
              </a:spcAft>
              <a:buFont typeface="Courier New" pitchFamily="49" charset="0"/>
              <a:buChar char="o"/>
            </a:pPr>
            <a:r>
              <a:rPr lang="en-US" sz="1800" b="1" dirty="0"/>
              <a:t>Step 1</a:t>
            </a:r>
            <a:r>
              <a:rPr lang="en-US" sz="1800" dirty="0"/>
              <a:t>: Take a common denominator, that is, a number or term which is divisible by the denominator of each fraction to be added or subtracted. A safe bet is to use the product of all the individual denominators as the common denominator.</a:t>
            </a:r>
          </a:p>
          <a:p>
            <a:pPr algn="just">
              <a:spcAft>
                <a:spcPts val="600"/>
              </a:spcAft>
              <a:buFont typeface="Courier New" pitchFamily="49" charset="0"/>
              <a:buChar char="o"/>
            </a:pPr>
            <a:r>
              <a:rPr lang="en-US" sz="1800" b="1" dirty="0"/>
              <a:t>Step 2: </a:t>
            </a:r>
            <a:r>
              <a:rPr lang="en-US" sz="1800" dirty="0"/>
              <a:t>For each fraction, divide each denominator into the common denominator, then multiply the answer by the numerator.</a:t>
            </a:r>
          </a:p>
          <a:p>
            <a:pPr algn="just">
              <a:spcAft>
                <a:spcPts val="600"/>
              </a:spcAft>
              <a:buFont typeface="Courier New" pitchFamily="49" charset="0"/>
              <a:buChar char="o"/>
            </a:pPr>
            <a:r>
              <a:rPr lang="en-US" sz="1800" b="1" dirty="0"/>
              <a:t>Step 3: </a:t>
            </a:r>
            <a:r>
              <a:rPr lang="en-US" sz="1800" dirty="0"/>
              <a:t>Simplify your answer if possible.</a:t>
            </a:r>
          </a:p>
          <a:p>
            <a:endParaRPr lang="en-US" sz="1800" dirty="0"/>
          </a:p>
        </p:txBody>
      </p:sp>
      <p:graphicFrame>
        <p:nvGraphicFramePr>
          <p:cNvPr id="22530" name="Object 2"/>
          <p:cNvGraphicFramePr>
            <a:graphicFrameLocks noChangeAspect="1"/>
          </p:cNvGraphicFramePr>
          <p:nvPr/>
        </p:nvGraphicFramePr>
        <p:xfrm>
          <a:off x="1905000" y="1219200"/>
          <a:ext cx="2202426" cy="609600"/>
        </p:xfrm>
        <a:graphic>
          <a:graphicData uri="http://schemas.openxmlformats.org/presentationml/2006/ole">
            <p:oleObj spid="_x0000_s22530" name="Equation" r:id="rId4" imgW="1422360" imgH="393480" progId="">
              <p:embed/>
            </p:oleObj>
          </a:graphicData>
        </a:graphic>
      </p:graphicFrame>
      <p:graphicFrame>
        <p:nvGraphicFramePr>
          <p:cNvPr id="22531" name="Object 3"/>
          <p:cNvGraphicFramePr>
            <a:graphicFrameLocks noChangeAspect="1"/>
          </p:cNvGraphicFramePr>
          <p:nvPr/>
        </p:nvGraphicFramePr>
        <p:xfrm>
          <a:off x="914400" y="2209800"/>
          <a:ext cx="298450" cy="841086"/>
        </p:xfrm>
        <a:graphic>
          <a:graphicData uri="http://schemas.openxmlformats.org/presentationml/2006/ole">
            <p:oleObj spid="_x0000_s22531" name="Equation" r:id="rId5" imgW="139680" imgH="393480" progId="">
              <p:embed/>
            </p:oleObj>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Slope-Intercept Form</a:t>
            </a:r>
            <a:endParaRPr lang="en-US" sz="3600" dirty="0"/>
          </a:p>
        </p:txBody>
      </p:sp>
      <p:pic>
        <p:nvPicPr>
          <p:cNvPr id="9218" name="Picture 2"/>
          <p:cNvPicPr>
            <a:picLocks noChangeAspect="1" noChangeArrowheads="1"/>
          </p:cNvPicPr>
          <p:nvPr/>
        </p:nvPicPr>
        <p:blipFill>
          <a:blip r:embed="rId3" cstate="print"/>
          <a:srcRect/>
          <a:stretch>
            <a:fillRect/>
          </a:stretch>
        </p:blipFill>
        <p:spPr bwMode="auto">
          <a:xfrm>
            <a:off x="1219200" y="1295400"/>
            <a:ext cx="6172200" cy="36719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Slope-Intercept Form</a:t>
            </a:r>
            <a:endParaRPr lang="en-US" sz="3600" dirty="0"/>
          </a:p>
        </p:txBody>
      </p:sp>
      <p:pic>
        <p:nvPicPr>
          <p:cNvPr id="10242" name="Picture 2"/>
          <p:cNvPicPr>
            <a:picLocks noChangeAspect="1" noChangeArrowheads="1"/>
          </p:cNvPicPr>
          <p:nvPr/>
        </p:nvPicPr>
        <p:blipFill>
          <a:blip r:embed="rId3" cstate="print"/>
          <a:srcRect/>
          <a:stretch>
            <a:fillRect/>
          </a:stretch>
        </p:blipFill>
        <p:spPr bwMode="auto">
          <a:xfrm>
            <a:off x="609600" y="1295400"/>
            <a:ext cx="82390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Summary</a:t>
            </a:r>
            <a:endParaRPr lang="en-US" sz="3600" dirty="0"/>
          </a:p>
        </p:txBody>
      </p:sp>
      <p:pic>
        <p:nvPicPr>
          <p:cNvPr id="11266" name="Picture 2"/>
          <p:cNvPicPr>
            <a:picLocks noChangeAspect="1" noChangeArrowheads="1"/>
          </p:cNvPicPr>
          <p:nvPr/>
        </p:nvPicPr>
        <p:blipFill>
          <a:blip r:embed="rId3" cstate="print"/>
          <a:srcRect/>
          <a:stretch>
            <a:fillRect/>
          </a:stretch>
        </p:blipFill>
        <p:spPr bwMode="auto">
          <a:xfrm>
            <a:off x="1447800" y="914400"/>
            <a:ext cx="6167438" cy="55086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EXAMPLES</a:t>
            </a:r>
            <a:endParaRPr lang="en-US" sz="3600" dirty="0"/>
          </a:p>
        </p:txBody>
      </p:sp>
      <p:pic>
        <p:nvPicPr>
          <p:cNvPr id="12290" name="Picture 2"/>
          <p:cNvPicPr>
            <a:picLocks noChangeAspect="1" noChangeArrowheads="1"/>
          </p:cNvPicPr>
          <p:nvPr/>
        </p:nvPicPr>
        <p:blipFill>
          <a:blip r:embed="rId3" cstate="print"/>
          <a:srcRect/>
          <a:stretch>
            <a:fillRect/>
          </a:stretch>
        </p:blipFill>
        <p:spPr bwMode="auto">
          <a:xfrm>
            <a:off x="990600" y="1143000"/>
            <a:ext cx="69088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EXAMPLES</a:t>
            </a:r>
            <a:endParaRPr lang="en-US" sz="3600" dirty="0"/>
          </a:p>
        </p:txBody>
      </p:sp>
      <p:pic>
        <p:nvPicPr>
          <p:cNvPr id="13314" name="Picture 2"/>
          <p:cNvPicPr>
            <a:picLocks noChangeAspect="1" noChangeArrowheads="1"/>
          </p:cNvPicPr>
          <p:nvPr/>
        </p:nvPicPr>
        <p:blipFill>
          <a:blip r:embed="rId3" cstate="print"/>
          <a:srcRect/>
          <a:stretch>
            <a:fillRect/>
          </a:stretch>
        </p:blipFill>
        <p:spPr bwMode="auto">
          <a:xfrm>
            <a:off x="1371600" y="838200"/>
            <a:ext cx="6105525" cy="58665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EXAMPLES</a:t>
            </a:r>
            <a:endParaRPr lang="en-US" sz="3600" dirty="0"/>
          </a:p>
        </p:txBody>
      </p:sp>
      <p:pic>
        <p:nvPicPr>
          <p:cNvPr id="14338" name="Picture 2"/>
          <p:cNvPicPr>
            <a:picLocks noChangeAspect="1" noChangeArrowheads="1"/>
          </p:cNvPicPr>
          <p:nvPr/>
        </p:nvPicPr>
        <p:blipFill>
          <a:blip r:embed="rId3" cstate="print"/>
          <a:srcRect/>
          <a:stretch>
            <a:fillRect/>
          </a:stretch>
        </p:blipFill>
        <p:spPr bwMode="auto">
          <a:xfrm>
            <a:off x="1752600" y="838200"/>
            <a:ext cx="7094706" cy="3657600"/>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1" y="4267200"/>
            <a:ext cx="2479196"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600" dirty="0" smtClean="0"/>
              <a:t>EXAMPLES</a:t>
            </a:r>
            <a:endParaRPr lang="en-US" sz="3600" dirty="0"/>
          </a:p>
        </p:txBody>
      </p:sp>
      <p:pic>
        <p:nvPicPr>
          <p:cNvPr id="15363" name="Picture 3"/>
          <p:cNvPicPr>
            <a:picLocks noChangeAspect="1" noChangeArrowheads="1"/>
          </p:cNvPicPr>
          <p:nvPr/>
        </p:nvPicPr>
        <p:blipFill>
          <a:blip r:embed="rId3" cstate="print"/>
          <a:srcRect/>
          <a:stretch>
            <a:fillRect/>
          </a:stretch>
        </p:blipFill>
        <p:spPr bwMode="auto">
          <a:xfrm>
            <a:off x="1219200" y="1143000"/>
            <a:ext cx="6372989" cy="482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30722" name="Picture 2"/>
          <p:cNvPicPr>
            <a:picLocks noChangeAspect="1" noChangeArrowheads="1"/>
          </p:cNvPicPr>
          <p:nvPr/>
        </p:nvPicPr>
        <p:blipFill>
          <a:blip r:embed="rId3" cstate="print"/>
          <a:srcRect/>
          <a:stretch>
            <a:fillRect/>
          </a:stretch>
        </p:blipFill>
        <p:spPr bwMode="auto">
          <a:xfrm>
            <a:off x="476250" y="457200"/>
            <a:ext cx="8191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18434" name="Picture 2"/>
          <p:cNvPicPr>
            <a:picLocks noChangeAspect="1" noChangeArrowheads="1"/>
          </p:cNvPicPr>
          <p:nvPr/>
        </p:nvPicPr>
        <p:blipFill>
          <a:blip r:embed="rId3" cstate="print"/>
          <a:srcRect/>
          <a:stretch>
            <a:fillRect/>
          </a:stretch>
        </p:blipFill>
        <p:spPr bwMode="auto">
          <a:xfrm>
            <a:off x="990600" y="990600"/>
            <a:ext cx="7210018" cy="4614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762000"/>
            <a:ext cx="8229600" cy="53641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19458" name="Picture 2"/>
          <p:cNvPicPr>
            <a:picLocks noChangeAspect="1" noChangeArrowheads="1"/>
          </p:cNvPicPr>
          <p:nvPr/>
        </p:nvPicPr>
        <p:blipFill>
          <a:blip r:embed="rId3" cstate="print"/>
          <a:srcRect/>
          <a:stretch>
            <a:fillRect/>
          </a:stretch>
        </p:blipFill>
        <p:spPr bwMode="auto">
          <a:xfrm>
            <a:off x="1066800" y="1143000"/>
            <a:ext cx="7079673" cy="45809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1066800" y="304800"/>
            <a:ext cx="7010400" cy="6553200"/>
          </a:xfrm>
          <a:prstGeom prst="rect">
            <a:avLst/>
          </a:prstGeom>
          <a:ln>
            <a:headEnd/>
            <a:tailEnd/>
          </a:ln>
        </p:spPr>
        <p:style>
          <a:lnRef idx="1">
            <a:schemeClr val="accent1"/>
          </a:lnRef>
          <a:fillRef idx="2">
            <a:schemeClr val="accent1"/>
          </a:fillRef>
          <a:effectRef idx="1">
            <a:schemeClr val="accent1"/>
          </a:effectRef>
          <a:fontRef idx="minor">
            <a:schemeClr val="dk1"/>
          </a:fontRef>
        </p:style>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66800" y="533400"/>
            <a:ext cx="6781800" cy="137380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0" y="2057400"/>
            <a:ext cx="8055431" cy="3352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09600" y="762000"/>
            <a:ext cx="7689677"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57200" y="1219200"/>
            <a:ext cx="8127702" cy="401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85800" y="381000"/>
            <a:ext cx="7023729" cy="39624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1066800" y="5029200"/>
            <a:ext cx="3894667" cy="38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457200" y="990600"/>
            <a:ext cx="6910956" cy="2562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533400" y="685800"/>
            <a:ext cx="8048916" cy="5072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990600"/>
            <a:ext cx="7772400" cy="207645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dirty="0"/>
              <a:t>MATHEMATICS FOR </a:t>
            </a:r>
            <a:r>
              <a:rPr lang="en-US" b="1" dirty="0" smtClean="0"/>
              <a:t>ECONOMICS</a:t>
            </a:r>
            <a:br>
              <a:rPr lang="en-US" b="1" dirty="0" smtClean="0"/>
            </a:br>
            <a:r>
              <a:rPr lang="en-US"/>
              <a:t/>
            </a:r>
            <a:br>
              <a:rPr lang="en-US"/>
            </a:br>
            <a:r>
              <a:rPr lang="en-US" sz="2700" b="1" smtClean="0"/>
              <a:t>Non </a:t>
            </a:r>
            <a:r>
              <a:rPr lang="en-US" sz="2700" b="1" dirty="0" smtClean="0"/>
              <a:t>Linear Functions</a:t>
            </a:r>
            <a:r>
              <a:rPr lang="en-US" sz="2700" dirty="0"/>
              <a:t/>
            </a:r>
            <a:br>
              <a:rPr lang="en-US" sz="2700" dirty="0"/>
            </a:br>
            <a:endParaRPr lang="en-US" sz="2700" dirty="0"/>
          </a:p>
        </p:txBody>
      </p:sp>
      <p:sp>
        <p:nvSpPr>
          <p:cNvPr id="3" name="Subtitle 2"/>
          <p:cNvSpPr>
            <a:spLocks noGrp="1"/>
          </p:cNvSpPr>
          <p:nvPr>
            <p:ph type="subTitle" idx="1"/>
          </p:nvPr>
        </p:nvSpPr>
        <p:spPr>
          <a:xfrm>
            <a:off x="1371600" y="3886200"/>
            <a:ext cx="6400800" cy="1600200"/>
          </a:xfrm>
        </p:spPr>
        <p:style>
          <a:lnRef idx="1">
            <a:schemeClr val="accent4"/>
          </a:lnRef>
          <a:fillRef idx="2">
            <a:schemeClr val="accent4"/>
          </a:fillRef>
          <a:effectRef idx="1">
            <a:schemeClr val="accent4"/>
          </a:effectRef>
          <a:fontRef idx="minor">
            <a:schemeClr val="dk1"/>
          </a:fontRef>
        </p:style>
        <p:txBody>
          <a:bodyPr>
            <a:normAutofit fontScale="85000" lnSpcReduction="20000"/>
          </a:bodyPr>
          <a:lstStyle/>
          <a:p>
            <a:endParaRPr lang="en-US" dirty="0" smtClean="0"/>
          </a:p>
          <a:p>
            <a:r>
              <a:rPr lang="en-US" b="1" dirty="0" smtClean="0">
                <a:solidFill>
                  <a:schemeClr val="tx2">
                    <a:lumMod val="75000"/>
                  </a:schemeClr>
                </a:solidFill>
              </a:rPr>
              <a:t>INSTRUCTOR</a:t>
            </a:r>
            <a:r>
              <a:rPr lang="en-US" b="1" smtClean="0">
                <a:solidFill>
                  <a:schemeClr val="tx2">
                    <a:lumMod val="75000"/>
                  </a:schemeClr>
                </a:solidFill>
              </a:rPr>
              <a:t>: Professor </a:t>
            </a:r>
            <a:r>
              <a:rPr lang="en-US" b="1" dirty="0" smtClean="0">
                <a:solidFill>
                  <a:schemeClr val="tx2">
                    <a:lumMod val="75000"/>
                  </a:schemeClr>
                </a:solidFill>
              </a:rPr>
              <a:t>MIHAELA PAUN</a:t>
            </a:r>
            <a:r>
              <a:rPr lang="en-US" b="1" smtClean="0">
                <a:solidFill>
                  <a:schemeClr val="tx2">
                    <a:lumMod val="75000"/>
                  </a:schemeClr>
                </a:solidFill>
              </a:rPr>
              <a:t/>
            </a:r>
            <a:br>
              <a:rPr lang="en-US" b="1" smtClean="0">
                <a:solidFill>
                  <a:schemeClr val="tx2">
                    <a:lumMod val="75000"/>
                  </a:schemeClr>
                </a:solidFill>
              </a:rPr>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THE FUNCTION CONCEPT</a:t>
            </a:r>
            <a:endParaRPr lang="en-US" sz="3200" dirty="0"/>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en-US" sz="1800" dirty="0"/>
              <a:t>If you spend $10 on gasoline, then the price per gallon determines the number of </a:t>
            </a:r>
            <a:endParaRPr lang="en-US" sz="1800" dirty="0" smtClean="0"/>
          </a:p>
          <a:p>
            <a:pPr algn="just">
              <a:buNone/>
            </a:pPr>
            <a:r>
              <a:rPr lang="en-US" sz="1800" dirty="0" smtClean="0"/>
              <a:t>gallons that </a:t>
            </a:r>
            <a:r>
              <a:rPr lang="en-US" sz="1800" dirty="0"/>
              <a:t>you get. </a:t>
            </a:r>
            <a:r>
              <a:rPr lang="en-US" sz="1800" b="1" u="sng" dirty="0"/>
              <a:t>There is a rule</a:t>
            </a:r>
            <a:r>
              <a:rPr lang="en-US" sz="1800" dirty="0"/>
              <a:t>: The number of gallons is $10 divided by the </a:t>
            </a:r>
            <a:r>
              <a:rPr lang="en-US" sz="1800" dirty="0" smtClean="0"/>
              <a:t>price</a:t>
            </a:r>
          </a:p>
          <a:p>
            <a:pPr algn="just">
              <a:buNone/>
            </a:pPr>
            <a:r>
              <a:rPr lang="en-US" sz="1800" dirty="0" smtClean="0"/>
              <a:t> per gallon</a:t>
            </a:r>
            <a:r>
              <a:rPr lang="en-US" sz="1800" dirty="0"/>
              <a:t>. </a:t>
            </a:r>
            <a:endParaRPr lang="en-US" sz="1800" dirty="0" smtClean="0"/>
          </a:p>
          <a:p>
            <a:pPr algn="just">
              <a:buNone/>
            </a:pPr>
            <a:endParaRPr lang="en-US" sz="1800" dirty="0"/>
          </a:p>
          <a:p>
            <a:pPr algn="just">
              <a:buNone/>
            </a:pPr>
            <a:r>
              <a:rPr lang="en-US" sz="1800" dirty="0" smtClean="0"/>
              <a:t>The </a:t>
            </a:r>
            <a:r>
              <a:rPr lang="en-US" sz="1800" dirty="0"/>
              <a:t>number of hours that you sleep before a test </a:t>
            </a:r>
            <a:r>
              <a:rPr lang="en-US" sz="1800" i="1" dirty="0"/>
              <a:t>might be related </a:t>
            </a:r>
            <a:r>
              <a:rPr lang="en-US" sz="1800" dirty="0"/>
              <a:t>to your </a:t>
            </a:r>
            <a:r>
              <a:rPr lang="en-US" sz="1800" dirty="0" smtClean="0"/>
              <a:t> grade on</a:t>
            </a:r>
          </a:p>
          <a:p>
            <a:pPr algn="just">
              <a:buNone/>
            </a:pPr>
            <a:r>
              <a:rPr lang="en-US" sz="1800" dirty="0" smtClean="0"/>
              <a:t> </a:t>
            </a:r>
            <a:r>
              <a:rPr lang="en-US" sz="1800" dirty="0"/>
              <a:t>the test, </a:t>
            </a:r>
            <a:r>
              <a:rPr lang="en-US" sz="1800" i="1" dirty="0"/>
              <a:t>but does not determine</a:t>
            </a:r>
            <a:r>
              <a:rPr lang="en-US" sz="1800" dirty="0"/>
              <a:t> your grade. There is no rule that will </a:t>
            </a:r>
            <a:r>
              <a:rPr lang="en-US" sz="1800" dirty="0" smtClean="0"/>
              <a:t>determine</a:t>
            </a:r>
          </a:p>
          <a:p>
            <a:pPr algn="just">
              <a:buNone/>
            </a:pPr>
            <a:r>
              <a:rPr lang="en-US" sz="1800" dirty="0" smtClean="0"/>
              <a:t>your </a:t>
            </a:r>
            <a:r>
              <a:rPr lang="en-US" sz="1800" dirty="0"/>
              <a:t>grade from the number of hours of sleep. </a:t>
            </a:r>
            <a:endParaRPr lang="en-US" sz="1800" dirty="0" smtClean="0"/>
          </a:p>
          <a:p>
            <a:pPr algn="just">
              <a:buNone/>
            </a:pPr>
            <a:endParaRPr lang="en-US" sz="1800" dirty="0"/>
          </a:p>
          <a:p>
            <a:pPr algn="just">
              <a:buNone/>
            </a:pPr>
            <a:r>
              <a:rPr lang="en-US" sz="1800" dirty="0" smtClean="0"/>
              <a:t>If </a:t>
            </a:r>
            <a:r>
              <a:rPr lang="en-US" sz="1800" dirty="0"/>
              <a:t>the value of a variable </a:t>
            </a:r>
            <a:r>
              <a:rPr lang="en-US" sz="1800" i="1" dirty="0"/>
              <a:t>y is </a:t>
            </a:r>
            <a:r>
              <a:rPr lang="en-US" sz="1800" i="1" dirty="0" smtClean="0"/>
              <a:t>determined </a:t>
            </a:r>
            <a:r>
              <a:rPr lang="en-US" sz="1800" dirty="0" smtClean="0"/>
              <a:t>by </a:t>
            </a:r>
            <a:r>
              <a:rPr lang="en-US" sz="1800" dirty="0"/>
              <a:t>the value of another variable </a:t>
            </a:r>
            <a:r>
              <a:rPr lang="en-US" sz="1800" i="1" dirty="0"/>
              <a:t>x, then y is </a:t>
            </a:r>
            <a:r>
              <a:rPr lang="en-US" sz="1800" i="1" dirty="0" smtClean="0"/>
              <a:t>a</a:t>
            </a:r>
          </a:p>
          <a:p>
            <a:pPr algn="just">
              <a:buNone/>
            </a:pPr>
            <a:r>
              <a:rPr lang="en-US" sz="1800" i="1" dirty="0" smtClean="0"/>
              <a:t> </a:t>
            </a:r>
            <a:r>
              <a:rPr lang="en-US" sz="1800" i="1" dirty="0"/>
              <a:t>function of x. The phrase “is a </a:t>
            </a:r>
            <a:r>
              <a:rPr lang="en-US" sz="1800" i="1" dirty="0" smtClean="0"/>
              <a:t>function </a:t>
            </a:r>
            <a:r>
              <a:rPr lang="en-US" sz="1800" dirty="0" smtClean="0"/>
              <a:t>of </a:t>
            </a:r>
            <a:r>
              <a:rPr lang="en-US" sz="1800" dirty="0"/>
              <a:t>” means “is determined by.” </a:t>
            </a:r>
            <a:endParaRPr lang="en-US" sz="1800" dirty="0" smtClean="0"/>
          </a:p>
          <a:p>
            <a:pPr algn="just">
              <a:buNone/>
            </a:pPr>
            <a:endParaRPr lang="en-US" sz="1800" dirty="0"/>
          </a:p>
          <a:p>
            <a:pPr algn="just">
              <a:buNone/>
            </a:pPr>
            <a:r>
              <a:rPr lang="en-US" sz="1800" dirty="0" smtClean="0"/>
              <a:t>If </a:t>
            </a:r>
            <a:r>
              <a:rPr lang="en-US" sz="1800" dirty="0"/>
              <a:t>there is more than one value for </a:t>
            </a:r>
            <a:r>
              <a:rPr lang="en-US" sz="1800" i="1" dirty="0"/>
              <a:t>y corresponding to </a:t>
            </a:r>
            <a:r>
              <a:rPr lang="en-US" sz="1800" i="1" dirty="0" smtClean="0"/>
              <a:t>a </a:t>
            </a:r>
            <a:r>
              <a:rPr lang="en-US" sz="1800" dirty="0" smtClean="0"/>
              <a:t>particular </a:t>
            </a:r>
            <a:r>
              <a:rPr lang="en-US" sz="1800" i="1" dirty="0"/>
              <a:t>x-value, then y is </a:t>
            </a:r>
            <a:r>
              <a:rPr lang="en-US" sz="1800" i="1" dirty="0" smtClean="0"/>
              <a:t>not</a:t>
            </a:r>
          </a:p>
          <a:p>
            <a:pPr algn="just">
              <a:buNone/>
            </a:pPr>
            <a:r>
              <a:rPr lang="en-US" sz="1800" i="1" dirty="0" smtClean="0"/>
              <a:t> </a:t>
            </a:r>
            <a:r>
              <a:rPr lang="en-US" sz="1800" i="1" dirty="0"/>
              <a:t>determined by x and y is not a function of x.</a:t>
            </a:r>
            <a:endParaRPr lang="en-US" sz="18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THE FUNCTION CONCEPT</a:t>
            </a:r>
            <a:endParaRPr lang="en-US" sz="3200" dirty="0"/>
          </a:p>
        </p:txBody>
      </p:sp>
      <p:pic>
        <p:nvPicPr>
          <p:cNvPr id="16386" name="Picture 2"/>
          <p:cNvPicPr>
            <a:picLocks noChangeAspect="1" noChangeArrowheads="1"/>
          </p:cNvPicPr>
          <p:nvPr/>
        </p:nvPicPr>
        <p:blipFill>
          <a:blip r:embed="rId3" cstate="print"/>
          <a:srcRect/>
          <a:stretch>
            <a:fillRect/>
          </a:stretch>
        </p:blipFill>
        <p:spPr bwMode="auto">
          <a:xfrm>
            <a:off x="533400" y="1295400"/>
            <a:ext cx="8075969" cy="4843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THE FUNCTION CONCEPT</a:t>
            </a:r>
            <a:endParaRPr lang="en-US" sz="3200" dirty="0"/>
          </a:p>
        </p:txBody>
      </p:sp>
      <p:pic>
        <p:nvPicPr>
          <p:cNvPr id="17411" name="Picture 3"/>
          <p:cNvPicPr>
            <a:picLocks noChangeAspect="1" noChangeArrowheads="1"/>
          </p:cNvPicPr>
          <p:nvPr/>
        </p:nvPicPr>
        <p:blipFill>
          <a:blip r:embed="rId3" cstate="print"/>
          <a:srcRect/>
          <a:stretch>
            <a:fillRect/>
          </a:stretch>
        </p:blipFill>
        <p:spPr bwMode="auto">
          <a:xfrm>
            <a:off x="2057400" y="1219200"/>
            <a:ext cx="5410200" cy="53472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normAutofit/>
          </a:bodyPr>
          <a:lstStyle/>
          <a:p>
            <a:r>
              <a:rPr lang="en-US" sz="2800" b="1" dirty="0" smtClean="0"/>
              <a:t>Multiplying fractions</a:t>
            </a:r>
            <a:endParaRPr lang="en-US" sz="2800" dirty="0"/>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a:buNone/>
            </a:pPr>
            <a:r>
              <a:rPr lang="en-US" sz="1800" dirty="0" smtClean="0"/>
              <a:t>In </a:t>
            </a:r>
            <a:r>
              <a:rPr lang="en-US" sz="1800" dirty="0"/>
              <a:t>multiplication, write out the fractions; </a:t>
            </a:r>
            <a:r>
              <a:rPr lang="en-US" sz="1800" dirty="0" smtClean="0"/>
              <a:t> multiply </a:t>
            </a:r>
            <a:r>
              <a:rPr lang="en-US" sz="1800" dirty="0"/>
              <a:t>the numbers across the top lines </a:t>
            </a:r>
            <a:endParaRPr lang="en-US" sz="1800" dirty="0" smtClean="0"/>
          </a:p>
          <a:p>
            <a:pPr>
              <a:buNone/>
            </a:pPr>
            <a:r>
              <a:rPr lang="en-US" sz="1800" dirty="0" smtClean="0"/>
              <a:t>and  multiply </a:t>
            </a:r>
            <a:r>
              <a:rPr lang="en-US" sz="1800" dirty="0"/>
              <a:t>the numbers across the bottom lines.</a:t>
            </a:r>
          </a:p>
          <a:p>
            <a:pPr>
              <a:buNone/>
            </a:pPr>
            <a:r>
              <a:rPr lang="en-US" sz="1800" dirty="0"/>
              <a:t> </a:t>
            </a:r>
          </a:p>
          <a:p>
            <a:pPr>
              <a:buNone/>
            </a:pPr>
            <a:r>
              <a:rPr lang="en-US" sz="1800" b="1" dirty="0"/>
              <a:t>Note: </a:t>
            </a:r>
            <a:r>
              <a:rPr lang="en-US" sz="1800" dirty="0"/>
              <a:t>Write whole numbers as fractions by </a:t>
            </a:r>
            <a:r>
              <a:rPr lang="en-US" sz="1800" dirty="0" smtClean="0"/>
              <a:t> putting </a:t>
            </a:r>
            <a:r>
              <a:rPr lang="en-US" sz="1800" dirty="0"/>
              <a:t>them over 1.</a:t>
            </a:r>
          </a:p>
          <a:p>
            <a:endParaRPr lang="en-US" dirty="0"/>
          </a:p>
        </p:txBody>
      </p:sp>
      <p:pic>
        <p:nvPicPr>
          <p:cNvPr id="4" name="Picture 3"/>
          <p:cNvPicPr/>
          <p:nvPr/>
        </p:nvPicPr>
        <p:blipFill>
          <a:blip r:embed="rId3" cstate="print"/>
          <a:srcRect/>
          <a:stretch>
            <a:fillRect/>
          </a:stretch>
        </p:blipFill>
        <p:spPr bwMode="auto">
          <a:xfrm>
            <a:off x="609600" y="3124200"/>
            <a:ext cx="60198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THE FUNCTION CONCEPT</a:t>
            </a:r>
            <a:endParaRPr lang="en-US" sz="3200" dirty="0"/>
          </a:p>
        </p:txBody>
      </p:sp>
      <p:pic>
        <p:nvPicPr>
          <p:cNvPr id="18434" name="Picture 2"/>
          <p:cNvPicPr>
            <a:picLocks noChangeAspect="1" noChangeArrowheads="1"/>
          </p:cNvPicPr>
          <p:nvPr/>
        </p:nvPicPr>
        <p:blipFill>
          <a:blip r:embed="rId3" cstate="print"/>
          <a:srcRect/>
          <a:stretch>
            <a:fillRect/>
          </a:stretch>
        </p:blipFill>
        <p:spPr bwMode="auto">
          <a:xfrm>
            <a:off x="1600200" y="1295400"/>
            <a:ext cx="5724513" cy="5081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THE FUNCTION CONCEPT</a:t>
            </a:r>
            <a:endParaRPr lang="en-US" sz="3200" dirty="0"/>
          </a:p>
        </p:txBody>
      </p:sp>
      <p:pic>
        <p:nvPicPr>
          <p:cNvPr id="19459" name="Picture 3"/>
          <p:cNvPicPr>
            <a:picLocks noChangeAspect="1" noChangeArrowheads="1"/>
          </p:cNvPicPr>
          <p:nvPr/>
        </p:nvPicPr>
        <p:blipFill>
          <a:blip r:embed="rId3" cstate="print"/>
          <a:srcRect/>
          <a:stretch>
            <a:fillRect/>
          </a:stretch>
        </p:blipFill>
        <p:spPr bwMode="auto">
          <a:xfrm>
            <a:off x="1219200" y="1104828"/>
            <a:ext cx="6867525" cy="57531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THE FUNCTION CONCEPT</a:t>
            </a:r>
            <a:endParaRPr lang="en-US" sz="3200" dirty="0"/>
          </a:p>
        </p:txBody>
      </p:sp>
      <p:pic>
        <p:nvPicPr>
          <p:cNvPr id="20482" name="Picture 2"/>
          <p:cNvPicPr>
            <a:picLocks noChangeAspect="1" noChangeArrowheads="1"/>
          </p:cNvPicPr>
          <p:nvPr/>
        </p:nvPicPr>
        <p:blipFill>
          <a:blip r:embed="rId3" cstate="print"/>
          <a:srcRect/>
          <a:stretch>
            <a:fillRect/>
          </a:stretch>
        </p:blipFill>
        <p:spPr bwMode="auto">
          <a:xfrm>
            <a:off x="1066800" y="1524000"/>
            <a:ext cx="7071744" cy="43338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smtClean="0"/>
              <a:t>THE FUNCTION CONCEPT</a:t>
            </a:r>
            <a:endParaRPr lang="en-US" sz="3200" dirty="0"/>
          </a:p>
        </p:txBody>
      </p:sp>
      <p:pic>
        <p:nvPicPr>
          <p:cNvPr id="21506" name="Picture 2"/>
          <p:cNvPicPr>
            <a:picLocks noChangeAspect="1" noChangeArrowheads="1"/>
          </p:cNvPicPr>
          <p:nvPr/>
        </p:nvPicPr>
        <p:blipFill>
          <a:blip r:embed="rId3" cstate="print"/>
          <a:srcRect/>
          <a:stretch>
            <a:fillRect/>
          </a:stretch>
        </p:blipFill>
        <p:spPr bwMode="auto">
          <a:xfrm>
            <a:off x="1371600" y="1295400"/>
            <a:ext cx="6453188" cy="54021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295400" y="-15498"/>
            <a:ext cx="6629400" cy="68107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0" y="381000"/>
            <a:ext cx="5610225" cy="1600200"/>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6019800" y="228600"/>
            <a:ext cx="2209800" cy="2097627"/>
          </a:xfrm>
          <a:prstGeom prst="rect">
            <a:avLst/>
          </a:prstGeom>
          <a:noFill/>
          <a:ln w="9525">
            <a:noFill/>
            <a:miter lim="800000"/>
            <a:headEnd/>
            <a:tailEnd/>
          </a:ln>
        </p:spPr>
      </p:pic>
      <p:pic>
        <p:nvPicPr>
          <p:cNvPr id="24580" name="Picture 4"/>
          <p:cNvPicPr>
            <a:picLocks noChangeAspect="1" noChangeArrowheads="1"/>
          </p:cNvPicPr>
          <p:nvPr/>
        </p:nvPicPr>
        <p:blipFill>
          <a:blip r:embed="rId5" cstate="print"/>
          <a:srcRect/>
          <a:stretch>
            <a:fillRect/>
          </a:stretch>
        </p:blipFill>
        <p:spPr bwMode="auto">
          <a:xfrm>
            <a:off x="685800" y="2819400"/>
            <a:ext cx="7096125" cy="2981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0" y="0"/>
            <a:ext cx="6502015" cy="2362200"/>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6400800" y="304800"/>
            <a:ext cx="2314575" cy="1876425"/>
          </a:xfrm>
          <a:prstGeom prst="rect">
            <a:avLst/>
          </a:prstGeom>
          <a:noFill/>
          <a:ln w="9525">
            <a:noFill/>
            <a:miter lim="800000"/>
            <a:headEnd/>
            <a:tailEnd/>
          </a:ln>
        </p:spPr>
      </p:pic>
      <p:pic>
        <p:nvPicPr>
          <p:cNvPr id="25604" name="Picture 4"/>
          <p:cNvPicPr>
            <a:picLocks noChangeAspect="1" noChangeArrowheads="1"/>
          </p:cNvPicPr>
          <p:nvPr/>
        </p:nvPicPr>
        <p:blipFill>
          <a:blip r:embed="rId5" cstate="print"/>
          <a:srcRect/>
          <a:stretch>
            <a:fillRect/>
          </a:stretch>
        </p:blipFill>
        <p:spPr bwMode="auto">
          <a:xfrm>
            <a:off x="0" y="2362200"/>
            <a:ext cx="5486400" cy="2111889"/>
          </a:xfrm>
          <a:prstGeom prst="rect">
            <a:avLst/>
          </a:prstGeom>
          <a:noFill/>
          <a:ln w="9525">
            <a:noFill/>
            <a:miter lim="800000"/>
            <a:headEnd/>
            <a:tailEnd/>
          </a:ln>
        </p:spPr>
      </p:pic>
      <p:pic>
        <p:nvPicPr>
          <p:cNvPr id="25605" name="Picture 5"/>
          <p:cNvPicPr>
            <a:picLocks noChangeAspect="1" noChangeArrowheads="1"/>
          </p:cNvPicPr>
          <p:nvPr/>
        </p:nvPicPr>
        <p:blipFill>
          <a:blip r:embed="rId6" cstate="print"/>
          <a:srcRect/>
          <a:stretch>
            <a:fillRect/>
          </a:stretch>
        </p:blipFill>
        <p:spPr bwMode="auto">
          <a:xfrm>
            <a:off x="152400" y="4648200"/>
            <a:ext cx="5710555" cy="1295400"/>
          </a:xfrm>
          <a:prstGeom prst="rect">
            <a:avLst/>
          </a:prstGeom>
          <a:noFill/>
          <a:ln w="9525">
            <a:noFill/>
            <a:miter lim="800000"/>
            <a:headEnd/>
            <a:tailEnd/>
          </a:ln>
        </p:spPr>
      </p:pic>
      <p:pic>
        <p:nvPicPr>
          <p:cNvPr id="25606" name="Picture 6"/>
          <p:cNvPicPr>
            <a:picLocks noChangeAspect="1" noChangeArrowheads="1"/>
          </p:cNvPicPr>
          <p:nvPr/>
        </p:nvPicPr>
        <p:blipFill>
          <a:blip r:embed="rId7" cstate="print"/>
          <a:srcRect/>
          <a:stretch>
            <a:fillRect/>
          </a:stretch>
        </p:blipFill>
        <p:spPr bwMode="auto">
          <a:xfrm>
            <a:off x="3081617" y="6096000"/>
            <a:ext cx="6062383"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0" y="0"/>
            <a:ext cx="5486400" cy="2086084"/>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6248400" y="228600"/>
            <a:ext cx="2305050" cy="1990725"/>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228600" y="2514600"/>
            <a:ext cx="2781300" cy="419100"/>
          </a:xfrm>
          <a:prstGeom prst="rect">
            <a:avLst/>
          </a:prstGeom>
          <a:noFill/>
          <a:ln w="9525">
            <a:noFill/>
            <a:miter lim="800000"/>
            <a:headEnd/>
            <a:tailEnd/>
          </a:ln>
        </p:spPr>
      </p:pic>
      <p:pic>
        <p:nvPicPr>
          <p:cNvPr id="26629" name="Picture 5"/>
          <p:cNvPicPr>
            <a:picLocks noChangeAspect="1" noChangeArrowheads="1"/>
          </p:cNvPicPr>
          <p:nvPr/>
        </p:nvPicPr>
        <p:blipFill>
          <a:blip r:embed="rId6" cstate="print"/>
          <a:srcRect/>
          <a:stretch>
            <a:fillRect/>
          </a:stretch>
        </p:blipFill>
        <p:spPr bwMode="auto">
          <a:xfrm>
            <a:off x="152400" y="2286000"/>
            <a:ext cx="5282786" cy="2933700"/>
          </a:xfrm>
          <a:prstGeom prst="rect">
            <a:avLst/>
          </a:prstGeom>
          <a:noFill/>
          <a:ln w="9525">
            <a:noFill/>
            <a:miter lim="800000"/>
            <a:headEnd/>
            <a:tailEnd/>
          </a:ln>
        </p:spPr>
      </p:pic>
      <p:pic>
        <p:nvPicPr>
          <p:cNvPr id="26630" name="Picture 6"/>
          <p:cNvPicPr>
            <a:picLocks noChangeAspect="1" noChangeArrowheads="1"/>
          </p:cNvPicPr>
          <p:nvPr/>
        </p:nvPicPr>
        <p:blipFill>
          <a:blip r:embed="rId7" cstate="print"/>
          <a:srcRect/>
          <a:stretch>
            <a:fillRect/>
          </a:stretch>
        </p:blipFill>
        <p:spPr bwMode="auto">
          <a:xfrm>
            <a:off x="4455606" y="5181600"/>
            <a:ext cx="4688394"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SQUARE ROOT PROPERTY</a:t>
            </a:r>
            <a:endParaRPr lang="en-US" sz="3200" dirty="0"/>
          </a:p>
        </p:txBody>
      </p:sp>
      <p:sp>
        <p:nvSpPr>
          <p:cNvPr id="3" name="Content Placeholder 2"/>
          <p:cNvSpPr>
            <a:spLocks noGrp="1"/>
          </p:cNvSpPr>
          <p:nvPr>
            <p:ph idx="1"/>
          </p:nvPr>
        </p:nvSpPr>
        <p:spPr>
          <a:xfrm>
            <a:off x="457200" y="1066800"/>
            <a:ext cx="8229600" cy="50593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25602" name="Picture 2"/>
          <p:cNvPicPr>
            <a:picLocks noChangeAspect="1" noChangeArrowheads="1"/>
          </p:cNvPicPr>
          <p:nvPr/>
        </p:nvPicPr>
        <p:blipFill>
          <a:blip r:embed="rId3" cstate="print"/>
          <a:srcRect/>
          <a:stretch>
            <a:fillRect/>
          </a:stretch>
        </p:blipFill>
        <p:spPr bwMode="auto">
          <a:xfrm>
            <a:off x="1219200" y="1219200"/>
            <a:ext cx="6974665"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533400" y="2590800"/>
            <a:ext cx="7628513" cy="2133600"/>
          </a:xfrm>
          <a:prstGeom prst="rect">
            <a:avLst/>
          </a:prstGeom>
          <a:noFill/>
          <a:ln w="9525">
            <a:noFill/>
            <a:miter lim="800000"/>
            <a:headEnd/>
            <a:tailEnd/>
          </a:ln>
        </p:spPr>
      </p:pic>
      <p:sp>
        <p:nvSpPr>
          <p:cNvPr id="7" name="TextBox 6"/>
          <p:cNvSpPr txBox="1"/>
          <p:nvPr/>
        </p:nvSpPr>
        <p:spPr>
          <a:xfrm>
            <a:off x="609600" y="609600"/>
            <a:ext cx="8001000" cy="147732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smtClean="0">
                <a:solidFill>
                  <a:schemeClr val="tx2">
                    <a:lumMod val="40000"/>
                    <a:lumOff val="60000"/>
                  </a:schemeClr>
                </a:solidFill>
              </a:rPr>
              <a:t>COMPLETING THE SQUARE</a:t>
            </a:r>
          </a:p>
          <a:p>
            <a:endParaRPr lang="en-US" b="1" dirty="0" smtClean="0">
              <a:solidFill>
                <a:schemeClr val="tx2"/>
              </a:solidFill>
            </a:endParaRPr>
          </a:p>
          <a:p>
            <a:r>
              <a:rPr lang="en-US" dirty="0" smtClean="0"/>
              <a:t>Solving </a:t>
            </a:r>
            <a:r>
              <a:rPr lang="en-US" dirty="0"/>
              <a:t>quadratic equations by factoring is limited to equations that we can factor.</a:t>
            </a:r>
          </a:p>
          <a:p>
            <a:r>
              <a:rPr lang="en-US" dirty="0"/>
              <a:t>However, we can solve any quadratic equation by completing the square and </a:t>
            </a:r>
            <a:r>
              <a:rPr lang="en-US" dirty="0" smtClean="0"/>
              <a:t>then using </a:t>
            </a:r>
            <a:r>
              <a:rPr lang="en-US" dirty="0"/>
              <a:t>the square root property.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15962"/>
          </a:xfrm>
        </p:spPr>
        <p:style>
          <a:lnRef idx="3">
            <a:schemeClr val="lt1"/>
          </a:lnRef>
          <a:fillRef idx="1">
            <a:schemeClr val="accent1"/>
          </a:fillRef>
          <a:effectRef idx="1">
            <a:schemeClr val="accent1"/>
          </a:effectRef>
          <a:fontRef idx="minor">
            <a:schemeClr val="lt1"/>
          </a:fontRef>
        </p:style>
        <p:txBody>
          <a:bodyPr>
            <a:normAutofit/>
          </a:bodyPr>
          <a:lstStyle/>
          <a:p>
            <a:pPr algn="l"/>
            <a:r>
              <a:rPr lang="en-US" sz="1600" b="1" dirty="0"/>
              <a:t>Dividing</a:t>
            </a:r>
            <a:r>
              <a:rPr lang="en-US" sz="1600" dirty="0"/>
              <a:t> by a fraction is the same as multiplying by the fraction inverted.</a:t>
            </a:r>
            <a:br>
              <a:rPr lang="en-US" sz="1600" dirty="0"/>
            </a:br>
            <a:endParaRPr lang="en-US" sz="1600" dirty="0"/>
          </a:p>
        </p:txBody>
      </p:sp>
      <p:pic>
        <p:nvPicPr>
          <p:cNvPr id="4" name="Picture 3"/>
          <p:cNvPicPr/>
          <p:nvPr/>
        </p:nvPicPr>
        <p:blipFill>
          <a:blip r:embed="rId3" cstate="print"/>
          <a:srcRect/>
          <a:stretch>
            <a:fillRect/>
          </a:stretch>
        </p:blipFill>
        <p:spPr bwMode="auto">
          <a:xfrm>
            <a:off x="1524000" y="1219200"/>
            <a:ext cx="6096000" cy="3352800"/>
          </a:xfrm>
          <a:prstGeom prst="rect">
            <a:avLst/>
          </a:prstGeom>
          <a:ln>
            <a:headEnd/>
            <a:tailEnd/>
          </a:ln>
        </p:spPr>
        <p:style>
          <a:lnRef idx="1">
            <a:schemeClr val="accent1"/>
          </a:lnRef>
          <a:fillRef idx="2">
            <a:schemeClr val="accent1"/>
          </a:fillRef>
          <a:effectRef idx="1">
            <a:schemeClr val="accent1"/>
          </a:effectRef>
          <a:fontRef idx="minor">
            <a:schemeClr val="dk1"/>
          </a:fontRef>
        </p:style>
      </p:pic>
      <p:pic>
        <p:nvPicPr>
          <p:cNvPr id="5" name="Picture 4"/>
          <p:cNvPicPr/>
          <p:nvPr/>
        </p:nvPicPr>
        <p:blipFill>
          <a:blip r:embed="rId4" cstate="print"/>
          <a:srcRect/>
          <a:stretch>
            <a:fillRect/>
          </a:stretch>
        </p:blipFill>
        <p:spPr bwMode="auto">
          <a:xfrm>
            <a:off x="1524000" y="4191000"/>
            <a:ext cx="6172200" cy="2667000"/>
          </a:xfrm>
          <a:prstGeom prst="rect">
            <a:avLst/>
          </a:prstGeom>
          <a:ln>
            <a:headEnd/>
            <a:tailEnd/>
          </a:ln>
        </p:spPr>
        <p:style>
          <a:lnRef idx="1">
            <a:schemeClr val="accent1"/>
          </a:lnRef>
          <a:fillRef idx="2">
            <a:schemeClr val="accent1"/>
          </a:fillRef>
          <a:effectRef idx="1">
            <a:schemeClr val="accent1"/>
          </a:effectRef>
          <a:fontRef idx="minor">
            <a:schemeClr val="dk1"/>
          </a:fontRef>
        </p:style>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533525" y="95250"/>
            <a:ext cx="6076950" cy="666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QUADRATIC FORMULA</a:t>
            </a:r>
            <a:endParaRPr lang="en-US" sz="3200" dirty="0"/>
          </a:p>
        </p:txBody>
      </p:sp>
      <p:sp>
        <p:nvSpPr>
          <p:cNvPr id="3" name="Content Placeholder 2"/>
          <p:cNvSpPr>
            <a:spLocks noGrp="1"/>
          </p:cNvSpPr>
          <p:nvPr>
            <p:ph idx="1"/>
          </p:nvPr>
        </p:nvSpPr>
        <p:spPr>
          <a:xfrm>
            <a:off x="381000" y="1600200"/>
            <a:ext cx="8229600" cy="4525963"/>
          </a:xfrm>
        </p:spPr>
        <p:style>
          <a:lnRef idx="1">
            <a:schemeClr val="accent1"/>
          </a:lnRef>
          <a:fillRef idx="2">
            <a:schemeClr val="accent1"/>
          </a:fillRef>
          <a:effectRef idx="1">
            <a:schemeClr val="accent1"/>
          </a:effectRef>
          <a:fontRef idx="minor">
            <a:schemeClr val="dk1"/>
          </a:fontRef>
        </p:style>
        <p:txBody>
          <a:bodyPr/>
          <a:lstStyle/>
          <a:p>
            <a:pPr>
              <a:buNone/>
            </a:pPr>
            <a:r>
              <a:rPr lang="en-US" dirty="0" smtClean="0"/>
              <a:t>  </a:t>
            </a:r>
            <a:endParaRPr lang="en-US" dirty="0"/>
          </a:p>
        </p:txBody>
      </p:sp>
      <p:pic>
        <p:nvPicPr>
          <p:cNvPr id="28674" name="Picture 2"/>
          <p:cNvPicPr>
            <a:picLocks noChangeAspect="1" noChangeArrowheads="1"/>
          </p:cNvPicPr>
          <p:nvPr/>
        </p:nvPicPr>
        <p:blipFill>
          <a:blip r:embed="rId3" cstate="print"/>
          <a:srcRect/>
          <a:stretch>
            <a:fillRect/>
          </a:stretch>
        </p:blipFill>
        <p:spPr bwMode="auto">
          <a:xfrm>
            <a:off x="2057400" y="1676400"/>
            <a:ext cx="5429250" cy="1038225"/>
          </a:xfrm>
          <a:prstGeom prst="rect">
            <a:avLst/>
          </a:prstGeom>
          <a:noFill/>
          <a:ln w="9525">
            <a:noFill/>
            <a:miter lim="800000"/>
            <a:headEnd/>
            <a:tailEnd/>
          </a:ln>
        </p:spPr>
      </p:pic>
      <p:pic>
        <p:nvPicPr>
          <p:cNvPr id="28676" name="Picture 4"/>
          <p:cNvPicPr>
            <a:picLocks noChangeAspect="1" noChangeArrowheads="1"/>
          </p:cNvPicPr>
          <p:nvPr/>
        </p:nvPicPr>
        <p:blipFill>
          <a:blip r:embed="rId4" cstate="print"/>
          <a:srcRect/>
          <a:stretch>
            <a:fillRect/>
          </a:stretch>
        </p:blipFill>
        <p:spPr bwMode="auto">
          <a:xfrm>
            <a:off x="1447800" y="2743200"/>
            <a:ext cx="6487449"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457200" y="0"/>
            <a:ext cx="6248400" cy="1622181"/>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228600" y="1524000"/>
            <a:ext cx="5867400" cy="5133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1295400" y="304800"/>
            <a:ext cx="6393255" cy="4286250"/>
          </a:xfrm>
          <a:prstGeom prst="rect">
            <a:avLst/>
          </a:prstGeom>
          <a:noFill/>
          <a:ln w="9525">
            <a:noFill/>
            <a:miter lim="800000"/>
            <a:headEnd/>
            <a:tailEnd/>
          </a:ln>
        </p:spPr>
      </p:pic>
      <p:pic>
        <p:nvPicPr>
          <p:cNvPr id="30723" name="Picture 3"/>
          <p:cNvPicPr>
            <a:picLocks noChangeAspect="1" noChangeArrowheads="1"/>
          </p:cNvPicPr>
          <p:nvPr/>
        </p:nvPicPr>
        <p:blipFill>
          <a:blip r:embed="rId4" cstate="print"/>
          <a:srcRect/>
          <a:stretch>
            <a:fillRect/>
          </a:stretch>
        </p:blipFill>
        <p:spPr bwMode="auto">
          <a:xfrm>
            <a:off x="1447799" y="4648200"/>
            <a:ext cx="5825067"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457200" y="1524000"/>
            <a:ext cx="8446111" cy="4419600"/>
          </a:xfrm>
          <a:prstGeom prst="rect">
            <a:avLst/>
          </a:prstGeom>
          <a:noFill/>
          <a:ln w="9525">
            <a:noFill/>
            <a:miter lim="800000"/>
            <a:headEnd/>
            <a:tailEnd/>
          </a:ln>
        </p:spPr>
      </p:pic>
      <p:sp>
        <p:nvSpPr>
          <p:cNvPr id="3" name="Title 1"/>
          <p:cNvSpPr>
            <a:spLocks noGrp="1"/>
          </p:cNvSpPr>
          <p:nvPr>
            <p:ph type="title"/>
          </p:nvPr>
        </p:nvSpPr>
        <p:spPr>
          <a:xfrm>
            <a:off x="457200" y="274638"/>
            <a:ext cx="8229600" cy="7921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EXAMPLE</a:t>
            </a:r>
            <a:endParaRPr lang="en-US" sz="32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3" cstate="print"/>
          <a:srcRect/>
          <a:stretch>
            <a:fillRect/>
          </a:stretch>
        </p:blipFill>
        <p:spPr bwMode="auto">
          <a:xfrm>
            <a:off x="457200" y="1676400"/>
            <a:ext cx="8387496" cy="3352800"/>
          </a:xfrm>
          <a:prstGeom prst="rect">
            <a:avLst/>
          </a:prstGeom>
          <a:noFill/>
          <a:ln w="9525">
            <a:noFill/>
            <a:miter lim="800000"/>
            <a:headEnd/>
            <a:tailEnd/>
          </a:ln>
        </p:spPr>
      </p:pic>
      <p:sp>
        <p:nvSpPr>
          <p:cNvPr id="4" name="Title 1"/>
          <p:cNvSpPr>
            <a:spLocks noGrp="1"/>
          </p:cNvSpPr>
          <p:nvPr>
            <p:ph type="title"/>
          </p:nvPr>
        </p:nvSpPr>
        <p:spPr>
          <a:xfrm>
            <a:off x="457200" y="274638"/>
            <a:ext cx="8229600" cy="7921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EXAMPLE</a:t>
            </a:r>
            <a:endParaRPr lang="en-US" sz="32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457200" y="914400"/>
            <a:ext cx="5984240" cy="3200400"/>
          </a:xfrm>
          <a:prstGeom prst="rect">
            <a:avLst/>
          </a:prstGeom>
          <a:noFill/>
          <a:ln w="9525">
            <a:noFill/>
            <a:miter lim="800000"/>
            <a:headEnd/>
            <a:tailEnd/>
          </a:ln>
        </p:spPr>
      </p:pic>
      <p:pic>
        <p:nvPicPr>
          <p:cNvPr id="27651" name="Picture 3"/>
          <p:cNvPicPr>
            <a:picLocks noChangeAspect="1" noChangeArrowheads="1"/>
          </p:cNvPicPr>
          <p:nvPr/>
        </p:nvPicPr>
        <p:blipFill>
          <a:blip r:embed="rId4" cstate="print"/>
          <a:srcRect/>
          <a:stretch>
            <a:fillRect/>
          </a:stretch>
        </p:blipFill>
        <p:spPr bwMode="auto">
          <a:xfrm>
            <a:off x="609600" y="4195717"/>
            <a:ext cx="4419600" cy="2662283"/>
          </a:xfrm>
          <a:prstGeom prst="rect">
            <a:avLst/>
          </a:prstGeom>
          <a:noFill/>
          <a:ln w="9525">
            <a:noFill/>
            <a:miter lim="800000"/>
            <a:headEnd/>
            <a:tailEnd/>
          </a:ln>
        </p:spPr>
      </p:pic>
      <p:sp>
        <p:nvSpPr>
          <p:cNvPr id="4" name="Title 1"/>
          <p:cNvSpPr>
            <a:spLocks noGrp="1"/>
          </p:cNvSpPr>
          <p:nvPr>
            <p:ph type="title"/>
          </p:nvPr>
        </p:nvSpPr>
        <p:spPr>
          <a:xfrm>
            <a:off x="381000" y="152400"/>
            <a:ext cx="8229600" cy="6858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EXAMPLE</a:t>
            </a:r>
            <a:endParaRPr lang="en-US" sz="32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381000" y="1371600"/>
            <a:ext cx="7162800" cy="3023743"/>
          </a:xfrm>
          <a:prstGeom prst="rect">
            <a:avLst/>
          </a:prstGeom>
          <a:noFill/>
          <a:ln w="9525">
            <a:noFill/>
            <a:miter lim="800000"/>
            <a:headEnd/>
            <a:tailEnd/>
          </a:ln>
        </p:spPr>
      </p:pic>
      <p:sp>
        <p:nvSpPr>
          <p:cNvPr id="3" name="Title 1"/>
          <p:cNvSpPr>
            <a:spLocks noGrp="1"/>
          </p:cNvSpPr>
          <p:nvPr>
            <p:ph type="title"/>
          </p:nvPr>
        </p:nvSpPr>
        <p:spPr>
          <a:xfrm>
            <a:off x="457200" y="274638"/>
            <a:ext cx="8229600" cy="6397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t>EXAMPLE</a:t>
            </a:r>
            <a:endParaRPr lang="en-US" sz="32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304800" y="990600"/>
            <a:ext cx="5105400" cy="2659767"/>
          </a:xfrm>
          <a:prstGeom prst="rect">
            <a:avLst/>
          </a:prstGeom>
          <a:noFill/>
          <a:ln w="9525">
            <a:noFill/>
            <a:miter lim="800000"/>
            <a:headEnd/>
            <a:tailEnd/>
          </a:ln>
        </p:spPr>
      </p:pic>
      <p:pic>
        <p:nvPicPr>
          <p:cNvPr id="33795" name="Picture 3"/>
          <p:cNvPicPr>
            <a:picLocks noChangeAspect="1" noChangeArrowheads="1"/>
          </p:cNvPicPr>
          <p:nvPr/>
        </p:nvPicPr>
        <p:blipFill>
          <a:blip r:embed="rId4" cstate="print"/>
          <a:srcRect/>
          <a:stretch>
            <a:fillRect/>
          </a:stretch>
        </p:blipFill>
        <p:spPr bwMode="auto">
          <a:xfrm>
            <a:off x="0" y="3657600"/>
            <a:ext cx="5105400" cy="3027095"/>
          </a:xfrm>
          <a:prstGeom prst="rect">
            <a:avLst/>
          </a:prstGeom>
          <a:noFill/>
          <a:ln w="9525">
            <a:noFill/>
            <a:miter lim="800000"/>
            <a:headEnd/>
            <a:tailEnd/>
          </a:ln>
        </p:spPr>
      </p:pic>
      <p:pic>
        <p:nvPicPr>
          <p:cNvPr id="33796" name="Picture 4"/>
          <p:cNvPicPr>
            <a:picLocks noChangeAspect="1" noChangeArrowheads="1"/>
          </p:cNvPicPr>
          <p:nvPr/>
        </p:nvPicPr>
        <p:blipFill>
          <a:blip r:embed="rId5" cstate="print"/>
          <a:srcRect/>
          <a:stretch>
            <a:fillRect/>
          </a:stretch>
        </p:blipFill>
        <p:spPr bwMode="auto">
          <a:xfrm>
            <a:off x="5261969" y="2590800"/>
            <a:ext cx="3882031" cy="2819400"/>
          </a:xfrm>
          <a:prstGeom prst="rect">
            <a:avLst/>
          </a:prstGeom>
          <a:noFill/>
          <a:ln w="9525">
            <a:noFill/>
            <a:miter lim="800000"/>
            <a:headEnd/>
            <a:tailEnd/>
          </a:ln>
        </p:spPr>
      </p:pic>
      <p:sp>
        <p:nvSpPr>
          <p:cNvPr id="5" name="Title 1"/>
          <p:cNvSpPr>
            <a:spLocks noGrp="1"/>
          </p:cNvSpPr>
          <p:nvPr>
            <p:ph type="title"/>
          </p:nvPr>
        </p:nvSpPr>
        <p:spPr>
          <a:xfrm>
            <a:off x="381000" y="228600"/>
            <a:ext cx="8229600" cy="533400"/>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EXAMPLE</a:t>
            </a:r>
            <a:endParaRPr lang="en-US" sz="32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838200" y="152400"/>
            <a:ext cx="7261324" cy="3124200"/>
          </a:xfrm>
          <a:prstGeom prst="rect">
            <a:avLst/>
          </a:prstGeom>
          <a:noFill/>
          <a:ln w="9525">
            <a:noFill/>
            <a:miter lim="800000"/>
            <a:headEnd/>
            <a:tailEnd/>
          </a:ln>
        </p:spPr>
      </p:pic>
      <p:pic>
        <p:nvPicPr>
          <p:cNvPr id="34819" name="Picture 3"/>
          <p:cNvPicPr>
            <a:picLocks noChangeAspect="1" noChangeArrowheads="1"/>
          </p:cNvPicPr>
          <p:nvPr/>
        </p:nvPicPr>
        <p:blipFill>
          <a:blip r:embed="rId4" cstate="print"/>
          <a:srcRect/>
          <a:stretch>
            <a:fillRect/>
          </a:stretch>
        </p:blipFill>
        <p:spPr bwMode="auto">
          <a:xfrm>
            <a:off x="990600" y="3352799"/>
            <a:ext cx="7239000" cy="1701843"/>
          </a:xfrm>
          <a:prstGeom prst="rect">
            <a:avLst/>
          </a:prstGeom>
          <a:noFill/>
          <a:ln w="9525">
            <a:noFill/>
            <a:miter lim="800000"/>
            <a:headEnd/>
            <a:tailEnd/>
          </a:ln>
        </p:spPr>
      </p:pic>
      <p:pic>
        <p:nvPicPr>
          <p:cNvPr id="34820" name="Picture 4"/>
          <p:cNvPicPr>
            <a:picLocks noChangeAspect="1" noChangeArrowheads="1"/>
          </p:cNvPicPr>
          <p:nvPr/>
        </p:nvPicPr>
        <p:blipFill>
          <a:blip r:embed="rId5" cstate="print"/>
          <a:srcRect/>
          <a:stretch>
            <a:fillRect/>
          </a:stretch>
        </p:blipFill>
        <p:spPr bwMode="auto">
          <a:xfrm>
            <a:off x="1066800" y="5257800"/>
            <a:ext cx="7162800" cy="13102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4496</Words>
  <Application>Microsoft Office PowerPoint</Application>
  <PresentationFormat>On-screen Show (4:3)</PresentationFormat>
  <Paragraphs>1037</Paragraphs>
  <Slides>348</Slides>
  <Notes>348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348</vt:i4>
      </vt:variant>
    </vt:vector>
  </HeadingPairs>
  <TitlesOfParts>
    <vt:vector size="350" baseType="lpstr">
      <vt:lpstr>Office Theme</vt:lpstr>
      <vt:lpstr>Equation</vt:lpstr>
      <vt:lpstr>MATHEMATICS FOR ECONOMICS  COURSE  I - Mathematical Preliminary  </vt:lpstr>
      <vt:lpstr>Slide 2</vt:lpstr>
      <vt:lpstr>  1. ARITHMETIC OPERATIONS </vt:lpstr>
      <vt:lpstr>Slide 4</vt:lpstr>
      <vt:lpstr>Slide 5</vt:lpstr>
      <vt:lpstr>2. FRACTIONS</vt:lpstr>
      <vt:lpstr>Slide 7</vt:lpstr>
      <vt:lpstr>Multiplying fractions</vt:lpstr>
      <vt:lpstr>Dividing by a fraction is the same as multiplying by the fraction inverted. </vt:lpstr>
      <vt:lpstr>3. SOLVING EQUATIONS</vt:lpstr>
      <vt:lpstr>3. SOLVING EQUATIONS</vt:lpstr>
      <vt:lpstr>3. SOLVING EQUATIONS</vt:lpstr>
      <vt:lpstr>3. SOLVING EQUATIONS</vt:lpstr>
      <vt:lpstr> Simple Inequalities  </vt:lpstr>
      <vt:lpstr>Slide 15</vt:lpstr>
      <vt:lpstr> Type of Intervals  </vt:lpstr>
      <vt:lpstr>Slide 17</vt:lpstr>
      <vt:lpstr>Slide 18</vt:lpstr>
      <vt:lpstr>Slide 19</vt:lpstr>
      <vt:lpstr>Slide 20</vt:lpstr>
      <vt:lpstr>Slide 21</vt:lpstr>
      <vt:lpstr>Slide 22</vt:lpstr>
      <vt:lpstr>Slide 23</vt:lpstr>
      <vt:lpstr>Slide 24</vt:lpstr>
      <vt:lpstr>Slide 25</vt:lpstr>
      <vt:lpstr>ABSOLUTE VALUE EQUATIONS</vt:lpstr>
      <vt:lpstr>ABSOLUTE VALUE EQUATIONS</vt:lpstr>
      <vt:lpstr>ABSOLUTE VALUE INEQUALITIES</vt:lpstr>
      <vt:lpstr>ABSOLUTE VALUE INEQUALITIES</vt:lpstr>
      <vt:lpstr>ABSOLUTE VALUE INEQUALITIES</vt:lpstr>
      <vt:lpstr>ABSOLUTE VALUE INEQUALITIES</vt:lpstr>
      <vt:lpstr>ABSOLUTE VALUE INEQUALITIES</vt:lpstr>
      <vt:lpstr>ABSOLUTE VALUE INEQUALITIES –MODEL TOLERANCE</vt:lpstr>
      <vt:lpstr>Slide 34</vt:lpstr>
      <vt:lpstr>Slide 35</vt:lpstr>
      <vt:lpstr>4. CALCULATING PERCENTAGES </vt:lpstr>
      <vt:lpstr>Slide 37</vt:lpstr>
      <vt:lpstr>Slide 38</vt:lpstr>
      <vt:lpstr>EXAMPLES</vt:lpstr>
      <vt:lpstr>Slide 40</vt:lpstr>
      <vt:lpstr>EXAMPLES</vt:lpstr>
      <vt:lpstr>Interpreting Percents from a Graph</vt:lpstr>
      <vt:lpstr>Slide 43</vt:lpstr>
      <vt:lpstr>Slide 44</vt:lpstr>
      <vt:lpstr>Slide 45</vt:lpstr>
      <vt:lpstr>MATHEMATICS FOR ECONOMICS  Graphs and Functions </vt:lpstr>
      <vt:lpstr>Formulas and Functions</vt:lpstr>
      <vt:lpstr>Applied problems in mathematics often involve solving an equation. The equations for some problems come from known formulas,  while in other problems we must  write an equation that models a particular problem situation. </vt:lpstr>
      <vt:lpstr>A group of hikers from Tulsa hiked down into the Grand Canyon in 3 hours 30 minutes. Coming back up on a trail that was 4 miles shorter, they hiked 2 mph slower and it took them 1 hour longer. What was their rate going down?</vt:lpstr>
      <vt:lpstr>The Cartesian Coordinate System</vt:lpstr>
      <vt:lpstr>Slide 51</vt:lpstr>
      <vt:lpstr>Linear Equations in Two Variables SLOPE OF A LINE</vt:lpstr>
      <vt:lpstr>FINDING THE SLOPE</vt:lpstr>
      <vt:lpstr>FINDING THE SLOPE</vt:lpstr>
      <vt:lpstr>FINDING THE SLOPE</vt:lpstr>
      <vt:lpstr>FINDING THE SLOPE</vt:lpstr>
      <vt:lpstr>Point-Slope  Form</vt:lpstr>
      <vt:lpstr>FINDING THE SLOPE</vt:lpstr>
      <vt:lpstr>Slope-Intercept Form</vt:lpstr>
      <vt:lpstr>Slope-Intercept Form</vt:lpstr>
      <vt:lpstr>Slope-Intercept Form</vt:lpstr>
      <vt:lpstr>Summary</vt:lpstr>
      <vt:lpstr>EXAMPLES</vt:lpstr>
      <vt:lpstr>EXAMPLES</vt:lpstr>
      <vt:lpstr>EXAMPLES</vt:lpstr>
      <vt:lpstr>EXAMPLES</vt:lpstr>
      <vt:lpstr>Slide 67</vt:lpstr>
      <vt:lpstr>Slide 68</vt:lpstr>
      <vt:lpstr>Slide 69</vt:lpstr>
      <vt:lpstr>Slide 70</vt:lpstr>
      <vt:lpstr>Slide 71</vt:lpstr>
      <vt:lpstr>Slide 72</vt:lpstr>
      <vt:lpstr>Slide 73</vt:lpstr>
      <vt:lpstr>Slide 74</vt:lpstr>
      <vt:lpstr>Slide 75</vt:lpstr>
      <vt:lpstr>MATHEMATICS FOR ECONOMICS  Non Linear Functions </vt:lpstr>
      <vt:lpstr>THE FUNCTION CONCEPT</vt:lpstr>
      <vt:lpstr>THE FUNCTION CONCEPT</vt:lpstr>
      <vt:lpstr>THE FUNCTION CONCEPT</vt:lpstr>
      <vt:lpstr>THE FUNCTION CONCEPT</vt:lpstr>
      <vt:lpstr>THE FUNCTION CONCEPT</vt:lpstr>
      <vt:lpstr>THE FUNCTION CONCEPT</vt:lpstr>
      <vt:lpstr>THE FUNCTION CONCEPT</vt:lpstr>
      <vt:lpstr>Slide 84</vt:lpstr>
      <vt:lpstr>Slide 85</vt:lpstr>
      <vt:lpstr>Slide 86</vt:lpstr>
      <vt:lpstr>Slide 87</vt:lpstr>
      <vt:lpstr>SQUARE ROOT PROPERTY</vt:lpstr>
      <vt:lpstr>Slide 89</vt:lpstr>
      <vt:lpstr>Slide 90</vt:lpstr>
      <vt:lpstr>QUADRATIC FORMULA</vt:lpstr>
      <vt:lpstr>Slide 92</vt:lpstr>
      <vt:lpstr>Slide 93</vt:lpstr>
      <vt:lpstr>EXAMPLE</vt:lpstr>
      <vt:lpstr>EXAMPLE</vt:lpstr>
      <vt:lpstr>EXAMPLE</vt:lpstr>
      <vt:lpstr>EXAMPLE</vt:lpstr>
      <vt:lpstr>EXAMPLE</vt:lpstr>
      <vt:lpstr>Slide 99</vt:lpstr>
      <vt:lpstr>EXAMPLE</vt:lpstr>
      <vt:lpstr>EXAMPLE</vt:lpstr>
      <vt:lpstr>Slide 102</vt:lpstr>
      <vt:lpstr>Slide 103</vt:lpstr>
      <vt:lpstr>Slide 104</vt:lpstr>
      <vt:lpstr>Slide 105</vt:lpstr>
      <vt:lpstr>Slide 106</vt:lpstr>
      <vt:lpstr>EXAMPLE</vt:lpstr>
      <vt:lpstr>Slide 108</vt:lpstr>
      <vt:lpstr>Slide 109</vt:lpstr>
      <vt:lpstr>EXAMPLE</vt:lpstr>
      <vt:lpstr>Slide 111</vt:lpstr>
      <vt:lpstr>EXAMPLE</vt:lpstr>
      <vt:lpstr>Slide 113</vt:lpstr>
      <vt:lpstr>EXAMPLE</vt:lpstr>
      <vt:lpstr>Slide 115</vt:lpstr>
      <vt:lpstr>EXAMPLE</vt:lpstr>
      <vt:lpstr>Slide 117</vt:lpstr>
      <vt:lpstr>EXAMPLE</vt:lpstr>
      <vt:lpstr>Slide 119</vt:lpstr>
      <vt:lpstr>Slide 120</vt:lpstr>
      <vt:lpstr>Slide 121</vt:lpstr>
      <vt:lpstr>MATHEMATICS FOR ECONOMICS  COMBINATORIAL ELEMENTS</vt:lpstr>
      <vt:lpstr>SETS</vt:lpstr>
      <vt:lpstr>Slide 124</vt:lpstr>
      <vt:lpstr>SETS</vt:lpstr>
      <vt:lpstr>SETS</vt:lpstr>
      <vt:lpstr>SETS</vt:lpstr>
      <vt:lpstr>Slide 128</vt:lpstr>
      <vt:lpstr>EXAMPLE</vt:lpstr>
      <vt:lpstr>Slide 130</vt:lpstr>
      <vt:lpstr>PROBABILITY</vt:lpstr>
      <vt:lpstr>PROBABILITY</vt:lpstr>
      <vt:lpstr>PROBABILITY</vt:lpstr>
      <vt:lpstr>PROBABILITY</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COUNTING RULES IN PROBABILITY</vt:lpstr>
      <vt:lpstr>COUNTING RULES IN PROBABILITY</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MATHEMATICS FOR ECONOMICS  ARITHMETIC AND GEOMETRIC  SEQUENCES AND SERIES </vt:lpstr>
      <vt:lpstr>SEQUENCES</vt:lpstr>
      <vt:lpstr>SEQUENCES</vt:lpstr>
      <vt:lpstr>SEQUENCES</vt:lpstr>
      <vt:lpstr>SEQUENCES</vt:lpstr>
      <vt:lpstr>Slide 175</vt:lpstr>
      <vt:lpstr>Slide 176</vt:lpstr>
      <vt:lpstr>Arithmetic Sequences</vt:lpstr>
      <vt:lpstr>Slide 178</vt:lpstr>
      <vt:lpstr>Slide 179</vt:lpstr>
      <vt:lpstr>Slide 180</vt:lpstr>
      <vt:lpstr>Slide 181</vt:lpstr>
      <vt:lpstr>Series and Summation Notation</vt:lpstr>
      <vt:lpstr>Series and Summation Notation</vt:lpstr>
      <vt:lpstr>Slide 184</vt:lpstr>
      <vt:lpstr>Slide 185</vt:lpstr>
      <vt:lpstr>Slide 186</vt:lpstr>
      <vt:lpstr>Slide 187</vt:lpstr>
      <vt:lpstr>Slide 188</vt:lpstr>
      <vt:lpstr>Slide 189</vt:lpstr>
      <vt:lpstr>Slide 190</vt:lpstr>
      <vt:lpstr>Slide 191</vt:lpstr>
      <vt:lpstr>Geometric Sequences and Series</vt:lpstr>
      <vt:lpstr>Slide 193</vt:lpstr>
      <vt:lpstr>Slide 194</vt:lpstr>
      <vt:lpstr>Slide 195</vt:lpstr>
      <vt:lpstr>Slide 196</vt:lpstr>
      <vt:lpstr>Slide 197</vt:lpstr>
      <vt:lpstr>Slide 198</vt:lpstr>
      <vt:lpstr>Slide 199</vt:lpstr>
      <vt:lpstr>Slide 200</vt:lpstr>
      <vt:lpstr>EXAMPLE</vt:lpstr>
      <vt:lpstr>MATHEMATICS FOR ECONOMICS  LINEAR ALGEBRA </vt:lpstr>
      <vt:lpstr>SYSTEMS OF EQUATIONS</vt:lpstr>
      <vt:lpstr>Slide 204</vt:lpstr>
      <vt:lpstr>SYSTEMS OF EQUATIONS</vt:lpstr>
      <vt:lpstr>Slide 206</vt:lpstr>
      <vt:lpstr>Slide 207</vt:lpstr>
      <vt:lpstr>Solving Systems of Linear Equations by Elimination</vt:lpstr>
      <vt:lpstr>Slide 209</vt:lpstr>
      <vt:lpstr>Slide 210</vt:lpstr>
      <vt:lpstr>Slide 211</vt:lpstr>
      <vt:lpstr>Slide 212</vt:lpstr>
      <vt:lpstr>Slide 213</vt:lpstr>
      <vt:lpstr>Slide 214</vt:lpstr>
      <vt:lpstr>Slide 215</vt:lpstr>
      <vt:lpstr>Slide 216</vt:lpstr>
      <vt:lpstr>Slide 217</vt:lpstr>
      <vt:lpstr>MATRICES</vt:lpstr>
      <vt:lpstr>MATRICES</vt:lpstr>
      <vt:lpstr>Slide 220</vt:lpstr>
      <vt:lpstr>Slide 221</vt:lpstr>
      <vt:lpstr>Slide 222</vt:lpstr>
      <vt:lpstr>Solving Systems of Linear Equations by Matrix Methods</vt:lpstr>
      <vt:lpstr>Solving Systems of Linear Equations by Matrix Methods</vt:lpstr>
      <vt:lpstr>Solving Systems of Linear Equations by Matrix Methods</vt:lpstr>
      <vt:lpstr>Solving Systems of Linear Equations by Back-Substitution</vt:lpstr>
      <vt:lpstr>The Gaussian Elimination Method</vt:lpstr>
      <vt:lpstr>The Gaussian Elimination Method</vt:lpstr>
      <vt:lpstr>The Gaussian Elimination Method</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Solving Systems of Equations Using Matrix Inverses</vt:lpstr>
      <vt:lpstr>Slide 249</vt:lpstr>
      <vt:lpstr>The Determinant of a 2 x 2 Matrix</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CALCULUS</vt:lpstr>
      <vt:lpstr>LIMITS</vt:lpstr>
      <vt:lpstr>LIMITS</vt:lpstr>
      <vt:lpstr>LIMITS</vt:lpstr>
      <vt:lpstr>LIMITS</vt:lpstr>
      <vt:lpstr>LIMITS</vt:lpstr>
      <vt:lpstr>LIMITS</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Slide 282</vt:lpstr>
      <vt:lpstr>Slide 283</vt:lpstr>
      <vt:lpstr>Slide 284</vt:lpstr>
      <vt:lpstr>Slide 285</vt:lpstr>
      <vt:lpstr>Slide 286</vt:lpstr>
      <vt:lpstr>Slide 287</vt:lpstr>
      <vt:lpstr>Slide 288</vt:lpstr>
      <vt:lpstr>Slide 289</vt:lpstr>
      <vt:lpstr>Slide 290</vt:lpstr>
      <vt:lpstr>Slide 291</vt:lpstr>
      <vt:lpstr>Slide 292</vt:lpstr>
      <vt:lpstr>Slide 293</vt:lpstr>
      <vt:lpstr>Slide 294</vt:lpstr>
      <vt:lpstr>Slide 295</vt:lpstr>
      <vt:lpstr>Slide 296</vt:lpstr>
      <vt:lpstr>Slide 297</vt:lpstr>
      <vt:lpstr>Slide 298</vt:lpstr>
      <vt:lpstr>Slide 299</vt:lpstr>
      <vt:lpstr>Slide 300</vt:lpstr>
      <vt:lpstr>Slide 301</vt:lpstr>
      <vt:lpstr>Slide 302</vt:lpstr>
      <vt:lpstr>Slide 303</vt:lpstr>
      <vt:lpstr>Slide 304</vt:lpstr>
      <vt:lpstr>Slide 305</vt:lpstr>
      <vt:lpstr>Slide 306</vt:lpstr>
      <vt:lpstr>Slide 307</vt:lpstr>
      <vt:lpstr>Slide 308</vt:lpstr>
      <vt:lpstr>Slide 309</vt:lpstr>
      <vt:lpstr>Slide 310</vt:lpstr>
      <vt:lpstr>Slide 311</vt:lpstr>
      <vt:lpstr>Slide 312</vt:lpstr>
      <vt:lpstr>Slide 313</vt:lpstr>
      <vt:lpstr>Slide 314</vt:lpstr>
      <vt:lpstr>Slide 315</vt:lpstr>
      <vt:lpstr>Slide 316</vt:lpstr>
      <vt:lpstr>Slide 317</vt:lpstr>
      <vt:lpstr>Slide 318</vt:lpstr>
      <vt:lpstr>Slide 319</vt:lpstr>
      <vt:lpstr>Slide 320</vt:lpstr>
      <vt:lpstr>Slide 321</vt:lpstr>
      <vt:lpstr>FUNCTIONS OF SEVERAL VARIABLES</vt:lpstr>
      <vt:lpstr>FUNCTIONS OF SEVERAL VARIABLES</vt:lpstr>
      <vt:lpstr>FUNCTIONS OF SEVERAL VARIABLES</vt:lpstr>
      <vt:lpstr>FUNCTIONS OF SEVERAL VARIABLES</vt:lpstr>
      <vt:lpstr>Slide 326</vt:lpstr>
      <vt:lpstr>Slide 327</vt:lpstr>
      <vt:lpstr>Slide 328</vt:lpstr>
      <vt:lpstr>PARTIAL DERIVATIVES</vt:lpstr>
      <vt:lpstr>PARTIAL DERIVATIVES</vt:lpstr>
      <vt:lpstr>Slide 331</vt:lpstr>
      <vt:lpstr>PARTIAL DERIVATIVES</vt:lpstr>
      <vt:lpstr>PARTIAL DERIVATIVES</vt:lpstr>
      <vt:lpstr>PARTIAL DERIVATIVES</vt:lpstr>
      <vt:lpstr>PARTIAL DERIVATIVES</vt:lpstr>
      <vt:lpstr>Slide 336</vt:lpstr>
      <vt:lpstr>Slide 337</vt:lpstr>
      <vt:lpstr>Slide 338</vt:lpstr>
      <vt:lpstr>Slide 339</vt:lpstr>
      <vt:lpstr>Slide 340</vt:lpstr>
      <vt:lpstr>Slide 341</vt:lpstr>
      <vt:lpstr>Slide 342</vt:lpstr>
      <vt:lpstr>Slide 343</vt:lpstr>
      <vt:lpstr>Slide 344</vt:lpstr>
      <vt:lpstr>Slide 345</vt:lpstr>
      <vt:lpstr>Slide 346</vt:lpstr>
      <vt:lpstr>Slide 347</vt:lpstr>
      <vt:lpstr>Slide 348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Mihaela</dc:creator>
  <cp:lastModifiedBy>Mihaela PAUN</cp:lastModifiedBy>
  <cp:revision>144</cp:revision>
  <dcterms:created xsi:type="dcterms:W3CDTF">2015-08-17T15:07:59Z</dcterms:created>
  <dcterms:modified xsi:type="dcterms:W3CDTF">2019-10-03T07:45:46Z</dcterms:modified>
</cp:coreProperties>
</file>