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2"/>
  </p:notesMasterIdLst>
  <p:sldIdLst>
    <p:sldId id="256" r:id="rId2"/>
    <p:sldId id="381" r:id="rId3"/>
    <p:sldId id="545" r:id="rId4"/>
    <p:sldId id="544" r:id="rId5"/>
    <p:sldId id="384" r:id="rId6"/>
    <p:sldId id="382" r:id="rId7"/>
    <p:sldId id="385" r:id="rId8"/>
    <p:sldId id="386" r:id="rId9"/>
    <p:sldId id="257" r:id="rId10"/>
    <p:sldId id="377" r:id="rId11"/>
    <p:sldId id="378" r:id="rId12"/>
    <p:sldId id="379" r:id="rId13"/>
    <p:sldId id="383" r:id="rId14"/>
    <p:sldId id="380" r:id="rId15"/>
    <p:sldId id="388" r:id="rId16"/>
    <p:sldId id="396" r:id="rId17"/>
    <p:sldId id="397" r:id="rId18"/>
    <p:sldId id="398" r:id="rId19"/>
    <p:sldId id="389" r:id="rId20"/>
    <p:sldId id="399" r:id="rId21"/>
    <p:sldId id="390" r:id="rId22"/>
    <p:sldId id="473" r:id="rId23"/>
    <p:sldId id="474" r:id="rId24"/>
    <p:sldId id="391" r:id="rId25"/>
    <p:sldId id="400" r:id="rId26"/>
    <p:sldId id="401" r:id="rId27"/>
    <p:sldId id="392" r:id="rId28"/>
    <p:sldId id="393" r:id="rId29"/>
    <p:sldId id="394" r:id="rId30"/>
    <p:sldId id="402" r:id="rId31"/>
    <p:sldId id="464" r:id="rId32"/>
    <p:sldId id="395" r:id="rId33"/>
    <p:sldId id="466" r:id="rId34"/>
    <p:sldId id="403" r:id="rId35"/>
    <p:sldId id="465" r:id="rId36"/>
    <p:sldId id="404" r:id="rId37"/>
    <p:sldId id="387" r:id="rId38"/>
    <p:sldId id="467" r:id="rId39"/>
    <p:sldId id="407" r:id="rId40"/>
    <p:sldId id="405" r:id="rId41"/>
    <p:sldId id="406" r:id="rId42"/>
    <p:sldId id="411" r:id="rId43"/>
    <p:sldId id="412" r:id="rId44"/>
    <p:sldId id="413" r:id="rId45"/>
    <p:sldId id="414" r:id="rId46"/>
    <p:sldId id="415" r:id="rId47"/>
    <p:sldId id="417" r:id="rId48"/>
    <p:sldId id="418" r:id="rId49"/>
    <p:sldId id="419" r:id="rId50"/>
    <p:sldId id="416" r:id="rId51"/>
    <p:sldId id="420" r:id="rId52"/>
    <p:sldId id="421" r:id="rId53"/>
    <p:sldId id="468" r:id="rId54"/>
    <p:sldId id="438" r:id="rId55"/>
    <p:sldId id="440" r:id="rId56"/>
    <p:sldId id="441" r:id="rId57"/>
    <p:sldId id="443" r:id="rId58"/>
    <p:sldId id="444" r:id="rId59"/>
    <p:sldId id="445" r:id="rId60"/>
    <p:sldId id="446" r:id="rId61"/>
    <p:sldId id="447" r:id="rId62"/>
    <p:sldId id="448" r:id="rId63"/>
    <p:sldId id="595" r:id="rId64"/>
    <p:sldId id="449" r:id="rId65"/>
    <p:sldId id="450" r:id="rId66"/>
    <p:sldId id="451" r:id="rId67"/>
    <p:sldId id="452" r:id="rId68"/>
    <p:sldId id="454" r:id="rId69"/>
    <p:sldId id="455" r:id="rId70"/>
    <p:sldId id="457" r:id="rId71"/>
    <p:sldId id="459" r:id="rId72"/>
    <p:sldId id="460" r:id="rId73"/>
    <p:sldId id="469" r:id="rId74"/>
    <p:sldId id="456" r:id="rId75"/>
    <p:sldId id="462" r:id="rId76"/>
    <p:sldId id="463" r:id="rId77"/>
    <p:sldId id="472" r:id="rId78"/>
    <p:sldId id="596" r:id="rId79"/>
    <p:sldId id="597" r:id="rId80"/>
    <p:sldId id="423" r:id="rId81"/>
    <p:sldId id="422" r:id="rId82"/>
    <p:sldId id="424" r:id="rId83"/>
    <p:sldId id="425" r:id="rId84"/>
    <p:sldId id="426" r:id="rId85"/>
    <p:sldId id="427" r:id="rId86"/>
    <p:sldId id="428" r:id="rId87"/>
    <p:sldId id="429" r:id="rId88"/>
    <p:sldId id="430" r:id="rId89"/>
    <p:sldId id="431" r:id="rId90"/>
    <p:sldId id="432" r:id="rId91"/>
    <p:sldId id="434" r:id="rId92"/>
    <p:sldId id="433" r:id="rId93"/>
    <p:sldId id="435" r:id="rId94"/>
    <p:sldId id="475" r:id="rId95"/>
    <p:sldId id="476" r:id="rId96"/>
    <p:sldId id="477" r:id="rId97"/>
    <p:sldId id="478" r:id="rId98"/>
    <p:sldId id="479" r:id="rId99"/>
    <p:sldId id="480" r:id="rId100"/>
    <p:sldId id="481" r:id="rId101"/>
    <p:sldId id="482" r:id="rId102"/>
    <p:sldId id="483" r:id="rId103"/>
    <p:sldId id="484" r:id="rId104"/>
    <p:sldId id="485" r:id="rId105"/>
    <p:sldId id="486" r:id="rId106"/>
    <p:sldId id="487" r:id="rId107"/>
    <p:sldId id="488" r:id="rId108"/>
    <p:sldId id="489" r:id="rId109"/>
    <p:sldId id="490" r:id="rId110"/>
    <p:sldId id="491" r:id="rId111"/>
    <p:sldId id="492" r:id="rId112"/>
    <p:sldId id="493" r:id="rId113"/>
    <p:sldId id="494" r:id="rId114"/>
    <p:sldId id="495" r:id="rId115"/>
    <p:sldId id="496" r:id="rId116"/>
    <p:sldId id="497" r:id="rId117"/>
    <p:sldId id="498" r:id="rId118"/>
    <p:sldId id="499" r:id="rId119"/>
    <p:sldId id="500" r:id="rId120"/>
    <p:sldId id="501" r:id="rId121"/>
    <p:sldId id="502" r:id="rId122"/>
    <p:sldId id="503" r:id="rId123"/>
    <p:sldId id="504" r:id="rId124"/>
    <p:sldId id="505" r:id="rId125"/>
    <p:sldId id="506" r:id="rId126"/>
    <p:sldId id="507" r:id="rId127"/>
    <p:sldId id="508" r:id="rId128"/>
    <p:sldId id="509" r:id="rId129"/>
    <p:sldId id="510" r:id="rId130"/>
    <p:sldId id="511" r:id="rId131"/>
    <p:sldId id="512" r:id="rId132"/>
    <p:sldId id="513" r:id="rId133"/>
    <p:sldId id="514" r:id="rId134"/>
    <p:sldId id="515" r:id="rId135"/>
    <p:sldId id="516" r:id="rId136"/>
    <p:sldId id="517" r:id="rId137"/>
    <p:sldId id="518" r:id="rId138"/>
    <p:sldId id="519" r:id="rId139"/>
    <p:sldId id="520" r:id="rId140"/>
    <p:sldId id="521" r:id="rId141"/>
    <p:sldId id="522" r:id="rId142"/>
    <p:sldId id="523" r:id="rId143"/>
    <p:sldId id="524" r:id="rId144"/>
    <p:sldId id="525" r:id="rId145"/>
    <p:sldId id="526" r:id="rId146"/>
    <p:sldId id="527" r:id="rId147"/>
    <p:sldId id="528" r:id="rId148"/>
    <p:sldId id="529" r:id="rId149"/>
    <p:sldId id="530" r:id="rId150"/>
    <p:sldId id="531" r:id="rId151"/>
    <p:sldId id="532" r:id="rId152"/>
    <p:sldId id="533" r:id="rId153"/>
    <p:sldId id="534" r:id="rId154"/>
    <p:sldId id="535" r:id="rId155"/>
    <p:sldId id="536" r:id="rId156"/>
    <p:sldId id="537" r:id="rId157"/>
    <p:sldId id="539" r:id="rId158"/>
    <p:sldId id="540" r:id="rId159"/>
    <p:sldId id="541" r:id="rId160"/>
    <p:sldId id="542" r:id="rId161"/>
    <p:sldId id="543" r:id="rId162"/>
    <p:sldId id="546" r:id="rId163"/>
    <p:sldId id="547" r:id="rId164"/>
    <p:sldId id="548" r:id="rId165"/>
    <p:sldId id="549" r:id="rId166"/>
    <p:sldId id="550" r:id="rId167"/>
    <p:sldId id="551" r:id="rId168"/>
    <p:sldId id="552" r:id="rId169"/>
    <p:sldId id="553" r:id="rId170"/>
    <p:sldId id="554" r:id="rId171"/>
    <p:sldId id="555" r:id="rId172"/>
    <p:sldId id="556" r:id="rId173"/>
    <p:sldId id="557" r:id="rId174"/>
    <p:sldId id="558" r:id="rId175"/>
    <p:sldId id="559" r:id="rId176"/>
    <p:sldId id="560" r:id="rId177"/>
    <p:sldId id="561" r:id="rId178"/>
    <p:sldId id="562" r:id="rId179"/>
    <p:sldId id="563" r:id="rId180"/>
    <p:sldId id="564" r:id="rId181"/>
    <p:sldId id="565" r:id="rId182"/>
    <p:sldId id="566" r:id="rId183"/>
    <p:sldId id="568" r:id="rId184"/>
    <p:sldId id="569" r:id="rId185"/>
    <p:sldId id="570" r:id="rId186"/>
    <p:sldId id="571" r:id="rId187"/>
    <p:sldId id="572" r:id="rId188"/>
    <p:sldId id="573" r:id="rId189"/>
    <p:sldId id="574" r:id="rId190"/>
    <p:sldId id="575" r:id="rId191"/>
    <p:sldId id="576" r:id="rId192"/>
    <p:sldId id="577" r:id="rId193"/>
    <p:sldId id="578" r:id="rId194"/>
    <p:sldId id="579" r:id="rId195"/>
    <p:sldId id="580" r:id="rId196"/>
    <p:sldId id="567" r:id="rId197"/>
    <p:sldId id="581" r:id="rId198"/>
    <p:sldId id="582" r:id="rId199"/>
    <p:sldId id="583" r:id="rId200"/>
    <p:sldId id="584" r:id="rId201"/>
    <p:sldId id="585" r:id="rId202"/>
    <p:sldId id="586" r:id="rId203"/>
    <p:sldId id="587" r:id="rId204"/>
    <p:sldId id="588" r:id="rId205"/>
    <p:sldId id="589" r:id="rId206"/>
    <p:sldId id="590" r:id="rId207"/>
    <p:sldId id="591" r:id="rId208"/>
    <p:sldId id="592" r:id="rId209"/>
    <p:sldId id="593" r:id="rId210"/>
    <p:sldId id="594" r:id="rId2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2"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32C4B-C2B5-4DE8-9D76-26EEA328D179}" type="datetimeFigureOut">
              <a:rPr lang="en-US" smtClean="0"/>
              <a:pPr/>
              <a:t>10/9/2019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702FC-BC22-4F76-BE89-7E94E90D08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702FC-BC22-4F76-BE89-7E94E90D08C2}" type="slidenum">
              <a:rPr lang="en-US" smtClean="0"/>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0BE-E556-4288-862F-94E3D7875963}"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D760BE-E556-4288-862F-94E3D787596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760BE-E556-4288-862F-94E3D7875963}"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D760BE-E556-4288-862F-94E3D7875963}" type="datetimeFigureOut">
              <a:rPr lang="en-US" smtClean="0"/>
              <a:pPr/>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760BE-E556-4288-862F-94E3D7875963}" type="datetimeFigureOut">
              <a:rPr lang="en-US" smtClean="0"/>
              <a:pPr/>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0BE-E556-4288-862F-94E3D787596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0BE-E556-4288-862F-94E3D7875963}"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7EAB-2EBC-41D7-97D2-8B7F7830F3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D760BE-E556-4288-862F-94E3D7875963}" type="datetimeFigureOut">
              <a:rPr lang="en-US" smtClean="0"/>
              <a:pPr/>
              <a:t>10/9/2019</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82AD7EAB-2EBC-41D7-97D2-8B7F7830F3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NONPARAMETRIC STATISTICS FOR BEHAVIORAL SCIENCE</a:t>
            </a:r>
            <a:endParaRPr lang="en-US" dirty="0"/>
          </a:p>
        </p:txBody>
      </p:sp>
      <p:sp>
        <p:nvSpPr>
          <p:cNvPr id="3" name="Subtitle 2"/>
          <p:cNvSpPr>
            <a:spLocks noGrp="1"/>
          </p:cNvSpPr>
          <p:nvPr>
            <p:ph type="subTitle" idx="1"/>
          </p:nvPr>
        </p:nvSpPr>
        <p:spPr/>
        <p:txBody>
          <a:bodyPr/>
          <a:lstStyle/>
          <a:p>
            <a:endParaRPr lang="en-US" dirty="0" smtClean="0"/>
          </a:p>
          <a:p>
            <a:r>
              <a:rPr lang="en-US" dirty="0" smtClean="0"/>
              <a:t>Prof. Mihaela Paun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533400"/>
            <a:ext cx="6447501" cy="5507963"/>
          </a:xfrm>
        </p:spPr>
        <p:txBody>
          <a:bodyPr/>
          <a:lstStyle/>
          <a:p>
            <a:pPr>
              <a:buNone/>
            </a:pPr>
            <a:r>
              <a:rPr lang="en-US" dirty="0" smtClean="0">
                <a:solidFill>
                  <a:schemeClr val="tx1"/>
                </a:solidFill>
              </a:rPr>
              <a:t>For continuous normally distributed data, summarize using </a:t>
            </a:r>
          </a:p>
          <a:p>
            <a:pPr>
              <a:buNone/>
            </a:pPr>
            <a:r>
              <a:rPr lang="en-US" b="1" dirty="0" smtClean="0">
                <a:solidFill>
                  <a:schemeClr val="tx1"/>
                </a:solidFill>
              </a:rPr>
              <a:t>means and standard deviations</a:t>
            </a:r>
            <a:r>
              <a:rPr lang="en-US" dirty="0" smtClean="0">
                <a:solidFill>
                  <a:schemeClr val="tx1"/>
                </a:solidFill>
              </a:rPr>
              <a:t>. If the data is skewed or </a:t>
            </a:r>
          </a:p>
          <a:p>
            <a:pPr>
              <a:buNone/>
            </a:pPr>
            <a:r>
              <a:rPr lang="en-US" dirty="0" smtClean="0">
                <a:solidFill>
                  <a:schemeClr val="tx1"/>
                </a:solidFill>
              </a:rPr>
              <a:t>there are influential outliers, </a:t>
            </a:r>
            <a:r>
              <a:rPr lang="en-US" b="1" dirty="0" smtClean="0">
                <a:solidFill>
                  <a:schemeClr val="tx1"/>
                </a:solidFill>
              </a:rPr>
              <a:t>the median </a:t>
            </a:r>
            <a:r>
              <a:rPr lang="en-US" dirty="0" smtClean="0">
                <a:solidFill>
                  <a:schemeClr val="tx1"/>
                </a:solidFill>
              </a:rPr>
              <a:t>(middle value) </a:t>
            </a:r>
          </a:p>
          <a:p>
            <a:pPr>
              <a:buNone/>
            </a:pPr>
            <a:r>
              <a:rPr lang="en-US" dirty="0" smtClean="0">
                <a:solidFill>
                  <a:schemeClr val="tx1"/>
                </a:solidFill>
              </a:rPr>
              <a:t>and </a:t>
            </a:r>
            <a:r>
              <a:rPr lang="en-US" b="1" dirty="0" smtClean="0">
                <a:solidFill>
                  <a:schemeClr val="tx1"/>
                </a:solidFill>
              </a:rPr>
              <a:t>interquartile range </a:t>
            </a:r>
            <a:r>
              <a:rPr lang="en-US" dirty="0" smtClean="0">
                <a:solidFill>
                  <a:schemeClr val="tx1"/>
                </a:solidFill>
              </a:rPr>
              <a:t>(Upper quartile – lower quartile) </a:t>
            </a:r>
          </a:p>
          <a:p>
            <a:pPr>
              <a:buNone/>
            </a:pPr>
            <a:r>
              <a:rPr lang="en-US" dirty="0" smtClean="0">
                <a:solidFill>
                  <a:schemeClr val="tx1"/>
                </a:solidFill>
              </a:rPr>
              <a:t>are more appropriate. </a:t>
            </a:r>
          </a:p>
          <a:p>
            <a:pPr>
              <a:buNone/>
            </a:pPr>
            <a:endParaRPr lang="en-US" dirty="0" smtClean="0">
              <a:solidFill>
                <a:schemeClr val="tx1"/>
              </a:solidFill>
            </a:endParaRPr>
          </a:p>
          <a:p>
            <a:pPr>
              <a:buNone/>
            </a:pPr>
            <a:endParaRPr lang="ro-RO" dirty="0">
              <a:solidFill>
                <a:schemeClr val="tx1"/>
              </a:solidFill>
            </a:endParaRPr>
          </a:p>
        </p:txBody>
      </p:sp>
      <p:pic>
        <p:nvPicPr>
          <p:cNvPr id="99330" name="Picture 2"/>
          <p:cNvPicPr>
            <a:picLocks noChangeAspect="1" noChangeArrowheads="1"/>
          </p:cNvPicPr>
          <p:nvPr/>
        </p:nvPicPr>
        <p:blipFill>
          <a:blip r:embed="rId2" cstate="print"/>
          <a:srcRect/>
          <a:stretch>
            <a:fillRect/>
          </a:stretch>
        </p:blipFill>
        <p:spPr bwMode="auto">
          <a:xfrm>
            <a:off x="381000" y="2895600"/>
            <a:ext cx="6553200" cy="2256842"/>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lgn="just">
              <a:buNone/>
            </a:pPr>
            <a:r>
              <a:rPr lang="en-US" sz="1600" dirty="0" smtClean="0"/>
              <a:t>a) </a:t>
            </a:r>
            <a:r>
              <a:rPr lang="en-US" sz="1700" dirty="0" smtClean="0"/>
              <a:t>The </a:t>
            </a:r>
            <a:r>
              <a:rPr lang="en-US" sz="1700" b="1" dirty="0" smtClean="0"/>
              <a:t>absolute values of the difference scores (|</a:t>
            </a:r>
            <a:r>
              <a:rPr lang="en-US" sz="1700" b="1" i="1" dirty="0" smtClean="0"/>
              <a:t>D|) are ranked (i.e., the sign of a difference </a:t>
            </a:r>
            <a:r>
              <a:rPr lang="en-US" sz="1700" dirty="0" smtClean="0"/>
              <a:t>score is not taken into account).</a:t>
            </a:r>
          </a:p>
          <a:p>
            <a:pPr algn="just">
              <a:buNone/>
            </a:pPr>
            <a:r>
              <a:rPr lang="en-US" sz="1700" dirty="0" smtClean="0"/>
              <a:t>b) Any difference score that equals zero is not ranked. This translates into eliminating from the analysis any subject who yields a difference score of zero.</a:t>
            </a:r>
          </a:p>
          <a:p>
            <a:pPr algn="just">
              <a:buNone/>
            </a:pPr>
            <a:r>
              <a:rPr lang="en-US" sz="1700" dirty="0" smtClean="0"/>
              <a:t>c) In ranking the absolute values of the difference scores, the following protocol should be employed: Assign a rank of 1 to the difference score with the lowest absolute value, a rank of 2 to the difference score with the second lowest absolute value, and so on until the highest rank is assigned to the difference score with the highest absolute value. When there are tied scores present, the average of the ranks involved is assigned to all difference scores tied for a given rank.</a:t>
            </a:r>
          </a:p>
          <a:p>
            <a:pPr algn="just">
              <a:buNone/>
            </a:pPr>
            <a:endParaRPr lang="en-US" sz="1700" b="1" dirty="0" smtClean="0"/>
          </a:p>
          <a:p>
            <a:pPr algn="just">
              <a:buNone/>
            </a:pPr>
            <a:endParaRPr lang="en-US" sz="1700" b="1" dirty="0" smtClean="0"/>
          </a:p>
          <a:p>
            <a:pPr algn="just">
              <a:buNone/>
            </a:pPr>
            <a:endParaRPr lang="en-US" sz="1700" b="1" dirty="0" smtClean="0"/>
          </a:p>
          <a:p>
            <a:pPr algn="just">
              <a:buNone/>
            </a:pPr>
            <a:endParaRPr lang="en-US" sz="1700" b="1" dirty="0" smtClean="0"/>
          </a:p>
          <a:p>
            <a:pPr algn="just">
              <a:buNone/>
            </a:pPr>
            <a:endParaRPr lang="en-US" sz="1700" b="1" dirty="0" smtClean="0"/>
          </a:p>
          <a:p>
            <a:pPr>
              <a:buNone/>
            </a:pPr>
            <a:r>
              <a:rPr lang="en-US" sz="1600" dirty="0" smtClean="0"/>
              <a:t>The difference score of Subject 4 has the lowest absolute value (i.e., 1), and because of this it is assigned a rank of 1. The next lowest absolute value for a difference score (2) is that of Subject 6, and thus it is assigned a rank of 2.</a:t>
            </a:r>
            <a:endParaRPr lang="en-US" sz="1700" b="1" dirty="0" smtClean="0"/>
          </a:p>
        </p:txBody>
      </p:sp>
      <p:pic>
        <p:nvPicPr>
          <p:cNvPr id="212994" name="Picture 2"/>
          <p:cNvPicPr>
            <a:picLocks noChangeAspect="1" noChangeArrowheads="1"/>
          </p:cNvPicPr>
          <p:nvPr/>
        </p:nvPicPr>
        <p:blipFill>
          <a:blip r:embed="rId2" cstate="print"/>
          <a:srcRect/>
          <a:stretch>
            <a:fillRect/>
          </a:stretch>
        </p:blipFill>
        <p:spPr bwMode="auto">
          <a:xfrm>
            <a:off x="685800" y="3505200"/>
            <a:ext cx="7334250" cy="1590675"/>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lgn="just">
              <a:buNone/>
            </a:pPr>
            <a:r>
              <a:rPr lang="en-US" sz="1600" dirty="0" smtClean="0">
                <a:solidFill>
                  <a:schemeClr val="tx1"/>
                </a:solidFill>
              </a:rPr>
              <a:t>It should be emphasized that in the </a:t>
            </a:r>
            <a:r>
              <a:rPr lang="en-US" sz="1600" b="1" dirty="0" err="1" smtClean="0">
                <a:solidFill>
                  <a:schemeClr val="tx1"/>
                </a:solidFill>
              </a:rPr>
              <a:t>Wilcoxon</a:t>
            </a:r>
            <a:r>
              <a:rPr lang="en-US" sz="1600" b="1" dirty="0" smtClean="0">
                <a:solidFill>
                  <a:schemeClr val="tx1"/>
                </a:solidFill>
              </a:rPr>
              <a:t> signed-ranks test it is essential that a rank </a:t>
            </a:r>
            <a:r>
              <a:rPr lang="en-US" sz="1600" dirty="0" smtClean="0">
                <a:solidFill>
                  <a:schemeClr val="tx1"/>
                </a:solidFill>
              </a:rPr>
              <a:t>of 1 be assigned to the difference score with the lowest absolute value, and that the highest rank be assigned to the difference score with the highest absolute value. </a:t>
            </a:r>
          </a:p>
          <a:p>
            <a:pPr algn="just">
              <a:buNone/>
            </a:pPr>
            <a:endParaRPr lang="en-US" sz="1600" dirty="0" smtClean="0">
              <a:solidFill>
                <a:schemeClr val="tx1"/>
              </a:solidFill>
            </a:endParaRPr>
          </a:p>
          <a:p>
            <a:pPr algn="just">
              <a:buNone/>
            </a:pPr>
            <a:r>
              <a:rPr lang="en-US" sz="1600" dirty="0" smtClean="0">
                <a:solidFill>
                  <a:schemeClr val="tx1"/>
                </a:solidFill>
              </a:rPr>
              <a:t>In most other tests that involve ranking, the ranking procedure can be reversed (i.e., the same test statistic will be obtained if one assigns a rank of 1 to the highest score and the highest rank to the lowest score). </a:t>
            </a:r>
          </a:p>
          <a:p>
            <a:pPr algn="just">
              <a:buNone/>
            </a:pPr>
            <a:endParaRPr lang="en-US" sz="1600" dirty="0" smtClean="0">
              <a:solidFill>
                <a:schemeClr val="tx1"/>
              </a:solidFill>
            </a:endParaRPr>
          </a:p>
          <a:p>
            <a:pPr algn="just">
              <a:buNone/>
            </a:pPr>
            <a:r>
              <a:rPr lang="en-US" sz="1600" dirty="0" smtClean="0">
                <a:solidFill>
                  <a:schemeClr val="tx1"/>
                </a:solidFill>
              </a:rPr>
              <a:t>However, if one reverses the ranking procedure in conducting the </a:t>
            </a:r>
            <a:r>
              <a:rPr lang="en-US" sz="1600" b="1" dirty="0" err="1" smtClean="0">
                <a:solidFill>
                  <a:schemeClr val="tx1"/>
                </a:solidFill>
              </a:rPr>
              <a:t>Wilcoxon</a:t>
            </a:r>
            <a:r>
              <a:rPr lang="en-US" sz="1600" b="1" dirty="0" smtClean="0">
                <a:solidFill>
                  <a:schemeClr val="tx1"/>
                </a:solidFill>
              </a:rPr>
              <a:t> signed-ranks test, it will </a:t>
            </a:r>
            <a:r>
              <a:rPr lang="en-US" sz="1600" dirty="0" smtClean="0">
                <a:solidFill>
                  <a:schemeClr val="tx1"/>
                </a:solidFill>
              </a:rPr>
              <a:t>invalidate the results of the test.</a:t>
            </a:r>
          </a:p>
          <a:p>
            <a:pPr algn="just">
              <a:buNone/>
            </a:pPr>
            <a:endParaRPr lang="en-US" sz="1600" b="1" dirty="0" smtClean="0">
              <a:solidFill>
                <a:schemeClr val="tx1"/>
              </a:solidFill>
            </a:endParaRPr>
          </a:p>
          <a:p>
            <a:pPr>
              <a:buNone/>
            </a:pPr>
            <a:r>
              <a:rPr lang="en-US" sz="1600" dirty="0" smtClean="0">
                <a:solidFill>
                  <a:schemeClr val="tx1"/>
                </a:solidFill>
              </a:rPr>
              <a:t>d) After ranking the absolute values of the difference scores, the sign of each difference score is placed in front of its rank.</a:t>
            </a:r>
          </a:p>
          <a:p>
            <a:pPr>
              <a:buNone/>
            </a:pPr>
            <a:endParaRPr lang="en-US" sz="1600" b="1" dirty="0" smtClean="0">
              <a:solidFill>
                <a:schemeClr val="tx1"/>
              </a:solidFill>
            </a:endParaRPr>
          </a:p>
          <a:p>
            <a:pPr>
              <a:buNone/>
            </a:pPr>
            <a:r>
              <a:rPr lang="en-US" sz="1600" dirty="0" smtClean="0">
                <a:solidFill>
                  <a:schemeClr val="tx1"/>
                </a:solidFill>
              </a:rPr>
              <a:t>The sum of the ranks that have a positive sign (i.e., ∑</a:t>
            </a:r>
            <a:r>
              <a:rPr lang="en-US" sz="1600" i="1" dirty="0" smtClean="0">
                <a:solidFill>
                  <a:schemeClr val="tx1"/>
                </a:solidFill>
              </a:rPr>
              <a:t>R+ = 44) and the sum of the ranks that </a:t>
            </a:r>
            <a:r>
              <a:rPr lang="en-US" sz="1600" dirty="0" smtClean="0">
                <a:solidFill>
                  <a:schemeClr val="tx1"/>
                </a:solidFill>
              </a:rPr>
              <a:t>have a negative sign (i.e., ∑</a:t>
            </a:r>
            <a:r>
              <a:rPr lang="en-US" sz="1600" i="1" dirty="0" smtClean="0">
                <a:solidFill>
                  <a:schemeClr val="tx1"/>
                </a:solidFill>
              </a:rPr>
              <a:t>R– = 11) are recorded at the bottom of the Column 5.</a:t>
            </a:r>
          </a:p>
          <a:p>
            <a:pPr>
              <a:buNone/>
            </a:pPr>
            <a:endParaRPr lang="en-US" sz="1600" b="1" i="1" dirty="0" smtClean="0">
              <a:solidFill>
                <a:schemeClr val="tx1"/>
              </a:solidFill>
            </a:endParaRPr>
          </a:p>
          <a:p>
            <a:pPr>
              <a:buNone/>
            </a:pPr>
            <a:r>
              <a:rPr lang="en-US" sz="1600" b="1" i="1" dirty="0" smtClean="0">
                <a:solidFill>
                  <a:schemeClr val="tx1"/>
                </a:solidFill>
              </a:rPr>
              <a:t>Note that </a:t>
            </a:r>
            <a:endParaRPr lang="en-US" sz="1700" b="1" dirty="0" smtClean="0">
              <a:solidFill>
                <a:schemeClr val="tx1"/>
              </a:solidFill>
            </a:endParaRPr>
          </a:p>
        </p:txBody>
      </p:sp>
      <p:pic>
        <p:nvPicPr>
          <p:cNvPr id="214018" name="Picture 2"/>
          <p:cNvPicPr>
            <a:picLocks noChangeAspect="1" noChangeArrowheads="1"/>
          </p:cNvPicPr>
          <p:nvPr/>
        </p:nvPicPr>
        <p:blipFill>
          <a:blip r:embed="rId2" cstate="print"/>
          <a:srcRect/>
          <a:stretch>
            <a:fillRect/>
          </a:stretch>
        </p:blipFill>
        <p:spPr bwMode="auto">
          <a:xfrm>
            <a:off x="1447800" y="5638800"/>
            <a:ext cx="2990850" cy="9334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buNone/>
            </a:pPr>
            <a:r>
              <a:rPr lang="en-US" sz="1600" dirty="0" smtClean="0">
                <a:solidFill>
                  <a:schemeClr val="tx1"/>
                </a:solidFill>
              </a:rPr>
              <a:t>It is important to note that in the event one or more subjects obtains a difference score of zero, such scores are not employed in the analysis. </a:t>
            </a:r>
          </a:p>
          <a:p>
            <a:pPr>
              <a:buNone/>
            </a:pPr>
            <a:r>
              <a:rPr lang="en-US" sz="1600" dirty="0" smtClean="0">
                <a:solidFill>
                  <a:schemeClr val="tx1"/>
                </a:solidFill>
              </a:rPr>
              <a:t>In such a case, the value of </a:t>
            </a:r>
            <a:r>
              <a:rPr lang="en-US" sz="1600" i="1" dirty="0" smtClean="0">
                <a:solidFill>
                  <a:schemeClr val="tx1"/>
                </a:solidFill>
              </a:rPr>
              <a:t>n in the previous equation </a:t>
            </a:r>
            <a:r>
              <a:rPr lang="en-US" sz="1600" dirty="0" smtClean="0">
                <a:solidFill>
                  <a:schemeClr val="tx1"/>
                </a:solidFill>
              </a:rPr>
              <a:t>will only represent the number of scores that have been assigned ranks.</a:t>
            </a:r>
          </a:p>
          <a:p>
            <a:pPr>
              <a:buNone/>
            </a:pPr>
            <a:endParaRPr lang="en-US" sz="1600" b="1" dirty="0" smtClean="0">
              <a:solidFill>
                <a:schemeClr val="tx1"/>
              </a:solidFill>
            </a:endParaRPr>
          </a:p>
          <a:p>
            <a:pPr>
              <a:buNone/>
            </a:pPr>
            <a:endParaRPr lang="en-US" sz="1600" b="1" dirty="0" smtClean="0">
              <a:solidFill>
                <a:schemeClr val="tx1"/>
              </a:solidFill>
            </a:endParaRPr>
          </a:p>
          <a:p>
            <a:pPr algn="just">
              <a:buNone/>
            </a:pPr>
            <a:r>
              <a:rPr lang="en-US" sz="1600" dirty="0" smtClean="0">
                <a:solidFill>
                  <a:schemeClr val="tx1"/>
                </a:solidFill>
              </a:rPr>
              <a:t>As noted, if the sample is derived from a population with a median value equal to the hypothesized value of the population median (i.e., the null hypothesis is true), the values of ∑</a:t>
            </a:r>
            <a:r>
              <a:rPr lang="en-US" sz="1600" b="1" i="1" dirty="0" smtClean="0">
                <a:solidFill>
                  <a:schemeClr val="tx1"/>
                </a:solidFill>
              </a:rPr>
              <a:t>R+ and </a:t>
            </a:r>
            <a:r>
              <a:rPr lang="en-US" sz="1600" dirty="0" smtClean="0">
                <a:solidFill>
                  <a:schemeClr val="tx1"/>
                </a:solidFill>
              </a:rPr>
              <a:t>∑</a:t>
            </a:r>
            <a:r>
              <a:rPr lang="en-US" sz="1600" b="1" i="1" dirty="0" smtClean="0">
                <a:solidFill>
                  <a:schemeClr val="tx1"/>
                </a:solidFill>
              </a:rPr>
              <a:t>R– will be equal to one another. </a:t>
            </a:r>
          </a:p>
          <a:p>
            <a:pPr algn="just">
              <a:buNone/>
            </a:pPr>
            <a:r>
              <a:rPr lang="en-US" sz="1600" b="1" i="1" dirty="0" smtClean="0">
                <a:solidFill>
                  <a:schemeClr val="tx1"/>
                </a:solidFill>
              </a:rPr>
              <a:t>When </a:t>
            </a:r>
            <a:r>
              <a:rPr lang="en-US" sz="1600" dirty="0" smtClean="0">
                <a:solidFill>
                  <a:schemeClr val="tx1"/>
                </a:solidFill>
              </a:rPr>
              <a:t>∑</a:t>
            </a:r>
            <a:r>
              <a:rPr lang="en-US" sz="1600" b="1" i="1" dirty="0" smtClean="0">
                <a:solidFill>
                  <a:schemeClr val="tx1"/>
                </a:solidFill>
              </a:rPr>
              <a:t>R+ and </a:t>
            </a:r>
            <a:r>
              <a:rPr lang="en-US" sz="1600" dirty="0" smtClean="0">
                <a:solidFill>
                  <a:schemeClr val="tx1"/>
                </a:solidFill>
              </a:rPr>
              <a:t>∑</a:t>
            </a:r>
            <a:r>
              <a:rPr lang="en-US" sz="1600" b="1" i="1" dirty="0" smtClean="0">
                <a:solidFill>
                  <a:schemeClr val="tx1"/>
                </a:solidFill>
              </a:rPr>
              <a:t>R– are equivalent</a:t>
            </a:r>
            <a:r>
              <a:rPr lang="en-US" sz="1600" i="1" dirty="0" smtClean="0">
                <a:solidFill>
                  <a:schemeClr val="tx1"/>
                </a:solidFill>
              </a:rPr>
              <a:t>, both of these </a:t>
            </a:r>
            <a:r>
              <a:rPr lang="en-US" sz="1600" dirty="0" smtClean="0">
                <a:solidFill>
                  <a:schemeClr val="tx1"/>
                </a:solidFill>
              </a:rPr>
              <a:t>values will equal [</a:t>
            </a:r>
            <a:r>
              <a:rPr lang="en-US" sz="1600" i="1" dirty="0" smtClean="0">
                <a:solidFill>
                  <a:schemeClr val="tx1"/>
                </a:solidFill>
              </a:rPr>
              <a:t>n(n + 1)]/4. This </a:t>
            </a:r>
            <a:r>
              <a:rPr lang="en-US" sz="1600" dirty="0" smtClean="0">
                <a:solidFill>
                  <a:schemeClr val="tx1"/>
                </a:solidFill>
              </a:rPr>
              <a:t>latter value is commonly referred to as the </a:t>
            </a:r>
            <a:r>
              <a:rPr lang="en-US" sz="1600" b="1" dirty="0" smtClean="0">
                <a:solidFill>
                  <a:schemeClr val="tx1"/>
                </a:solidFill>
              </a:rPr>
              <a:t>expected value of the </a:t>
            </a:r>
            <a:r>
              <a:rPr lang="en-US" sz="1600" b="1" dirty="0" err="1" smtClean="0">
                <a:solidFill>
                  <a:schemeClr val="tx1"/>
                </a:solidFill>
              </a:rPr>
              <a:t>Wilcoxon</a:t>
            </a:r>
            <a:r>
              <a:rPr lang="en-US" sz="1600" b="1" dirty="0" smtClean="0">
                <a:solidFill>
                  <a:schemeClr val="tx1"/>
                </a:solidFill>
              </a:rPr>
              <a:t> </a:t>
            </a:r>
            <a:r>
              <a:rPr lang="en-US" sz="1600" b="1" i="1" dirty="0" smtClean="0">
                <a:solidFill>
                  <a:schemeClr val="tx1"/>
                </a:solidFill>
              </a:rPr>
              <a:t>T statistic.</a:t>
            </a:r>
          </a:p>
          <a:p>
            <a:pPr algn="just">
              <a:buNone/>
            </a:pPr>
            <a:endParaRPr lang="en-US" sz="1600" dirty="0" smtClean="0">
              <a:solidFill>
                <a:schemeClr val="tx1"/>
              </a:solidFill>
            </a:endParaRPr>
          </a:p>
          <a:p>
            <a:pPr algn="just">
              <a:buNone/>
            </a:pPr>
            <a:r>
              <a:rPr lang="en-US" sz="1600" dirty="0" smtClean="0">
                <a:solidFill>
                  <a:schemeClr val="tx1"/>
                </a:solidFill>
              </a:rPr>
              <a:t>If the value of ∑</a:t>
            </a:r>
            <a:r>
              <a:rPr lang="en-US" sz="1600" b="1" i="1" dirty="0" smtClean="0">
                <a:solidFill>
                  <a:schemeClr val="tx1"/>
                </a:solidFill>
              </a:rPr>
              <a:t>R+ is significantly greater than the value of </a:t>
            </a:r>
            <a:r>
              <a:rPr lang="en-US" sz="1600" dirty="0" smtClean="0">
                <a:solidFill>
                  <a:schemeClr val="tx1"/>
                </a:solidFill>
              </a:rPr>
              <a:t>∑</a:t>
            </a:r>
            <a:r>
              <a:rPr lang="en-US" sz="1600" b="1" i="1" dirty="0" smtClean="0">
                <a:solidFill>
                  <a:schemeClr val="tx1"/>
                </a:solidFill>
              </a:rPr>
              <a:t>R–, </a:t>
            </a:r>
            <a:r>
              <a:rPr lang="en-US" sz="1600" i="1" dirty="0" smtClean="0">
                <a:solidFill>
                  <a:schemeClr val="tx1"/>
                </a:solidFill>
              </a:rPr>
              <a:t>it indicates there is a high </a:t>
            </a:r>
            <a:r>
              <a:rPr lang="en-US" sz="1600" dirty="0" smtClean="0">
                <a:solidFill>
                  <a:schemeClr val="tx1"/>
                </a:solidFill>
              </a:rPr>
              <a:t>likelihood the sample is derived from a population with a median value which is larger than the hypothesized value of the population median. </a:t>
            </a:r>
          </a:p>
          <a:p>
            <a:pPr algn="just">
              <a:buNone/>
            </a:pPr>
            <a:endParaRPr lang="en-US" sz="1600" dirty="0" smtClean="0">
              <a:solidFill>
                <a:schemeClr val="tx1"/>
              </a:solidFill>
            </a:endParaRPr>
          </a:p>
          <a:p>
            <a:pPr algn="just">
              <a:buNone/>
            </a:pPr>
            <a:r>
              <a:rPr lang="en-US" sz="1600" dirty="0" smtClean="0">
                <a:solidFill>
                  <a:schemeClr val="tx1"/>
                </a:solidFill>
              </a:rPr>
              <a:t>On the other hand, if ∑</a:t>
            </a:r>
            <a:r>
              <a:rPr lang="en-US" sz="1600" b="1" i="1" dirty="0" smtClean="0">
                <a:solidFill>
                  <a:schemeClr val="tx1"/>
                </a:solidFill>
              </a:rPr>
              <a:t>R– is significantly greater </a:t>
            </a:r>
            <a:r>
              <a:rPr lang="en-US" sz="1600" b="1" dirty="0" smtClean="0">
                <a:solidFill>
                  <a:schemeClr val="tx1"/>
                </a:solidFill>
              </a:rPr>
              <a:t>than </a:t>
            </a:r>
            <a:r>
              <a:rPr lang="en-US" sz="1600" dirty="0" smtClean="0">
                <a:solidFill>
                  <a:schemeClr val="tx1"/>
                </a:solidFill>
              </a:rPr>
              <a:t>∑</a:t>
            </a:r>
            <a:r>
              <a:rPr lang="en-US" sz="1600" b="1" i="1" dirty="0" smtClean="0">
                <a:solidFill>
                  <a:schemeClr val="tx1"/>
                </a:solidFill>
              </a:rPr>
              <a:t>R+, </a:t>
            </a:r>
            <a:r>
              <a:rPr lang="en-US" sz="1600" i="1" dirty="0" smtClean="0">
                <a:solidFill>
                  <a:schemeClr val="tx1"/>
                </a:solidFill>
              </a:rPr>
              <a:t>it indicates there is a high likelihood the sample is derived from a population with a </a:t>
            </a:r>
            <a:r>
              <a:rPr lang="en-US" sz="1600" dirty="0" smtClean="0">
                <a:solidFill>
                  <a:schemeClr val="tx1"/>
                </a:solidFill>
              </a:rPr>
              <a:t>median value that is less than the hypothesized value of the population median.</a:t>
            </a:r>
            <a:endParaRPr lang="en-US" sz="1700" b="1" dirty="0" smtClean="0">
              <a:solidFill>
                <a:schemeClr val="tx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229600" cy="6096000"/>
          </a:xfrm>
        </p:spPr>
        <p:txBody>
          <a:bodyPr>
            <a:noAutofit/>
          </a:bodyPr>
          <a:lstStyle/>
          <a:p>
            <a:pPr algn="just">
              <a:buNone/>
            </a:pPr>
            <a:r>
              <a:rPr lang="en-US" dirty="0" smtClean="0">
                <a:solidFill>
                  <a:schemeClr val="tx1"/>
                </a:solidFill>
              </a:rPr>
              <a:t>The fact that ∑</a:t>
            </a:r>
            <a:r>
              <a:rPr lang="en-US" i="1" dirty="0" smtClean="0">
                <a:solidFill>
                  <a:schemeClr val="tx1"/>
                </a:solidFill>
              </a:rPr>
              <a:t>R+ = 44 is greater than </a:t>
            </a:r>
            <a:r>
              <a:rPr lang="en-US" dirty="0" smtClean="0">
                <a:solidFill>
                  <a:schemeClr val="tx1"/>
                </a:solidFill>
              </a:rPr>
              <a:t>∑</a:t>
            </a:r>
            <a:r>
              <a:rPr lang="en-US" i="1" dirty="0" smtClean="0">
                <a:solidFill>
                  <a:schemeClr val="tx1"/>
                </a:solidFill>
              </a:rPr>
              <a:t>R– = 11 indicates that the data are consistent with the directional </a:t>
            </a:r>
            <a:r>
              <a:rPr lang="en-US" dirty="0" smtClean="0">
                <a:solidFill>
                  <a:schemeClr val="tx1"/>
                </a:solidFill>
              </a:rPr>
              <a:t>alternative hypothesis </a:t>
            </a:r>
            <a:r>
              <a:rPr lang="en-US" b="1" dirty="0" smtClean="0">
                <a:solidFill>
                  <a:schemeClr val="tx1"/>
                </a:solidFill>
              </a:rPr>
              <a:t>H</a:t>
            </a:r>
            <a:r>
              <a:rPr lang="en-US" b="1" baseline="-25000" dirty="0" smtClean="0">
                <a:solidFill>
                  <a:schemeClr val="tx1"/>
                </a:solidFill>
              </a:rPr>
              <a:t>1</a:t>
            </a:r>
            <a:r>
              <a:rPr lang="en-US" b="1" dirty="0" smtClean="0">
                <a:solidFill>
                  <a:schemeClr val="tx1"/>
                </a:solidFill>
              </a:rPr>
              <a:t>: </a:t>
            </a:r>
            <a:r>
              <a:rPr lang="el-GR" b="1" dirty="0" smtClean="0">
                <a:solidFill>
                  <a:schemeClr val="tx1"/>
                </a:solidFill>
              </a:rPr>
              <a:t>θ</a:t>
            </a:r>
            <a:r>
              <a:rPr lang="en-US" b="1" dirty="0" smtClean="0">
                <a:solidFill>
                  <a:schemeClr val="tx1"/>
                </a:solidFill>
              </a:rPr>
              <a:t>&gt;5</a:t>
            </a:r>
            <a:r>
              <a:rPr lang="en-US" dirty="0" smtClean="0">
                <a:solidFill>
                  <a:schemeClr val="tx1"/>
                </a:solidFill>
              </a:rPr>
              <a:t>  . </a:t>
            </a:r>
          </a:p>
          <a:p>
            <a:pPr algn="just">
              <a:buNone/>
            </a:pPr>
            <a:endParaRPr lang="en-US" dirty="0" smtClean="0">
              <a:solidFill>
                <a:schemeClr val="tx1"/>
              </a:solidFill>
            </a:endParaRPr>
          </a:p>
          <a:p>
            <a:pPr algn="just">
              <a:buNone/>
            </a:pPr>
            <a:r>
              <a:rPr lang="en-US" dirty="0" smtClean="0">
                <a:solidFill>
                  <a:schemeClr val="tx1"/>
                </a:solidFill>
              </a:rPr>
              <a:t>The question is, however, whether the difference is significant — i.e., whether it large enough to conclude that it is unlikely to be the result of chance.</a:t>
            </a:r>
          </a:p>
          <a:p>
            <a:pPr algn="just">
              <a:buNone/>
            </a:pPr>
            <a:endParaRPr lang="en-US" b="1" dirty="0" smtClean="0">
              <a:solidFill>
                <a:schemeClr val="tx1"/>
              </a:solidFill>
            </a:endParaRPr>
          </a:p>
          <a:p>
            <a:pPr algn="just">
              <a:buNone/>
            </a:pPr>
            <a:r>
              <a:rPr lang="en-US" dirty="0" smtClean="0">
                <a:solidFill>
                  <a:schemeClr val="tx1"/>
                </a:solidFill>
              </a:rPr>
              <a:t>The absolute value of the smaller of the two values ∑R+ versus ∑R– is designated as the </a:t>
            </a:r>
            <a:r>
              <a:rPr lang="en-US" b="1" dirty="0" err="1" smtClean="0">
                <a:solidFill>
                  <a:schemeClr val="tx1"/>
                </a:solidFill>
              </a:rPr>
              <a:t>Wilcoxon</a:t>
            </a:r>
            <a:r>
              <a:rPr lang="en-US" b="1" dirty="0" smtClean="0">
                <a:solidFill>
                  <a:schemeClr val="tx1"/>
                </a:solidFill>
              </a:rPr>
              <a:t> T test statistic</a:t>
            </a:r>
            <a:r>
              <a:rPr lang="en-US" dirty="0" smtClean="0">
                <a:solidFill>
                  <a:schemeClr val="tx1"/>
                </a:solidFill>
              </a:rPr>
              <a:t>. Since ∑R– = 11 is smaller than ∑R+ = 44,  T = 11. </a:t>
            </a:r>
          </a:p>
          <a:p>
            <a:pPr algn="just">
              <a:buNone/>
            </a:pPr>
            <a:endParaRPr lang="en-US" dirty="0" smtClean="0">
              <a:solidFill>
                <a:schemeClr val="tx1"/>
              </a:solidFill>
            </a:endParaRPr>
          </a:p>
          <a:p>
            <a:pPr algn="just">
              <a:buNone/>
            </a:pPr>
            <a:endParaRPr lang="en-US" dirty="0" smtClean="0">
              <a:solidFill>
                <a:schemeClr val="tx1"/>
              </a:solidFill>
            </a:endParaRPr>
          </a:p>
          <a:p>
            <a:pPr>
              <a:buNone/>
            </a:pPr>
            <a:r>
              <a:rPr lang="en-US" dirty="0" smtClean="0">
                <a:solidFill>
                  <a:schemeClr val="tx1"/>
                </a:solidFill>
              </a:rPr>
              <a:t>The </a:t>
            </a:r>
            <a:r>
              <a:rPr lang="en-US" i="1" dirty="0" smtClean="0">
                <a:solidFill>
                  <a:schemeClr val="tx1"/>
                </a:solidFill>
              </a:rPr>
              <a:t>T value is </a:t>
            </a:r>
            <a:r>
              <a:rPr lang="en-US" dirty="0" smtClean="0">
                <a:solidFill>
                  <a:schemeClr val="tx1"/>
                </a:solidFill>
              </a:rPr>
              <a:t>interpreted by employing </a:t>
            </a:r>
            <a:r>
              <a:rPr lang="en-US" b="1" dirty="0" smtClean="0">
                <a:solidFill>
                  <a:schemeClr val="tx1"/>
                </a:solidFill>
              </a:rPr>
              <a:t>Table A5 (Table of Critical </a:t>
            </a:r>
            <a:r>
              <a:rPr lang="en-US" b="1" i="1" dirty="0" smtClean="0">
                <a:solidFill>
                  <a:schemeClr val="tx1"/>
                </a:solidFill>
              </a:rPr>
              <a:t>T Values for </a:t>
            </a:r>
            <a:r>
              <a:rPr lang="en-US" b="1" i="1" dirty="0" err="1" smtClean="0">
                <a:solidFill>
                  <a:schemeClr val="tx1"/>
                </a:solidFill>
              </a:rPr>
              <a:t>Wilcoxon’s</a:t>
            </a:r>
            <a:r>
              <a:rPr lang="en-US" b="1" i="1" dirty="0" smtClean="0">
                <a:solidFill>
                  <a:schemeClr val="tx1"/>
                </a:solidFill>
              </a:rPr>
              <a:t> Signed-Ranks </a:t>
            </a:r>
            <a:r>
              <a:rPr lang="en-US" b="1" dirty="0" smtClean="0">
                <a:solidFill>
                  <a:schemeClr val="tx1"/>
                </a:solidFill>
              </a:rPr>
              <a:t>and Matched-Pairs Signed-Ranks Tests)</a:t>
            </a:r>
            <a:endParaRPr lang="en-US" dirty="0" smtClean="0">
              <a:solidFill>
                <a:schemeClr val="tx1"/>
              </a:solidFill>
            </a:endParaRPr>
          </a:p>
          <a:p>
            <a:pPr algn="just">
              <a:buNone/>
            </a:pPr>
            <a:endParaRPr lang="en-US" b="1" dirty="0" smtClean="0">
              <a:solidFill>
                <a:schemeClr val="tx1"/>
              </a:solidFill>
            </a:endParaRPr>
          </a:p>
          <a:p>
            <a:pPr>
              <a:buNone/>
            </a:pPr>
            <a:r>
              <a:rPr lang="en-US" dirty="0" smtClean="0">
                <a:solidFill>
                  <a:schemeClr val="tx1"/>
                </a:solidFill>
              </a:rPr>
              <a:t>In order to be significant, the obtained value of </a:t>
            </a:r>
            <a:r>
              <a:rPr lang="en-US" i="1" dirty="0" smtClean="0">
                <a:solidFill>
                  <a:schemeClr val="tx1"/>
                </a:solidFill>
              </a:rPr>
              <a:t>T must be </a:t>
            </a:r>
            <a:r>
              <a:rPr lang="en-US" b="1" i="1" dirty="0" smtClean="0">
                <a:solidFill>
                  <a:schemeClr val="tx1"/>
                </a:solidFill>
              </a:rPr>
              <a:t>equal to or less than the tabled </a:t>
            </a:r>
            <a:r>
              <a:rPr lang="en-US" dirty="0" smtClean="0">
                <a:solidFill>
                  <a:schemeClr val="tx1"/>
                </a:solidFill>
              </a:rPr>
              <a:t>critical </a:t>
            </a:r>
            <a:r>
              <a:rPr lang="en-US" i="1" dirty="0" smtClean="0">
                <a:solidFill>
                  <a:schemeClr val="tx1"/>
                </a:solidFill>
              </a:rPr>
              <a:t>T value at the prespecified level of significance</a:t>
            </a:r>
            <a:endParaRPr lang="en-US" b="1" dirty="0" smtClean="0">
              <a:solidFill>
                <a:schemeClr val="tx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cstate="print"/>
          <a:srcRect/>
          <a:stretch>
            <a:fillRect/>
          </a:stretch>
        </p:blipFill>
        <p:spPr bwMode="auto">
          <a:xfrm>
            <a:off x="457200" y="0"/>
            <a:ext cx="6562725" cy="6524625"/>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lgn="just">
              <a:buNone/>
            </a:pPr>
            <a:endParaRPr lang="en-US" b="1" dirty="0" smtClean="0"/>
          </a:p>
          <a:p>
            <a:pPr algn="just">
              <a:buNone/>
            </a:pPr>
            <a:endParaRPr lang="en-US" b="1" dirty="0" smtClean="0"/>
          </a:p>
          <a:p>
            <a:pPr>
              <a:buNone/>
            </a:pPr>
            <a:r>
              <a:rPr lang="en-US" dirty="0" smtClean="0"/>
              <a:t>Since the null hypothesis can only be rejected if the computed value </a:t>
            </a:r>
            <a:r>
              <a:rPr lang="en-US" i="1" dirty="0" smtClean="0"/>
              <a:t>T = 11 is equal to or </a:t>
            </a:r>
            <a:r>
              <a:rPr lang="en-US" dirty="0" smtClean="0"/>
              <a:t>less than the tabled critical value at the prespecified level of significance, we can conclude the following.</a:t>
            </a:r>
          </a:p>
          <a:p>
            <a:pPr>
              <a:buNone/>
            </a:pPr>
            <a:r>
              <a:rPr lang="en-US" dirty="0" smtClean="0"/>
              <a:t>In order for the nondirectional alternative hypothesis  to be supported, it is  irrelevant whether ∑</a:t>
            </a:r>
            <a:r>
              <a:rPr lang="en-US" i="1" dirty="0" smtClean="0"/>
              <a:t>R+ &gt; </a:t>
            </a:r>
            <a:r>
              <a:rPr lang="en-US" dirty="0" smtClean="0"/>
              <a:t>∑</a:t>
            </a:r>
            <a:r>
              <a:rPr lang="en-US" i="1" dirty="0" smtClean="0"/>
              <a:t>R– or </a:t>
            </a:r>
            <a:r>
              <a:rPr lang="en-US" dirty="0" smtClean="0"/>
              <a:t>∑</a:t>
            </a:r>
            <a:r>
              <a:rPr lang="en-US" i="1" dirty="0" smtClean="0"/>
              <a:t>R– &gt; </a:t>
            </a:r>
            <a:r>
              <a:rPr lang="en-US" dirty="0" smtClean="0"/>
              <a:t>∑ </a:t>
            </a:r>
            <a:r>
              <a:rPr lang="en-US" i="1" dirty="0" smtClean="0"/>
              <a:t>+. </a:t>
            </a:r>
          </a:p>
          <a:p>
            <a:pPr>
              <a:buNone/>
            </a:pPr>
            <a:endParaRPr lang="en-US" i="1" dirty="0" smtClean="0"/>
          </a:p>
          <a:p>
            <a:pPr>
              <a:buNone/>
            </a:pPr>
            <a:r>
              <a:rPr lang="en-US" i="1" dirty="0" smtClean="0"/>
              <a:t>In order for the result to be significant, the </a:t>
            </a:r>
            <a:r>
              <a:rPr lang="en-US" dirty="0" smtClean="0"/>
              <a:t>computed value of  must be equal to or less than the tabled critical two-tailed value at the prespecified level of significance. </a:t>
            </a:r>
          </a:p>
          <a:p>
            <a:pPr>
              <a:buNone/>
            </a:pPr>
            <a:endParaRPr lang="en-US" dirty="0" smtClean="0"/>
          </a:p>
          <a:p>
            <a:pPr>
              <a:buNone/>
            </a:pPr>
            <a:r>
              <a:rPr lang="en-US" dirty="0" smtClean="0"/>
              <a:t>Since the computed value </a:t>
            </a:r>
            <a:r>
              <a:rPr lang="en-US" i="1" dirty="0" smtClean="0"/>
              <a:t>T = 11 is greater than the tabled </a:t>
            </a:r>
            <a:r>
              <a:rPr lang="en-US" dirty="0" smtClean="0"/>
              <a:t>critical two-tailed .05 value </a:t>
            </a:r>
            <a:r>
              <a:rPr lang="en-US" i="1" dirty="0" smtClean="0"/>
              <a:t>T</a:t>
            </a:r>
            <a:r>
              <a:rPr lang="en-US" i="1" baseline="-25000" dirty="0" smtClean="0"/>
              <a:t>.05</a:t>
            </a:r>
            <a:r>
              <a:rPr lang="en-US" i="1" dirty="0" smtClean="0"/>
              <a:t> = 8</a:t>
            </a:r>
            <a:r>
              <a:rPr lang="en-US" dirty="0" smtClean="0"/>
              <a:t>, the nondirectional alternative hypothesis is not supported at the .05 level. </a:t>
            </a:r>
          </a:p>
          <a:p>
            <a:pPr>
              <a:buNone/>
            </a:pPr>
            <a:r>
              <a:rPr lang="en-US" dirty="0" smtClean="0"/>
              <a:t>It is also not supported at the .01 level, since </a:t>
            </a:r>
            <a:r>
              <a:rPr lang="en-US" i="1" dirty="0" smtClean="0"/>
              <a:t>T = 11 is greater than </a:t>
            </a:r>
            <a:r>
              <a:rPr lang="en-US" dirty="0" smtClean="0"/>
              <a:t>the tabled critical two-tailed .01 value </a:t>
            </a:r>
            <a:r>
              <a:rPr lang="en-US" i="1" dirty="0" smtClean="0"/>
              <a:t>T</a:t>
            </a:r>
            <a:r>
              <a:rPr lang="en-US" i="1" baseline="-25000" dirty="0" smtClean="0"/>
              <a:t>.01</a:t>
            </a:r>
            <a:r>
              <a:rPr lang="en-US" i="1" dirty="0" smtClean="0"/>
              <a:t> = 3</a:t>
            </a:r>
            <a:r>
              <a:rPr lang="en-US" dirty="0" smtClean="0"/>
              <a:t>.</a:t>
            </a:r>
            <a:endParaRPr lang="en-US" b="1" dirty="0" smtClean="0"/>
          </a:p>
        </p:txBody>
      </p:sp>
      <p:pic>
        <p:nvPicPr>
          <p:cNvPr id="216066" name="Picture 2"/>
          <p:cNvPicPr>
            <a:picLocks noChangeAspect="1" noChangeArrowheads="1"/>
          </p:cNvPicPr>
          <p:nvPr/>
        </p:nvPicPr>
        <p:blipFill>
          <a:blip r:embed="rId2" cstate="print"/>
          <a:srcRect/>
          <a:stretch>
            <a:fillRect/>
          </a:stretch>
        </p:blipFill>
        <p:spPr bwMode="auto">
          <a:xfrm>
            <a:off x="1524000" y="152400"/>
            <a:ext cx="4667250" cy="957007"/>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lgn="just">
              <a:buNone/>
            </a:pPr>
            <a:endParaRPr lang="en-US" b="1" dirty="0" smtClean="0">
              <a:solidFill>
                <a:schemeClr val="tx1"/>
              </a:solidFill>
            </a:endParaRPr>
          </a:p>
          <a:p>
            <a:pPr algn="just">
              <a:buNone/>
            </a:pPr>
            <a:endParaRPr lang="en-US" b="1" dirty="0" smtClean="0">
              <a:solidFill>
                <a:schemeClr val="tx1"/>
              </a:solidFill>
            </a:endParaRPr>
          </a:p>
          <a:p>
            <a:pPr>
              <a:buNone/>
            </a:pPr>
            <a:r>
              <a:rPr lang="en-US" dirty="0" smtClean="0">
                <a:solidFill>
                  <a:schemeClr val="tx1"/>
                </a:solidFill>
              </a:rPr>
              <a:t>A summary of the analysis with the </a:t>
            </a:r>
            <a:r>
              <a:rPr lang="en-US" b="1" dirty="0" err="1" smtClean="0">
                <a:solidFill>
                  <a:schemeClr val="tx1"/>
                </a:solidFill>
              </a:rPr>
              <a:t>Wilcoxon</a:t>
            </a:r>
            <a:r>
              <a:rPr lang="en-US" b="1" dirty="0" smtClean="0">
                <a:solidFill>
                  <a:schemeClr val="tx1"/>
                </a:solidFill>
              </a:rPr>
              <a:t> signed-ranks test follows:</a:t>
            </a:r>
          </a:p>
          <a:p>
            <a:pPr>
              <a:buNone/>
            </a:pPr>
            <a:endParaRPr lang="en-US" dirty="0" smtClean="0">
              <a:solidFill>
                <a:schemeClr val="tx1"/>
              </a:solidFill>
            </a:endParaRPr>
          </a:p>
          <a:p>
            <a:pPr>
              <a:buNone/>
            </a:pPr>
            <a:r>
              <a:rPr lang="en-US" dirty="0" smtClean="0">
                <a:solidFill>
                  <a:schemeClr val="tx1"/>
                </a:solidFill>
              </a:rPr>
              <a:t>With respect to the median number of times the doctor sees a patient, we can conclude that the data do not indicate that the sample of 10 subjects comes from a population with a median value other than 5.</a:t>
            </a:r>
          </a:p>
          <a:p>
            <a:pPr>
              <a:buNone/>
            </a:pPr>
            <a:endParaRPr lang="en-US" b="1" dirty="0" smtClean="0">
              <a:solidFill>
                <a:schemeClr val="tx1"/>
              </a:solidFill>
            </a:endParaRPr>
          </a:p>
          <a:p>
            <a:pPr>
              <a:buNone/>
            </a:pPr>
            <a:endParaRPr lang="en-US" b="1" dirty="0" smtClean="0">
              <a:solidFill>
                <a:schemeClr val="tx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lnSpcReduction="10000"/>
          </a:bodyPr>
          <a:lstStyle/>
          <a:p>
            <a:pPr>
              <a:buNone/>
            </a:pPr>
            <a:r>
              <a:rPr lang="en-US" sz="1600" dirty="0" smtClean="0">
                <a:solidFill>
                  <a:srgbClr val="00B050"/>
                </a:solidFill>
              </a:rPr>
              <a:t>#</a:t>
            </a:r>
            <a:r>
              <a:rPr lang="en-US" sz="1600" b="1" dirty="0" smtClean="0">
                <a:solidFill>
                  <a:srgbClr val="00B050"/>
                </a:solidFill>
              </a:rPr>
              <a:t> </a:t>
            </a:r>
            <a:r>
              <a:rPr lang="en-US" sz="1600" b="1" dirty="0" err="1" smtClean="0">
                <a:solidFill>
                  <a:srgbClr val="00B050"/>
                </a:solidFill>
              </a:rPr>
              <a:t>Wilcoxon</a:t>
            </a:r>
            <a:r>
              <a:rPr lang="en-US" sz="1600" b="1" dirty="0" smtClean="0">
                <a:solidFill>
                  <a:srgbClr val="00B050"/>
                </a:solidFill>
              </a:rPr>
              <a:t> signed-ranks test </a:t>
            </a:r>
          </a:p>
          <a:p>
            <a:pPr>
              <a:buNone/>
            </a:pPr>
            <a:r>
              <a:rPr lang="en-US" sz="1600" dirty="0" smtClean="0">
                <a:solidFill>
                  <a:schemeClr val="tx1"/>
                </a:solidFill>
              </a:rPr>
              <a:t>&gt; x&lt;-c(9, 10, 8, 4, 8, 3, 0, 10, 15, 9)</a:t>
            </a:r>
          </a:p>
          <a:p>
            <a:pPr>
              <a:buNone/>
            </a:pPr>
            <a:r>
              <a:rPr lang="en-US" sz="1600" dirty="0" smtClean="0">
                <a:solidFill>
                  <a:schemeClr val="tx1"/>
                </a:solidFill>
              </a:rPr>
              <a:t>&gt; </a:t>
            </a:r>
            <a:r>
              <a:rPr lang="en-US" sz="1600" dirty="0" err="1" smtClean="0">
                <a:solidFill>
                  <a:schemeClr val="tx1"/>
                </a:solidFill>
              </a:rPr>
              <a:t>wilcox.test</a:t>
            </a:r>
            <a:r>
              <a:rPr lang="en-US" sz="1600" dirty="0" smtClean="0">
                <a:solidFill>
                  <a:schemeClr val="tx1"/>
                </a:solidFill>
              </a:rPr>
              <a:t>(x, mu = 5, alternative = "</a:t>
            </a:r>
            <a:r>
              <a:rPr lang="en-US" sz="1600" dirty="0" err="1" smtClean="0">
                <a:solidFill>
                  <a:schemeClr val="tx1"/>
                </a:solidFill>
              </a:rPr>
              <a:t>two.sided</a:t>
            </a:r>
            <a:r>
              <a:rPr lang="en-US" sz="1600" dirty="0" smtClean="0">
                <a:solidFill>
                  <a:schemeClr val="tx1"/>
                </a:solidFill>
              </a:rPr>
              <a:t>")</a:t>
            </a:r>
          </a:p>
          <a:p>
            <a:pPr>
              <a:buNone/>
            </a:pPr>
            <a:endParaRPr lang="en-US" sz="1600" dirty="0" smtClean="0">
              <a:solidFill>
                <a:schemeClr val="tx1"/>
              </a:solidFill>
            </a:endParaRPr>
          </a:p>
          <a:p>
            <a:pPr>
              <a:buNone/>
            </a:pPr>
            <a:r>
              <a:rPr lang="en-US" sz="1600" dirty="0" smtClean="0">
                <a:solidFill>
                  <a:schemeClr val="tx1"/>
                </a:solidFill>
              </a:rPr>
              <a:t>	</a:t>
            </a:r>
            <a:r>
              <a:rPr lang="en-US" sz="1600" dirty="0" err="1" smtClean="0">
                <a:solidFill>
                  <a:schemeClr val="tx1"/>
                </a:solidFill>
              </a:rPr>
              <a:t>Wilcoxon</a:t>
            </a:r>
            <a:r>
              <a:rPr lang="en-US" sz="1600" dirty="0" smtClean="0">
                <a:solidFill>
                  <a:schemeClr val="tx1"/>
                </a:solidFill>
              </a:rPr>
              <a:t> signed rank test with continuity correction</a:t>
            </a:r>
          </a:p>
          <a:p>
            <a:pPr>
              <a:buNone/>
            </a:pPr>
            <a:endParaRPr lang="en-US" sz="1600" dirty="0" smtClean="0">
              <a:solidFill>
                <a:schemeClr val="tx1"/>
              </a:solidFill>
            </a:endParaRPr>
          </a:p>
          <a:p>
            <a:pPr>
              <a:buNone/>
            </a:pPr>
            <a:r>
              <a:rPr lang="en-US" sz="1600" dirty="0" smtClean="0">
                <a:solidFill>
                  <a:schemeClr val="tx1"/>
                </a:solidFill>
              </a:rPr>
              <a:t>data:  x</a:t>
            </a:r>
          </a:p>
          <a:p>
            <a:pPr>
              <a:buNone/>
            </a:pPr>
            <a:r>
              <a:rPr lang="en-US" sz="1600" dirty="0" smtClean="0">
                <a:solidFill>
                  <a:schemeClr val="tx1"/>
                </a:solidFill>
              </a:rPr>
              <a:t>V = 44, p-value = 0.1016</a:t>
            </a:r>
          </a:p>
          <a:p>
            <a:pPr>
              <a:buNone/>
            </a:pPr>
            <a:r>
              <a:rPr lang="en-US" sz="1600" dirty="0" smtClean="0">
                <a:solidFill>
                  <a:schemeClr val="tx1"/>
                </a:solidFill>
              </a:rPr>
              <a:t>alternative hypothesis: true location is not equal to 5</a:t>
            </a:r>
          </a:p>
          <a:p>
            <a:pPr>
              <a:buNone/>
            </a:pPr>
            <a:endParaRPr lang="en-US" sz="1600" dirty="0" smtClean="0">
              <a:solidFill>
                <a:schemeClr val="tx1"/>
              </a:solidFill>
            </a:endParaRPr>
          </a:p>
          <a:p>
            <a:pPr>
              <a:buNone/>
            </a:pPr>
            <a:r>
              <a:rPr lang="en-US" sz="1600" dirty="0" smtClean="0">
                <a:solidFill>
                  <a:schemeClr val="tx1"/>
                </a:solidFill>
              </a:rPr>
              <a:t>Warning message:</a:t>
            </a:r>
          </a:p>
          <a:p>
            <a:pPr>
              <a:buNone/>
            </a:pPr>
            <a:r>
              <a:rPr lang="en-US" sz="1600" dirty="0" smtClean="0">
                <a:solidFill>
                  <a:schemeClr val="tx1"/>
                </a:solidFill>
              </a:rPr>
              <a:t>In </a:t>
            </a:r>
            <a:r>
              <a:rPr lang="en-US" sz="1600" dirty="0" err="1" smtClean="0">
                <a:solidFill>
                  <a:schemeClr val="tx1"/>
                </a:solidFill>
              </a:rPr>
              <a:t>wilcox.test.default</a:t>
            </a:r>
            <a:r>
              <a:rPr lang="en-US" sz="1600" dirty="0" smtClean="0">
                <a:solidFill>
                  <a:schemeClr val="tx1"/>
                </a:solidFill>
              </a:rPr>
              <a:t>(x, mu = 5, alternative = "</a:t>
            </a:r>
            <a:r>
              <a:rPr lang="en-US" sz="1600" dirty="0" err="1" smtClean="0">
                <a:solidFill>
                  <a:schemeClr val="tx1"/>
                </a:solidFill>
              </a:rPr>
              <a:t>two.sided</a:t>
            </a:r>
            <a:r>
              <a:rPr lang="en-US" sz="1600" dirty="0" smtClean="0">
                <a:solidFill>
                  <a:schemeClr val="tx1"/>
                </a:solidFill>
              </a:rPr>
              <a:t>") :</a:t>
            </a:r>
          </a:p>
          <a:p>
            <a:pPr>
              <a:buNone/>
            </a:pPr>
            <a:r>
              <a:rPr lang="en-US" sz="1600" dirty="0" smtClean="0">
                <a:solidFill>
                  <a:schemeClr val="tx1"/>
                </a:solidFill>
              </a:rPr>
              <a:t>  cannot compute exact p-value with ties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buNone/>
            </a:pPr>
            <a:r>
              <a:rPr lang="en-US" b="1" dirty="0" smtClean="0">
                <a:solidFill>
                  <a:schemeClr val="tx1"/>
                </a:solidFill>
              </a:rPr>
              <a:t>Example 5.2 </a:t>
            </a:r>
            <a:r>
              <a:rPr lang="en-US" dirty="0" smtClean="0">
                <a:solidFill>
                  <a:schemeClr val="tx1"/>
                </a:solidFill>
              </a:rPr>
              <a:t>A physician states that the median number of times he sees each of his patients during the year is five. In order to evaluate the validity of this statement he randomly selects 13 of his patients and determines the number of office visits each of them made during the past year.</a:t>
            </a:r>
          </a:p>
          <a:p>
            <a:pPr>
              <a:buNone/>
            </a:pPr>
            <a:r>
              <a:rPr lang="en-US" dirty="0" smtClean="0">
                <a:solidFill>
                  <a:schemeClr val="tx1"/>
                </a:solidFill>
              </a:rPr>
              <a:t>He obtains the following values for the 13 patients in his sample: 5, 9, 10, 8, 4, 8, 5, 3, 0, 10, 15, 9, 5. Do the data support his contention that the median number of times he sees a patient is five?</a:t>
            </a:r>
          </a:p>
          <a:p>
            <a:pPr>
              <a:buNone/>
            </a:pPr>
            <a:endParaRPr lang="en-US" b="1" dirty="0" smtClean="0">
              <a:solidFill>
                <a:schemeClr val="tx1"/>
              </a:solidFill>
            </a:endParaRPr>
          </a:p>
          <a:p>
            <a:pPr>
              <a:buNone/>
            </a:pPr>
            <a:endParaRPr lang="en-US" b="1" dirty="0" smtClean="0">
              <a:solidFill>
                <a:schemeClr val="tx1"/>
              </a:solidFill>
            </a:endParaRPr>
          </a:p>
          <a:p>
            <a:pPr>
              <a:buNone/>
            </a:pPr>
            <a:r>
              <a:rPr lang="en-US" dirty="0" smtClean="0"/>
              <a:t>Examination of the data for Example 5.2 reveals that three of the 13 patients visited the doctor five times during the year. Since each of these three scores is equal to the hypothesized value of the population median, they will all produce difference scores of zero. </a:t>
            </a:r>
          </a:p>
          <a:p>
            <a:pPr>
              <a:buNone/>
            </a:pPr>
            <a:r>
              <a:rPr lang="en-US" dirty="0" smtClean="0"/>
              <a:t>In employing the ranking protocol for the </a:t>
            </a:r>
            <a:r>
              <a:rPr lang="en-US" b="1" dirty="0" err="1" smtClean="0"/>
              <a:t>Wilcoxon</a:t>
            </a:r>
            <a:r>
              <a:rPr lang="en-US" b="1" dirty="0" smtClean="0"/>
              <a:t> signed-ranks test, all three of these scores will be eliminated </a:t>
            </a:r>
            <a:r>
              <a:rPr lang="en-US" dirty="0" smtClean="0"/>
              <a:t>from the data analysis.</a:t>
            </a:r>
          </a:p>
          <a:p>
            <a:pPr>
              <a:buNone/>
            </a:pPr>
            <a:endParaRPr lang="en-US" dirty="0" smtClean="0"/>
          </a:p>
          <a:p>
            <a:pPr>
              <a:buNone/>
            </a:pPr>
            <a:r>
              <a:rPr lang="en-US" dirty="0" smtClean="0"/>
              <a:t>Upon elimination of the three scores, the following ten scores remain:</a:t>
            </a:r>
          </a:p>
          <a:p>
            <a:pPr>
              <a:buNone/>
            </a:pPr>
            <a:r>
              <a:rPr lang="en-US" dirty="0" smtClean="0"/>
              <a:t>9, 10, 8, 4, 8, 3, 0, 10, 15, 9.</a:t>
            </a:r>
            <a:endParaRPr lang="en-US" b="1" dirty="0" smtClean="0">
              <a:solidFill>
                <a:schemeClr val="tx1"/>
              </a:solidFill>
            </a:endParaRPr>
          </a:p>
          <a:p>
            <a:pPr>
              <a:buNone/>
            </a:pPr>
            <a:endParaRPr lang="en-US" b="1" dirty="0" smtClean="0">
              <a:solidFill>
                <a:schemeClr val="tx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buNone/>
            </a:pPr>
            <a:r>
              <a:rPr lang="en-US" b="1" dirty="0" smtClean="0">
                <a:solidFill>
                  <a:schemeClr val="tx1"/>
                </a:solidFill>
              </a:rPr>
              <a:t>Example 5.3 </a:t>
            </a:r>
            <a:r>
              <a:rPr lang="en-US" i="1" dirty="0" smtClean="0">
                <a:solidFill>
                  <a:schemeClr val="tx1"/>
                </a:solidFill>
              </a:rPr>
              <a:t>A college English instructor reads in an educational journal that the median number of times a student is absent from a class that meets for fifty minutes three times a week during a 15 week semester is  = 5. During the fall semester she keeps a record of the number of times each of the 10  students in her writing class is absent. She obtains the following values: </a:t>
            </a:r>
            <a:r>
              <a:rPr lang="en-US" dirty="0" smtClean="0">
                <a:solidFill>
                  <a:schemeClr val="tx1"/>
                </a:solidFill>
              </a:rPr>
              <a:t>9, 10, 8, 4, 8, 3, 0, 10, 15, 9. </a:t>
            </a:r>
            <a:r>
              <a:rPr lang="en-US" i="1" dirty="0" smtClean="0">
                <a:solidFill>
                  <a:schemeClr val="tx1"/>
                </a:solidFill>
              </a:rPr>
              <a:t>Do the data suggest that the class is representative of a population that has a median of 5?</a:t>
            </a:r>
            <a:endParaRPr lang="en-US" dirty="0" smtClean="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76200" y="152400"/>
            <a:ext cx="6151373" cy="4495800"/>
          </a:xfrm>
          <a:prstGeom prst="rect">
            <a:avLst/>
          </a:prstGeom>
          <a:noFill/>
          <a:ln w="9525">
            <a:noFill/>
            <a:miter lim="800000"/>
            <a:headEnd/>
            <a:tailEnd/>
          </a:ln>
        </p:spPr>
      </p:pic>
      <p:pic>
        <p:nvPicPr>
          <p:cNvPr id="100355" name="Picture 3"/>
          <p:cNvPicPr>
            <a:picLocks noChangeAspect="1" noChangeArrowheads="1"/>
          </p:cNvPicPr>
          <p:nvPr/>
        </p:nvPicPr>
        <p:blipFill>
          <a:blip r:embed="rId3" cstate="print"/>
          <a:srcRect/>
          <a:stretch>
            <a:fillRect/>
          </a:stretch>
        </p:blipFill>
        <p:spPr bwMode="auto">
          <a:xfrm>
            <a:off x="7467600" y="152400"/>
            <a:ext cx="1566472" cy="1371600"/>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6172200" y="1600200"/>
            <a:ext cx="1591584" cy="1299550"/>
          </a:xfrm>
          <a:prstGeom prst="rect">
            <a:avLst/>
          </a:prstGeom>
          <a:noFill/>
          <a:ln w="9525">
            <a:noFill/>
            <a:miter lim="800000"/>
            <a:headEnd/>
            <a:tailEnd/>
          </a:ln>
        </p:spPr>
      </p:pic>
      <p:pic>
        <p:nvPicPr>
          <p:cNvPr id="100357" name="Picture 5"/>
          <p:cNvPicPr>
            <a:picLocks noChangeAspect="1" noChangeArrowheads="1"/>
          </p:cNvPicPr>
          <p:nvPr/>
        </p:nvPicPr>
        <p:blipFill>
          <a:blip r:embed="rId5" cstate="print"/>
          <a:srcRect/>
          <a:stretch>
            <a:fillRect/>
          </a:stretch>
        </p:blipFill>
        <p:spPr bwMode="auto">
          <a:xfrm>
            <a:off x="228600" y="4724400"/>
            <a:ext cx="1819275" cy="1606160"/>
          </a:xfrm>
          <a:prstGeom prst="rect">
            <a:avLst/>
          </a:prstGeom>
          <a:noFill/>
          <a:ln w="9525">
            <a:noFill/>
            <a:miter lim="800000"/>
            <a:headEnd/>
            <a:tailEnd/>
          </a:ln>
        </p:spPr>
      </p:pic>
      <p:pic>
        <p:nvPicPr>
          <p:cNvPr id="100359" name="Picture 7"/>
          <p:cNvPicPr>
            <a:picLocks noChangeAspect="1" noChangeArrowheads="1"/>
          </p:cNvPicPr>
          <p:nvPr/>
        </p:nvPicPr>
        <p:blipFill>
          <a:blip r:embed="rId6" cstate="print"/>
          <a:srcRect/>
          <a:stretch>
            <a:fillRect/>
          </a:stretch>
        </p:blipFill>
        <p:spPr bwMode="auto">
          <a:xfrm>
            <a:off x="2209800" y="5105400"/>
            <a:ext cx="1966913" cy="1486800"/>
          </a:xfrm>
          <a:prstGeom prst="rect">
            <a:avLst/>
          </a:prstGeom>
          <a:noFill/>
          <a:ln w="9525">
            <a:noFill/>
            <a:miter lim="800000"/>
            <a:headEnd/>
            <a:tailEnd/>
          </a:ln>
        </p:spPr>
      </p:pic>
      <p:pic>
        <p:nvPicPr>
          <p:cNvPr id="100361" name="Picture 9" descr="Imagini pentru bar chart in R"/>
          <p:cNvPicPr>
            <a:picLocks noChangeAspect="1" noChangeArrowheads="1"/>
          </p:cNvPicPr>
          <p:nvPr/>
        </p:nvPicPr>
        <p:blipFill>
          <a:blip r:embed="rId7" cstate="print"/>
          <a:srcRect/>
          <a:stretch>
            <a:fillRect/>
          </a:stretch>
        </p:blipFill>
        <p:spPr bwMode="auto">
          <a:xfrm>
            <a:off x="7620000" y="2895600"/>
            <a:ext cx="1371600" cy="1371600"/>
          </a:xfrm>
          <a:prstGeom prst="rect">
            <a:avLst/>
          </a:prstGeom>
          <a:noFill/>
        </p:spPr>
      </p:pic>
      <p:pic>
        <p:nvPicPr>
          <p:cNvPr id="100363" name="Picture 11" descr="Imagini pentru line chart in R"/>
          <p:cNvPicPr>
            <a:picLocks noChangeAspect="1" noChangeArrowheads="1"/>
          </p:cNvPicPr>
          <p:nvPr/>
        </p:nvPicPr>
        <p:blipFill>
          <a:blip r:embed="rId8" cstate="print"/>
          <a:srcRect/>
          <a:stretch>
            <a:fillRect/>
          </a:stretch>
        </p:blipFill>
        <p:spPr bwMode="auto">
          <a:xfrm>
            <a:off x="4495800" y="4800600"/>
            <a:ext cx="1952625" cy="1465971"/>
          </a:xfrm>
          <a:prstGeom prst="rect">
            <a:avLst/>
          </a:prstGeom>
          <a:noFill/>
        </p:spPr>
      </p:pic>
      <p:pic>
        <p:nvPicPr>
          <p:cNvPr id="100365" name="Picture 13" descr="https://rcompanion.org/rcompanion/images/d_08_01.jpg"/>
          <p:cNvPicPr>
            <a:picLocks noChangeAspect="1" noChangeArrowheads="1"/>
          </p:cNvPicPr>
          <p:nvPr/>
        </p:nvPicPr>
        <p:blipFill>
          <a:blip r:embed="rId9" cstate="print"/>
          <a:srcRect/>
          <a:stretch>
            <a:fillRect/>
          </a:stretch>
        </p:blipFill>
        <p:spPr bwMode="auto">
          <a:xfrm>
            <a:off x="7086600" y="4876800"/>
            <a:ext cx="1564330" cy="1143000"/>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a:bodyPr>
          <a:lstStyle/>
          <a:p>
            <a:pPr algn="ctr"/>
            <a:r>
              <a:rPr lang="en-US" sz="2400" b="1" dirty="0" smtClean="0"/>
              <a:t>6. </a:t>
            </a:r>
            <a:r>
              <a:rPr lang="en-US" sz="2000" b="1" dirty="0" smtClean="0"/>
              <a:t>The single-sample test for the median</a:t>
            </a:r>
            <a:endParaRPr lang="en-US" sz="2400" b="1" dirty="0"/>
          </a:p>
        </p:txBody>
      </p:sp>
      <p:sp>
        <p:nvSpPr>
          <p:cNvPr id="3" name="Content Placeholder 2"/>
          <p:cNvSpPr>
            <a:spLocks noGrp="1"/>
          </p:cNvSpPr>
          <p:nvPr>
            <p:ph idx="1"/>
          </p:nvPr>
        </p:nvSpPr>
        <p:spPr>
          <a:xfrm>
            <a:off x="228600" y="1219200"/>
            <a:ext cx="8686799" cy="5257800"/>
          </a:xfrm>
        </p:spPr>
        <p:txBody>
          <a:bodyPr>
            <a:normAutofit/>
          </a:bodyPr>
          <a:lstStyle/>
          <a:p>
            <a:pPr>
              <a:buNone/>
            </a:pPr>
            <a:r>
              <a:rPr lang="en-US" dirty="0" smtClean="0">
                <a:solidFill>
                  <a:schemeClr val="tx1"/>
                </a:solidFill>
              </a:rPr>
              <a:t>There are occasions when the </a:t>
            </a:r>
            <a:r>
              <a:rPr lang="en-US" b="1" dirty="0" smtClean="0">
                <a:solidFill>
                  <a:schemeClr val="tx1"/>
                </a:solidFill>
              </a:rPr>
              <a:t>binomial sign test for a single sample is </a:t>
            </a:r>
            <a:r>
              <a:rPr lang="en-US" dirty="0" smtClean="0">
                <a:solidFill>
                  <a:schemeClr val="tx1"/>
                </a:solidFill>
              </a:rPr>
              <a:t>employed to evaluate a hypothesis regarding a population median.</a:t>
            </a:r>
          </a:p>
          <a:p>
            <a:pPr>
              <a:buNone/>
            </a:pPr>
            <a:endParaRPr lang="en-US" i="1" dirty="0" smtClean="0">
              <a:solidFill>
                <a:schemeClr val="tx1"/>
              </a:solidFill>
            </a:endParaRPr>
          </a:p>
          <a:p>
            <a:pPr>
              <a:buNone/>
            </a:pPr>
            <a:r>
              <a:rPr lang="en-US" dirty="0" smtClean="0">
                <a:solidFill>
                  <a:schemeClr val="tx1"/>
                </a:solidFill>
              </a:rPr>
              <a:t>Specifically, the test may be used to determine the likelihood of observing a specified number of scores above versus below the median of a distribution. When the </a:t>
            </a:r>
            <a:r>
              <a:rPr lang="en-US" b="1" dirty="0" smtClean="0">
                <a:solidFill>
                  <a:schemeClr val="tx1"/>
                </a:solidFill>
              </a:rPr>
              <a:t>binomial sign test for a single sample is used within this context it is often referred to as the single-sample test for the median.</a:t>
            </a:r>
            <a:endParaRPr lang="en-US" i="1" dirty="0" smtClean="0">
              <a:solidFill>
                <a:schemeClr val="tx1"/>
              </a:solidFill>
            </a:endParaRPr>
          </a:p>
          <a:p>
            <a:pPr>
              <a:buNone/>
            </a:pPr>
            <a:endParaRPr lang="en-US" dirty="0" smtClean="0">
              <a:solidFill>
                <a:schemeClr val="tx1"/>
              </a:solidFill>
            </a:endParaRPr>
          </a:p>
          <a:p>
            <a:pPr>
              <a:buNone/>
            </a:pPr>
            <a:r>
              <a:rPr lang="en-US" b="1" dirty="0" smtClean="0">
                <a:solidFill>
                  <a:schemeClr val="tx1"/>
                </a:solidFill>
              </a:rPr>
              <a:t>Example 6.1 </a:t>
            </a:r>
            <a:r>
              <a:rPr lang="en-US" i="1" dirty="0" smtClean="0">
                <a:solidFill>
                  <a:schemeClr val="tx1"/>
                </a:solidFill>
              </a:rPr>
              <a:t>Assume that the median blood cholesterol level for a healthy 30-year-old male is 200 mg/100 ml. Blood cholesterol readings are obtained for a group consisting of eleven 30- year-old men who have had a heart attack within the last month. The blood cholesterol scores of the eleven men are: 230, 167, 250, 345, 442, 190, 200, 248, 289, 262, 301. Can one conclude that the median cholesterol level of the population represented by the sample (i.e., recent male heart attack victims) is some value other than 200?</a:t>
            </a:r>
            <a:endParaRPr lang="en-US" dirty="0">
              <a:solidFill>
                <a:schemeClr val="tx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a:bodyPr>
          <a:lstStyle/>
          <a:p>
            <a:pPr algn="ctr"/>
            <a:r>
              <a:rPr lang="en-US" sz="2400" b="1" dirty="0" smtClean="0"/>
              <a:t>6. </a:t>
            </a:r>
            <a:r>
              <a:rPr lang="en-US" sz="2000" b="1" dirty="0" smtClean="0"/>
              <a:t>The single-sample test for the median</a:t>
            </a:r>
            <a:endParaRPr lang="en-US" sz="2400" b="1" dirty="0"/>
          </a:p>
        </p:txBody>
      </p:sp>
      <p:sp>
        <p:nvSpPr>
          <p:cNvPr id="3" name="Content Placeholder 2"/>
          <p:cNvSpPr>
            <a:spLocks noGrp="1"/>
          </p:cNvSpPr>
          <p:nvPr>
            <p:ph idx="1"/>
          </p:nvPr>
        </p:nvSpPr>
        <p:spPr>
          <a:xfrm>
            <a:off x="228600" y="1219200"/>
            <a:ext cx="8686799" cy="5257800"/>
          </a:xfrm>
        </p:spPr>
        <p:txBody>
          <a:bodyPr>
            <a:normAutofit/>
          </a:bodyPr>
          <a:lstStyle/>
          <a:p>
            <a:pPr>
              <a:buNone/>
            </a:pPr>
            <a:r>
              <a:rPr lang="en-US" dirty="0" smtClean="0">
                <a:solidFill>
                  <a:schemeClr val="tx1"/>
                </a:solidFill>
              </a:rPr>
              <a:t>Since the median identifies the 50th percentile of a distribution, if the population median is in fact equal to 200, one would expect one-half of the sample to have a blood cholesterol reading above 200 (i.e., </a:t>
            </a:r>
            <a:r>
              <a:rPr lang="en-US" i="1" dirty="0" smtClean="0">
                <a:solidFill>
                  <a:schemeClr val="tx1"/>
                </a:solidFill>
              </a:rPr>
              <a:t>p</a:t>
            </a:r>
            <a:r>
              <a:rPr lang="en-US" i="1" baseline="-25000" dirty="0" smtClean="0">
                <a:solidFill>
                  <a:schemeClr val="tx1"/>
                </a:solidFill>
              </a:rPr>
              <a:t>1</a:t>
            </a:r>
            <a:r>
              <a:rPr lang="en-US" i="1" dirty="0" smtClean="0">
                <a:solidFill>
                  <a:schemeClr val="tx1"/>
                </a:solidFill>
              </a:rPr>
              <a:t>=.5 ), and one-half of the sample to have a reading below 200 (i.e., p</a:t>
            </a:r>
            <a:r>
              <a:rPr lang="en-US" i="1" baseline="-25000" dirty="0" smtClean="0">
                <a:solidFill>
                  <a:schemeClr val="tx1"/>
                </a:solidFill>
              </a:rPr>
              <a:t>2</a:t>
            </a:r>
            <a:r>
              <a:rPr lang="en-US" i="1" dirty="0" smtClean="0">
                <a:solidFill>
                  <a:schemeClr val="tx1"/>
                </a:solidFill>
              </a:rPr>
              <a:t>=.5). </a:t>
            </a:r>
          </a:p>
          <a:p>
            <a:pPr>
              <a:buNone/>
            </a:pPr>
            <a:endParaRPr lang="en-US" i="1" dirty="0" smtClean="0">
              <a:solidFill>
                <a:schemeClr val="tx1"/>
              </a:solidFill>
            </a:endParaRPr>
          </a:p>
          <a:p>
            <a:pPr>
              <a:buNone/>
            </a:pPr>
            <a:r>
              <a:rPr lang="en-US" i="1" dirty="0" smtClean="0">
                <a:solidFill>
                  <a:schemeClr val="tx1"/>
                </a:solidFill>
              </a:rPr>
              <a:t>The null hypothesis and the nondirectional alternative hypothesis for 2  .5 </a:t>
            </a:r>
            <a:r>
              <a:rPr lang="en-US" dirty="0" smtClean="0">
                <a:solidFill>
                  <a:schemeClr val="tx1"/>
                </a:solidFill>
              </a:rPr>
              <a:t>Example 6.1 can be stated as </a:t>
            </a:r>
          </a:p>
          <a:p>
            <a:pPr algn="ctr">
              <a:buNone/>
            </a:pPr>
            <a:r>
              <a:rPr lang="en-US" dirty="0" smtClean="0">
                <a:solidFill>
                  <a:schemeClr val="tx1"/>
                </a:solidFill>
              </a:rPr>
              <a:t>H</a:t>
            </a:r>
            <a:r>
              <a:rPr lang="en-US" i="1" dirty="0" smtClean="0">
                <a:solidFill>
                  <a:schemeClr val="tx1"/>
                </a:solidFill>
              </a:rPr>
              <a:t>0: </a:t>
            </a:r>
            <a:r>
              <a:rPr lang="el-GR" b="1" dirty="0" smtClean="0"/>
              <a:t>θ</a:t>
            </a:r>
            <a:r>
              <a:rPr lang="en-US" b="1" dirty="0" smtClean="0"/>
              <a:t>=</a:t>
            </a:r>
            <a:r>
              <a:rPr lang="en-US" i="1" dirty="0" smtClean="0">
                <a:solidFill>
                  <a:schemeClr val="tx1"/>
                </a:solidFill>
              </a:rPr>
              <a:t> 200</a:t>
            </a:r>
          </a:p>
          <a:p>
            <a:pPr algn="ctr">
              <a:buNone/>
            </a:pPr>
            <a:r>
              <a:rPr lang="en-US" i="1" dirty="0" smtClean="0">
                <a:solidFill>
                  <a:schemeClr val="tx1"/>
                </a:solidFill>
              </a:rPr>
              <a:t>H1: </a:t>
            </a:r>
            <a:r>
              <a:rPr lang="el-GR" b="1" dirty="0" smtClean="0"/>
              <a:t>θ≠</a:t>
            </a:r>
            <a:r>
              <a:rPr lang="en-US" i="1" dirty="0" smtClean="0">
                <a:solidFill>
                  <a:schemeClr val="tx1"/>
                </a:solidFill>
              </a:rPr>
              <a:t> 200</a:t>
            </a:r>
          </a:p>
          <a:p>
            <a:pPr>
              <a:buNone/>
            </a:pPr>
            <a:r>
              <a:rPr lang="en-US" dirty="0" smtClean="0">
                <a:solidFill>
                  <a:schemeClr val="tx1"/>
                </a:solidFill>
              </a:rPr>
              <a:t>The null hypothesis states that the median of the population the sample represent equals 200, and the alternative hypothesis states that the median of the population the sample represents does not equal 200.</a:t>
            </a:r>
            <a:endParaRPr lang="en-US" dirty="0">
              <a:solidFill>
                <a:schemeClr val="tx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a:bodyPr>
          <a:lstStyle/>
          <a:p>
            <a:pPr algn="ctr"/>
            <a:r>
              <a:rPr lang="en-US" sz="2400" b="1" dirty="0" smtClean="0"/>
              <a:t>6. </a:t>
            </a:r>
            <a:r>
              <a:rPr lang="en-US" sz="2000" b="1" dirty="0" smtClean="0"/>
              <a:t>The single-sample test for the median</a:t>
            </a:r>
            <a:endParaRPr lang="en-US" sz="2400" b="1" dirty="0"/>
          </a:p>
        </p:txBody>
      </p:sp>
      <p:sp>
        <p:nvSpPr>
          <p:cNvPr id="3" name="Content Placeholder 2"/>
          <p:cNvSpPr>
            <a:spLocks noGrp="1"/>
          </p:cNvSpPr>
          <p:nvPr>
            <p:ph idx="1"/>
          </p:nvPr>
        </p:nvSpPr>
        <p:spPr>
          <a:xfrm>
            <a:off x="228600" y="1219200"/>
            <a:ext cx="8686799" cy="5257800"/>
          </a:xfrm>
        </p:spPr>
        <p:txBody>
          <a:bodyPr>
            <a:normAutofit/>
          </a:bodyPr>
          <a:lstStyle/>
          <a:p>
            <a:pPr algn="just">
              <a:buNone/>
            </a:pPr>
            <a:r>
              <a:rPr lang="en-US" dirty="0" smtClean="0">
                <a:solidFill>
                  <a:schemeClr val="tx1"/>
                </a:solidFill>
              </a:rPr>
              <a:t>When the </a:t>
            </a:r>
            <a:r>
              <a:rPr lang="en-US" b="1" dirty="0" smtClean="0">
                <a:solidFill>
                  <a:schemeClr val="tx1"/>
                </a:solidFill>
              </a:rPr>
              <a:t>binomial sign test for a single sample </a:t>
            </a:r>
            <a:r>
              <a:rPr lang="en-US" dirty="0" smtClean="0">
                <a:solidFill>
                  <a:schemeClr val="tx1"/>
                </a:solidFill>
              </a:rPr>
              <a:t>is employed to test a hypothesis about a population median, one must determine the number of cases that fall above versus below the hypothesized population median. </a:t>
            </a:r>
          </a:p>
          <a:p>
            <a:pPr algn="just">
              <a:buNone/>
            </a:pPr>
            <a:r>
              <a:rPr lang="en-US" dirty="0" smtClean="0">
                <a:solidFill>
                  <a:schemeClr val="tx1"/>
                </a:solidFill>
              </a:rPr>
              <a:t>Any score that is equal to the median is eliminated from the data. Employing this protocol, the score of the man who has a blood cholesterol of 200 is dropped from the data, leaving 10 scores, 8 of which are above the hypothesized median value, and 2 of which are below it.</a:t>
            </a:r>
          </a:p>
          <a:p>
            <a:pPr algn="just">
              <a:buNone/>
            </a:pPr>
            <a:endParaRPr lang="en-US" dirty="0" smtClean="0">
              <a:solidFill>
                <a:schemeClr val="tx1"/>
              </a:solidFill>
            </a:endParaRPr>
          </a:p>
          <a:p>
            <a:pPr algn="just">
              <a:buNone/>
            </a:pPr>
            <a:endParaRPr lang="en-US" dirty="0">
              <a:solidFill>
                <a:schemeClr val="tx1"/>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fontScale="92500" lnSpcReduction="20000"/>
          </a:bodyPr>
          <a:lstStyle/>
          <a:p>
            <a:pPr>
              <a:buNone/>
            </a:pPr>
            <a:r>
              <a:rPr lang="en-US" sz="1600" dirty="0" smtClean="0">
                <a:solidFill>
                  <a:srgbClr val="00B050"/>
                </a:solidFill>
              </a:rPr>
              <a:t>#</a:t>
            </a:r>
            <a:r>
              <a:rPr lang="en-US" sz="1600" b="1" dirty="0" smtClean="0">
                <a:solidFill>
                  <a:srgbClr val="00B050"/>
                </a:solidFill>
              </a:rPr>
              <a:t> single-sample test for the median</a:t>
            </a:r>
          </a:p>
          <a:p>
            <a:pPr>
              <a:buNone/>
            </a:pPr>
            <a:r>
              <a:rPr lang="en-US" sz="1600" dirty="0" smtClean="0">
                <a:solidFill>
                  <a:schemeClr val="tx1"/>
                </a:solidFill>
              </a:rPr>
              <a:t>&gt; library (</a:t>
            </a:r>
            <a:r>
              <a:rPr lang="en-US" sz="1600" dirty="0" err="1" smtClean="0">
                <a:solidFill>
                  <a:schemeClr val="tx1"/>
                </a:solidFill>
              </a:rPr>
              <a:t>signmedian.test</a:t>
            </a:r>
            <a:r>
              <a:rPr lang="en-US" sz="1600" dirty="0" smtClean="0">
                <a:solidFill>
                  <a:schemeClr val="tx1"/>
                </a:solidFill>
              </a:rPr>
              <a:t>)</a:t>
            </a:r>
          </a:p>
          <a:p>
            <a:pPr>
              <a:buNone/>
            </a:pPr>
            <a:r>
              <a:rPr lang="en-US" sz="1600" dirty="0" smtClean="0">
                <a:solidFill>
                  <a:schemeClr val="tx1"/>
                </a:solidFill>
              </a:rPr>
              <a:t>&gt; a&lt;-c(230, 167, 250, 345, 442, 190, 200, 248, 289, 262, 301)</a:t>
            </a:r>
          </a:p>
          <a:p>
            <a:pPr>
              <a:buNone/>
            </a:pPr>
            <a:r>
              <a:rPr lang="en-US" sz="1600" dirty="0" smtClean="0">
                <a:solidFill>
                  <a:schemeClr val="tx1"/>
                </a:solidFill>
              </a:rPr>
              <a:t>&gt; </a:t>
            </a:r>
            <a:r>
              <a:rPr lang="en-US" sz="1600" dirty="0" err="1" smtClean="0">
                <a:solidFill>
                  <a:schemeClr val="tx1"/>
                </a:solidFill>
              </a:rPr>
              <a:t>signmedian.test</a:t>
            </a:r>
            <a:r>
              <a:rPr lang="en-US" sz="1600" dirty="0" smtClean="0">
                <a:solidFill>
                  <a:schemeClr val="tx1"/>
                </a:solidFill>
              </a:rPr>
              <a:t>(</a:t>
            </a:r>
            <a:r>
              <a:rPr lang="en-US" sz="1600" dirty="0" err="1" smtClean="0">
                <a:solidFill>
                  <a:schemeClr val="tx1"/>
                </a:solidFill>
              </a:rPr>
              <a:t>a,mu</a:t>
            </a:r>
            <a:r>
              <a:rPr lang="en-US" sz="1600" dirty="0" smtClean="0">
                <a:solidFill>
                  <a:schemeClr val="tx1"/>
                </a:solidFill>
              </a:rPr>
              <a:t>=200,alternative="</a:t>
            </a:r>
            <a:r>
              <a:rPr lang="en-US" sz="1600" dirty="0" err="1" smtClean="0">
                <a:solidFill>
                  <a:schemeClr val="tx1"/>
                </a:solidFill>
              </a:rPr>
              <a:t>two.sided",exact</a:t>
            </a:r>
            <a:r>
              <a:rPr lang="en-US" sz="1600" dirty="0" smtClean="0">
                <a:solidFill>
                  <a:schemeClr val="tx1"/>
                </a:solidFill>
              </a:rPr>
              <a:t>=FALSE)</a:t>
            </a:r>
          </a:p>
          <a:p>
            <a:pPr>
              <a:buNone/>
            </a:pPr>
            <a:endParaRPr lang="en-US" sz="1600" dirty="0" smtClean="0">
              <a:solidFill>
                <a:schemeClr val="tx1"/>
              </a:solidFill>
            </a:endParaRPr>
          </a:p>
          <a:p>
            <a:pPr>
              <a:buNone/>
            </a:pPr>
            <a:r>
              <a:rPr lang="en-US" sz="1600" dirty="0" smtClean="0">
                <a:solidFill>
                  <a:schemeClr val="tx1"/>
                </a:solidFill>
              </a:rPr>
              <a:t>	Asymptotic sign test(with continuity correction)</a:t>
            </a:r>
          </a:p>
          <a:p>
            <a:pPr>
              <a:buNone/>
            </a:pPr>
            <a:endParaRPr lang="en-US" sz="1600" dirty="0" smtClean="0">
              <a:solidFill>
                <a:schemeClr val="tx1"/>
              </a:solidFill>
            </a:endParaRPr>
          </a:p>
          <a:p>
            <a:pPr>
              <a:buNone/>
            </a:pPr>
            <a:r>
              <a:rPr lang="en-US" sz="1600" dirty="0" smtClean="0">
                <a:solidFill>
                  <a:schemeClr val="tx1"/>
                </a:solidFill>
              </a:rPr>
              <a:t>data:  a</a:t>
            </a:r>
          </a:p>
          <a:p>
            <a:pPr>
              <a:buNone/>
            </a:pPr>
            <a:r>
              <a:rPr lang="en-US" sz="1600" dirty="0" smtClean="0">
                <a:solidFill>
                  <a:schemeClr val="tx1"/>
                </a:solidFill>
              </a:rPr>
              <a:t>#(x!=200) = 10, mu = 200, p-value = 0.1138</a:t>
            </a:r>
          </a:p>
          <a:p>
            <a:pPr>
              <a:buNone/>
            </a:pPr>
            <a:r>
              <a:rPr lang="en-US" sz="1600" dirty="0" smtClean="0">
                <a:solidFill>
                  <a:schemeClr val="tx1"/>
                </a:solidFill>
              </a:rPr>
              <a:t>alternative hypothesis: the median of x is not equal to mu</a:t>
            </a:r>
          </a:p>
          <a:p>
            <a:pPr>
              <a:buNone/>
            </a:pPr>
            <a:r>
              <a:rPr lang="en-US" sz="1600" dirty="0" smtClean="0">
                <a:solidFill>
                  <a:schemeClr val="tx1"/>
                </a:solidFill>
              </a:rPr>
              <a:t>97.9268 percent confidence interval:</a:t>
            </a:r>
          </a:p>
          <a:p>
            <a:pPr>
              <a:buNone/>
            </a:pPr>
            <a:r>
              <a:rPr lang="en-US" sz="1600" dirty="0" smtClean="0">
                <a:solidFill>
                  <a:schemeClr val="tx1"/>
                </a:solidFill>
              </a:rPr>
              <a:t> 167 442</a:t>
            </a:r>
          </a:p>
          <a:p>
            <a:pPr>
              <a:buNone/>
            </a:pPr>
            <a:r>
              <a:rPr lang="en-US" sz="1600" dirty="0" smtClean="0">
                <a:solidFill>
                  <a:schemeClr val="tx1"/>
                </a:solidFill>
              </a:rPr>
              <a:t>sample estimates:</a:t>
            </a:r>
          </a:p>
          <a:p>
            <a:pPr>
              <a:buNone/>
            </a:pPr>
            <a:r>
              <a:rPr lang="en-US" sz="1600" dirty="0" smtClean="0">
                <a:solidFill>
                  <a:schemeClr val="tx1"/>
                </a:solidFill>
              </a:rPr>
              <a:t>point estimator </a:t>
            </a:r>
          </a:p>
          <a:p>
            <a:pPr>
              <a:buNone/>
            </a:pPr>
            <a:r>
              <a:rPr lang="en-US" sz="1600" dirty="0" smtClean="0">
                <a:solidFill>
                  <a:schemeClr val="tx1"/>
                </a:solidFill>
              </a:rPr>
              <a:t>            250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6447501" cy="1320800"/>
          </a:xfrm>
        </p:spPr>
        <p:txBody>
          <a:bodyPr/>
          <a:lstStyle/>
          <a:p>
            <a:pPr algn="ctr"/>
            <a:r>
              <a:rPr lang="en-US" dirty="0" smtClean="0"/>
              <a:t>TWO SAMPLES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7. </a:t>
            </a:r>
            <a:r>
              <a:rPr lang="en-US" sz="2400" b="1" dirty="0" smtClean="0"/>
              <a:t>Mann–Whitney </a:t>
            </a:r>
            <a:r>
              <a:rPr lang="en-US" sz="2400" b="1" i="1" dirty="0" smtClean="0"/>
              <a:t>U Test</a:t>
            </a:r>
            <a:br>
              <a:rPr lang="en-US" sz="2400" b="1" i="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b="1" dirty="0" smtClean="0">
                <a:solidFill>
                  <a:schemeClr val="tx1"/>
                </a:solidFill>
              </a:rPr>
              <a:t>Hypothesis evaluated with test: </a:t>
            </a:r>
            <a:r>
              <a:rPr lang="en-US" dirty="0" smtClean="0">
                <a:solidFill>
                  <a:schemeClr val="tx1"/>
                </a:solidFill>
              </a:rPr>
              <a:t>Do two independent samples represent two populations with different median values (or different distributions with respect to the rank-orderings of the scores in the two underlying population distributions)?</a:t>
            </a:r>
          </a:p>
          <a:p>
            <a:pPr algn="just">
              <a:buNone/>
            </a:pPr>
            <a:endParaRPr lang="en-US" dirty="0" smtClean="0">
              <a:solidFill>
                <a:schemeClr val="tx1"/>
              </a:solidFill>
            </a:endParaRPr>
          </a:p>
          <a:p>
            <a:pPr algn="just">
              <a:buNone/>
            </a:pPr>
            <a:r>
              <a:rPr lang="en-US" b="1" dirty="0" smtClean="0">
                <a:solidFill>
                  <a:schemeClr val="tx1"/>
                </a:solidFill>
              </a:rPr>
              <a:t>Relevant background information on test </a:t>
            </a:r>
            <a:r>
              <a:rPr lang="en-US" dirty="0" smtClean="0">
                <a:solidFill>
                  <a:schemeClr val="tx1"/>
                </a:solidFill>
              </a:rPr>
              <a:t>: The Mann–Whitney </a:t>
            </a:r>
            <a:r>
              <a:rPr lang="en-US" i="1" dirty="0" smtClean="0">
                <a:solidFill>
                  <a:schemeClr val="tx1"/>
                </a:solidFill>
              </a:rPr>
              <a:t>U test is employed with </a:t>
            </a:r>
            <a:r>
              <a:rPr lang="en-US" dirty="0" smtClean="0">
                <a:solidFill>
                  <a:schemeClr val="tx1"/>
                </a:solidFill>
              </a:rPr>
              <a:t>ordinal (rank-order) data in a hypothesis testing situation involving a design with two independent samples.</a:t>
            </a:r>
          </a:p>
          <a:p>
            <a:pPr algn="just">
              <a:buNone/>
            </a:pPr>
            <a:endParaRPr lang="en-US" dirty="0" smtClean="0">
              <a:solidFill>
                <a:schemeClr val="tx1"/>
              </a:solidFill>
            </a:endParaRPr>
          </a:p>
          <a:p>
            <a:pPr algn="just">
              <a:buNone/>
            </a:pPr>
            <a:r>
              <a:rPr lang="en-US" dirty="0" smtClean="0">
                <a:solidFill>
                  <a:schemeClr val="tx1"/>
                </a:solidFill>
              </a:rPr>
              <a:t> If the result of the </a:t>
            </a:r>
            <a:r>
              <a:rPr lang="en-US" b="1" dirty="0" smtClean="0">
                <a:solidFill>
                  <a:schemeClr val="tx1"/>
                </a:solidFill>
              </a:rPr>
              <a:t>Mann–Whitney </a:t>
            </a:r>
            <a:r>
              <a:rPr lang="en-US" b="1" i="1" dirty="0" smtClean="0">
                <a:solidFill>
                  <a:schemeClr val="tx1"/>
                </a:solidFill>
              </a:rPr>
              <a:t>U test is significant, it indicates there </a:t>
            </a:r>
            <a:r>
              <a:rPr lang="en-US" dirty="0" smtClean="0">
                <a:solidFill>
                  <a:schemeClr val="tx1"/>
                </a:solidFill>
              </a:rPr>
              <a:t>is a significant difference between the two sample medians, and as a result of the latter the researcher can conclude there is a high likelihood that the samples represent populations with different median values.</a:t>
            </a:r>
            <a:endParaRPr lang="en-US" dirty="0">
              <a:solidFill>
                <a:schemeClr val="tx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7. </a:t>
            </a:r>
            <a:r>
              <a:rPr lang="en-US" sz="2400" b="1" dirty="0" smtClean="0"/>
              <a:t>Mann–Whitney </a:t>
            </a:r>
            <a:r>
              <a:rPr lang="en-US" sz="2400" b="1" i="1" dirty="0" smtClean="0"/>
              <a:t>U Test</a:t>
            </a:r>
            <a:br>
              <a:rPr lang="en-US" sz="2400" b="1" i="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lnSpcReduction="10000"/>
          </a:bodyPr>
          <a:lstStyle/>
          <a:p>
            <a:pPr algn="just">
              <a:buNone/>
            </a:pPr>
            <a:r>
              <a:rPr lang="en-US" dirty="0" smtClean="0">
                <a:solidFill>
                  <a:schemeClr val="tx1"/>
                </a:solidFill>
              </a:rPr>
              <a:t>In employing the </a:t>
            </a:r>
            <a:r>
              <a:rPr lang="en-US" b="1" dirty="0" smtClean="0">
                <a:solidFill>
                  <a:schemeClr val="tx1"/>
                </a:solidFill>
              </a:rPr>
              <a:t>Mann–Whitney </a:t>
            </a:r>
            <a:r>
              <a:rPr lang="en-US" b="1" i="1" dirty="0" smtClean="0">
                <a:solidFill>
                  <a:schemeClr val="tx1"/>
                </a:solidFill>
              </a:rPr>
              <a:t>U test, </a:t>
            </a:r>
            <a:r>
              <a:rPr lang="en-US" i="1" dirty="0" smtClean="0">
                <a:solidFill>
                  <a:schemeClr val="tx1"/>
                </a:solidFill>
              </a:rPr>
              <a:t>one of the following is true with regard to the </a:t>
            </a:r>
            <a:r>
              <a:rPr lang="en-US" dirty="0" smtClean="0">
                <a:solidFill>
                  <a:schemeClr val="tx1"/>
                </a:solidFill>
              </a:rPr>
              <a:t>rank-order data that are evaluated: </a:t>
            </a:r>
          </a:p>
          <a:p>
            <a:pPr algn="just">
              <a:buNone/>
            </a:pPr>
            <a:endParaRPr lang="en-US" dirty="0" smtClean="0">
              <a:solidFill>
                <a:schemeClr val="tx1"/>
              </a:solidFill>
            </a:endParaRPr>
          </a:p>
          <a:p>
            <a:pPr algn="just">
              <a:buAutoNum type="alphaLcParenR"/>
            </a:pPr>
            <a:r>
              <a:rPr lang="en-US" dirty="0" smtClean="0">
                <a:solidFill>
                  <a:schemeClr val="tx1"/>
                </a:solidFill>
              </a:rPr>
              <a:t>The data are in a rank-order format, since it is the only format in which scores are available; or </a:t>
            </a:r>
          </a:p>
          <a:p>
            <a:pPr algn="just">
              <a:buAutoNum type="alphaLcParenR"/>
            </a:pPr>
            <a:r>
              <a:rPr lang="en-US" dirty="0" smtClean="0">
                <a:solidFill>
                  <a:schemeClr val="tx1"/>
                </a:solidFill>
              </a:rPr>
              <a:t>The data have been transformed into a rank-order format from an interval/ratio format, since the researcher has reason to believe that the normality assumption (as well as, perhaps, the homogeneity of variance assumption) of the </a:t>
            </a:r>
            <a:r>
              <a:rPr lang="en-US" b="1" i="1" dirty="0" smtClean="0">
                <a:solidFill>
                  <a:schemeClr val="tx1"/>
                </a:solidFill>
              </a:rPr>
              <a:t>t test for two </a:t>
            </a:r>
            <a:r>
              <a:rPr lang="en-US" b="1" dirty="0" smtClean="0">
                <a:solidFill>
                  <a:schemeClr val="tx1"/>
                </a:solidFill>
              </a:rPr>
              <a:t>independent samples  (which is the parametric analog of the Mann–Whitney </a:t>
            </a:r>
            <a:r>
              <a:rPr lang="en-US" b="1" i="1" dirty="0" smtClean="0">
                <a:solidFill>
                  <a:schemeClr val="tx1"/>
                </a:solidFill>
              </a:rPr>
              <a:t>U test) </a:t>
            </a:r>
            <a:r>
              <a:rPr lang="en-US" dirty="0" smtClean="0">
                <a:solidFill>
                  <a:schemeClr val="tx1"/>
                </a:solidFill>
              </a:rPr>
              <a:t>is saliently violated.</a:t>
            </a:r>
          </a:p>
          <a:p>
            <a:pPr algn="just">
              <a:buAutoNum type="alphaLcParenR"/>
            </a:pPr>
            <a:endParaRPr lang="en-US" dirty="0" smtClean="0">
              <a:solidFill>
                <a:schemeClr val="tx1"/>
              </a:solidFill>
            </a:endParaRPr>
          </a:p>
          <a:p>
            <a:pPr>
              <a:buNone/>
            </a:pPr>
            <a:r>
              <a:rPr lang="en-US" b="1" dirty="0" smtClean="0"/>
              <a:t>Mann–Whitney </a:t>
            </a:r>
            <a:r>
              <a:rPr lang="en-US" b="1" i="1" dirty="0" smtClean="0"/>
              <a:t>U test also assumes homogeneity of variance with respect to the underlying </a:t>
            </a:r>
            <a:r>
              <a:rPr lang="en-US" dirty="0" smtClean="0"/>
              <a:t>population distributions. However, that there is some empirical evidence which suggests that the sampling distribution for the </a:t>
            </a:r>
            <a:r>
              <a:rPr lang="en-US" b="1" dirty="0" smtClean="0"/>
              <a:t>Mann–Whitney </a:t>
            </a:r>
            <a:r>
              <a:rPr lang="en-US" b="1" i="1" dirty="0" smtClean="0"/>
              <a:t>U test is not as affected </a:t>
            </a:r>
            <a:r>
              <a:rPr lang="en-US" dirty="0" smtClean="0"/>
              <a:t>by violation of the homogeneity of variance assumption as is the sampling distribution for </a:t>
            </a:r>
            <a:r>
              <a:rPr lang="en-US" b="1" i="1" dirty="0" smtClean="0"/>
              <a:t>t test </a:t>
            </a:r>
            <a:r>
              <a:rPr lang="en-US" b="1" dirty="0" smtClean="0"/>
              <a:t>for two independent samples.</a:t>
            </a:r>
            <a:endParaRPr lang="en-US" dirty="0">
              <a:solidFill>
                <a:schemeClr val="tx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7. </a:t>
            </a:r>
            <a:r>
              <a:rPr lang="en-US" sz="2400" b="1" dirty="0" smtClean="0"/>
              <a:t>Mann–Whitney </a:t>
            </a:r>
            <a:r>
              <a:rPr lang="en-US" sz="2400" b="1" i="1" dirty="0" smtClean="0"/>
              <a:t>U Test</a:t>
            </a:r>
            <a:br>
              <a:rPr lang="en-US" sz="2400" b="1" i="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b="1" dirty="0" smtClean="0"/>
              <a:t>Example </a:t>
            </a:r>
            <a:r>
              <a:rPr lang="en-US" dirty="0" smtClean="0">
                <a:solidFill>
                  <a:schemeClr val="tx1"/>
                </a:solidFill>
              </a:rPr>
              <a:t>7.1 In order to assess the efficacy of a new antidepressant drug, ten clinically depressed patients are randomly assigned to one of two groups. Five patients are assigned to Group 1, which is administered the antidepressant drug for a period of six months. The other five patients are assigned to Group 2, which is administered a placebo during the same six-month period. Assume that prior to introducing the experimental treatments, the experimenter confirmed that the level of depression in the two groups was equal. After six months elapse all ten subjects are rated by a psychiatrist (who is blind with respect to a subject’s experimental condition) on their level of depression. The psychiatrist’s depression ratings for the five subjects in each group follow (the higher the rating, the more depressed a subject): Group 1: 11, 1, 0, 2, 0; Group 2: 11, 11, 5, 8, 4. Do the data indicate that the antidepressant drug is effective?</a:t>
            </a:r>
            <a:endParaRPr lang="en-US" dirty="0">
              <a:solidFill>
                <a:schemeClr val="tx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799" cy="6019800"/>
          </a:xfrm>
        </p:spPr>
        <p:txBody>
          <a:bodyPr>
            <a:normAutofit/>
          </a:bodyPr>
          <a:lstStyle/>
          <a:p>
            <a:pPr>
              <a:buNone/>
            </a:pPr>
            <a:endParaRPr lang="en-US" dirty="0" smtClean="0"/>
          </a:p>
          <a:p>
            <a:pPr algn="just">
              <a:buNone/>
            </a:pPr>
            <a:r>
              <a:rPr lang="en-US" b="1" dirty="0" smtClean="0">
                <a:solidFill>
                  <a:schemeClr val="tx1"/>
                </a:solidFill>
              </a:rPr>
              <a:t>Null hypothesis:  H</a:t>
            </a:r>
            <a:r>
              <a:rPr lang="en-US" b="1" baseline="-25000" dirty="0" smtClean="0">
                <a:solidFill>
                  <a:schemeClr val="tx1"/>
                </a:solidFill>
              </a:rPr>
              <a:t>0</a:t>
            </a:r>
            <a:r>
              <a:rPr lang="en-US" b="1" dirty="0" smtClean="0">
                <a:solidFill>
                  <a:schemeClr val="tx1"/>
                </a:solidFill>
              </a:rPr>
              <a:t>: </a:t>
            </a:r>
            <a:r>
              <a:rPr lang="el-GR" b="1" dirty="0" smtClean="0">
                <a:solidFill>
                  <a:schemeClr val="tx1"/>
                </a:solidFill>
              </a:rPr>
              <a:t>θ</a:t>
            </a:r>
            <a:r>
              <a:rPr lang="en-US" b="1" baseline="-25000" dirty="0" smtClean="0">
                <a:solidFill>
                  <a:schemeClr val="tx1"/>
                </a:solidFill>
              </a:rPr>
              <a:t>1</a:t>
            </a:r>
            <a:r>
              <a:rPr lang="en-US" b="1" dirty="0" smtClean="0">
                <a:solidFill>
                  <a:schemeClr val="tx1"/>
                </a:solidFill>
              </a:rPr>
              <a:t>=</a:t>
            </a:r>
            <a:r>
              <a:rPr lang="el-GR" b="1" dirty="0" smtClean="0">
                <a:solidFill>
                  <a:schemeClr val="tx1"/>
                </a:solidFill>
              </a:rPr>
              <a:t>θ</a:t>
            </a:r>
            <a:r>
              <a:rPr lang="en-US" b="1" baseline="-25000" dirty="0" smtClean="0">
                <a:solidFill>
                  <a:schemeClr val="tx1"/>
                </a:solidFill>
              </a:rPr>
              <a:t>2</a:t>
            </a:r>
          </a:p>
          <a:p>
            <a:pPr algn="just">
              <a:buNone/>
            </a:pPr>
            <a:r>
              <a:rPr lang="en-US" dirty="0" smtClean="0">
                <a:solidFill>
                  <a:schemeClr val="tx1"/>
                </a:solidFill>
              </a:rPr>
              <a:t>(The median of the population Group 1 represents equals the median of the population Group 2 represents. With respect to the sample data, when both groups have an equal sample size, this translates into the sum of the ranks of Group 1 being equal to the sum of the ranks of Group 2(i.e., ∑</a:t>
            </a:r>
            <a:r>
              <a:rPr lang="en-US" b="1" i="1" dirty="0" smtClean="0">
                <a:solidFill>
                  <a:schemeClr val="tx1"/>
                </a:solidFill>
              </a:rPr>
              <a:t>R</a:t>
            </a:r>
            <a:r>
              <a:rPr lang="en-US" b="1" i="1" baseline="-25000" dirty="0" smtClean="0">
                <a:solidFill>
                  <a:schemeClr val="tx1"/>
                </a:solidFill>
              </a:rPr>
              <a:t>1</a:t>
            </a:r>
            <a:r>
              <a:rPr lang="en-US" i="1" dirty="0" smtClean="0">
                <a:solidFill>
                  <a:schemeClr val="tx1"/>
                </a:solidFill>
              </a:rPr>
              <a:t> = </a:t>
            </a:r>
            <a:r>
              <a:rPr lang="en-US" dirty="0" smtClean="0">
                <a:solidFill>
                  <a:schemeClr val="tx1"/>
                </a:solidFill>
              </a:rPr>
              <a:t>∑</a:t>
            </a:r>
            <a:r>
              <a:rPr lang="en-US" b="1" i="1" dirty="0" smtClean="0">
                <a:solidFill>
                  <a:schemeClr val="tx1"/>
                </a:solidFill>
              </a:rPr>
              <a:t>R</a:t>
            </a:r>
            <a:r>
              <a:rPr lang="en-US" i="1" baseline="-25000" dirty="0" smtClean="0">
                <a:solidFill>
                  <a:schemeClr val="tx1"/>
                </a:solidFill>
              </a:rPr>
              <a:t>2</a:t>
            </a:r>
            <a:r>
              <a:rPr lang="en-US" i="1" dirty="0" smtClean="0">
                <a:solidFill>
                  <a:schemeClr val="tx1"/>
                </a:solidFill>
              </a:rPr>
              <a:t>).)</a:t>
            </a:r>
          </a:p>
          <a:p>
            <a:pPr algn="just">
              <a:buNone/>
            </a:pPr>
            <a:endParaRPr lang="en-US" i="1" dirty="0" smtClean="0">
              <a:solidFill>
                <a:schemeClr val="tx1"/>
              </a:solidFill>
            </a:endParaRPr>
          </a:p>
          <a:p>
            <a:pPr algn="just">
              <a:buNone/>
            </a:pPr>
            <a:r>
              <a:rPr lang="en-US" b="1" dirty="0" smtClean="0">
                <a:solidFill>
                  <a:schemeClr val="tx1"/>
                </a:solidFill>
              </a:rPr>
              <a:t>Alternative hypothesis :  H</a:t>
            </a:r>
            <a:r>
              <a:rPr lang="en-US" b="1" baseline="-25000" dirty="0" smtClean="0">
                <a:solidFill>
                  <a:schemeClr val="tx1"/>
                </a:solidFill>
              </a:rPr>
              <a:t>0</a:t>
            </a:r>
            <a:r>
              <a:rPr lang="en-US" b="1" dirty="0" smtClean="0">
                <a:solidFill>
                  <a:schemeClr val="tx1"/>
                </a:solidFill>
              </a:rPr>
              <a:t>: </a:t>
            </a:r>
            <a:r>
              <a:rPr lang="el-GR" b="1" dirty="0" smtClean="0">
                <a:solidFill>
                  <a:schemeClr val="tx1"/>
                </a:solidFill>
              </a:rPr>
              <a:t>θ</a:t>
            </a:r>
            <a:r>
              <a:rPr lang="en-US" b="1" baseline="-25000" dirty="0" smtClean="0">
                <a:solidFill>
                  <a:schemeClr val="tx1"/>
                </a:solidFill>
              </a:rPr>
              <a:t>1</a:t>
            </a:r>
            <a:r>
              <a:rPr lang="en-US" b="1" dirty="0" smtClean="0">
                <a:solidFill>
                  <a:schemeClr val="tx1"/>
                </a:solidFill>
              </a:rPr>
              <a:t>≠</a:t>
            </a:r>
            <a:r>
              <a:rPr lang="el-GR" b="1" dirty="0" smtClean="0">
                <a:solidFill>
                  <a:schemeClr val="tx1"/>
                </a:solidFill>
              </a:rPr>
              <a:t> θ</a:t>
            </a:r>
            <a:r>
              <a:rPr lang="en-US" b="1" baseline="-25000" dirty="0" smtClean="0">
                <a:solidFill>
                  <a:schemeClr val="tx1"/>
                </a:solidFill>
              </a:rPr>
              <a:t>2</a:t>
            </a:r>
            <a:endParaRPr lang="en-US" b="1" dirty="0" smtClean="0">
              <a:solidFill>
                <a:schemeClr val="tx1"/>
              </a:solidFill>
            </a:endParaRPr>
          </a:p>
          <a:p>
            <a:pPr algn="just">
              <a:buNone/>
            </a:pPr>
            <a:r>
              <a:rPr lang="en-US" dirty="0" smtClean="0">
                <a:solidFill>
                  <a:schemeClr val="tx1"/>
                </a:solidFill>
              </a:rPr>
              <a:t>   </a:t>
            </a:r>
          </a:p>
          <a:p>
            <a:pPr algn="just">
              <a:buNone/>
            </a:pPr>
            <a:r>
              <a:rPr lang="en-US" dirty="0" smtClean="0">
                <a:solidFill>
                  <a:schemeClr val="tx1"/>
                </a:solidFill>
              </a:rPr>
              <a:t>(The median of the population Group 1 represents does not equal the median of the population Group 2 represents. With respect to the sample data, when both groups have an equal sample size, this translates into the sum of the ranks of Group 1 not being equal to the sum of the ranks of Group 2(i.e., ∑</a:t>
            </a:r>
            <a:r>
              <a:rPr lang="en-US" b="1" i="1" dirty="0" smtClean="0">
                <a:solidFill>
                  <a:schemeClr val="tx1"/>
                </a:solidFill>
              </a:rPr>
              <a:t>R</a:t>
            </a:r>
            <a:r>
              <a:rPr lang="en-US" b="1" i="1" baseline="-25000" dirty="0" smtClean="0">
                <a:solidFill>
                  <a:schemeClr val="tx1"/>
                </a:solidFill>
              </a:rPr>
              <a:t>1 </a:t>
            </a:r>
            <a:r>
              <a:rPr lang="en-US" b="1" i="1" dirty="0" smtClean="0">
                <a:solidFill>
                  <a:schemeClr val="tx1"/>
                </a:solidFill>
              </a:rPr>
              <a:t>≠</a:t>
            </a:r>
            <a:r>
              <a:rPr lang="en-US" i="1" dirty="0" smtClean="0">
                <a:solidFill>
                  <a:schemeClr val="tx1"/>
                </a:solidFill>
              </a:rPr>
              <a:t> </a:t>
            </a:r>
            <a:r>
              <a:rPr lang="en-US" dirty="0" smtClean="0">
                <a:solidFill>
                  <a:schemeClr val="tx1"/>
                </a:solidFill>
              </a:rPr>
              <a:t>∑</a:t>
            </a:r>
            <a:r>
              <a:rPr lang="en-US" b="1" i="1" dirty="0" smtClean="0">
                <a:solidFill>
                  <a:schemeClr val="tx1"/>
                </a:solidFill>
              </a:rPr>
              <a:t> R</a:t>
            </a:r>
            <a:r>
              <a:rPr lang="en-US" i="1" baseline="-25000" dirty="0" smtClean="0">
                <a:solidFill>
                  <a:schemeClr val="tx1"/>
                </a:solidFill>
              </a:rPr>
              <a:t>2</a:t>
            </a:r>
            <a:r>
              <a:rPr lang="en-US" i="1" dirty="0" smtClean="0">
                <a:solidFill>
                  <a:schemeClr val="tx1"/>
                </a:solidFill>
              </a:rPr>
              <a:t>). </a:t>
            </a:r>
          </a:p>
          <a:p>
            <a:pPr>
              <a:buNone/>
            </a:pPr>
            <a:r>
              <a:rPr lang="en-US" i="1" dirty="0" smtClean="0">
                <a:solidFill>
                  <a:schemeClr val="tx1"/>
                </a:solidFill>
              </a:rPr>
              <a:t>This is a </a:t>
            </a:r>
            <a:r>
              <a:rPr lang="en-US" b="1" i="1" dirty="0" smtClean="0">
                <a:solidFill>
                  <a:schemeClr val="tx1"/>
                </a:solidFill>
              </a:rPr>
              <a:t>nondirectional </a:t>
            </a:r>
            <a:r>
              <a:rPr lang="en-US" b="1" dirty="0" smtClean="0">
                <a:solidFill>
                  <a:schemeClr val="tx1"/>
                </a:solidFill>
              </a:rPr>
              <a:t>alternative hypothesis and it is evaluated with a two-tailed test.)</a:t>
            </a:r>
            <a:endParaRPr lang="en-US" i="1" dirty="0" smtClean="0">
              <a:solidFill>
                <a:schemeClr val="tx1"/>
              </a:solidFill>
            </a:endParaRPr>
          </a:p>
          <a:p>
            <a:pPr>
              <a:buNone/>
            </a:pPr>
            <a:endParaRPr lang="en-US" i="1" dirty="0" smtClean="0"/>
          </a:p>
          <a:p>
            <a:pPr>
              <a:buNone/>
            </a:pP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lgn="just">
              <a:buNone/>
            </a:pPr>
            <a:r>
              <a:rPr lang="en-US" sz="1600" b="1" dirty="0" smtClean="0">
                <a:solidFill>
                  <a:schemeClr val="tx1"/>
                </a:solidFill>
              </a:rPr>
              <a:t>Alternative hypothesis :  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1</a:t>
            </a:r>
            <a:r>
              <a:rPr lang="en-US" sz="1600" b="1" dirty="0" smtClean="0">
                <a:solidFill>
                  <a:schemeClr val="tx1"/>
                </a:solidFill>
              </a:rPr>
              <a:t>&gt;</a:t>
            </a:r>
            <a:r>
              <a:rPr lang="el-GR" sz="1600" b="1" dirty="0" smtClean="0">
                <a:solidFill>
                  <a:schemeClr val="tx1"/>
                </a:solidFill>
              </a:rPr>
              <a:t>θ</a:t>
            </a:r>
            <a:r>
              <a:rPr lang="en-US" sz="1600" b="1" baseline="-25000" dirty="0" smtClean="0">
                <a:solidFill>
                  <a:schemeClr val="tx1"/>
                </a:solidFill>
              </a:rPr>
              <a:t>2</a:t>
            </a:r>
            <a:endParaRPr lang="en-US" sz="1600" b="1" dirty="0" smtClean="0">
              <a:solidFill>
                <a:schemeClr val="tx1"/>
              </a:solidFill>
            </a:endParaRPr>
          </a:p>
          <a:p>
            <a:pPr>
              <a:buNone/>
            </a:pPr>
            <a:r>
              <a:rPr lang="en-US" sz="1600" dirty="0" smtClean="0">
                <a:solidFill>
                  <a:schemeClr val="tx1"/>
                </a:solidFill>
              </a:rPr>
              <a:t>(The median of the population Group 1 represents is greater than the median of the population Group 2 represents. With respect to the sample data, when both groups have an equal sample size (so long as a rank of 1 is given to the lowest score), this translates into the sum of the ranks of Group 1 being greater than the sum of the ranks of Group 2 ((i.e., ∑</a:t>
            </a:r>
            <a:r>
              <a:rPr lang="en-US" sz="1600" b="1" i="1" dirty="0" smtClean="0">
                <a:solidFill>
                  <a:schemeClr val="tx1"/>
                </a:solidFill>
              </a:rPr>
              <a:t>R</a:t>
            </a:r>
            <a:r>
              <a:rPr lang="en-US" sz="1600" b="1" i="1" baseline="-25000" dirty="0" smtClean="0">
                <a:solidFill>
                  <a:schemeClr val="tx1"/>
                </a:solidFill>
              </a:rPr>
              <a:t>1</a:t>
            </a:r>
            <a:r>
              <a:rPr lang="en-US" sz="1600" i="1" dirty="0" smtClean="0">
                <a:solidFill>
                  <a:schemeClr val="tx1"/>
                </a:solidFill>
              </a:rPr>
              <a:t> &gt; </a:t>
            </a:r>
            <a:r>
              <a:rPr lang="en-US" sz="1600" dirty="0" smtClean="0">
                <a:solidFill>
                  <a:schemeClr val="tx1"/>
                </a:solidFill>
              </a:rPr>
              <a:t>∑</a:t>
            </a:r>
            <a:r>
              <a:rPr lang="en-US" sz="1600" b="1" i="1" dirty="0" smtClean="0">
                <a:solidFill>
                  <a:schemeClr val="tx1"/>
                </a:solidFill>
              </a:rPr>
              <a:t>R</a:t>
            </a:r>
            <a:r>
              <a:rPr lang="en-US" sz="1600" i="1" baseline="-25000" dirty="0" smtClean="0">
                <a:solidFill>
                  <a:schemeClr val="tx1"/>
                </a:solidFill>
              </a:rPr>
              <a:t>2 </a:t>
            </a:r>
            <a:r>
              <a:rPr lang="en-US" sz="1600" i="1" dirty="0" smtClean="0">
                <a:solidFill>
                  <a:schemeClr val="tx1"/>
                </a:solidFill>
              </a:rPr>
              <a:t>). </a:t>
            </a:r>
          </a:p>
          <a:p>
            <a:pPr algn="just">
              <a:buNone/>
            </a:pPr>
            <a:r>
              <a:rPr lang="en-US" sz="1600" i="1" dirty="0" smtClean="0">
                <a:solidFill>
                  <a:schemeClr val="tx1"/>
                </a:solidFill>
              </a:rPr>
              <a:t>This is a </a:t>
            </a:r>
            <a:r>
              <a:rPr lang="en-US" sz="1600" b="1" dirty="0" smtClean="0">
                <a:solidFill>
                  <a:schemeClr val="tx1"/>
                </a:solidFill>
              </a:rPr>
              <a:t>directional alternative hypothesis and it is evaluated with a one-tailed test.)</a:t>
            </a:r>
          </a:p>
          <a:p>
            <a:pPr algn="just">
              <a:buNone/>
            </a:pPr>
            <a:endParaRPr lang="en-US" sz="1600" dirty="0" smtClean="0">
              <a:solidFill>
                <a:schemeClr val="tx1"/>
              </a:solidFill>
            </a:endParaRPr>
          </a:p>
          <a:p>
            <a:pPr algn="just">
              <a:buNone/>
            </a:pPr>
            <a:r>
              <a:rPr lang="en-US" sz="1600" dirty="0" smtClean="0">
                <a:solidFill>
                  <a:schemeClr val="tx1"/>
                </a:solidFill>
              </a:rPr>
              <a:t>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1</a:t>
            </a:r>
            <a:r>
              <a:rPr lang="en-US" sz="1600" b="1" dirty="0" smtClean="0">
                <a:solidFill>
                  <a:schemeClr val="tx1"/>
                </a:solidFill>
              </a:rPr>
              <a:t>&lt;</a:t>
            </a:r>
            <a:r>
              <a:rPr lang="el-GR" sz="1600" b="1" dirty="0" smtClean="0">
                <a:solidFill>
                  <a:schemeClr val="tx1"/>
                </a:solidFill>
              </a:rPr>
              <a:t> θ</a:t>
            </a:r>
            <a:r>
              <a:rPr lang="en-US" sz="1600" b="1" baseline="-25000" dirty="0" smtClean="0">
                <a:solidFill>
                  <a:schemeClr val="tx1"/>
                </a:solidFill>
              </a:rPr>
              <a:t>2</a:t>
            </a:r>
            <a:endParaRPr lang="en-US" sz="1600" dirty="0" smtClean="0">
              <a:solidFill>
                <a:schemeClr val="tx1"/>
              </a:solidFill>
            </a:endParaRPr>
          </a:p>
          <a:p>
            <a:pPr>
              <a:buNone/>
            </a:pPr>
            <a:r>
              <a:rPr lang="en-US" sz="1600" dirty="0" smtClean="0">
                <a:solidFill>
                  <a:schemeClr val="tx1"/>
                </a:solidFill>
              </a:rPr>
              <a:t>(The median of the population Group 1 represents is less than the median of the population Group 2 represents. With respect to the sample data, when both groups have an equal sample size (so long as a rank of 1 is given to the lowest score), this translates into the sum of the ranks of Group 1 being less than the sum of the ranks of Group 2 ( (i.e., ∑</a:t>
            </a:r>
            <a:r>
              <a:rPr lang="en-US" sz="1600" b="1" i="1" dirty="0" smtClean="0">
                <a:solidFill>
                  <a:schemeClr val="tx1"/>
                </a:solidFill>
              </a:rPr>
              <a:t>R</a:t>
            </a:r>
            <a:r>
              <a:rPr lang="en-US" sz="1600" b="1" i="1" baseline="-25000" dirty="0" smtClean="0">
                <a:solidFill>
                  <a:schemeClr val="tx1"/>
                </a:solidFill>
              </a:rPr>
              <a:t>1</a:t>
            </a:r>
            <a:r>
              <a:rPr lang="en-US" sz="1600" i="1" dirty="0" smtClean="0">
                <a:solidFill>
                  <a:schemeClr val="tx1"/>
                </a:solidFill>
              </a:rPr>
              <a:t> &lt; </a:t>
            </a:r>
            <a:r>
              <a:rPr lang="en-US" sz="1600" dirty="0" smtClean="0">
                <a:solidFill>
                  <a:schemeClr val="tx1"/>
                </a:solidFill>
              </a:rPr>
              <a:t>∑</a:t>
            </a:r>
            <a:r>
              <a:rPr lang="en-US" sz="1600" b="1" i="1" dirty="0" smtClean="0">
                <a:solidFill>
                  <a:schemeClr val="tx1"/>
                </a:solidFill>
              </a:rPr>
              <a:t>R</a:t>
            </a:r>
            <a:r>
              <a:rPr lang="en-US" sz="1600" i="1" baseline="-25000" dirty="0" smtClean="0">
                <a:solidFill>
                  <a:schemeClr val="tx1"/>
                </a:solidFill>
              </a:rPr>
              <a:t>2 </a:t>
            </a:r>
            <a:r>
              <a:rPr lang="en-US" sz="1600" i="1" dirty="0" smtClean="0">
                <a:solidFill>
                  <a:schemeClr val="tx1"/>
                </a:solidFill>
              </a:rPr>
              <a:t>). </a:t>
            </a:r>
          </a:p>
          <a:p>
            <a:pPr algn="just">
              <a:buNone/>
            </a:pPr>
            <a:r>
              <a:rPr lang="en-US" sz="1600" i="1" dirty="0" smtClean="0">
                <a:solidFill>
                  <a:schemeClr val="tx1"/>
                </a:solidFill>
              </a:rPr>
              <a:t>This is a </a:t>
            </a:r>
            <a:r>
              <a:rPr lang="en-US" sz="1600" b="1" dirty="0" smtClean="0">
                <a:solidFill>
                  <a:schemeClr val="tx1"/>
                </a:solidFill>
              </a:rPr>
              <a:t>directional alternative hypothesis and it is evaluated with a one-tailed test.)</a:t>
            </a:r>
          </a:p>
          <a:p>
            <a:pPr algn="just">
              <a:buNone/>
            </a:pPr>
            <a:endParaRPr lang="en-US" sz="1600" b="1" dirty="0" smtClean="0">
              <a:solidFill>
                <a:schemeClr val="tx1"/>
              </a:solidFill>
            </a:endParaRPr>
          </a:p>
          <a:p>
            <a:pPr algn="just">
              <a:buNone/>
            </a:pPr>
            <a:r>
              <a:rPr lang="en-US" sz="1600" b="1" dirty="0" smtClean="0">
                <a:solidFill>
                  <a:schemeClr val="tx1"/>
                </a:solidFill>
              </a:rPr>
              <a:t>Note: Only one of the above noted alternative hypotheses is employed. If the alternative </a:t>
            </a:r>
            <a:r>
              <a:rPr lang="en-US" sz="1600" dirty="0" smtClean="0">
                <a:solidFill>
                  <a:schemeClr val="tx1"/>
                </a:solidFill>
              </a:rPr>
              <a:t>hypothesis the researcher selects is supported, the null hypothesis is rejected.</a:t>
            </a:r>
            <a:endParaRPr lang="en-US" sz="16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188199" cy="838200"/>
          </a:xfrm>
        </p:spPr>
        <p:txBody>
          <a:bodyPr>
            <a:normAutofit/>
          </a:bodyPr>
          <a:lstStyle/>
          <a:p>
            <a:r>
              <a:rPr lang="en-US" sz="2400" dirty="0" smtClean="0"/>
              <a:t>DECIDING ON APPROPRIATE STATISTICAL METHODS</a:t>
            </a:r>
            <a:endParaRPr lang="ro-RO" sz="2400" dirty="0"/>
          </a:p>
        </p:txBody>
      </p:sp>
      <p:sp>
        <p:nvSpPr>
          <p:cNvPr id="3" name="Content Placeholder 2"/>
          <p:cNvSpPr>
            <a:spLocks noGrp="1"/>
          </p:cNvSpPr>
          <p:nvPr>
            <p:ph idx="1"/>
          </p:nvPr>
        </p:nvSpPr>
        <p:spPr>
          <a:xfrm>
            <a:off x="304800" y="990600"/>
            <a:ext cx="8534400" cy="4822163"/>
          </a:xfrm>
        </p:spPr>
        <p:txBody>
          <a:bodyPr/>
          <a:lstStyle/>
          <a:p>
            <a:r>
              <a:rPr lang="en-US" dirty="0" smtClean="0">
                <a:solidFill>
                  <a:schemeClr val="tx1"/>
                </a:solidFill>
              </a:rPr>
              <a:t>What is the main research question?</a:t>
            </a:r>
          </a:p>
          <a:p>
            <a:pPr lvl="1">
              <a:buNone/>
            </a:pPr>
            <a:r>
              <a:rPr lang="en-US" dirty="0" smtClean="0">
                <a:solidFill>
                  <a:schemeClr val="tx1"/>
                </a:solidFill>
              </a:rPr>
              <a:t>	This needs to be able to be defined with specific variables in mind. </a:t>
            </a:r>
          </a:p>
          <a:p>
            <a:r>
              <a:rPr lang="en-US" dirty="0" smtClean="0">
                <a:solidFill>
                  <a:schemeClr val="tx1"/>
                </a:solidFill>
              </a:rPr>
              <a:t>Which variables (</a:t>
            </a:r>
            <a:r>
              <a:rPr lang="en-US" i="1" dirty="0" smtClean="0">
                <a:solidFill>
                  <a:schemeClr val="tx1"/>
                </a:solidFill>
              </a:rPr>
              <a:t>types of measurement</a:t>
            </a:r>
            <a:r>
              <a:rPr lang="en-US" dirty="0" smtClean="0">
                <a:solidFill>
                  <a:schemeClr val="tx1"/>
                </a:solidFill>
              </a:rPr>
              <a:t>) will help answer the research question? </a:t>
            </a:r>
          </a:p>
          <a:p>
            <a:r>
              <a:rPr lang="en-US" dirty="0" smtClean="0">
                <a:solidFill>
                  <a:schemeClr val="tx1"/>
                </a:solidFill>
              </a:rPr>
              <a:t>Which is the dependent (</a:t>
            </a:r>
            <a:r>
              <a:rPr lang="en-US" i="1" dirty="0" smtClean="0">
                <a:solidFill>
                  <a:schemeClr val="tx1"/>
                </a:solidFill>
              </a:rPr>
              <a:t>outcome</a:t>
            </a:r>
            <a:r>
              <a:rPr lang="en-US" dirty="0" smtClean="0">
                <a:solidFill>
                  <a:schemeClr val="tx1"/>
                </a:solidFill>
              </a:rPr>
              <a:t>) variable and what type of variable is it?</a:t>
            </a:r>
          </a:p>
          <a:p>
            <a:r>
              <a:rPr lang="en-US" dirty="0" smtClean="0">
                <a:solidFill>
                  <a:schemeClr val="tx1"/>
                </a:solidFill>
              </a:rPr>
              <a:t>Which are the independent (</a:t>
            </a:r>
            <a:r>
              <a:rPr lang="en-US" i="1" dirty="0" smtClean="0">
                <a:solidFill>
                  <a:schemeClr val="tx1"/>
                </a:solidFill>
              </a:rPr>
              <a:t>explanatory</a:t>
            </a:r>
            <a:r>
              <a:rPr lang="en-US" dirty="0" smtClean="0">
                <a:solidFill>
                  <a:schemeClr val="tx1"/>
                </a:solidFill>
              </a:rPr>
              <a:t>) variables, how many are there and what data types are they?  </a:t>
            </a:r>
            <a:endParaRPr lang="ro-RO" dirty="0">
              <a:solidFill>
                <a:schemeClr val="tx1"/>
              </a:solidFill>
            </a:endParaRPr>
          </a:p>
        </p:txBody>
      </p:sp>
      <p:pic>
        <p:nvPicPr>
          <p:cNvPr id="101377" name="Picture 1"/>
          <p:cNvPicPr>
            <a:picLocks noChangeAspect="1" noChangeArrowheads="1"/>
          </p:cNvPicPr>
          <p:nvPr/>
        </p:nvPicPr>
        <p:blipFill>
          <a:blip r:embed="rId2" cstate="print"/>
          <a:srcRect/>
          <a:stretch>
            <a:fillRect/>
          </a:stretch>
        </p:blipFill>
        <p:spPr bwMode="auto">
          <a:xfrm>
            <a:off x="609600" y="3505200"/>
            <a:ext cx="6353175" cy="2192232"/>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buNone/>
            </a:pPr>
            <a:r>
              <a:rPr lang="en-US" sz="1600" dirty="0" smtClean="0">
                <a:solidFill>
                  <a:schemeClr val="tx1"/>
                </a:solidFill>
              </a:rPr>
              <a:t>The total number of subjects employed in the experiment is </a:t>
            </a:r>
            <a:r>
              <a:rPr lang="en-US" sz="1600" i="1" dirty="0" smtClean="0">
                <a:solidFill>
                  <a:schemeClr val="tx1"/>
                </a:solidFill>
              </a:rPr>
              <a:t>N = 10. There are  subjects in Group 1 and </a:t>
            </a:r>
            <a:r>
              <a:rPr lang="en-US" sz="1600" dirty="0" smtClean="0">
                <a:solidFill>
                  <a:schemeClr val="tx1"/>
                </a:solidFill>
              </a:rPr>
              <a:t>subjects in Group 2. </a:t>
            </a:r>
          </a:p>
          <a:p>
            <a:pPr>
              <a:buNone/>
            </a:pPr>
            <a:endParaRPr lang="en-US" sz="1600" dirty="0" smtClean="0">
              <a:solidFill>
                <a:schemeClr val="tx1"/>
              </a:solidFill>
            </a:endParaRPr>
          </a:p>
          <a:p>
            <a:pPr>
              <a:buNone/>
            </a:pPr>
            <a:endParaRPr lang="en-US" sz="1600" dirty="0">
              <a:solidFill>
                <a:schemeClr val="tx1"/>
              </a:solidFill>
            </a:endParaRPr>
          </a:p>
        </p:txBody>
      </p:sp>
      <p:pic>
        <p:nvPicPr>
          <p:cNvPr id="217090" name="Picture 2"/>
          <p:cNvPicPr>
            <a:picLocks noChangeAspect="1" noChangeArrowheads="1"/>
          </p:cNvPicPr>
          <p:nvPr/>
        </p:nvPicPr>
        <p:blipFill>
          <a:blip r:embed="rId2" cstate="print"/>
          <a:srcRect/>
          <a:stretch>
            <a:fillRect/>
          </a:stretch>
        </p:blipFill>
        <p:spPr bwMode="auto">
          <a:xfrm>
            <a:off x="228600" y="381000"/>
            <a:ext cx="6645758" cy="26670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AutoNum type="alphaLcParenR"/>
            </a:pPr>
            <a:r>
              <a:rPr lang="en-US" sz="1600" dirty="0" smtClean="0">
                <a:solidFill>
                  <a:schemeClr val="tx1"/>
                </a:solidFill>
              </a:rPr>
              <a:t>All </a:t>
            </a:r>
            <a:r>
              <a:rPr lang="en-US" sz="1600" i="1" dirty="0" smtClean="0">
                <a:solidFill>
                  <a:schemeClr val="tx1"/>
                </a:solidFill>
              </a:rPr>
              <a:t>N = 10 scores are arranged in order of magnitude (irrespective of group membership), </a:t>
            </a:r>
            <a:r>
              <a:rPr lang="en-US" sz="1600" dirty="0" smtClean="0">
                <a:solidFill>
                  <a:schemeClr val="tx1"/>
                </a:solidFill>
              </a:rPr>
              <a:t>beginning on the left with the lowest score and moving to the right as scores increase. This is done in the second row of the table.</a:t>
            </a:r>
          </a:p>
          <a:p>
            <a:pPr algn="just">
              <a:buFont typeface="+mj-lt"/>
              <a:buAutoNum type="alphaLcParenR"/>
            </a:pPr>
            <a:r>
              <a:rPr lang="en-US" sz="1600" dirty="0" smtClean="0">
                <a:solidFill>
                  <a:schemeClr val="tx1"/>
                </a:solidFill>
              </a:rPr>
              <a:t>In the third row of the table, all </a:t>
            </a:r>
            <a:r>
              <a:rPr lang="en-US" sz="1600" i="1" dirty="0" smtClean="0">
                <a:solidFill>
                  <a:schemeClr val="tx1"/>
                </a:solidFill>
              </a:rPr>
              <a:t>N = 10 scores are assigned a rank. Moving from left </a:t>
            </a:r>
            <a:r>
              <a:rPr lang="en-US" sz="1600" dirty="0" smtClean="0">
                <a:solidFill>
                  <a:schemeClr val="tx1"/>
                </a:solidFill>
              </a:rPr>
              <a:t>to right, a rank of 1 is assigned to the score that is furthest to the left (which is the lowest score), a rank of 2 is assigned to the score that is second from the left (which, if there are no ties, will be the second lowest score), and so on until the score at the extreme right (which will be the highest score) is assigned a rank equal to </a:t>
            </a:r>
            <a:r>
              <a:rPr lang="en-US" sz="1600" i="1" dirty="0" smtClean="0">
                <a:solidFill>
                  <a:schemeClr val="tx1"/>
                </a:solidFill>
              </a:rPr>
              <a:t>N (if there are no ties for the highest score).</a:t>
            </a:r>
          </a:p>
          <a:p>
            <a:pPr algn="just">
              <a:buFont typeface="+mj-lt"/>
              <a:buAutoNum type="alphaLcParenR"/>
            </a:pPr>
            <a:r>
              <a:rPr lang="en-US" sz="1600" dirty="0" smtClean="0">
                <a:solidFill>
                  <a:schemeClr val="tx1"/>
                </a:solidFill>
              </a:rPr>
              <a:t>The ranks in the third row must be adjusted when there are tied scores present in the data. Specifically, in instances where two or more subjects have the same score, the average of the ranks involved is assigned to all scores tied for a given rank. This adjustment is made in the fourth row.</a:t>
            </a:r>
          </a:p>
          <a:p>
            <a:pPr algn="just">
              <a:buAutoNum type="alphaLcParenR"/>
            </a:pPr>
            <a:endParaRPr lang="en-US" sz="1600" dirty="0">
              <a:solidFill>
                <a:schemeClr val="tx1"/>
              </a:solidFill>
            </a:endParaRPr>
          </a:p>
        </p:txBody>
      </p:sp>
      <p:pic>
        <p:nvPicPr>
          <p:cNvPr id="218114" name="Picture 2"/>
          <p:cNvPicPr>
            <a:picLocks noChangeAspect="1" noChangeArrowheads="1"/>
          </p:cNvPicPr>
          <p:nvPr/>
        </p:nvPicPr>
        <p:blipFill>
          <a:blip r:embed="rId2" cstate="print"/>
          <a:srcRect/>
          <a:stretch>
            <a:fillRect/>
          </a:stretch>
        </p:blipFill>
        <p:spPr bwMode="auto">
          <a:xfrm>
            <a:off x="0" y="533400"/>
            <a:ext cx="8401050" cy="1552575"/>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lgn="just">
              <a:buNone/>
            </a:pPr>
            <a:endParaRPr lang="en-US" sz="1600" b="1" dirty="0" smtClean="0">
              <a:solidFill>
                <a:schemeClr val="tx1"/>
              </a:solidFill>
            </a:endParaRPr>
          </a:p>
          <a:p>
            <a:pPr algn="just">
              <a:buNone/>
            </a:pPr>
            <a:r>
              <a:rPr lang="en-US" sz="1600" dirty="0" smtClean="0">
                <a:solidFill>
                  <a:schemeClr val="tx1"/>
                </a:solidFill>
              </a:rPr>
              <a:t>It should be noted that it is permissible to reverse the ranking protocol described in this section. Specifically, one can assign a rank of 1 to the highest score, a rank of 2 to the second highest score, and so on, until reaching the lowest score which is assigned a rank equal to the value of </a:t>
            </a:r>
            <a:r>
              <a:rPr lang="en-US" sz="1600" i="1" dirty="0" smtClean="0">
                <a:solidFill>
                  <a:schemeClr val="tx1"/>
                </a:solidFill>
              </a:rPr>
              <a:t>N.</a:t>
            </a:r>
          </a:p>
          <a:p>
            <a:pPr algn="just">
              <a:buNone/>
            </a:pPr>
            <a:endParaRPr lang="en-US" sz="1600" i="1" dirty="0" smtClean="0">
              <a:solidFill>
                <a:schemeClr val="tx1"/>
              </a:solidFill>
            </a:endParaRPr>
          </a:p>
          <a:p>
            <a:pPr algn="just">
              <a:buNone/>
            </a:pPr>
            <a:r>
              <a:rPr lang="en-US" sz="1600" dirty="0" smtClean="0">
                <a:solidFill>
                  <a:schemeClr val="tx1"/>
                </a:solidFill>
              </a:rPr>
              <a:t>Once all of the subjects have been assigned a rank, the sum of the ranks for each of the</a:t>
            </a:r>
          </a:p>
          <a:p>
            <a:pPr algn="just">
              <a:buNone/>
            </a:pPr>
            <a:r>
              <a:rPr lang="en-US" sz="1600" dirty="0" smtClean="0">
                <a:solidFill>
                  <a:schemeClr val="tx1"/>
                </a:solidFill>
              </a:rPr>
              <a:t>groups is computed. These values, ∑</a:t>
            </a:r>
            <a:r>
              <a:rPr lang="en-US" sz="1600" b="1" i="1" dirty="0" smtClean="0">
                <a:solidFill>
                  <a:schemeClr val="tx1"/>
                </a:solidFill>
              </a:rPr>
              <a:t>R</a:t>
            </a:r>
            <a:r>
              <a:rPr lang="en-US" sz="1600" b="1" i="1" baseline="-25000" dirty="0" smtClean="0">
                <a:solidFill>
                  <a:schemeClr val="tx1"/>
                </a:solidFill>
              </a:rPr>
              <a:t>1</a:t>
            </a:r>
            <a:r>
              <a:rPr lang="en-US" sz="1600" i="1" dirty="0" smtClean="0">
                <a:solidFill>
                  <a:schemeClr val="tx1"/>
                </a:solidFill>
              </a:rPr>
              <a:t> = 19 </a:t>
            </a:r>
            <a:r>
              <a:rPr lang="en-US" sz="1600" i="1" dirty="0" err="1" smtClean="0">
                <a:solidFill>
                  <a:schemeClr val="tx1"/>
                </a:solidFill>
              </a:rPr>
              <a:t>si</a:t>
            </a:r>
            <a:r>
              <a:rPr lang="en-US" sz="1600" i="1" dirty="0" smtClean="0">
                <a:solidFill>
                  <a:schemeClr val="tx1"/>
                </a:solidFill>
              </a:rPr>
              <a:t> </a:t>
            </a:r>
            <a:r>
              <a:rPr lang="en-US" sz="1600" dirty="0" smtClean="0">
                <a:solidFill>
                  <a:schemeClr val="tx1"/>
                </a:solidFill>
              </a:rPr>
              <a:t>∑</a:t>
            </a:r>
            <a:r>
              <a:rPr lang="en-US" sz="1600" b="1" i="1" dirty="0" smtClean="0">
                <a:solidFill>
                  <a:schemeClr val="tx1"/>
                </a:solidFill>
              </a:rPr>
              <a:t>R</a:t>
            </a:r>
            <a:r>
              <a:rPr lang="en-US" sz="1600" i="1" baseline="-25000" dirty="0" smtClean="0">
                <a:solidFill>
                  <a:schemeClr val="tx1"/>
                </a:solidFill>
              </a:rPr>
              <a:t>2 </a:t>
            </a:r>
            <a:r>
              <a:rPr lang="en-US" sz="1600" i="1" dirty="0" smtClean="0">
                <a:solidFill>
                  <a:schemeClr val="tx1"/>
                </a:solidFill>
              </a:rPr>
              <a:t>= 36 .</a:t>
            </a:r>
            <a:r>
              <a:rPr lang="en-US" sz="1600" dirty="0" smtClean="0">
                <a:solidFill>
                  <a:schemeClr val="tx1"/>
                </a:solidFill>
              </a:rPr>
              <a:t> Upon determining the sum of the </a:t>
            </a:r>
          </a:p>
          <a:p>
            <a:pPr algn="just">
              <a:buNone/>
            </a:pPr>
            <a:r>
              <a:rPr lang="en-US" sz="1600" dirty="0" smtClean="0">
                <a:solidFill>
                  <a:schemeClr val="tx1"/>
                </a:solidFill>
              </a:rPr>
              <a:t>ranks for both groups, the values </a:t>
            </a:r>
            <a:r>
              <a:rPr lang="en-US" sz="1600" i="1" dirty="0" smtClean="0">
                <a:solidFill>
                  <a:schemeClr val="tx1"/>
                </a:solidFill>
              </a:rPr>
              <a:t>U</a:t>
            </a:r>
            <a:r>
              <a:rPr lang="en-US" sz="1600" i="1" baseline="-25000" dirty="0" smtClean="0">
                <a:solidFill>
                  <a:schemeClr val="tx1"/>
                </a:solidFill>
              </a:rPr>
              <a:t>1</a:t>
            </a:r>
            <a:r>
              <a:rPr lang="en-US" sz="1600" dirty="0" smtClean="0">
                <a:solidFill>
                  <a:schemeClr val="tx1"/>
                </a:solidFill>
              </a:rPr>
              <a:t> and </a:t>
            </a:r>
            <a:r>
              <a:rPr lang="en-US" sz="1600" i="1" dirty="0" smtClean="0">
                <a:solidFill>
                  <a:schemeClr val="tx1"/>
                </a:solidFill>
              </a:rPr>
              <a:t>U</a:t>
            </a:r>
            <a:r>
              <a:rPr lang="en-US" sz="1600" i="1" baseline="-25000" dirty="0" smtClean="0">
                <a:solidFill>
                  <a:schemeClr val="tx1"/>
                </a:solidFill>
              </a:rPr>
              <a:t>2 </a:t>
            </a:r>
            <a:r>
              <a:rPr lang="en-US" sz="1600" i="1" dirty="0" smtClean="0">
                <a:solidFill>
                  <a:schemeClr val="tx1"/>
                </a:solidFill>
              </a:rPr>
              <a:t>are computed:  </a:t>
            </a:r>
            <a:endParaRPr lang="en-US" sz="1600" dirty="0">
              <a:solidFill>
                <a:schemeClr val="tx1"/>
              </a:solidFill>
            </a:endParaRPr>
          </a:p>
        </p:txBody>
      </p:sp>
      <p:pic>
        <p:nvPicPr>
          <p:cNvPr id="219138" name="Picture 2"/>
          <p:cNvPicPr>
            <a:picLocks noChangeAspect="1" noChangeArrowheads="1"/>
          </p:cNvPicPr>
          <p:nvPr/>
        </p:nvPicPr>
        <p:blipFill>
          <a:blip r:embed="rId2" cstate="print"/>
          <a:srcRect/>
          <a:stretch>
            <a:fillRect/>
          </a:stretch>
        </p:blipFill>
        <p:spPr bwMode="auto">
          <a:xfrm>
            <a:off x="2209800" y="3505200"/>
            <a:ext cx="3952875" cy="1609725"/>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lgn="just">
              <a:buNone/>
            </a:pPr>
            <a:endParaRPr lang="en-US" sz="1600" b="1"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 </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buNone/>
            </a:pPr>
            <a:r>
              <a:rPr lang="en-US" sz="1600" dirty="0" smtClean="0">
                <a:solidFill>
                  <a:schemeClr val="tx1"/>
                </a:solidFill>
              </a:rPr>
              <a:t>Note that </a:t>
            </a:r>
            <a:r>
              <a:rPr lang="en-US" sz="1600" i="1" dirty="0" smtClean="0">
                <a:solidFill>
                  <a:schemeClr val="tx1"/>
                </a:solidFill>
              </a:rPr>
              <a:t>U</a:t>
            </a:r>
            <a:r>
              <a:rPr lang="en-US" sz="1600" i="1" baseline="-25000" dirty="0" smtClean="0">
                <a:solidFill>
                  <a:schemeClr val="tx1"/>
                </a:solidFill>
              </a:rPr>
              <a:t>1</a:t>
            </a:r>
            <a:r>
              <a:rPr lang="en-US" sz="1600" dirty="0" smtClean="0">
                <a:solidFill>
                  <a:schemeClr val="tx1"/>
                </a:solidFill>
              </a:rPr>
              <a:t> and </a:t>
            </a:r>
            <a:r>
              <a:rPr lang="en-US" sz="1600" i="1" dirty="0" smtClean="0">
                <a:solidFill>
                  <a:schemeClr val="tx1"/>
                </a:solidFill>
              </a:rPr>
              <a:t>U</a:t>
            </a:r>
            <a:r>
              <a:rPr lang="en-US" sz="1600" i="1" baseline="-25000" dirty="0" smtClean="0">
                <a:solidFill>
                  <a:schemeClr val="tx1"/>
                </a:solidFill>
              </a:rPr>
              <a:t>2</a:t>
            </a:r>
            <a:r>
              <a:rPr lang="en-US" sz="1600" dirty="0" smtClean="0">
                <a:solidFill>
                  <a:schemeClr val="tx1"/>
                </a:solidFill>
              </a:rPr>
              <a:t>  and can never be negative values. If a negative value is obtained for either,   it indicates an error has been made in the rankings and/or calculations. </a:t>
            </a:r>
          </a:p>
          <a:p>
            <a:pPr>
              <a:buNone/>
            </a:pPr>
            <a:endParaRPr lang="en-US" sz="1600" dirty="0" smtClean="0">
              <a:solidFill>
                <a:schemeClr val="tx1"/>
              </a:solidFill>
            </a:endParaRPr>
          </a:p>
          <a:p>
            <a:pPr>
              <a:buNone/>
            </a:pPr>
            <a:r>
              <a:rPr lang="en-US" sz="1600" dirty="0" smtClean="0">
                <a:solidFill>
                  <a:schemeClr val="tx1"/>
                </a:solidFill>
              </a:rPr>
              <a:t>Verify: </a:t>
            </a:r>
            <a:endParaRPr lang="en-US" sz="1600" dirty="0">
              <a:solidFill>
                <a:schemeClr val="tx1"/>
              </a:solidFill>
            </a:endParaRPr>
          </a:p>
        </p:txBody>
      </p:sp>
      <p:pic>
        <p:nvPicPr>
          <p:cNvPr id="220162" name="Picture 2"/>
          <p:cNvPicPr>
            <a:picLocks noChangeAspect="1" noChangeArrowheads="1"/>
          </p:cNvPicPr>
          <p:nvPr/>
        </p:nvPicPr>
        <p:blipFill>
          <a:blip r:embed="rId2" cstate="print"/>
          <a:srcRect/>
          <a:stretch>
            <a:fillRect/>
          </a:stretch>
        </p:blipFill>
        <p:spPr bwMode="auto">
          <a:xfrm>
            <a:off x="152400" y="381000"/>
            <a:ext cx="4152900" cy="1428750"/>
          </a:xfrm>
          <a:prstGeom prst="rect">
            <a:avLst/>
          </a:prstGeom>
          <a:noFill/>
          <a:ln w="9525">
            <a:noFill/>
            <a:miter lim="800000"/>
            <a:headEnd/>
            <a:tailEnd/>
          </a:ln>
        </p:spPr>
      </p:pic>
      <p:pic>
        <p:nvPicPr>
          <p:cNvPr id="220164" name="Picture 4"/>
          <p:cNvPicPr>
            <a:picLocks noChangeAspect="1" noChangeArrowheads="1"/>
          </p:cNvPicPr>
          <p:nvPr/>
        </p:nvPicPr>
        <p:blipFill>
          <a:blip r:embed="rId3" cstate="print"/>
          <a:srcRect/>
          <a:stretch>
            <a:fillRect/>
          </a:stretch>
        </p:blipFill>
        <p:spPr bwMode="auto">
          <a:xfrm>
            <a:off x="1371600" y="3505200"/>
            <a:ext cx="1828800" cy="466725"/>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096000"/>
          </a:xfrm>
        </p:spPr>
        <p:txBody>
          <a:bodyPr>
            <a:noAutofit/>
          </a:bodyPr>
          <a:lstStyle/>
          <a:p>
            <a:pPr algn="just">
              <a:buNone/>
            </a:pPr>
            <a:r>
              <a:rPr lang="en-US" sz="1600" b="1" dirty="0" smtClean="0">
                <a:solidFill>
                  <a:schemeClr val="tx1"/>
                </a:solidFill>
              </a:rPr>
              <a:t>Interpretation of the Test Results:</a:t>
            </a:r>
          </a:p>
          <a:p>
            <a:pPr algn="just">
              <a:buNone/>
            </a:pPr>
            <a:r>
              <a:rPr lang="en-US" sz="1600" dirty="0" smtClean="0">
                <a:solidFill>
                  <a:schemeClr val="tx1"/>
                </a:solidFill>
              </a:rPr>
              <a:t>The smaller of the two values that </a:t>
            </a:r>
            <a:r>
              <a:rPr lang="en-US" sz="1600" i="1" dirty="0" smtClean="0">
                <a:solidFill>
                  <a:schemeClr val="tx1"/>
                </a:solidFill>
              </a:rPr>
              <a:t>U</a:t>
            </a:r>
            <a:r>
              <a:rPr lang="en-US" sz="1600" i="1" baseline="-25000" dirty="0" smtClean="0">
                <a:solidFill>
                  <a:schemeClr val="tx1"/>
                </a:solidFill>
              </a:rPr>
              <a:t>1</a:t>
            </a:r>
            <a:r>
              <a:rPr lang="en-US" sz="1600" dirty="0" smtClean="0">
                <a:solidFill>
                  <a:schemeClr val="tx1"/>
                </a:solidFill>
              </a:rPr>
              <a:t> versus </a:t>
            </a:r>
            <a:r>
              <a:rPr lang="en-US" sz="1600" i="1" dirty="0" smtClean="0">
                <a:solidFill>
                  <a:schemeClr val="tx1"/>
                </a:solidFill>
              </a:rPr>
              <a:t>U</a:t>
            </a:r>
            <a:r>
              <a:rPr lang="en-US" sz="1600" i="1" baseline="-25000" dirty="0" smtClean="0">
                <a:solidFill>
                  <a:schemeClr val="tx1"/>
                </a:solidFill>
              </a:rPr>
              <a:t>2</a:t>
            </a:r>
            <a:r>
              <a:rPr lang="en-US" sz="1600" dirty="0" smtClean="0">
                <a:solidFill>
                  <a:schemeClr val="tx1"/>
                </a:solidFill>
              </a:rPr>
              <a:t> is designated as the obtained </a:t>
            </a:r>
            <a:r>
              <a:rPr lang="en-US" sz="1600" i="1" dirty="0" smtClean="0">
                <a:solidFill>
                  <a:schemeClr val="tx1"/>
                </a:solidFill>
              </a:rPr>
              <a:t>U statistic. Since U</a:t>
            </a:r>
            <a:r>
              <a:rPr lang="en-US" sz="1600" i="1" baseline="-25000" dirty="0" smtClean="0">
                <a:solidFill>
                  <a:schemeClr val="tx1"/>
                </a:solidFill>
              </a:rPr>
              <a:t>2</a:t>
            </a:r>
            <a:r>
              <a:rPr lang="en-US" sz="1600" i="1" dirty="0" smtClean="0">
                <a:solidFill>
                  <a:schemeClr val="tx1"/>
                </a:solidFill>
              </a:rPr>
              <a:t> =4 </a:t>
            </a:r>
            <a:r>
              <a:rPr lang="en-US" sz="1600" dirty="0" smtClean="0">
                <a:solidFill>
                  <a:schemeClr val="tx1"/>
                </a:solidFill>
              </a:rPr>
              <a:t> is smaller than </a:t>
            </a:r>
            <a:r>
              <a:rPr lang="en-US" sz="1600" i="1" dirty="0" smtClean="0">
                <a:solidFill>
                  <a:schemeClr val="tx1"/>
                </a:solidFill>
              </a:rPr>
              <a:t>U</a:t>
            </a:r>
            <a:r>
              <a:rPr lang="en-US" sz="1600" i="1" baseline="-25000" dirty="0" smtClean="0">
                <a:solidFill>
                  <a:schemeClr val="tx1"/>
                </a:solidFill>
              </a:rPr>
              <a:t>1</a:t>
            </a:r>
            <a:r>
              <a:rPr lang="en-US" sz="1600" i="1" dirty="0" smtClean="0">
                <a:solidFill>
                  <a:schemeClr val="tx1"/>
                </a:solidFill>
              </a:rPr>
              <a:t> =21</a:t>
            </a:r>
            <a:r>
              <a:rPr lang="en-US" sz="1600" dirty="0" smtClean="0">
                <a:solidFill>
                  <a:schemeClr val="tx1"/>
                </a:solidFill>
              </a:rPr>
              <a:t> , the value of </a:t>
            </a:r>
            <a:r>
              <a:rPr lang="en-US" sz="1600" i="1" dirty="0" smtClean="0">
                <a:solidFill>
                  <a:schemeClr val="tx1"/>
                </a:solidFill>
              </a:rPr>
              <a:t>U = 4.</a:t>
            </a:r>
          </a:p>
          <a:p>
            <a:pPr algn="just">
              <a:buNone/>
            </a:pPr>
            <a:endParaRPr lang="en-US" sz="800" i="1" dirty="0" smtClean="0">
              <a:solidFill>
                <a:schemeClr val="tx1"/>
              </a:solidFill>
            </a:endParaRPr>
          </a:p>
          <a:p>
            <a:pPr algn="just">
              <a:buNone/>
            </a:pPr>
            <a:r>
              <a:rPr lang="en-US" sz="1600" dirty="0" smtClean="0">
                <a:solidFill>
                  <a:schemeClr val="tx1"/>
                </a:solidFill>
              </a:rPr>
              <a:t>For  n</a:t>
            </a:r>
            <a:r>
              <a:rPr lang="en-US" sz="1600" baseline="-25000" dirty="0" smtClean="0">
                <a:solidFill>
                  <a:schemeClr val="tx1"/>
                </a:solidFill>
              </a:rPr>
              <a:t>1</a:t>
            </a:r>
            <a:r>
              <a:rPr lang="en-US" sz="1600" dirty="0" smtClean="0">
                <a:solidFill>
                  <a:schemeClr val="tx1"/>
                </a:solidFill>
              </a:rPr>
              <a:t>=5 and n</a:t>
            </a:r>
            <a:r>
              <a:rPr lang="en-US" sz="1600" baseline="-25000" dirty="0" smtClean="0">
                <a:solidFill>
                  <a:schemeClr val="tx1"/>
                </a:solidFill>
              </a:rPr>
              <a:t>2</a:t>
            </a:r>
            <a:r>
              <a:rPr lang="en-US" sz="1600" dirty="0" smtClean="0">
                <a:solidFill>
                  <a:schemeClr val="tx1"/>
                </a:solidFill>
              </a:rPr>
              <a:t>=5, the tabled critical two-tailed .05 and .01 values are </a:t>
            </a:r>
            <a:r>
              <a:rPr lang="en-US" sz="1600" i="1" dirty="0" smtClean="0">
                <a:solidFill>
                  <a:schemeClr val="tx1"/>
                </a:solidFill>
              </a:rPr>
              <a:t>U</a:t>
            </a:r>
            <a:r>
              <a:rPr lang="en-US" sz="1600" i="1" baseline="-25000" dirty="0" smtClean="0">
                <a:solidFill>
                  <a:schemeClr val="tx1"/>
                </a:solidFill>
              </a:rPr>
              <a:t>.05</a:t>
            </a:r>
            <a:r>
              <a:rPr lang="en-US" sz="1600" i="1" dirty="0" smtClean="0">
                <a:solidFill>
                  <a:schemeClr val="tx1"/>
                </a:solidFill>
              </a:rPr>
              <a:t> =2 </a:t>
            </a:r>
            <a:r>
              <a:rPr lang="en-US" sz="1600" dirty="0" smtClean="0">
                <a:solidFill>
                  <a:schemeClr val="tx1"/>
                </a:solidFill>
              </a:rPr>
              <a:t>and </a:t>
            </a:r>
            <a:r>
              <a:rPr lang="en-US" sz="1600" i="1" dirty="0" smtClean="0">
                <a:solidFill>
                  <a:schemeClr val="tx1"/>
                </a:solidFill>
              </a:rPr>
              <a:t>U</a:t>
            </a:r>
            <a:r>
              <a:rPr lang="en-US" sz="1600" i="1" baseline="-25000" dirty="0" smtClean="0">
                <a:solidFill>
                  <a:schemeClr val="tx1"/>
                </a:solidFill>
              </a:rPr>
              <a:t>.01</a:t>
            </a:r>
            <a:r>
              <a:rPr lang="en-US" sz="1600" i="1" dirty="0" smtClean="0">
                <a:solidFill>
                  <a:schemeClr val="tx1"/>
                </a:solidFill>
              </a:rPr>
              <a:t> =0</a:t>
            </a:r>
            <a:r>
              <a:rPr lang="en-US" sz="1600" dirty="0" smtClean="0">
                <a:solidFill>
                  <a:schemeClr val="tx1"/>
                </a:solidFill>
              </a:rPr>
              <a:t>, and the  tabled critical one-tailed .05 and .01 values are </a:t>
            </a:r>
            <a:r>
              <a:rPr lang="en-US" sz="1600" i="1" dirty="0" smtClean="0">
                <a:solidFill>
                  <a:schemeClr val="tx1"/>
                </a:solidFill>
              </a:rPr>
              <a:t>U</a:t>
            </a:r>
            <a:r>
              <a:rPr lang="en-US" sz="1600" i="1" baseline="-25000" dirty="0" smtClean="0">
                <a:solidFill>
                  <a:schemeClr val="tx1"/>
                </a:solidFill>
              </a:rPr>
              <a:t>.05</a:t>
            </a:r>
            <a:r>
              <a:rPr lang="en-US" sz="1600" i="1" dirty="0" smtClean="0">
                <a:solidFill>
                  <a:schemeClr val="tx1"/>
                </a:solidFill>
              </a:rPr>
              <a:t> =4 </a:t>
            </a:r>
            <a:r>
              <a:rPr lang="en-US" sz="1600" dirty="0" smtClean="0">
                <a:solidFill>
                  <a:schemeClr val="tx1"/>
                </a:solidFill>
              </a:rPr>
              <a:t>and </a:t>
            </a:r>
            <a:r>
              <a:rPr lang="en-US" sz="1600" i="1" dirty="0" smtClean="0">
                <a:solidFill>
                  <a:schemeClr val="tx1"/>
                </a:solidFill>
              </a:rPr>
              <a:t>U</a:t>
            </a:r>
            <a:r>
              <a:rPr lang="en-US" sz="1600" i="1" baseline="-25000" dirty="0" smtClean="0">
                <a:solidFill>
                  <a:schemeClr val="tx1"/>
                </a:solidFill>
              </a:rPr>
              <a:t>.01</a:t>
            </a:r>
            <a:r>
              <a:rPr lang="en-US" sz="1600" i="1" dirty="0" smtClean="0">
                <a:solidFill>
                  <a:schemeClr val="tx1"/>
                </a:solidFill>
              </a:rPr>
              <a:t> =1</a:t>
            </a:r>
            <a:r>
              <a:rPr lang="en-US" sz="1600" dirty="0" smtClean="0">
                <a:solidFill>
                  <a:schemeClr val="tx1"/>
                </a:solidFill>
              </a:rPr>
              <a:t>. In order to be significant, the obtained value of </a:t>
            </a:r>
            <a:r>
              <a:rPr lang="en-US" sz="1600" i="1" dirty="0" smtClean="0">
                <a:solidFill>
                  <a:schemeClr val="tx1"/>
                </a:solidFill>
              </a:rPr>
              <a:t>U must be </a:t>
            </a:r>
            <a:r>
              <a:rPr lang="en-US" sz="1600" b="1" i="1" dirty="0" smtClean="0">
                <a:solidFill>
                  <a:schemeClr val="tx1"/>
                </a:solidFill>
              </a:rPr>
              <a:t>equal to or less than </a:t>
            </a:r>
            <a:r>
              <a:rPr lang="en-US" sz="1600" i="1" dirty="0" smtClean="0">
                <a:solidFill>
                  <a:schemeClr val="tx1"/>
                </a:solidFill>
              </a:rPr>
              <a:t>the tabled critical value at the </a:t>
            </a:r>
            <a:r>
              <a:rPr lang="en-US" sz="1600" dirty="0" smtClean="0">
                <a:solidFill>
                  <a:schemeClr val="tx1"/>
                </a:solidFill>
              </a:rPr>
              <a:t>prespecified level of significance.</a:t>
            </a:r>
          </a:p>
          <a:p>
            <a:pPr algn="just">
              <a:buNone/>
            </a:pPr>
            <a:endParaRPr lang="en-US" sz="800" dirty="0" smtClean="0">
              <a:solidFill>
                <a:schemeClr val="tx1"/>
              </a:solidFill>
            </a:endParaRPr>
          </a:p>
          <a:p>
            <a:pPr algn="just">
              <a:buNone/>
            </a:pPr>
            <a:r>
              <a:rPr lang="en-US" sz="1600" dirty="0" smtClean="0">
                <a:solidFill>
                  <a:schemeClr val="tx1"/>
                </a:solidFill>
              </a:rPr>
              <a:t>Since the obtained value </a:t>
            </a:r>
            <a:r>
              <a:rPr lang="en-US" sz="1600" i="1" dirty="0" smtClean="0">
                <a:solidFill>
                  <a:schemeClr val="tx1"/>
                </a:solidFill>
              </a:rPr>
              <a:t>U = 4 must be equal to or less than the aforementioned tabled </a:t>
            </a:r>
            <a:r>
              <a:rPr lang="en-US" sz="1600" dirty="0" smtClean="0">
                <a:solidFill>
                  <a:schemeClr val="tx1"/>
                </a:solidFill>
              </a:rPr>
              <a:t>critical values, the null hypothesis can only be rejected if the directional alternative hypothesis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1</a:t>
            </a:r>
            <a:r>
              <a:rPr lang="en-US" sz="1600" b="1" dirty="0" smtClean="0">
                <a:solidFill>
                  <a:schemeClr val="tx1"/>
                </a:solidFill>
              </a:rPr>
              <a:t>&lt;</a:t>
            </a:r>
            <a:r>
              <a:rPr lang="el-GR" sz="1600" b="1" dirty="0" smtClean="0">
                <a:solidFill>
                  <a:schemeClr val="tx1"/>
                </a:solidFill>
              </a:rPr>
              <a:t> θ</a:t>
            </a:r>
            <a:r>
              <a:rPr lang="en-US" sz="1600" b="1" baseline="-25000" dirty="0" smtClean="0">
                <a:solidFill>
                  <a:schemeClr val="tx1"/>
                </a:solidFill>
              </a:rPr>
              <a:t>2  </a:t>
            </a:r>
            <a:r>
              <a:rPr lang="ro-RO" sz="1600" dirty="0" err="1" smtClean="0">
                <a:solidFill>
                  <a:schemeClr val="tx1"/>
                </a:solidFill>
              </a:rPr>
              <a:t>is</a:t>
            </a:r>
            <a:r>
              <a:rPr lang="ro-RO" sz="1600" dirty="0" smtClean="0">
                <a:solidFill>
                  <a:schemeClr val="tx1"/>
                </a:solidFill>
              </a:rPr>
              <a:t> </a:t>
            </a:r>
            <a:r>
              <a:rPr lang="ro-RO" sz="1600" dirty="0" err="1" smtClean="0">
                <a:solidFill>
                  <a:schemeClr val="tx1"/>
                </a:solidFill>
              </a:rPr>
              <a:t>employed</a:t>
            </a:r>
            <a:r>
              <a:rPr lang="ro-RO" sz="1600" dirty="0" smtClean="0">
                <a:solidFill>
                  <a:schemeClr val="tx1"/>
                </a:solidFill>
              </a:rPr>
              <a:t>.</a:t>
            </a:r>
            <a:endParaRPr lang="en-US" sz="1600" dirty="0" smtClean="0">
              <a:solidFill>
                <a:schemeClr val="tx1"/>
              </a:solidFill>
            </a:endParaRPr>
          </a:p>
          <a:p>
            <a:pPr algn="just">
              <a:buNone/>
            </a:pPr>
            <a:endParaRPr lang="en-US" sz="800" dirty="0" smtClean="0">
              <a:solidFill>
                <a:schemeClr val="tx1"/>
              </a:solidFill>
            </a:endParaRPr>
          </a:p>
          <a:p>
            <a:pPr algn="just">
              <a:buNone/>
            </a:pPr>
            <a:r>
              <a:rPr lang="en-US" sz="1600" dirty="0" smtClean="0">
                <a:solidFill>
                  <a:schemeClr val="tx1"/>
                </a:solidFill>
              </a:rPr>
              <a:t>The directional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1</a:t>
            </a:r>
            <a:r>
              <a:rPr lang="en-US" sz="1600" b="1" dirty="0" smtClean="0">
                <a:solidFill>
                  <a:schemeClr val="tx1"/>
                </a:solidFill>
              </a:rPr>
              <a:t>&lt;</a:t>
            </a:r>
            <a:r>
              <a:rPr lang="el-GR" sz="1600" b="1" dirty="0" smtClean="0">
                <a:solidFill>
                  <a:schemeClr val="tx1"/>
                </a:solidFill>
              </a:rPr>
              <a:t> θ</a:t>
            </a:r>
            <a:r>
              <a:rPr lang="en-US" sz="1600" b="1" baseline="-25000" dirty="0" smtClean="0">
                <a:solidFill>
                  <a:schemeClr val="tx1"/>
                </a:solidFill>
              </a:rPr>
              <a:t>2</a:t>
            </a:r>
            <a:r>
              <a:rPr lang="en-US" sz="1600" dirty="0" smtClean="0">
                <a:solidFill>
                  <a:schemeClr val="tx1"/>
                </a:solidFill>
              </a:rPr>
              <a:t> alternative hypothesis is supported at the .05 level, since </a:t>
            </a:r>
            <a:r>
              <a:rPr lang="en-US" sz="1600" i="1" dirty="0" smtClean="0">
                <a:solidFill>
                  <a:schemeClr val="tx1"/>
                </a:solidFill>
              </a:rPr>
              <a:t>U = 4</a:t>
            </a:r>
            <a:r>
              <a:rPr lang="en-US" sz="1600" dirty="0" smtClean="0">
                <a:solidFill>
                  <a:schemeClr val="tx1"/>
                </a:solidFill>
              </a:rPr>
              <a:t>   is equal to the tabled critical one-tailed value </a:t>
            </a:r>
            <a:r>
              <a:rPr lang="en-US" sz="1600" i="1" dirty="0" smtClean="0">
                <a:solidFill>
                  <a:schemeClr val="tx1"/>
                </a:solidFill>
              </a:rPr>
              <a:t>U</a:t>
            </a:r>
            <a:r>
              <a:rPr lang="en-US" sz="1600" i="1" baseline="-25000" dirty="0" smtClean="0">
                <a:solidFill>
                  <a:schemeClr val="tx1"/>
                </a:solidFill>
              </a:rPr>
              <a:t>.05</a:t>
            </a:r>
            <a:r>
              <a:rPr lang="en-US" sz="1600" i="1" dirty="0" smtClean="0">
                <a:solidFill>
                  <a:schemeClr val="tx1"/>
                </a:solidFill>
              </a:rPr>
              <a:t> =4</a:t>
            </a:r>
            <a:r>
              <a:rPr lang="en-US" sz="1600" dirty="0" smtClean="0">
                <a:solidFill>
                  <a:schemeClr val="tx1"/>
                </a:solidFill>
              </a:rPr>
              <a:t> . The data are consistent with the directional alternative hypothesis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1</a:t>
            </a:r>
            <a:r>
              <a:rPr lang="en-US" sz="1600" b="1" dirty="0" smtClean="0">
                <a:solidFill>
                  <a:schemeClr val="tx1"/>
                </a:solidFill>
              </a:rPr>
              <a:t>&lt;</a:t>
            </a:r>
            <a:r>
              <a:rPr lang="el-GR" sz="1600" b="1" dirty="0" smtClean="0">
                <a:solidFill>
                  <a:schemeClr val="tx1"/>
                </a:solidFill>
              </a:rPr>
              <a:t> θ</a:t>
            </a:r>
            <a:r>
              <a:rPr lang="en-US" sz="1600" b="1" baseline="-25000" dirty="0" smtClean="0">
                <a:solidFill>
                  <a:schemeClr val="tx1"/>
                </a:solidFill>
              </a:rPr>
              <a:t>2 </a:t>
            </a:r>
            <a:r>
              <a:rPr lang="en-US" sz="1600" dirty="0" smtClean="0">
                <a:solidFill>
                  <a:schemeClr val="tx1"/>
                </a:solidFill>
              </a:rPr>
              <a:t>, since the average of the  ranks in Group 1 is less than the average of the ranks in Group 2 .</a:t>
            </a:r>
          </a:p>
          <a:p>
            <a:pPr algn="just">
              <a:buNone/>
            </a:pPr>
            <a:endParaRPr lang="en-US" sz="800" dirty="0" smtClean="0">
              <a:solidFill>
                <a:schemeClr val="tx1"/>
              </a:solidFill>
            </a:endParaRPr>
          </a:p>
          <a:p>
            <a:pPr algn="just">
              <a:buNone/>
            </a:pPr>
            <a:r>
              <a:rPr lang="en-US" sz="1600" b="1" dirty="0" smtClean="0">
                <a:solidFill>
                  <a:schemeClr val="tx1"/>
                </a:solidFill>
              </a:rPr>
              <a:t>Conclusion</a:t>
            </a:r>
            <a:r>
              <a:rPr lang="en-US" sz="1600" dirty="0" smtClean="0">
                <a:solidFill>
                  <a:schemeClr val="tx1"/>
                </a:solidFill>
              </a:rPr>
              <a:t>: the null hypothesis can only be rejected if the researcher employs a directional alternative hypothesis that predicts a lower degree of depression in the group that receives the antidepressant medication (Group 1).</a:t>
            </a:r>
            <a:endParaRPr lang="en-US" sz="1600" dirty="0">
              <a:solidFill>
                <a:schemeClr val="tx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324600"/>
          </a:xfrm>
        </p:spPr>
        <p:txBody>
          <a:bodyPr>
            <a:noAutofit/>
          </a:bodyPr>
          <a:lstStyle/>
          <a:p>
            <a:pPr algn="just">
              <a:buNone/>
            </a:pPr>
            <a:r>
              <a:rPr lang="en-US" sz="1600" b="1" dirty="0" smtClean="0">
                <a:solidFill>
                  <a:schemeClr val="tx1"/>
                </a:solidFill>
              </a:rPr>
              <a:t>The normal approximation of the Mann–Whitney </a:t>
            </a:r>
            <a:r>
              <a:rPr lang="en-US" sz="1600" b="1" i="1" dirty="0" smtClean="0">
                <a:solidFill>
                  <a:schemeClr val="tx1"/>
                </a:solidFill>
              </a:rPr>
              <a:t>U statistic for large sample sizes -  </a:t>
            </a:r>
          </a:p>
          <a:p>
            <a:pPr algn="just">
              <a:buNone/>
            </a:pPr>
            <a:r>
              <a:rPr lang="en-US" sz="1600" b="1" i="1" dirty="0" smtClean="0">
                <a:solidFill>
                  <a:schemeClr val="tx1"/>
                </a:solidFill>
              </a:rPr>
              <a:t> </a:t>
            </a:r>
            <a:r>
              <a:rPr lang="en-US" sz="1600" i="1" dirty="0" smtClean="0">
                <a:solidFill>
                  <a:schemeClr val="tx1"/>
                </a:solidFill>
              </a:rPr>
              <a:t>If </a:t>
            </a:r>
            <a:r>
              <a:rPr lang="en-US" sz="1600" dirty="0" smtClean="0">
                <a:solidFill>
                  <a:schemeClr val="tx1"/>
                </a:solidFill>
              </a:rPr>
              <a:t>the sample size employed in a study is relatively large, the normal distribution can be employed to approximate the </a:t>
            </a:r>
            <a:r>
              <a:rPr lang="en-US" sz="1600" b="1" dirty="0" smtClean="0">
                <a:solidFill>
                  <a:schemeClr val="tx1"/>
                </a:solidFill>
              </a:rPr>
              <a:t>Mann–Whitney </a:t>
            </a:r>
            <a:r>
              <a:rPr lang="en-US" sz="1600" b="1" i="1" dirty="0" smtClean="0">
                <a:solidFill>
                  <a:schemeClr val="tx1"/>
                </a:solidFill>
              </a:rPr>
              <a:t>U statistic. </a:t>
            </a:r>
            <a:r>
              <a:rPr lang="en-US" sz="1600" i="1" dirty="0" smtClean="0">
                <a:solidFill>
                  <a:schemeClr val="tx1"/>
                </a:solidFill>
              </a:rPr>
              <a:t>Although sources do not agree on the value of </a:t>
            </a:r>
            <a:r>
              <a:rPr lang="en-US" sz="1600" dirty="0" smtClean="0">
                <a:solidFill>
                  <a:schemeClr val="tx1"/>
                </a:solidFill>
              </a:rPr>
              <a:t>the sample size that justifies employing the normal approximation of the Mann–Whitney distribution, they generally state that it should be employed for sample sizes larger than those documented in the exact table of the </a:t>
            </a:r>
            <a:r>
              <a:rPr lang="en-US" sz="1600" i="1" dirty="0" smtClean="0">
                <a:solidFill>
                  <a:schemeClr val="tx1"/>
                </a:solidFill>
              </a:rPr>
              <a:t>U distribution contained within the source.</a:t>
            </a:r>
          </a:p>
          <a:p>
            <a:pPr algn="just">
              <a:buNone/>
            </a:pPr>
            <a:r>
              <a:rPr lang="en-US" sz="1600" dirty="0" smtClean="0">
                <a:solidFill>
                  <a:schemeClr val="tx1"/>
                </a:solidFill>
              </a:rPr>
              <a:t>The normal approximation of the </a:t>
            </a:r>
            <a:r>
              <a:rPr lang="en-US" sz="1600" b="1" dirty="0" smtClean="0">
                <a:solidFill>
                  <a:schemeClr val="tx1"/>
                </a:solidFill>
              </a:rPr>
              <a:t>Mann–Whitney </a:t>
            </a:r>
            <a:r>
              <a:rPr lang="en-US" sz="1600" b="1" i="1" dirty="0" smtClean="0">
                <a:solidFill>
                  <a:schemeClr val="tx1"/>
                </a:solidFill>
              </a:rPr>
              <a:t>U test statistic is </a:t>
            </a: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r>
              <a:rPr lang="en-US" sz="1600" dirty="0" smtClean="0">
                <a:solidFill>
                  <a:schemeClr val="tx1"/>
                </a:solidFill>
              </a:rPr>
              <a:t>Although Example 7.1 involves only </a:t>
            </a:r>
            <a:r>
              <a:rPr lang="en-US" sz="1600" i="1" dirty="0" smtClean="0">
                <a:solidFill>
                  <a:schemeClr val="tx1"/>
                </a:solidFill>
              </a:rPr>
              <a:t>N = 10 scores (a value most sources would view as </a:t>
            </a:r>
            <a:r>
              <a:rPr lang="en-US" sz="1600" dirty="0" smtClean="0">
                <a:solidFill>
                  <a:schemeClr val="tx1"/>
                </a:solidFill>
              </a:rPr>
              <a:t>too small to use with the normal approximation), it will be employed to illustrate the equation. </a:t>
            </a:r>
            <a:endParaRPr lang="en-US" sz="1600" i="1" dirty="0" smtClean="0">
              <a:solidFill>
                <a:schemeClr val="tx1"/>
              </a:solidFill>
            </a:endParaRPr>
          </a:p>
          <a:p>
            <a:pPr algn="just">
              <a:buNone/>
            </a:pPr>
            <a:r>
              <a:rPr lang="en-US" sz="1600" dirty="0" smtClean="0">
                <a:solidFill>
                  <a:schemeClr val="tx1"/>
                </a:solidFill>
              </a:rPr>
              <a:t>It can be seen that in spite of employing this equation with a small sample size, it yields a result that is consistent with the result obtained when the exact table for the </a:t>
            </a:r>
            <a:r>
              <a:rPr lang="en-US" sz="1600" b="1" dirty="0" smtClean="0">
                <a:solidFill>
                  <a:schemeClr val="tx1"/>
                </a:solidFill>
              </a:rPr>
              <a:t>Mann–Whitney </a:t>
            </a:r>
            <a:r>
              <a:rPr lang="en-US" sz="1600" b="1" i="1" dirty="0" smtClean="0">
                <a:solidFill>
                  <a:schemeClr val="tx1"/>
                </a:solidFill>
              </a:rPr>
              <a:t>U distribution is employed. </a:t>
            </a:r>
            <a:r>
              <a:rPr lang="en-US" sz="1600" i="1" dirty="0" smtClean="0">
                <a:solidFill>
                  <a:schemeClr val="tx1"/>
                </a:solidFill>
              </a:rPr>
              <a:t>It should be noted that since the smaller of the two values U</a:t>
            </a:r>
            <a:r>
              <a:rPr lang="en-US" sz="1600" i="1" baseline="-25000" dirty="0" smtClean="0">
                <a:solidFill>
                  <a:schemeClr val="tx1"/>
                </a:solidFill>
              </a:rPr>
              <a:t>1</a:t>
            </a:r>
            <a:r>
              <a:rPr lang="en-US" sz="1600" i="1" dirty="0" smtClean="0">
                <a:solidFill>
                  <a:schemeClr val="tx1"/>
                </a:solidFill>
              </a:rPr>
              <a:t> versus U</a:t>
            </a:r>
            <a:r>
              <a:rPr lang="en-US" sz="1600" i="1" baseline="-25000" dirty="0" smtClean="0">
                <a:solidFill>
                  <a:schemeClr val="tx1"/>
                </a:solidFill>
              </a:rPr>
              <a:t>2</a:t>
            </a:r>
            <a:r>
              <a:rPr lang="en-US" sz="1600" dirty="0" smtClean="0">
                <a:solidFill>
                  <a:schemeClr val="tx1"/>
                </a:solidFill>
              </a:rPr>
              <a:t> is selected to represent </a:t>
            </a:r>
            <a:r>
              <a:rPr lang="en-US" sz="1600" i="1" dirty="0" smtClean="0">
                <a:solidFill>
                  <a:schemeClr val="tx1"/>
                </a:solidFill>
              </a:rPr>
              <a:t>U, the value of z will always be negative (unless U</a:t>
            </a:r>
            <a:r>
              <a:rPr lang="en-US" sz="1600" i="1" baseline="-25000" dirty="0" smtClean="0">
                <a:solidFill>
                  <a:schemeClr val="tx1"/>
                </a:solidFill>
              </a:rPr>
              <a:t>1</a:t>
            </a:r>
            <a:r>
              <a:rPr lang="en-US" sz="1600" i="1" dirty="0" smtClean="0">
                <a:solidFill>
                  <a:schemeClr val="tx1"/>
                </a:solidFill>
              </a:rPr>
              <a:t>= U</a:t>
            </a:r>
            <a:r>
              <a:rPr lang="en-US" sz="1600" i="1" baseline="-25000" dirty="0" smtClean="0">
                <a:solidFill>
                  <a:schemeClr val="tx1"/>
                </a:solidFill>
              </a:rPr>
              <a:t>2</a:t>
            </a:r>
            <a:r>
              <a:rPr lang="en-US" sz="1600" i="1" dirty="0" smtClean="0">
                <a:solidFill>
                  <a:schemeClr val="tx1"/>
                </a:solidFill>
              </a:rPr>
              <a:t>)in which </a:t>
            </a:r>
            <a:r>
              <a:rPr lang="en-US" sz="1600" dirty="0" smtClean="0">
                <a:solidFill>
                  <a:schemeClr val="tx1"/>
                </a:solidFill>
              </a:rPr>
              <a:t>case </a:t>
            </a:r>
            <a:r>
              <a:rPr lang="en-US" sz="1600" i="1" dirty="0" smtClean="0">
                <a:solidFill>
                  <a:schemeClr val="tx1"/>
                </a:solidFill>
              </a:rPr>
              <a:t>z = 0). This is the case, since by selecting the smaller value U will always be less than the </a:t>
            </a:r>
            <a:r>
              <a:rPr lang="ro-RO" sz="1600" dirty="0" err="1" smtClean="0">
                <a:solidFill>
                  <a:schemeClr val="tx1"/>
                </a:solidFill>
              </a:rPr>
              <a:t>expected</a:t>
            </a:r>
            <a:r>
              <a:rPr lang="ro-RO" sz="1600" dirty="0" smtClean="0">
                <a:solidFill>
                  <a:schemeClr val="tx1"/>
                </a:solidFill>
              </a:rPr>
              <a:t> </a:t>
            </a:r>
            <a:r>
              <a:rPr lang="ro-RO" sz="1600" dirty="0" err="1" smtClean="0">
                <a:solidFill>
                  <a:schemeClr val="tx1"/>
                </a:solidFill>
              </a:rPr>
              <a:t>value</a:t>
            </a:r>
            <a:r>
              <a:rPr lang="ro-RO" sz="1600" dirty="0" smtClean="0">
                <a:solidFill>
                  <a:schemeClr val="tx1"/>
                </a:solidFill>
              </a:rPr>
              <a:t> </a:t>
            </a:r>
            <a:r>
              <a:rPr lang="en-US" sz="1600" i="1" dirty="0" smtClean="0">
                <a:solidFill>
                  <a:schemeClr val="tx1"/>
                </a:solidFill>
              </a:rPr>
              <a:t>U</a:t>
            </a:r>
            <a:r>
              <a:rPr lang="en-US" sz="1600" i="1" baseline="-25000" dirty="0" smtClean="0">
                <a:solidFill>
                  <a:schemeClr val="tx1"/>
                </a:solidFill>
              </a:rPr>
              <a:t>E</a:t>
            </a:r>
            <a:r>
              <a:rPr lang="ro-RO" sz="1600" dirty="0" smtClean="0">
                <a:solidFill>
                  <a:schemeClr val="tx1"/>
                </a:solidFill>
              </a:rPr>
              <a:t> </a:t>
            </a:r>
            <a:r>
              <a:rPr lang="en-US" sz="1600" dirty="0" smtClean="0">
                <a:solidFill>
                  <a:schemeClr val="tx1"/>
                </a:solidFill>
              </a:rPr>
              <a:t>= </a:t>
            </a:r>
            <a:r>
              <a:rPr lang="en-US" sz="1600" i="1" dirty="0" smtClean="0">
                <a:solidFill>
                  <a:schemeClr val="tx1"/>
                </a:solidFill>
              </a:rPr>
              <a:t>n</a:t>
            </a:r>
            <a:r>
              <a:rPr lang="en-US" sz="1600" i="1" baseline="-25000" dirty="0" smtClean="0">
                <a:solidFill>
                  <a:schemeClr val="tx1"/>
                </a:solidFill>
              </a:rPr>
              <a:t>1</a:t>
            </a:r>
            <a:r>
              <a:rPr lang="en-US" sz="1600" i="1" dirty="0" smtClean="0">
                <a:solidFill>
                  <a:schemeClr val="tx1"/>
                </a:solidFill>
              </a:rPr>
              <a:t> </a:t>
            </a:r>
            <a:r>
              <a:rPr lang="en-US" sz="1600" i="1" dirty="0" err="1" smtClean="0">
                <a:solidFill>
                  <a:schemeClr val="tx1"/>
                </a:solidFill>
              </a:rPr>
              <a:t>n</a:t>
            </a:r>
            <a:r>
              <a:rPr lang="en-US" sz="1600" i="1" baseline="-25000" dirty="0" err="1" smtClean="0">
                <a:solidFill>
                  <a:schemeClr val="tx1"/>
                </a:solidFill>
              </a:rPr>
              <a:t>1</a:t>
            </a:r>
            <a:r>
              <a:rPr lang="en-US" sz="1600" i="1" dirty="0" smtClean="0">
                <a:solidFill>
                  <a:schemeClr val="tx1"/>
                </a:solidFill>
              </a:rPr>
              <a:t>/2</a:t>
            </a:r>
            <a:r>
              <a:rPr lang="en-US" sz="1600" i="1" baseline="-25000" dirty="0" smtClean="0">
                <a:solidFill>
                  <a:schemeClr val="tx1"/>
                </a:solidFill>
              </a:rPr>
              <a:t>	</a:t>
            </a:r>
            <a:endParaRPr lang="en-US" sz="1600" dirty="0">
              <a:solidFill>
                <a:schemeClr val="tx1"/>
              </a:solidFill>
            </a:endParaRPr>
          </a:p>
        </p:txBody>
      </p:sp>
      <p:pic>
        <p:nvPicPr>
          <p:cNvPr id="212994" name="Picture 2"/>
          <p:cNvPicPr>
            <a:picLocks noChangeAspect="1" noChangeArrowheads="1"/>
          </p:cNvPicPr>
          <p:nvPr/>
        </p:nvPicPr>
        <p:blipFill>
          <a:blip r:embed="rId2" cstate="print"/>
          <a:srcRect/>
          <a:stretch>
            <a:fillRect/>
          </a:stretch>
        </p:blipFill>
        <p:spPr bwMode="auto">
          <a:xfrm>
            <a:off x="3276600" y="2819400"/>
            <a:ext cx="1552575" cy="848103"/>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324600"/>
          </a:xfrm>
        </p:spPr>
        <p:txBody>
          <a:bodyPr>
            <a:noAutofit/>
          </a:bodyPr>
          <a:lstStyle/>
          <a:p>
            <a:pPr algn="just">
              <a:buNone/>
            </a:pPr>
            <a:endParaRPr lang="en-US" sz="1600" i="1" dirty="0" smtClean="0">
              <a:solidFill>
                <a:schemeClr val="tx1"/>
              </a:solidFill>
            </a:endParaRPr>
          </a:p>
          <a:p>
            <a:pPr algn="just">
              <a:buNone/>
            </a:pPr>
            <a:endParaRPr lang="en-US" sz="1600" i="1" dirty="0" smtClean="0">
              <a:solidFill>
                <a:schemeClr val="tx1"/>
              </a:solidFill>
            </a:endParaRPr>
          </a:p>
          <a:p>
            <a:pPr algn="just">
              <a:buNone/>
            </a:pPr>
            <a:endParaRPr lang="en-US" sz="1600" i="1" dirty="0" smtClean="0">
              <a:solidFill>
                <a:schemeClr val="tx1"/>
              </a:solidFill>
            </a:endParaRPr>
          </a:p>
          <a:p>
            <a:pPr algn="just">
              <a:buNone/>
            </a:pPr>
            <a:r>
              <a:rPr lang="en-US" sz="1600" dirty="0" smtClean="0">
                <a:solidFill>
                  <a:schemeClr val="tx1"/>
                </a:solidFill>
              </a:rPr>
              <a:t>The obtained value </a:t>
            </a:r>
            <a:r>
              <a:rPr lang="en-US" sz="1600" i="1" dirty="0" smtClean="0">
                <a:solidFill>
                  <a:schemeClr val="tx1"/>
                </a:solidFill>
              </a:rPr>
              <a:t>z = –1.78 is evaluated with the </a:t>
            </a:r>
            <a:r>
              <a:rPr lang="en-US" sz="1600" b="1" dirty="0" smtClean="0">
                <a:solidFill>
                  <a:schemeClr val="tx1"/>
                </a:solidFill>
              </a:rPr>
              <a:t>Table of the Normal Distribution . </a:t>
            </a:r>
            <a:r>
              <a:rPr lang="en-US" sz="1600" dirty="0" smtClean="0">
                <a:solidFill>
                  <a:schemeClr val="tx1"/>
                </a:solidFill>
              </a:rPr>
              <a:t>In order to be significant, the obtained absolute value of </a:t>
            </a:r>
            <a:r>
              <a:rPr lang="en-US" sz="1600" i="1" dirty="0" smtClean="0">
                <a:solidFill>
                  <a:schemeClr val="tx1"/>
                </a:solidFill>
              </a:rPr>
              <a:t>z must be </a:t>
            </a:r>
            <a:r>
              <a:rPr lang="en-US" sz="1600" dirty="0" smtClean="0">
                <a:solidFill>
                  <a:schemeClr val="tx1"/>
                </a:solidFill>
              </a:rPr>
              <a:t>equal to or greater than the tabled critical value at the prespecified level of significance. The tabled critical two-tailed .05 and .01 values are </a:t>
            </a:r>
            <a:r>
              <a:rPr lang="en-US" sz="1600" i="1" dirty="0" smtClean="0">
                <a:solidFill>
                  <a:schemeClr val="tx1"/>
                </a:solidFill>
              </a:rPr>
              <a:t>z</a:t>
            </a:r>
            <a:r>
              <a:rPr lang="en-US" sz="1600" i="1" baseline="-25000" dirty="0" smtClean="0">
                <a:solidFill>
                  <a:schemeClr val="tx1"/>
                </a:solidFill>
              </a:rPr>
              <a:t>.05</a:t>
            </a:r>
            <a:r>
              <a:rPr lang="en-US" sz="1600" dirty="0" smtClean="0">
                <a:solidFill>
                  <a:schemeClr val="tx1"/>
                </a:solidFill>
              </a:rPr>
              <a:t>=1.96 and </a:t>
            </a:r>
            <a:r>
              <a:rPr lang="en-US" sz="1600" i="1" dirty="0" smtClean="0">
                <a:solidFill>
                  <a:schemeClr val="tx1"/>
                </a:solidFill>
              </a:rPr>
              <a:t>z</a:t>
            </a:r>
            <a:r>
              <a:rPr lang="en-US" sz="1600" i="1" baseline="-25000" dirty="0" smtClean="0">
                <a:solidFill>
                  <a:schemeClr val="tx1"/>
                </a:solidFill>
              </a:rPr>
              <a:t>.01</a:t>
            </a:r>
            <a:r>
              <a:rPr lang="en-US" sz="1600" dirty="0" smtClean="0">
                <a:solidFill>
                  <a:schemeClr val="tx1"/>
                </a:solidFill>
              </a:rPr>
              <a:t>=2.58 , and the tabled critical one-tailed .05 and .01 values are </a:t>
            </a:r>
            <a:r>
              <a:rPr lang="en-US" sz="1600" i="1" dirty="0" smtClean="0">
                <a:solidFill>
                  <a:schemeClr val="tx1"/>
                </a:solidFill>
              </a:rPr>
              <a:t>z</a:t>
            </a:r>
            <a:r>
              <a:rPr lang="en-US" sz="1600" i="1" baseline="-25000" dirty="0" smtClean="0">
                <a:solidFill>
                  <a:schemeClr val="tx1"/>
                </a:solidFill>
              </a:rPr>
              <a:t>.05</a:t>
            </a:r>
            <a:r>
              <a:rPr lang="en-US" sz="1600" dirty="0" smtClean="0">
                <a:solidFill>
                  <a:schemeClr val="tx1"/>
                </a:solidFill>
              </a:rPr>
              <a:t>=1.65 and </a:t>
            </a:r>
            <a:r>
              <a:rPr lang="en-US" sz="1600" i="1" dirty="0" smtClean="0">
                <a:solidFill>
                  <a:schemeClr val="tx1"/>
                </a:solidFill>
              </a:rPr>
              <a:t>z</a:t>
            </a:r>
            <a:r>
              <a:rPr lang="en-US" sz="1600" i="1" baseline="-25000" dirty="0" smtClean="0">
                <a:solidFill>
                  <a:schemeClr val="tx1"/>
                </a:solidFill>
              </a:rPr>
              <a:t>.01</a:t>
            </a:r>
            <a:r>
              <a:rPr lang="en-US" sz="1600" dirty="0" smtClean="0">
                <a:solidFill>
                  <a:schemeClr val="tx1"/>
                </a:solidFill>
              </a:rPr>
              <a:t>=2.33 . The following guidelines are employed in evaluating the null hypothesis.</a:t>
            </a:r>
            <a:r>
              <a:rPr lang="en-US" sz="1600" i="1" baseline="-25000" dirty="0" smtClean="0">
                <a:solidFill>
                  <a:schemeClr val="tx1"/>
                </a:solidFill>
              </a:rPr>
              <a:t>	</a:t>
            </a:r>
          </a:p>
          <a:p>
            <a:pPr algn="just">
              <a:buNone/>
            </a:pPr>
            <a:endParaRPr lang="en-US" sz="1600" i="1" baseline="-25000" dirty="0" smtClean="0">
              <a:solidFill>
                <a:schemeClr val="tx1"/>
              </a:solidFill>
            </a:endParaRPr>
          </a:p>
          <a:p>
            <a:pPr algn="just">
              <a:buNone/>
            </a:pPr>
            <a:r>
              <a:rPr lang="en-US" sz="1600" dirty="0" smtClean="0">
                <a:solidFill>
                  <a:schemeClr val="tx1"/>
                </a:solidFill>
              </a:rPr>
              <a:t>a) If the nondirectional alternative hypothesis is employed, the null hypothesis can be rejected if the obtained absolute value of </a:t>
            </a:r>
            <a:r>
              <a:rPr lang="en-US" sz="1600" i="1" dirty="0" smtClean="0">
                <a:solidFill>
                  <a:schemeClr val="tx1"/>
                </a:solidFill>
              </a:rPr>
              <a:t>z is equal to or greater than the tabled critical </a:t>
            </a:r>
            <a:r>
              <a:rPr lang="en-US" sz="1600" dirty="0" smtClean="0">
                <a:solidFill>
                  <a:schemeClr val="tx1"/>
                </a:solidFill>
              </a:rPr>
              <a:t>two-tailed value at the prespecified level of significance.</a:t>
            </a:r>
          </a:p>
          <a:p>
            <a:pPr algn="just">
              <a:buNone/>
            </a:pPr>
            <a:r>
              <a:rPr lang="en-US" sz="1600" dirty="0" smtClean="0">
                <a:solidFill>
                  <a:schemeClr val="tx1"/>
                </a:solidFill>
              </a:rPr>
              <a:t>b) If a directional alternative hypothesis is employed, one of the two possible directional alternative hypotheses is supported if the obtained absolute value of </a:t>
            </a:r>
            <a:r>
              <a:rPr lang="en-US" sz="1600" i="1" dirty="0" smtClean="0">
                <a:solidFill>
                  <a:schemeClr val="tx1"/>
                </a:solidFill>
              </a:rPr>
              <a:t>z is equal to or greater than </a:t>
            </a:r>
            <a:r>
              <a:rPr lang="en-US" sz="1600" dirty="0" smtClean="0">
                <a:solidFill>
                  <a:schemeClr val="tx1"/>
                </a:solidFill>
              </a:rPr>
              <a:t>the tabled critical one-tailed value at the prespecified level of significance. The directional alternative hypothesis that is supported is the one that is consistent with the data</a:t>
            </a:r>
            <a:r>
              <a:rPr lang="en-US" sz="1600" dirty="0" smtClean="0"/>
              <a:t>.</a:t>
            </a:r>
            <a:endParaRPr lang="en-US" sz="1600" dirty="0">
              <a:solidFill>
                <a:schemeClr val="tx1"/>
              </a:solidFill>
            </a:endParaRPr>
          </a:p>
        </p:txBody>
      </p:sp>
      <p:pic>
        <p:nvPicPr>
          <p:cNvPr id="214018" name="Picture 2"/>
          <p:cNvPicPr>
            <a:picLocks noChangeAspect="1" noChangeArrowheads="1"/>
          </p:cNvPicPr>
          <p:nvPr/>
        </p:nvPicPr>
        <p:blipFill>
          <a:blip r:embed="rId2" cstate="print"/>
          <a:srcRect/>
          <a:stretch>
            <a:fillRect/>
          </a:stretch>
        </p:blipFill>
        <p:spPr bwMode="auto">
          <a:xfrm>
            <a:off x="2667000" y="304800"/>
            <a:ext cx="2640138" cy="10668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324600"/>
          </a:xfrm>
        </p:spPr>
        <p:txBody>
          <a:bodyPr>
            <a:noAutofit/>
          </a:bodyPr>
          <a:lstStyle/>
          <a:p>
            <a:pPr algn="just">
              <a:buNone/>
            </a:pPr>
            <a:r>
              <a:rPr lang="en-US" sz="1600" i="1" dirty="0" smtClean="0">
                <a:solidFill>
                  <a:schemeClr val="tx1"/>
                </a:solidFill>
              </a:rPr>
              <a:t>Conclusion: </a:t>
            </a:r>
            <a:r>
              <a:rPr lang="en-US" sz="1600" dirty="0" smtClean="0">
                <a:solidFill>
                  <a:schemeClr val="tx1"/>
                </a:solidFill>
              </a:rPr>
              <a:t>Since the obtained absolute value </a:t>
            </a:r>
            <a:r>
              <a:rPr lang="en-US" sz="1600" i="1" dirty="0" smtClean="0">
                <a:solidFill>
                  <a:schemeClr val="tx1"/>
                </a:solidFill>
              </a:rPr>
              <a:t>z = 1.78 must be equal to or greater than the tabled critical </a:t>
            </a:r>
            <a:r>
              <a:rPr lang="en-US" sz="1600" dirty="0" smtClean="0">
                <a:solidFill>
                  <a:schemeClr val="tx1"/>
                </a:solidFill>
              </a:rPr>
              <a:t>value at the prespecified level of significance, the null hypothesis can only be rejected if the directional alternative hypothesis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θ</a:t>
            </a:r>
            <a:r>
              <a:rPr lang="en-US" sz="1600" b="1" baseline="-25000" dirty="0" smtClean="0">
                <a:solidFill>
                  <a:schemeClr val="tx1"/>
                </a:solidFill>
              </a:rPr>
              <a:t>1</a:t>
            </a:r>
            <a:r>
              <a:rPr lang="en-US" sz="1600" b="1" dirty="0" smtClean="0">
                <a:solidFill>
                  <a:schemeClr val="tx1"/>
                </a:solidFill>
              </a:rPr>
              <a:t>&lt; θ</a:t>
            </a:r>
            <a:r>
              <a:rPr lang="en-US" sz="1600" b="1" baseline="-25000" dirty="0" smtClean="0">
                <a:solidFill>
                  <a:schemeClr val="tx1"/>
                </a:solidFill>
              </a:rPr>
              <a:t>2</a:t>
            </a:r>
            <a:r>
              <a:rPr lang="en-US" sz="1600" dirty="0" smtClean="0">
                <a:solidFill>
                  <a:schemeClr val="tx1"/>
                </a:solidFill>
              </a:rPr>
              <a:t> is employed</a:t>
            </a:r>
          </a:p>
          <a:p>
            <a:pPr algn="just">
              <a:buNone/>
            </a:pPr>
            <a:endParaRPr lang="en-US" sz="1600" dirty="0" smtClean="0">
              <a:solidFill>
                <a:schemeClr val="tx1"/>
              </a:solidFill>
            </a:endParaRPr>
          </a:p>
          <a:p>
            <a:pPr algn="just">
              <a:buNone/>
            </a:pPr>
            <a:r>
              <a:rPr lang="en-US" sz="1600" dirty="0" smtClean="0">
                <a:solidFill>
                  <a:schemeClr val="tx1"/>
                </a:solidFill>
              </a:rPr>
              <a:t>The directional alternative hypothesis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θ</a:t>
            </a:r>
            <a:r>
              <a:rPr lang="en-US" sz="1600" b="1" baseline="-25000" dirty="0" smtClean="0">
                <a:solidFill>
                  <a:schemeClr val="tx1"/>
                </a:solidFill>
              </a:rPr>
              <a:t>1</a:t>
            </a:r>
            <a:r>
              <a:rPr lang="en-US" sz="1600" b="1" dirty="0" smtClean="0">
                <a:solidFill>
                  <a:schemeClr val="tx1"/>
                </a:solidFill>
              </a:rPr>
              <a:t>&lt; θ</a:t>
            </a:r>
            <a:r>
              <a:rPr lang="en-US" sz="1600" b="1" baseline="-25000" dirty="0" smtClean="0">
                <a:solidFill>
                  <a:schemeClr val="tx1"/>
                </a:solidFill>
              </a:rPr>
              <a:t>2</a:t>
            </a:r>
            <a:r>
              <a:rPr lang="en-US" sz="1600" dirty="0" smtClean="0">
                <a:solidFill>
                  <a:schemeClr val="tx1"/>
                </a:solidFill>
              </a:rPr>
              <a:t>  is supported at the .05 level, since the absolute value </a:t>
            </a:r>
            <a:r>
              <a:rPr lang="en-US" sz="1600" i="1" dirty="0" smtClean="0">
                <a:solidFill>
                  <a:schemeClr val="tx1"/>
                </a:solidFill>
              </a:rPr>
              <a:t>z = 1.78 is greater  t</a:t>
            </a:r>
            <a:r>
              <a:rPr lang="en-US" sz="1600" dirty="0" smtClean="0">
                <a:solidFill>
                  <a:schemeClr val="tx1"/>
                </a:solidFill>
              </a:rPr>
              <a:t>han the tabled critical one-tailed value </a:t>
            </a:r>
            <a:r>
              <a:rPr lang="en-US" sz="1600" i="1" dirty="0" smtClean="0">
                <a:solidFill>
                  <a:schemeClr val="tx1"/>
                </a:solidFill>
              </a:rPr>
              <a:t>z</a:t>
            </a:r>
            <a:r>
              <a:rPr lang="en-US" sz="1600" i="1" baseline="-25000" dirty="0" smtClean="0">
                <a:solidFill>
                  <a:schemeClr val="tx1"/>
                </a:solidFill>
              </a:rPr>
              <a:t>.05</a:t>
            </a:r>
            <a:r>
              <a:rPr lang="en-US" sz="1600" dirty="0" smtClean="0">
                <a:solidFill>
                  <a:schemeClr val="tx1"/>
                </a:solidFill>
              </a:rPr>
              <a:t>=1.65.</a:t>
            </a:r>
          </a:p>
          <a:p>
            <a:pPr algn="just">
              <a:buNone/>
            </a:pPr>
            <a:endParaRPr lang="en-US" sz="1600" dirty="0" smtClean="0">
              <a:solidFill>
                <a:schemeClr val="tx1"/>
              </a:solidFill>
            </a:endParaRPr>
          </a:p>
          <a:p>
            <a:pPr algn="just">
              <a:buNone/>
            </a:pPr>
            <a:r>
              <a:rPr lang="en-US" sz="1600" dirty="0" smtClean="0">
                <a:solidFill>
                  <a:schemeClr val="tx1"/>
                </a:solidFill>
              </a:rPr>
              <a:t>It turns out that the above conclusions based on the normal approximation are identical to those reached when the exact table of the </a:t>
            </a:r>
            <a:r>
              <a:rPr lang="en-US" sz="1600" b="1" dirty="0" smtClean="0">
                <a:solidFill>
                  <a:schemeClr val="tx1"/>
                </a:solidFill>
              </a:rPr>
              <a:t>Mann–Whitney </a:t>
            </a:r>
            <a:r>
              <a:rPr lang="en-US" sz="1600" b="1" i="1" dirty="0" smtClean="0">
                <a:solidFill>
                  <a:schemeClr val="tx1"/>
                </a:solidFill>
              </a:rPr>
              <a:t>U distribution is employed.</a:t>
            </a:r>
            <a:endParaRPr lang="en-US" sz="1600" dirty="0">
              <a:solidFill>
                <a:schemeClr val="tx1"/>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a:bodyPr>
          <a:lstStyle/>
          <a:p>
            <a:pPr>
              <a:buNone/>
            </a:pPr>
            <a:r>
              <a:rPr lang="en-US" sz="1600" b="1" dirty="0" smtClean="0">
                <a:solidFill>
                  <a:srgbClr val="00B050"/>
                </a:solidFill>
              </a:rPr>
              <a:t> # independent 2-group Mann-Whitney U Test</a:t>
            </a:r>
          </a:p>
          <a:p>
            <a:pPr>
              <a:buNone/>
            </a:pPr>
            <a:r>
              <a:rPr lang="es-ES" sz="1600" dirty="0" smtClean="0">
                <a:solidFill>
                  <a:schemeClr val="tx1"/>
                </a:solidFill>
              </a:rPr>
              <a:t>x&lt;-c(11, 1, 0, 2, 0)</a:t>
            </a:r>
          </a:p>
          <a:p>
            <a:pPr>
              <a:buNone/>
            </a:pPr>
            <a:r>
              <a:rPr lang="es-ES" sz="1600" dirty="0" smtClean="0">
                <a:solidFill>
                  <a:schemeClr val="tx1"/>
                </a:solidFill>
              </a:rPr>
              <a:t>y&lt;-c(11, 11, 5, 8, 4)</a:t>
            </a:r>
          </a:p>
          <a:p>
            <a:pPr>
              <a:buNone/>
            </a:pPr>
            <a:r>
              <a:rPr lang="es-ES" sz="1600" dirty="0" err="1" smtClean="0">
                <a:solidFill>
                  <a:srgbClr val="0070C0"/>
                </a:solidFill>
              </a:rPr>
              <a:t>wilcox.test</a:t>
            </a:r>
            <a:r>
              <a:rPr lang="es-ES" sz="1600" dirty="0" smtClean="0">
                <a:solidFill>
                  <a:srgbClr val="0070C0"/>
                </a:solidFill>
              </a:rPr>
              <a:t>(</a:t>
            </a:r>
            <a:r>
              <a:rPr lang="es-ES" sz="1600" dirty="0" err="1" smtClean="0">
                <a:solidFill>
                  <a:srgbClr val="0070C0"/>
                </a:solidFill>
              </a:rPr>
              <a:t>x,y</a:t>
            </a:r>
            <a:r>
              <a:rPr lang="es-ES" sz="1600" dirty="0" smtClean="0">
                <a:solidFill>
                  <a:srgbClr val="0070C0"/>
                </a:solidFill>
              </a:rPr>
              <a:t>)</a:t>
            </a:r>
          </a:p>
          <a:p>
            <a:pPr>
              <a:buNone/>
            </a:pPr>
            <a:r>
              <a:rPr lang="en-US" sz="1600" dirty="0" err="1" smtClean="0">
                <a:solidFill>
                  <a:schemeClr val="tx1"/>
                </a:solidFill>
              </a:rPr>
              <a:t>Wilcoxon</a:t>
            </a:r>
            <a:r>
              <a:rPr lang="en-US" sz="1600" dirty="0" smtClean="0">
                <a:solidFill>
                  <a:schemeClr val="tx1"/>
                </a:solidFill>
              </a:rPr>
              <a:t> rank sum test with continuity correction</a:t>
            </a:r>
          </a:p>
          <a:p>
            <a:pPr>
              <a:buNone/>
            </a:pPr>
            <a:r>
              <a:rPr lang="en-US" sz="1600" dirty="0" smtClean="0">
                <a:solidFill>
                  <a:schemeClr val="tx1"/>
                </a:solidFill>
              </a:rPr>
              <a:t>data:  x and y</a:t>
            </a:r>
          </a:p>
          <a:p>
            <a:pPr>
              <a:buNone/>
            </a:pPr>
            <a:r>
              <a:rPr lang="en-US" sz="1600" dirty="0" smtClean="0">
                <a:solidFill>
                  <a:schemeClr val="tx1"/>
                </a:solidFill>
              </a:rPr>
              <a:t>W = 4, p-value = 0.08969</a:t>
            </a:r>
          </a:p>
          <a:p>
            <a:pPr>
              <a:buNone/>
            </a:pPr>
            <a:r>
              <a:rPr lang="en-US" sz="1600" dirty="0" smtClean="0">
                <a:solidFill>
                  <a:schemeClr val="tx1"/>
                </a:solidFill>
              </a:rPr>
              <a:t>alternative hypothesis: true location shift is not equal to 0</a:t>
            </a:r>
          </a:p>
          <a:p>
            <a:pPr>
              <a:buNone/>
            </a:pPr>
            <a:endParaRPr lang="en-US" sz="1600" dirty="0" smtClean="0">
              <a:solidFill>
                <a:schemeClr val="tx1"/>
              </a:solidFill>
            </a:endParaRPr>
          </a:p>
          <a:p>
            <a:pPr>
              <a:buNone/>
            </a:pPr>
            <a:endParaRPr lang="en-US" sz="1600" dirty="0" smtClean="0">
              <a:solidFill>
                <a:schemeClr val="tx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a:bodyPr>
          <a:lstStyle/>
          <a:p>
            <a:pPr>
              <a:buNone/>
            </a:pPr>
            <a:r>
              <a:rPr lang="en-US" sz="1600" b="1" dirty="0" smtClean="0">
                <a:solidFill>
                  <a:srgbClr val="00B050"/>
                </a:solidFill>
              </a:rPr>
              <a:t> # independent 2-group Mann-Whitney U Test</a:t>
            </a:r>
          </a:p>
          <a:p>
            <a:pPr>
              <a:buNone/>
            </a:pPr>
            <a:r>
              <a:rPr lang="en-US" sz="1600" b="1" dirty="0" smtClean="0">
                <a:solidFill>
                  <a:srgbClr val="00B050"/>
                </a:solidFill>
              </a:rPr>
              <a:t># where a is numeric and f is </a:t>
            </a:r>
            <a:r>
              <a:rPr lang="en-US" sz="1600" b="1" dirty="0" err="1" smtClean="0">
                <a:solidFill>
                  <a:srgbClr val="00B050"/>
                </a:solidFill>
              </a:rPr>
              <a:t>abinary</a:t>
            </a:r>
            <a:r>
              <a:rPr lang="en-US" sz="1600" b="1" dirty="0" smtClean="0">
                <a:solidFill>
                  <a:srgbClr val="00B050"/>
                </a:solidFill>
              </a:rPr>
              <a:t> factor</a:t>
            </a:r>
          </a:p>
          <a:p>
            <a:pPr>
              <a:buNone/>
            </a:pPr>
            <a:r>
              <a:rPr lang="en-US" sz="1600" dirty="0" smtClean="0">
                <a:solidFill>
                  <a:schemeClr val="tx1"/>
                </a:solidFill>
              </a:rPr>
              <a:t>a&lt;-c(11, 1, 0, 2, 0,11, 11, 5, 8, 4)</a:t>
            </a:r>
          </a:p>
          <a:p>
            <a:pPr>
              <a:buNone/>
            </a:pPr>
            <a:r>
              <a:rPr lang="en-US" sz="1600" dirty="0" smtClean="0">
                <a:solidFill>
                  <a:schemeClr val="tx1"/>
                </a:solidFill>
              </a:rPr>
              <a:t>f&lt;-c(1,1,1,1,1,2,2,2,2,2)</a:t>
            </a:r>
          </a:p>
          <a:p>
            <a:pPr>
              <a:buNone/>
            </a:pPr>
            <a:r>
              <a:rPr lang="en-US" sz="1600" dirty="0" err="1" smtClean="0">
                <a:solidFill>
                  <a:srgbClr val="0070C0"/>
                </a:solidFill>
              </a:rPr>
              <a:t>wilcox.test</a:t>
            </a:r>
            <a:r>
              <a:rPr lang="en-US" sz="1600" dirty="0" smtClean="0">
                <a:solidFill>
                  <a:srgbClr val="0070C0"/>
                </a:solidFill>
              </a:rPr>
              <a:t>(</a:t>
            </a:r>
            <a:r>
              <a:rPr lang="en-US" sz="1600" dirty="0" err="1" smtClean="0">
                <a:solidFill>
                  <a:srgbClr val="0070C0"/>
                </a:solidFill>
              </a:rPr>
              <a:t>a~f</a:t>
            </a:r>
            <a:r>
              <a:rPr lang="en-US" sz="1600" dirty="0" smtClean="0">
                <a:solidFill>
                  <a:srgbClr val="0070C0"/>
                </a:solidFill>
              </a:rPr>
              <a:t>) </a:t>
            </a:r>
          </a:p>
          <a:p>
            <a:pPr>
              <a:buNone/>
            </a:pPr>
            <a:r>
              <a:rPr lang="en-US" sz="1600" dirty="0" smtClean="0">
                <a:solidFill>
                  <a:schemeClr val="tx1"/>
                </a:solidFill>
              </a:rPr>
              <a:t>	</a:t>
            </a:r>
            <a:r>
              <a:rPr lang="en-US" sz="1600" dirty="0" err="1" smtClean="0">
                <a:solidFill>
                  <a:schemeClr val="tx1"/>
                </a:solidFill>
              </a:rPr>
              <a:t>Wilcoxon</a:t>
            </a:r>
            <a:r>
              <a:rPr lang="en-US" sz="1600" dirty="0" smtClean="0">
                <a:solidFill>
                  <a:schemeClr val="tx1"/>
                </a:solidFill>
              </a:rPr>
              <a:t> rank sum test with continuity correction</a:t>
            </a:r>
          </a:p>
          <a:p>
            <a:pPr>
              <a:buNone/>
            </a:pPr>
            <a:endParaRPr lang="en-US" sz="1600" dirty="0" smtClean="0">
              <a:solidFill>
                <a:schemeClr val="tx1"/>
              </a:solidFill>
            </a:endParaRPr>
          </a:p>
          <a:p>
            <a:pPr>
              <a:buNone/>
            </a:pPr>
            <a:r>
              <a:rPr lang="en-US" sz="1600" dirty="0" smtClean="0">
                <a:solidFill>
                  <a:schemeClr val="tx1"/>
                </a:solidFill>
              </a:rPr>
              <a:t>data:  a by f</a:t>
            </a:r>
          </a:p>
          <a:p>
            <a:pPr>
              <a:buNone/>
            </a:pPr>
            <a:r>
              <a:rPr lang="en-US" sz="1600" dirty="0" smtClean="0">
                <a:solidFill>
                  <a:schemeClr val="tx1"/>
                </a:solidFill>
              </a:rPr>
              <a:t>W = 4, p-value = 0.08969</a:t>
            </a:r>
          </a:p>
          <a:p>
            <a:pPr>
              <a:buNone/>
            </a:pPr>
            <a:r>
              <a:rPr lang="en-US" sz="1600" dirty="0" smtClean="0">
                <a:solidFill>
                  <a:schemeClr val="tx1"/>
                </a:solidFill>
              </a:rPr>
              <a:t>alternative hypothesis: true location shift is not equal to 0</a:t>
            </a:r>
          </a:p>
          <a:p>
            <a:pPr>
              <a:buNone/>
            </a:pPr>
            <a:endParaRPr lang="en-US" sz="1600" dirty="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52400"/>
          <a:ext cx="8686800" cy="6477002"/>
        </p:xfrm>
        <a:graphic>
          <a:graphicData uri="http://schemas.openxmlformats.org/drawingml/2006/table">
            <a:tbl>
              <a:tblPr firstRow="1" bandRow="1">
                <a:tableStyleId>{5C22544A-7EE6-4342-B048-85BDC9FD1C3A}</a:tableStyleId>
              </a:tblPr>
              <a:tblGrid>
                <a:gridCol w="1720970"/>
                <a:gridCol w="1802921"/>
                <a:gridCol w="2212675"/>
                <a:gridCol w="2950234"/>
              </a:tblGrid>
              <a:tr h="719667">
                <a:tc>
                  <a:txBody>
                    <a:bodyPr/>
                    <a:lstStyle/>
                    <a:p>
                      <a:r>
                        <a:rPr lang="en-US" sz="1200" dirty="0" smtClean="0"/>
                        <a:t>Comparing</a:t>
                      </a:r>
                      <a:endParaRPr lang="ro-RO" sz="1200" dirty="0"/>
                    </a:p>
                  </a:txBody>
                  <a:tcPr/>
                </a:tc>
                <a:tc>
                  <a:txBody>
                    <a:bodyPr/>
                    <a:lstStyle/>
                    <a:p>
                      <a:r>
                        <a:rPr lang="en-US" sz="1200" dirty="0" smtClean="0"/>
                        <a:t>Parametric test</a:t>
                      </a:r>
                    </a:p>
                    <a:p>
                      <a:r>
                        <a:rPr lang="en-US" sz="1200" dirty="0" smtClean="0"/>
                        <a:t>(data is normally distributed)</a:t>
                      </a:r>
                      <a:endParaRPr lang="ro-RO" sz="1200" dirty="0"/>
                    </a:p>
                  </a:txBody>
                  <a:tcPr/>
                </a:tc>
                <a:tc>
                  <a:txBody>
                    <a:bodyPr/>
                    <a:lstStyle/>
                    <a:p>
                      <a:r>
                        <a:rPr lang="en-US" sz="1200" dirty="0" smtClean="0"/>
                        <a:t>Nonparametric</a:t>
                      </a:r>
                      <a:r>
                        <a:rPr lang="en-US" sz="1200" baseline="0" dirty="0" smtClean="0"/>
                        <a:t> test (data is ordinal/skewed)</a:t>
                      </a:r>
                      <a:endParaRPr lang="ro-RO" sz="1200" dirty="0"/>
                    </a:p>
                  </a:txBody>
                  <a:tcPr/>
                </a:tc>
                <a:tc>
                  <a:txBody>
                    <a:bodyPr/>
                    <a:lstStyle/>
                    <a:p>
                      <a:endParaRPr lang="ro-RO" sz="1200" dirty="0"/>
                    </a:p>
                  </a:txBody>
                  <a:tcPr/>
                </a:tc>
              </a:tr>
              <a:tr h="1130905">
                <a:tc>
                  <a:txBody>
                    <a:bodyPr/>
                    <a:lstStyle/>
                    <a:p>
                      <a:r>
                        <a:rPr lang="en-US" sz="1200" dirty="0" smtClean="0"/>
                        <a:t>Means of two related samples</a:t>
                      </a:r>
                      <a:endParaRPr lang="ro-RO" sz="1200" dirty="0"/>
                    </a:p>
                  </a:txBody>
                  <a:tcPr/>
                </a:tc>
                <a:tc>
                  <a:txBody>
                    <a:bodyPr/>
                    <a:lstStyle/>
                    <a:p>
                      <a:r>
                        <a:rPr lang="en-US" sz="1200" dirty="0" smtClean="0"/>
                        <a:t>Paired t-test</a:t>
                      </a:r>
                      <a:endParaRPr lang="ro-RO" sz="1200" dirty="0"/>
                    </a:p>
                  </a:txBody>
                  <a:tcPr/>
                </a:tc>
                <a:tc>
                  <a:txBody>
                    <a:bodyPr/>
                    <a:lstStyle/>
                    <a:p>
                      <a:r>
                        <a:rPr lang="en-US" sz="1200" dirty="0" err="1" smtClean="0"/>
                        <a:t>Wilcoxon</a:t>
                      </a:r>
                      <a:r>
                        <a:rPr lang="en-US" sz="1200" baseline="0" dirty="0" smtClean="0"/>
                        <a:t> signed rank test</a:t>
                      </a:r>
                      <a:endParaRPr lang="ro-RO" sz="1200" dirty="0"/>
                    </a:p>
                  </a:txBody>
                  <a:tcPr/>
                </a:tc>
                <a:tc>
                  <a:txBody>
                    <a:bodyPr/>
                    <a:lstStyle/>
                    <a:p>
                      <a:r>
                        <a:rPr lang="en-US" sz="1200" dirty="0" smtClean="0"/>
                        <a:t>Was there a significant change in systolic blood pressure between baseline and the six-month follow-up measurement in the treatment group? </a:t>
                      </a:r>
                      <a:endParaRPr lang="ro-RO" sz="1200" dirty="0"/>
                    </a:p>
                  </a:txBody>
                  <a:tcPr/>
                </a:tc>
              </a:tr>
              <a:tr h="11309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Means of two independent  samples</a:t>
                      </a:r>
                      <a:endParaRPr lang="ro-RO" sz="1200" dirty="0" smtClean="0"/>
                    </a:p>
                    <a:p>
                      <a:endParaRPr lang="ro-RO"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T-test for independent samples</a:t>
                      </a:r>
                      <a:endParaRPr lang="ro-RO" sz="1200" dirty="0" smtClean="0"/>
                    </a:p>
                    <a:p>
                      <a:endParaRPr lang="ro-RO" sz="1200" dirty="0"/>
                    </a:p>
                  </a:txBody>
                  <a:tcPr/>
                </a:tc>
                <a:tc>
                  <a:txBody>
                    <a:bodyPr/>
                    <a:lstStyle/>
                    <a:p>
                      <a:r>
                        <a:rPr lang="en-US" sz="1200" dirty="0" smtClean="0"/>
                        <a:t>Mann-Whitney U-test/</a:t>
                      </a:r>
                      <a:r>
                        <a:rPr lang="en-US" sz="1200" dirty="0" err="1" smtClean="0"/>
                        <a:t>Wilcoxon</a:t>
                      </a:r>
                      <a:r>
                        <a:rPr lang="en-US" sz="1200" dirty="0" smtClean="0"/>
                        <a:t> rank sum</a:t>
                      </a:r>
                      <a:endParaRPr lang="ro-RO" sz="1200" dirty="0"/>
                    </a:p>
                  </a:txBody>
                  <a:tcPr/>
                </a:tc>
                <a:tc>
                  <a:txBody>
                    <a:bodyPr/>
                    <a:lstStyle/>
                    <a:p>
                      <a:r>
                        <a:rPr lang="en-US" sz="1200" dirty="0" smtClean="0"/>
                        <a:t>Is the mean systolic blood pressure (at baseline) for patients assigned to placebo different from the mean for patients assigned to the treatment group?</a:t>
                      </a:r>
                      <a:endParaRPr lang="ro-RO" sz="1200" dirty="0"/>
                    </a:p>
                  </a:txBody>
                  <a:tcPr/>
                </a:tc>
              </a:tr>
              <a:tr h="9252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Means of three or more related samples</a:t>
                      </a:r>
                      <a:endParaRPr lang="ro-RO" sz="1200" dirty="0" smtClean="0"/>
                    </a:p>
                    <a:p>
                      <a:endParaRPr lang="ro-RO" sz="1200" dirty="0"/>
                    </a:p>
                  </a:txBody>
                  <a:tcPr/>
                </a:tc>
                <a:tc>
                  <a:txBody>
                    <a:bodyPr/>
                    <a:lstStyle/>
                    <a:p>
                      <a:r>
                        <a:rPr lang="en-US" sz="1200" dirty="0" smtClean="0"/>
                        <a:t>Repeated measures ANOVA</a:t>
                      </a:r>
                      <a:endParaRPr lang="ro-RO" sz="1200" dirty="0"/>
                    </a:p>
                  </a:txBody>
                  <a:tcPr/>
                </a:tc>
                <a:tc>
                  <a:txBody>
                    <a:bodyPr/>
                    <a:lstStyle/>
                    <a:p>
                      <a:r>
                        <a:rPr lang="en-US" sz="1200" dirty="0" smtClean="0"/>
                        <a:t>Friedman test</a:t>
                      </a:r>
                      <a:endParaRPr lang="ro-RO" sz="1200" dirty="0"/>
                    </a:p>
                  </a:txBody>
                  <a:tcPr/>
                </a:tc>
                <a:tc>
                  <a:txBody>
                    <a:bodyPr/>
                    <a:lstStyle/>
                    <a:p>
                      <a:endParaRPr lang="ro-RO" sz="1200" dirty="0"/>
                    </a:p>
                  </a:txBody>
                  <a:tcPr/>
                </a:tc>
              </a:tr>
              <a:tr h="13365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Means of three or more independent</a:t>
                      </a:r>
                      <a:r>
                        <a:rPr lang="en-US" sz="1200" baseline="0" dirty="0" smtClean="0"/>
                        <a:t> </a:t>
                      </a:r>
                      <a:r>
                        <a:rPr lang="en-US" sz="1200" dirty="0" smtClean="0"/>
                        <a:t>samples</a:t>
                      </a:r>
                      <a:endParaRPr lang="ro-RO" sz="1200" dirty="0" smtClean="0"/>
                    </a:p>
                    <a:p>
                      <a:endParaRPr lang="ro-RO" sz="1200" dirty="0"/>
                    </a:p>
                  </a:txBody>
                  <a:tcPr/>
                </a:tc>
                <a:tc>
                  <a:txBody>
                    <a:bodyPr/>
                    <a:lstStyle/>
                    <a:p>
                      <a:r>
                        <a:rPr lang="en-US" sz="1200" dirty="0" smtClean="0"/>
                        <a:t>One way analysis</a:t>
                      </a:r>
                      <a:r>
                        <a:rPr lang="en-US" sz="1200" baseline="0" dirty="0" smtClean="0"/>
                        <a:t> of variance (ANOVA)</a:t>
                      </a:r>
                      <a:endParaRPr lang="ro-RO" sz="1200" dirty="0"/>
                    </a:p>
                  </a:txBody>
                  <a:tcPr/>
                </a:tc>
                <a:tc>
                  <a:txBody>
                    <a:bodyPr/>
                    <a:lstStyle/>
                    <a:p>
                      <a:r>
                        <a:rPr lang="en-US" sz="1200" dirty="0" err="1" smtClean="0"/>
                        <a:t>Kruskal</a:t>
                      </a:r>
                      <a:r>
                        <a:rPr lang="en-US" sz="1200" dirty="0" smtClean="0"/>
                        <a:t>-Wallis</a:t>
                      </a:r>
                      <a:r>
                        <a:rPr lang="en-US" sz="1200" baseline="0" dirty="0" smtClean="0"/>
                        <a:t> test</a:t>
                      </a:r>
                      <a:endParaRPr lang="ro-RO" sz="1200" dirty="0"/>
                    </a:p>
                  </a:txBody>
                  <a:tcPr/>
                </a:tc>
                <a:tc>
                  <a:txBody>
                    <a:bodyPr/>
                    <a:lstStyle/>
                    <a:p>
                      <a:r>
                        <a:rPr lang="en-US" sz="1200" dirty="0" smtClean="0"/>
                        <a:t>If our experiment had three groups (e.g., placebo, new drug #1, new drug #2), we might want to know whether the mean systolic blood pressure at baseline differed among the three groups?</a:t>
                      </a:r>
                      <a:endParaRPr lang="ro-RO" sz="1200" dirty="0"/>
                    </a:p>
                  </a:txBody>
                  <a:tcPr/>
                </a:tc>
              </a:tr>
              <a:tr h="514048">
                <a:tc>
                  <a:txBody>
                    <a:bodyPr/>
                    <a:lstStyle/>
                    <a:p>
                      <a:r>
                        <a:rPr lang="en-US" sz="1200" dirty="0" smtClean="0"/>
                        <a:t>Categorical data</a:t>
                      </a:r>
                      <a:endParaRPr lang="ro-RO" sz="1200" dirty="0"/>
                    </a:p>
                  </a:txBody>
                  <a:tcPr/>
                </a:tc>
                <a:tc>
                  <a:txBody>
                    <a:bodyPr/>
                    <a:lstStyle/>
                    <a:p>
                      <a:r>
                        <a:rPr lang="en-US" sz="1200" dirty="0" smtClean="0"/>
                        <a:t>NONE</a:t>
                      </a:r>
                      <a:endParaRPr lang="ro-RO" sz="1200" dirty="0"/>
                    </a:p>
                  </a:txBody>
                  <a:tcPr/>
                </a:tc>
                <a:tc>
                  <a:txBody>
                    <a:bodyPr/>
                    <a:lstStyle/>
                    <a:p>
                      <a:r>
                        <a:rPr lang="en-US" sz="1200" dirty="0" smtClean="0"/>
                        <a:t>Chi-square tests and Fisher exact test</a:t>
                      </a:r>
                      <a:endParaRPr lang="ro-RO" sz="1200" dirty="0"/>
                    </a:p>
                  </a:txBody>
                  <a:tcPr/>
                </a:tc>
                <a:tc>
                  <a:txBody>
                    <a:bodyPr/>
                    <a:lstStyle/>
                    <a:p>
                      <a:endParaRPr lang="ro-RO" sz="1200" dirty="0"/>
                    </a:p>
                  </a:txBody>
                  <a:tcPr/>
                </a:tc>
              </a:tr>
              <a:tr h="719667">
                <a:tc>
                  <a:txBody>
                    <a:bodyPr/>
                    <a:lstStyle/>
                    <a:p>
                      <a:r>
                        <a:rPr lang="en-US" sz="1200" dirty="0" smtClean="0"/>
                        <a:t>Relationship</a:t>
                      </a:r>
                      <a:r>
                        <a:rPr lang="en-US" sz="1200" baseline="0" dirty="0" smtClean="0"/>
                        <a:t> between 2 continuous variables</a:t>
                      </a:r>
                      <a:endParaRPr lang="ro-RO" sz="1200" dirty="0"/>
                    </a:p>
                  </a:txBody>
                  <a:tcPr/>
                </a:tc>
                <a:tc>
                  <a:txBody>
                    <a:bodyPr/>
                    <a:lstStyle/>
                    <a:p>
                      <a:r>
                        <a:rPr lang="en-US" sz="1200" dirty="0" smtClean="0"/>
                        <a:t>Pearson’s correlation</a:t>
                      </a:r>
                      <a:endParaRPr lang="ro-RO" sz="1200" dirty="0"/>
                    </a:p>
                  </a:txBody>
                  <a:tcPr/>
                </a:tc>
                <a:tc>
                  <a:txBody>
                    <a:bodyPr/>
                    <a:lstStyle/>
                    <a:p>
                      <a:r>
                        <a:rPr lang="en-US" sz="1200" dirty="0" smtClean="0"/>
                        <a:t>Spearman correlation</a:t>
                      </a:r>
                      <a:endParaRPr lang="ro-RO" sz="1200" dirty="0"/>
                    </a:p>
                  </a:txBody>
                  <a:tcPr/>
                </a:tc>
                <a:tc>
                  <a:txBody>
                    <a:bodyPr/>
                    <a:lstStyle/>
                    <a:p>
                      <a:r>
                        <a:rPr lang="en-US" sz="1200" dirty="0" smtClean="0"/>
                        <a:t>Is systolic blood pressure associated with the patient’s age?</a:t>
                      </a:r>
                      <a:endParaRPr lang="ro-RO" sz="1200" dirty="0"/>
                    </a:p>
                  </a:txBody>
                  <a:tcPr/>
                </a:tc>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a:bodyPr>
          <a:lstStyle/>
          <a:p>
            <a:pPr>
              <a:buNone/>
            </a:pPr>
            <a:r>
              <a:rPr lang="en-US" sz="1600" b="1" dirty="0" smtClean="0">
                <a:solidFill>
                  <a:srgbClr val="00B050"/>
                </a:solidFill>
              </a:rPr>
              <a:t> # independent 2-group Mann-Whitney U Test</a:t>
            </a:r>
          </a:p>
          <a:p>
            <a:pPr>
              <a:buNone/>
            </a:pPr>
            <a:r>
              <a:rPr lang="en-US" sz="1600" b="1" dirty="0" smtClean="0">
                <a:solidFill>
                  <a:srgbClr val="00B050"/>
                </a:solidFill>
              </a:rPr>
              <a:t># where a is numeric and f is a binary factor</a:t>
            </a:r>
          </a:p>
          <a:p>
            <a:pPr>
              <a:buNone/>
            </a:pPr>
            <a:r>
              <a:rPr lang="en-US" sz="1600" dirty="0" smtClean="0">
                <a:solidFill>
                  <a:schemeClr val="tx1"/>
                </a:solidFill>
              </a:rPr>
              <a:t>a&lt;-c(11, 1, 0, 2, 0,11, 11, 5, 8, 4)</a:t>
            </a:r>
          </a:p>
          <a:p>
            <a:pPr>
              <a:buNone/>
            </a:pPr>
            <a:r>
              <a:rPr lang="en-US" sz="1600" dirty="0" smtClean="0">
                <a:solidFill>
                  <a:schemeClr val="tx1"/>
                </a:solidFill>
              </a:rPr>
              <a:t>f&lt;-c(1,1,1,1,1,2,2,2,2,2)</a:t>
            </a:r>
          </a:p>
          <a:p>
            <a:pPr>
              <a:buNone/>
            </a:pPr>
            <a:r>
              <a:rPr lang="en-US" sz="1600" dirty="0" err="1" smtClean="0">
                <a:solidFill>
                  <a:srgbClr val="0070C0"/>
                </a:solidFill>
              </a:rPr>
              <a:t>wilcox.test</a:t>
            </a:r>
            <a:r>
              <a:rPr lang="en-US" sz="1600" dirty="0" smtClean="0">
                <a:solidFill>
                  <a:srgbClr val="0070C0"/>
                </a:solidFill>
              </a:rPr>
              <a:t>(</a:t>
            </a:r>
            <a:r>
              <a:rPr lang="en-US" sz="1600" dirty="0" err="1" smtClean="0">
                <a:solidFill>
                  <a:srgbClr val="0070C0"/>
                </a:solidFill>
              </a:rPr>
              <a:t>a~f</a:t>
            </a:r>
            <a:r>
              <a:rPr lang="en-US" sz="1600" dirty="0" smtClean="0">
                <a:solidFill>
                  <a:srgbClr val="0070C0"/>
                </a:solidFill>
              </a:rPr>
              <a:t>) </a:t>
            </a:r>
          </a:p>
          <a:p>
            <a:pPr>
              <a:buNone/>
            </a:pPr>
            <a:r>
              <a:rPr lang="en-US" sz="1600" dirty="0" smtClean="0">
                <a:solidFill>
                  <a:schemeClr val="tx1"/>
                </a:solidFill>
              </a:rPr>
              <a:t>	</a:t>
            </a:r>
            <a:r>
              <a:rPr lang="en-US" sz="1600" dirty="0" err="1" smtClean="0">
                <a:solidFill>
                  <a:schemeClr val="tx1"/>
                </a:solidFill>
              </a:rPr>
              <a:t>Wilcoxon</a:t>
            </a:r>
            <a:r>
              <a:rPr lang="en-US" sz="1600" dirty="0" smtClean="0">
                <a:solidFill>
                  <a:schemeClr val="tx1"/>
                </a:solidFill>
              </a:rPr>
              <a:t> rank sum test with continuity correction</a:t>
            </a:r>
          </a:p>
          <a:p>
            <a:pPr>
              <a:buNone/>
            </a:pPr>
            <a:endParaRPr lang="en-US" sz="1600" dirty="0" smtClean="0">
              <a:solidFill>
                <a:schemeClr val="tx1"/>
              </a:solidFill>
            </a:endParaRPr>
          </a:p>
          <a:p>
            <a:pPr>
              <a:buNone/>
            </a:pPr>
            <a:r>
              <a:rPr lang="en-US" sz="1600" dirty="0" smtClean="0">
                <a:solidFill>
                  <a:schemeClr val="tx1"/>
                </a:solidFill>
              </a:rPr>
              <a:t>data:  a by f</a:t>
            </a:r>
          </a:p>
          <a:p>
            <a:pPr>
              <a:buNone/>
            </a:pPr>
            <a:r>
              <a:rPr lang="en-US" sz="1600" dirty="0" smtClean="0">
                <a:solidFill>
                  <a:schemeClr val="tx1"/>
                </a:solidFill>
              </a:rPr>
              <a:t>W = 4, p-value = 0.08969</a:t>
            </a:r>
          </a:p>
          <a:p>
            <a:pPr>
              <a:buNone/>
            </a:pPr>
            <a:r>
              <a:rPr lang="en-US" sz="1600" dirty="0" smtClean="0">
                <a:solidFill>
                  <a:schemeClr val="tx1"/>
                </a:solidFill>
              </a:rPr>
              <a:t>alternative hypothesis: true location shift is not equal to 0</a:t>
            </a:r>
          </a:p>
          <a:p>
            <a:pPr>
              <a:buNone/>
            </a:pPr>
            <a:endParaRPr lang="en-US" sz="1600" dirty="0" smtClean="0">
              <a:solidFill>
                <a:schemeClr val="tx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324600"/>
          </a:xfrm>
        </p:spPr>
        <p:txBody>
          <a:bodyPr>
            <a:noAutofit/>
          </a:bodyPr>
          <a:lstStyle/>
          <a:p>
            <a:pPr algn="just">
              <a:buNone/>
            </a:pPr>
            <a:r>
              <a:rPr lang="en-US" sz="1600" b="1" dirty="0" smtClean="0">
                <a:solidFill>
                  <a:schemeClr val="tx1"/>
                </a:solidFill>
              </a:rPr>
              <a:t>Example 7.2 </a:t>
            </a:r>
            <a:r>
              <a:rPr lang="en-US" sz="1600" i="1" dirty="0" smtClean="0">
                <a:solidFill>
                  <a:schemeClr val="tx1"/>
                </a:solidFill>
              </a:rPr>
              <a:t>Doctor Radical, a math instructor at Logarithm University, has two classes in advanced calculus. There are six students in Class 1 and seven students in Class 2. The instructor uses a programmed textbook in Class 1 and a conventional textbook in Class 2. At the end of the semester, in order to determine if the type of text employed influences student performance, Dr. Radical has another math instructor, Dr. Root, rank the 13 students in the two classes with respect to math ability. The rankings of the students in the two classes follow: </a:t>
            </a:r>
            <a:r>
              <a:rPr lang="en-US" sz="1600" dirty="0" smtClean="0">
                <a:solidFill>
                  <a:schemeClr val="tx1"/>
                </a:solidFill>
              </a:rPr>
              <a:t>Class 1: 1, 3, 5, 7, 11, 13; Class 2: 2, 4, 6, 8, 9, 10, 12 </a:t>
            </a:r>
            <a:r>
              <a:rPr lang="en-US" sz="1600" i="1" dirty="0" smtClean="0">
                <a:solidFill>
                  <a:schemeClr val="tx1"/>
                </a:solidFill>
              </a:rPr>
              <a:t>(assume the lower the rank the better the </a:t>
            </a:r>
            <a:r>
              <a:rPr lang="ro-RO" sz="1600" i="1" dirty="0" smtClean="0">
                <a:solidFill>
                  <a:schemeClr val="tx1"/>
                </a:solidFill>
              </a:rPr>
              <a:t>student).</a:t>
            </a:r>
            <a:endParaRPr lang="en-US" sz="1600" i="1" dirty="0" smtClean="0">
              <a:solidFill>
                <a:schemeClr val="tx1"/>
              </a:solidFill>
            </a:endParaRPr>
          </a:p>
          <a:p>
            <a:pPr algn="just">
              <a:buNone/>
            </a:pPr>
            <a:endParaRPr lang="en-US" sz="1600" i="1" dirty="0" smtClean="0">
              <a:solidFill>
                <a:schemeClr val="tx1"/>
              </a:solidFill>
            </a:endParaRPr>
          </a:p>
          <a:p>
            <a:pPr algn="just">
              <a:buNone/>
            </a:pPr>
            <a:endParaRPr lang="en-US" sz="1600" dirty="0">
              <a:solidFill>
                <a:schemeClr val="tx1"/>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324600"/>
          </a:xfrm>
        </p:spPr>
        <p:txBody>
          <a:bodyPr>
            <a:noAutofit/>
          </a:bodyPr>
          <a:lstStyle/>
          <a:p>
            <a:pPr algn="just">
              <a:buNone/>
            </a:pPr>
            <a:endParaRPr lang="en-US" sz="1600" i="1" dirty="0" smtClean="0">
              <a:solidFill>
                <a:schemeClr val="tx1"/>
              </a:solidFill>
            </a:endParaRPr>
          </a:p>
          <a:p>
            <a:pPr algn="just">
              <a:buNone/>
            </a:pPr>
            <a:endParaRPr lang="en-US" sz="1600" dirty="0">
              <a:solidFill>
                <a:schemeClr val="tx1"/>
              </a:solidFill>
            </a:endParaRPr>
          </a:p>
        </p:txBody>
      </p:sp>
      <p:pic>
        <p:nvPicPr>
          <p:cNvPr id="215042" name="Picture 2"/>
          <p:cNvPicPr>
            <a:picLocks noChangeAspect="1" noChangeArrowheads="1"/>
          </p:cNvPicPr>
          <p:nvPr/>
        </p:nvPicPr>
        <p:blipFill>
          <a:blip r:embed="rId2" cstate="print"/>
          <a:srcRect/>
          <a:stretch>
            <a:fillRect/>
          </a:stretch>
        </p:blipFill>
        <p:spPr bwMode="auto">
          <a:xfrm>
            <a:off x="1371600" y="381000"/>
            <a:ext cx="1924050" cy="438150"/>
          </a:xfrm>
          <a:prstGeom prst="rect">
            <a:avLst/>
          </a:prstGeom>
          <a:noFill/>
          <a:ln w="9525">
            <a:noFill/>
            <a:miter lim="800000"/>
            <a:headEnd/>
            <a:tailEnd/>
          </a:ln>
        </p:spPr>
      </p:pic>
      <p:pic>
        <p:nvPicPr>
          <p:cNvPr id="215043" name="Picture 3"/>
          <p:cNvPicPr>
            <a:picLocks noChangeAspect="1" noChangeArrowheads="1"/>
          </p:cNvPicPr>
          <p:nvPr/>
        </p:nvPicPr>
        <p:blipFill>
          <a:blip r:embed="rId3" cstate="print"/>
          <a:srcRect/>
          <a:stretch>
            <a:fillRect/>
          </a:stretch>
        </p:blipFill>
        <p:spPr bwMode="auto">
          <a:xfrm>
            <a:off x="914400" y="838200"/>
            <a:ext cx="3238500" cy="2324100"/>
          </a:xfrm>
          <a:prstGeom prst="rect">
            <a:avLst/>
          </a:prstGeom>
          <a:noFill/>
          <a:ln w="9525">
            <a:noFill/>
            <a:miter lim="800000"/>
            <a:headEnd/>
            <a:tailEnd/>
          </a:ln>
        </p:spPr>
      </p:pic>
      <p:pic>
        <p:nvPicPr>
          <p:cNvPr id="215044" name="Picture 4"/>
          <p:cNvPicPr>
            <a:picLocks noChangeAspect="1" noChangeArrowheads="1"/>
          </p:cNvPicPr>
          <p:nvPr/>
        </p:nvPicPr>
        <p:blipFill>
          <a:blip r:embed="rId4" cstate="print"/>
          <a:srcRect/>
          <a:stretch>
            <a:fillRect/>
          </a:stretch>
        </p:blipFill>
        <p:spPr bwMode="auto">
          <a:xfrm>
            <a:off x="533400" y="3276600"/>
            <a:ext cx="6086475" cy="158115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799" cy="6324600"/>
          </a:xfrm>
        </p:spPr>
        <p:txBody>
          <a:bodyPr>
            <a:noAutofit/>
          </a:bodyPr>
          <a:lstStyle/>
          <a:p>
            <a:pPr algn="just">
              <a:buNone/>
            </a:pPr>
            <a:r>
              <a:rPr lang="en-US" sz="1600" b="1" dirty="0" smtClean="0">
                <a:solidFill>
                  <a:schemeClr val="tx1"/>
                </a:solidFill>
              </a:rPr>
              <a:t>Endnotes:</a:t>
            </a:r>
          </a:p>
          <a:p>
            <a:pPr algn="just">
              <a:buNone/>
            </a:pPr>
            <a:endParaRPr lang="en-US" sz="1600" b="1" i="1" dirty="0" smtClean="0">
              <a:solidFill>
                <a:schemeClr val="tx1"/>
              </a:solidFill>
            </a:endParaRPr>
          </a:p>
          <a:p>
            <a:pPr algn="just">
              <a:buNone/>
            </a:pPr>
            <a:r>
              <a:rPr lang="en-US" sz="1600" dirty="0" smtClean="0">
                <a:solidFill>
                  <a:schemeClr val="tx1"/>
                </a:solidFill>
              </a:rPr>
              <a:t>Note of the following with respect to the table of critical values for the </a:t>
            </a:r>
            <a:r>
              <a:rPr lang="en-US" sz="1600" b="1" dirty="0" smtClean="0">
                <a:solidFill>
                  <a:schemeClr val="tx1"/>
                </a:solidFill>
              </a:rPr>
              <a:t>Mann–Whitney </a:t>
            </a:r>
            <a:r>
              <a:rPr lang="en-US" sz="1600" b="1" i="1" dirty="0" smtClean="0">
                <a:solidFill>
                  <a:schemeClr val="tx1"/>
                </a:solidFill>
              </a:rPr>
              <a:t>U distribution: </a:t>
            </a:r>
          </a:p>
          <a:p>
            <a:pPr algn="just">
              <a:buAutoNum type="alphaLcParenR"/>
            </a:pPr>
            <a:r>
              <a:rPr lang="en-US" sz="1600" i="1" dirty="0" smtClean="0">
                <a:solidFill>
                  <a:schemeClr val="tx1"/>
                </a:solidFill>
              </a:rPr>
              <a:t>No critical values are recorded in the Mann–</a:t>
            </a:r>
            <a:r>
              <a:rPr lang="en-US" sz="1600" dirty="0" smtClean="0">
                <a:solidFill>
                  <a:schemeClr val="tx1"/>
                </a:solidFill>
              </a:rPr>
              <a:t>Whitney table for very small sample sizes, since a level of significance of .05 or less cannot be achieved for sample sizes below a specific minimum value; </a:t>
            </a:r>
          </a:p>
          <a:p>
            <a:pPr algn="just">
              <a:buAutoNum type="alphaLcParenR"/>
            </a:pPr>
            <a:r>
              <a:rPr lang="en-US" sz="1600" dirty="0" smtClean="0">
                <a:solidFill>
                  <a:schemeClr val="tx1"/>
                </a:solidFill>
              </a:rPr>
              <a:t>b) The critical values published in </a:t>
            </a:r>
            <a:r>
              <a:rPr lang="en-US" sz="1600" b="1" dirty="0" smtClean="0">
                <a:solidFill>
                  <a:schemeClr val="tx1"/>
                </a:solidFill>
              </a:rPr>
              <a:t>Mann–Whitney tables</a:t>
            </a:r>
            <a:r>
              <a:rPr lang="en-US" sz="1600" dirty="0" smtClean="0">
                <a:solidFill>
                  <a:schemeClr val="tx1"/>
                </a:solidFill>
              </a:rPr>
              <a:t> by various sources may not be identical. Such differences are trivial (usually one unit)</a:t>
            </a:r>
            <a:endParaRPr lang="en-US" sz="1600" i="1" dirty="0" smtClean="0">
              <a:solidFill>
                <a:schemeClr val="tx1"/>
              </a:solidFill>
            </a:endParaRPr>
          </a:p>
          <a:p>
            <a:pPr algn="just">
              <a:buNone/>
            </a:pPr>
            <a:endParaRPr lang="en-US" sz="1600" i="1" dirty="0" smtClean="0">
              <a:solidFill>
                <a:schemeClr val="tx1"/>
              </a:solidFill>
            </a:endParaRPr>
          </a:p>
          <a:p>
            <a:pPr algn="just">
              <a:buNone/>
            </a:pPr>
            <a:endParaRPr lang="en-US" sz="1600" dirty="0">
              <a:solidFill>
                <a:schemeClr val="tx1"/>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a:blip r:embed="rId2" cstate="print"/>
          <a:srcRect/>
          <a:stretch>
            <a:fillRect/>
          </a:stretch>
        </p:blipFill>
        <p:spPr bwMode="auto">
          <a:xfrm>
            <a:off x="990600" y="152400"/>
            <a:ext cx="4953000" cy="6442927"/>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8. </a:t>
            </a:r>
            <a:r>
              <a:rPr lang="en-US" sz="2400" b="1" dirty="0" smtClean="0"/>
              <a:t>The </a:t>
            </a:r>
            <a:r>
              <a:rPr lang="en-US" sz="2400" b="1" dirty="0" err="1" smtClean="0"/>
              <a:t>Wilcoxon</a:t>
            </a:r>
            <a:r>
              <a:rPr lang="en-US" sz="2400" b="1" dirty="0" smtClean="0"/>
              <a:t> Matched-Pairs Signed-Ranks Test</a:t>
            </a:r>
            <a:br>
              <a:rPr lang="en-US" sz="2400" b="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b="1" dirty="0" smtClean="0">
                <a:solidFill>
                  <a:schemeClr val="tx1"/>
                </a:solidFill>
              </a:rPr>
              <a:t>Hypothesis evaluated with test </a:t>
            </a:r>
            <a:r>
              <a:rPr lang="en-US" dirty="0" smtClean="0">
                <a:solidFill>
                  <a:schemeClr val="tx1"/>
                </a:solidFill>
              </a:rPr>
              <a:t>Do two dependent samples represent two different populations?</a:t>
            </a:r>
          </a:p>
          <a:p>
            <a:pPr algn="just">
              <a:buNone/>
            </a:pPr>
            <a:endParaRPr lang="en-US" b="1" dirty="0" smtClean="0">
              <a:solidFill>
                <a:schemeClr val="tx1"/>
              </a:solidFill>
            </a:endParaRPr>
          </a:p>
          <a:p>
            <a:pPr algn="just">
              <a:buNone/>
            </a:pPr>
            <a:r>
              <a:rPr lang="en-US" b="1" dirty="0" smtClean="0">
                <a:solidFill>
                  <a:schemeClr val="tx1"/>
                </a:solidFill>
              </a:rPr>
              <a:t>Relevant background information on test </a:t>
            </a:r>
            <a:r>
              <a:rPr lang="en-US" dirty="0" smtClean="0">
                <a:solidFill>
                  <a:schemeClr val="tx1"/>
                </a:solidFill>
              </a:rPr>
              <a:t>The </a:t>
            </a:r>
            <a:r>
              <a:rPr lang="en-US" b="1" dirty="0" err="1" smtClean="0">
                <a:solidFill>
                  <a:schemeClr val="tx1"/>
                </a:solidFill>
              </a:rPr>
              <a:t>Wilcoxon</a:t>
            </a:r>
            <a:r>
              <a:rPr lang="en-US" b="1" dirty="0" smtClean="0">
                <a:solidFill>
                  <a:schemeClr val="tx1"/>
                </a:solidFill>
              </a:rPr>
              <a:t> matched-pairs signed-ranks test </a:t>
            </a:r>
            <a:r>
              <a:rPr lang="en-US" dirty="0" smtClean="0">
                <a:solidFill>
                  <a:schemeClr val="tx1"/>
                </a:solidFill>
              </a:rPr>
              <a:t>(</a:t>
            </a:r>
            <a:r>
              <a:rPr lang="en-US" dirty="0" err="1" smtClean="0">
                <a:solidFill>
                  <a:schemeClr val="tx1"/>
                </a:solidFill>
              </a:rPr>
              <a:t>Wilcoxon</a:t>
            </a:r>
            <a:r>
              <a:rPr lang="en-US" dirty="0" smtClean="0">
                <a:solidFill>
                  <a:schemeClr val="tx1"/>
                </a:solidFill>
              </a:rPr>
              <a:t> (1945, 1949)) is a nonparametric procedure employed in a hypothesis testing situation involving a design with two dependent samples. Whenever one or more of the assumptions of the </a:t>
            </a:r>
            <a:r>
              <a:rPr lang="en-US" b="1" i="1" dirty="0" smtClean="0">
                <a:solidFill>
                  <a:schemeClr val="tx1"/>
                </a:solidFill>
              </a:rPr>
              <a:t>t test for two dependent samples </a:t>
            </a:r>
            <a:r>
              <a:rPr lang="en-US" i="1" dirty="0" smtClean="0">
                <a:solidFill>
                  <a:schemeClr val="tx1"/>
                </a:solidFill>
              </a:rPr>
              <a:t>are saliently violated</a:t>
            </a:r>
            <a:r>
              <a:rPr lang="en-US" b="1" i="1" dirty="0" smtClean="0">
                <a:solidFill>
                  <a:schemeClr val="tx1"/>
                </a:solidFill>
              </a:rPr>
              <a:t>, the </a:t>
            </a:r>
            <a:r>
              <a:rPr lang="en-US" b="1" i="1" dirty="0" err="1" smtClean="0">
                <a:solidFill>
                  <a:schemeClr val="tx1"/>
                </a:solidFill>
              </a:rPr>
              <a:t>Wilcoxon</a:t>
            </a:r>
            <a:r>
              <a:rPr lang="en-US" b="1" i="1" dirty="0" smtClean="0">
                <a:solidFill>
                  <a:schemeClr val="tx1"/>
                </a:solidFill>
              </a:rPr>
              <a:t> </a:t>
            </a:r>
            <a:r>
              <a:rPr lang="en-US" b="1" dirty="0" smtClean="0">
                <a:solidFill>
                  <a:schemeClr val="tx1"/>
                </a:solidFill>
              </a:rPr>
              <a:t>matched-pairs signed-ranks test </a:t>
            </a:r>
            <a:r>
              <a:rPr lang="en-US" dirty="0" smtClean="0">
                <a:solidFill>
                  <a:schemeClr val="tx1"/>
                </a:solidFill>
              </a:rPr>
              <a:t>(which has less stringent assumptions) may be preferred as </a:t>
            </a:r>
            <a:r>
              <a:rPr lang="ro-RO" dirty="0" smtClean="0">
                <a:solidFill>
                  <a:schemeClr val="tx1"/>
                </a:solidFill>
              </a:rPr>
              <a:t>an alternative </a:t>
            </a:r>
            <a:r>
              <a:rPr lang="ro-RO" dirty="0" err="1" smtClean="0">
                <a:solidFill>
                  <a:schemeClr val="tx1"/>
                </a:solidFill>
              </a:rPr>
              <a:t>procedure</a:t>
            </a:r>
            <a:r>
              <a:rPr lang="ro-RO" dirty="0" smtClean="0">
                <a:solidFill>
                  <a:schemeClr val="tx1"/>
                </a:solidFill>
              </a:rPr>
              <a:t>.</a:t>
            </a:r>
            <a:endParaRPr lang="en-US" dirty="0">
              <a:solidFill>
                <a:schemeClr val="tx1"/>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8. </a:t>
            </a:r>
            <a:r>
              <a:rPr lang="en-US" sz="2400" b="1" dirty="0" smtClean="0"/>
              <a:t>The </a:t>
            </a:r>
            <a:r>
              <a:rPr lang="en-US" sz="2400" b="1" dirty="0" err="1" smtClean="0"/>
              <a:t>Wilcoxon</a:t>
            </a:r>
            <a:r>
              <a:rPr lang="en-US" sz="2400" b="1" dirty="0" smtClean="0"/>
              <a:t> Matched-Pairs Signed-Ranks Test</a:t>
            </a:r>
            <a:br>
              <a:rPr lang="en-US" sz="2400" b="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The </a:t>
            </a:r>
            <a:r>
              <a:rPr lang="en-US" b="1" dirty="0" err="1" smtClean="0">
                <a:solidFill>
                  <a:schemeClr val="tx1"/>
                </a:solidFill>
              </a:rPr>
              <a:t>Wilcoxon</a:t>
            </a:r>
            <a:r>
              <a:rPr lang="en-US" b="1" dirty="0" smtClean="0">
                <a:solidFill>
                  <a:schemeClr val="tx1"/>
                </a:solidFill>
              </a:rPr>
              <a:t> matched-pairs signed-ranks test </a:t>
            </a:r>
            <a:r>
              <a:rPr lang="en-US" dirty="0" smtClean="0">
                <a:solidFill>
                  <a:schemeClr val="tx1"/>
                </a:solidFill>
              </a:rPr>
              <a:t>is essentially an extension of the </a:t>
            </a:r>
            <a:r>
              <a:rPr lang="en-US" dirty="0" err="1" smtClean="0">
                <a:solidFill>
                  <a:schemeClr val="tx1"/>
                </a:solidFill>
              </a:rPr>
              <a:t>Wilcoxon</a:t>
            </a:r>
            <a:r>
              <a:rPr lang="en-US" dirty="0" smtClean="0">
                <a:solidFill>
                  <a:schemeClr val="tx1"/>
                </a:solidFill>
              </a:rPr>
              <a:t> signed-ranks test (which is employed for a single sample design) to a design involving two dependent samples. </a:t>
            </a:r>
          </a:p>
          <a:p>
            <a:pPr algn="just">
              <a:buNone/>
            </a:pPr>
            <a:endParaRPr lang="en-US" dirty="0" smtClean="0">
              <a:solidFill>
                <a:schemeClr val="tx1"/>
              </a:solidFill>
            </a:endParaRPr>
          </a:p>
          <a:p>
            <a:pPr algn="just">
              <a:buNone/>
            </a:pPr>
            <a:r>
              <a:rPr lang="en-US" dirty="0" smtClean="0">
                <a:solidFill>
                  <a:schemeClr val="tx1"/>
                </a:solidFill>
              </a:rPr>
              <a:t>In order to employ the </a:t>
            </a:r>
            <a:r>
              <a:rPr lang="en-US" b="1" dirty="0" err="1" smtClean="0">
                <a:solidFill>
                  <a:schemeClr val="tx1"/>
                </a:solidFill>
              </a:rPr>
              <a:t>Wilcoxon</a:t>
            </a:r>
            <a:r>
              <a:rPr lang="en-US" b="1" dirty="0" smtClean="0">
                <a:solidFill>
                  <a:schemeClr val="tx1"/>
                </a:solidFill>
              </a:rPr>
              <a:t> matched-pairs signed ranks test, </a:t>
            </a:r>
            <a:r>
              <a:rPr lang="en-US" dirty="0" smtClean="0">
                <a:solidFill>
                  <a:schemeClr val="tx1"/>
                </a:solidFill>
              </a:rPr>
              <a:t>it is required that each of </a:t>
            </a:r>
            <a:r>
              <a:rPr lang="en-US" i="1" dirty="0" smtClean="0">
                <a:solidFill>
                  <a:schemeClr val="tx1"/>
                </a:solidFill>
              </a:rPr>
              <a:t>n subjects (or n pairs of matched subjects) has two </a:t>
            </a:r>
            <a:r>
              <a:rPr lang="en-US" dirty="0" smtClean="0">
                <a:solidFill>
                  <a:schemeClr val="tx1"/>
                </a:solidFill>
              </a:rPr>
              <a:t>interval/ratio scores (each score having been obtained under one of the two experimental conditions). A difference score is computed for each subject (or pair of matched subjects) by subtracting a subject’s score in Condition 2 from his score in Condition 1.</a:t>
            </a:r>
          </a:p>
          <a:p>
            <a:endParaRPr lang="en-US" dirty="0" smtClean="0"/>
          </a:p>
          <a:p>
            <a:pPr algn="just">
              <a:buNone/>
            </a:pPr>
            <a:r>
              <a:rPr lang="ro-RO" dirty="0" smtClean="0">
                <a:solidFill>
                  <a:schemeClr val="tx1"/>
                </a:solidFill>
              </a:rPr>
              <a:t>The </a:t>
            </a:r>
            <a:r>
              <a:rPr lang="ro-RO" dirty="0" err="1" smtClean="0">
                <a:solidFill>
                  <a:schemeClr val="tx1"/>
                </a:solidFill>
              </a:rPr>
              <a:t>hypothesis</a:t>
            </a:r>
            <a:r>
              <a:rPr lang="en-US" dirty="0" smtClean="0">
                <a:solidFill>
                  <a:schemeClr val="tx1"/>
                </a:solidFill>
              </a:rPr>
              <a:t> evaluated with the </a:t>
            </a:r>
            <a:r>
              <a:rPr lang="en-US" b="1" dirty="0" err="1" smtClean="0">
                <a:solidFill>
                  <a:schemeClr val="tx1"/>
                </a:solidFill>
              </a:rPr>
              <a:t>Wilcoxon</a:t>
            </a:r>
            <a:r>
              <a:rPr lang="en-US" b="1" dirty="0" smtClean="0">
                <a:solidFill>
                  <a:schemeClr val="tx1"/>
                </a:solidFill>
              </a:rPr>
              <a:t> matched-pairs signed-ranks test </a:t>
            </a:r>
            <a:r>
              <a:rPr lang="en-US" dirty="0" smtClean="0">
                <a:solidFill>
                  <a:schemeClr val="tx1"/>
                </a:solidFill>
              </a:rPr>
              <a:t>is whether or not in the underlying populations represented by the samples/experimental conditions, the median of the difference scores equals zero.</a:t>
            </a:r>
          </a:p>
          <a:p>
            <a:pPr algn="just">
              <a:buNone/>
            </a:pPr>
            <a:endParaRPr lang="en-US" dirty="0">
              <a:solidFill>
                <a:schemeClr val="tx1"/>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8. </a:t>
            </a:r>
            <a:r>
              <a:rPr lang="en-US" sz="2400" b="1" dirty="0" smtClean="0"/>
              <a:t>The </a:t>
            </a:r>
            <a:r>
              <a:rPr lang="en-US" sz="2400" b="1" dirty="0" err="1" smtClean="0"/>
              <a:t>Wilcoxon</a:t>
            </a:r>
            <a:r>
              <a:rPr lang="en-US" sz="2400" b="1" dirty="0" smtClean="0"/>
              <a:t> Matched-Pairs Signed-Ranks Test</a:t>
            </a:r>
            <a:br>
              <a:rPr lang="en-US" sz="2400" b="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If a significant difference is obtained, it indicates there is a high likelihood the two samples/conditions represent two different populations.</a:t>
            </a:r>
          </a:p>
          <a:p>
            <a:pPr algn="just">
              <a:buNone/>
            </a:pPr>
            <a:r>
              <a:rPr lang="en-US" dirty="0" smtClean="0">
                <a:solidFill>
                  <a:schemeClr val="tx1"/>
                </a:solidFill>
              </a:rPr>
              <a:t>The </a:t>
            </a:r>
            <a:r>
              <a:rPr lang="en-US" dirty="0" err="1" smtClean="0">
                <a:solidFill>
                  <a:schemeClr val="tx1"/>
                </a:solidFill>
              </a:rPr>
              <a:t>Wilcoxon</a:t>
            </a:r>
            <a:r>
              <a:rPr lang="en-US" dirty="0" smtClean="0">
                <a:solidFill>
                  <a:schemeClr val="tx1"/>
                </a:solidFill>
              </a:rPr>
              <a:t> matched-pairs signed-ranks test is based on the following assumptions:</a:t>
            </a:r>
          </a:p>
          <a:p>
            <a:pPr algn="just">
              <a:buAutoNum type="alphaLcParenR"/>
            </a:pPr>
            <a:r>
              <a:rPr lang="en-US" dirty="0" smtClean="0">
                <a:solidFill>
                  <a:schemeClr val="tx1"/>
                </a:solidFill>
              </a:rPr>
              <a:t>The sample of </a:t>
            </a:r>
            <a:r>
              <a:rPr lang="en-US" i="1" dirty="0" smtClean="0">
                <a:solidFill>
                  <a:schemeClr val="tx1"/>
                </a:solidFill>
              </a:rPr>
              <a:t>n subjects has been randomly selected from the population it represents;</a:t>
            </a:r>
          </a:p>
          <a:p>
            <a:pPr algn="just">
              <a:buAutoNum type="alphaLcParenR"/>
            </a:pPr>
            <a:r>
              <a:rPr lang="en-US" i="1" dirty="0" smtClean="0">
                <a:solidFill>
                  <a:schemeClr val="tx1"/>
                </a:solidFill>
              </a:rPr>
              <a:t>The </a:t>
            </a:r>
            <a:r>
              <a:rPr lang="en-US" dirty="0" smtClean="0">
                <a:solidFill>
                  <a:schemeClr val="tx1"/>
                </a:solidFill>
              </a:rPr>
              <a:t>original scores obtained for each of the subjects are in the format of interval/ratio data; and </a:t>
            </a:r>
          </a:p>
          <a:p>
            <a:pPr algn="just">
              <a:buAutoNum type="alphaLcParenR"/>
            </a:pPr>
            <a:r>
              <a:rPr lang="en-US" dirty="0" smtClean="0">
                <a:solidFill>
                  <a:schemeClr val="tx1"/>
                </a:solidFill>
              </a:rPr>
              <a:t>The distribution of the difference scores in the populations represented by the two samples is symmetric about the median of the population of difference scores.</a:t>
            </a:r>
          </a:p>
          <a:p>
            <a:pPr algn="just">
              <a:buAutoNum type="alphaLcParenR"/>
            </a:pPr>
            <a:endParaRPr lang="en-US" dirty="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8. </a:t>
            </a:r>
            <a:r>
              <a:rPr lang="en-US" sz="2400" b="1" dirty="0" smtClean="0"/>
              <a:t>The </a:t>
            </a:r>
            <a:r>
              <a:rPr lang="en-US" sz="2400" b="1" dirty="0" err="1" smtClean="0"/>
              <a:t>Wilcoxon</a:t>
            </a:r>
            <a:r>
              <a:rPr lang="en-US" sz="2400" b="1" dirty="0" smtClean="0"/>
              <a:t> Matched-Pairs Signed-Ranks Test</a:t>
            </a:r>
            <a:br>
              <a:rPr lang="en-US" sz="2400" b="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As is the case for the </a:t>
            </a:r>
            <a:r>
              <a:rPr lang="en-US" b="1" i="1" dirty="0" smtClean="0">
                <a:solidFill>
                  <a:schemeClr val="tx1"/>
                </a:solidFill>
              </a:rPr>
              <a:t>t test for two dependent samples, </a:t>
            </a:r>
            <a:r>
              <a:rPr lang="en-US" i="1" dirty="0" smtClean="0">
                <a:solidFill>
                  <a:schemeClr val="tx1"/>
                </a:solidFill>
              </a:rPr>
              <a:t>in order for the </a:t>
            </a:r>
            <a:r>
              <a:rPr lang="en-US" b="1" i="1" dirty="0" err="1" smtClean="0">
                <a:solidFill>
                  <a:schemeClr val="tx1"/>
                </a:solidFill>
              </a:rPr>
              <a:t>Wilcoxon</a:t>
            </a:r>
            <a:r>
              <a:rPr lang="en-US" b="1" i="1" dirty="0" smtClean="0">
                <a:solidFill>
                  <a:schemeClr val="tx1"/>
                </a:solidFill>
              </a:rPr>
              <a:t> </a:t>
            </a:r>
            <a:r>
              <a:rPr lang="en-US" b="1" dirty="0" smtClean="0">
                <a:solidFill>
                  <a:schemeClr val="tx1"/>
                </a:solidFill>
              </a:rPr>
              <a:t>matched-pairs signed-ranks test </a:t>
            </a:r>
            <a:r>
              <a:rPr lang="en-US" dirty="0" smtClean="0">
                <a:solidFill>
                  <a:schemeClr val="tx1"/>
                </a:solidFill>
              </a:rPr>
              <a:t>to generate valid results, the following guidelines should be adhered to: </a:t>
            </a:r>
          </a:p>
          <a:p>
            <a:pPr algn="just">
              <a:buNone/>
            </a:pPr>
            <a:r>
              <a:rPr lang="en-US" dirty="0" smtClean="0">
                <a:solidFill>
                  <a:schemeClr val="tx1"/>
                </a:solidFill>
              </a:rPr>
              <a:t>a) To control for order effects, the presentation of the two experimental conditions should be random or, if appropriate, be counterbalanced; and b) If matched samples are employed, within each pair of matched subjects each of the subjects should be randomly assigned to one of the two experimental conditions</a:t>
            </a:r>
          </a:p>
          <a:p>
            <a:pPr algn="just">
              <a:buNone/>
            </a:pPr>
            <a:r>
              <a:rPr lang="en-US" dirty="0" smtClean="0">
                <a:solidFill>
                  <a:schemeClr val="tx1"/>
                </a:solidFill>
              </a:rPr>
              <a:t>As is the case with the </a:t>
            </a:r>
            <a:r>
              <a:rPr lang="en-US" b="1" i="1" dirty="0" smtClean="0">
                <a:solidFill>
                  <a:schemeClr val="tx1"/>
                </a:solidFill>
              </a:rPr>
              <a:t>t test for two dependent samples, the </a:t>
            </a:r>
            <a:r>
              <a:rPr lang="en-US" b="1" i="1" dirty="0" err="1" smtClean="0">
                <a:solidFill>
                  <a:schemeClr val="tx1"/>
                </a:solidFill>
              </a:rPr>
              <a:t>Wilcoxon</a:t>
            </a:r>
            <a:r>
              <a:rPr lang="en-US" b="1" i="1" dirty="0" smtClean="0">
                <a:solidFill>
                  <a:schemeClr val="tx1"/>
                </a:solidFill>
              </a:rPr>
              <a:t> matched-pairs </a:t>
            </a:r>
            <a:r>
              <a:rPr lang="en-US" b="1" dirty="0" smtClean="0">
                <a:solidFill>
                  <a:schemeClr val="tx1"/>
                </a:solidFill>
              </a:rPr>
              <a:t>signed-ranks test </a:t>
            </a:r>
            <a:r>
              <a:rPr lang="en-US" dirty="0" smtClean="0">
                <a:solidFill>
                  <a:schemeClr val="tx1"/>
                </a:solidFill>
              </a:rPr>
              <a:t>can also be employed to evaluate </a:t>
            </a:r>
            <a:r>
              <a:rPr lang="en-US" b="1" dirty="0" smtClean="0">
                <a:solidFill>
                  <a:schemeClr val="tx1"/>
                </a:solidFill>
              </a:rPr>
              <a:t>a before-after design. </a:t>
            </a:r>
          </a:p>
          <a:p>
            <a:pPr algn="just">
              <a:buNone/>
            </a:pPr>
            <a:endParaRPr lang="en-US" dirty="0" smtClean="0">
              <a:solidFill>
                <a:schemeClr val="tx1"/>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8. </a:t>
            </a:r>
            <a:r>
              <a:rPr lang="en-US" sz="2400" b="1" dirty="0" smtClean="0"/>
              <a:t>The </a:t>
            </a:r>
            <a:r>
              <a:rPr lang="en-US" sz="2400" b="1" dirty="0" err="1" smtClean="0"/>
              <a:t>Wilcoxon</a:t>
            </a:r>
            <a:r>
              <a:rPr lang="en-US" sz="2400" b="1" dirty="0" smtClean="0"/>
              <a:t> Matched-Pairs Signed-Ranks Test</a:t>
            </a:r>
            <a:br>
              <a:rPr lang="en-US" sz="2400" b="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The </a:t>
            </a:r>
            <a:r>
              <a:rPr lang="en-US" b="1" dirty="0" err="1" smtClean="0">
                <a:solidFill>
                  <a:schemeClr val="tx1"/>
                </a:solidFill>
              </a:rPr>
              <a:t>Wilcoxon</a:t>
            </a:r>
            <a:r>
              <a:rPr lang="en-US" b="1" dirty="0" smtClean="0">
                <a:solidFill>
                  <a:schemeClr val="tx1"/>
                </a:solidFill>
              </a:rPr>
              <a:t> matched-pairs signed-ranks test, </a:t>
            </a:r>
            <a:r>
              <a:rPr lang="en-US" dirty="0" smtClean="0">
                <a:solidFill>
                  <a:schemeClr val="tx1"/>
                </a:solidFill>
              </a:rPr>
              <a:t>does not rank the original interval/ratio scores, but instead ranks the interval/ratio difference scores of subjects (or matched pairs of subjects). </a:t>
            </a:r>
          </a:p>
          <a:p>
            <a:pPr algn="just">
              <a:buNone/>
            </a:pPr>
            <a:endParaRPr lang="en-US" dirty="0" smtClean="0">
              <a:solidFill>
                <a:schemeClr val="tx1"/>
              </a:solidFill>
            </a:endParaRPr>
          </a:p>
          <a:p>
            <a:pPr algn="just">
              <a:buNone/>
            </a:pPr>
            <a:r>
              <a:rPr lang="en-US" dirty="0" smtClean="0">
                <a:solidFill>
                  <a:schemeClr val="tx1"/>
                </a:solidFill>
              </a:rPr>
              <a:t>For this reason, some sources categorize the </a:t>
            </a:r>
            <a:r>
              <a:rPr lang="en-US" b="1" dirty="0" err="1" smtClean="0">
                <a:solidFill>
                  <a:schemeClr val="tx1"/>
                </a:solidFill>
              </a:rPr>
              <a:t>Wilcoxon</a:t>
            </a:r>
            <a:r>
              <a:rPr lang="en-US" b="1" dirty="0" smtClean="0">
                <a:solidFill>
                  <a:schemeClr val="tx1"/>
                </a:solidFill>
              </a:rPr>
              <a:t> matched-pairs signed-ranks test </a:t>
            </a:r>
            <a:r>
              <a:rPr lang="en-US" dirty="0" smtClean="0">
                <a:solidFill>
                  <a:schemeClr val="tx1"/>
                </a:solidFill>
              </a:rPr>
              <a:t>as a test of interval/ratio data</a:t>
            </a:r>
            <a:r>
              <a:rPr lang="en-US" b="1" dirty="0" smtClean="0">
                <a:solidFill>
                  <a:schemeClr val="tx1"/>
                </a:solidFill>
              </a:rPr>
              <a:t>. </a:t>
            </a:r>
            <a:r>
              <a:rPr lang="en-US" dirty="0" smtClean="0">
                <a:solidFill>
                  <a:schemeClr val="tx1"/>
                </a:solidFill>
              </a:rPr>
              <a:t>Most</a:t>
            </a:r>
            <a:r>
              <a:rPr lang="en-US" b="1" dirty="0" smtClean="0">
                <a:solidFill>
                  <a:schemeClr val="tx1"/>
                </a:solidFill>
              </a:rPr>
              <a:t> </a:t>
            </a:r>
            <a:r>
              <a:rPr lang="en-US" dirty="0" smtClean="0">
                <a:solidFill>
                  <a:schemeClr val="tx1"/>
                </a:solidFill>
              </a:rPr>
              <a:t>sources, however categorize the </a:t>
            </a:r>
            <a:r>
              <a:rPr lang="en-US" b="1" dirty="0" err="1" smtClean="0">
                <a:solidFill>
                  <a:schemeClr val="tx1"/>
                </a:solidFill>
              </a:rPr>
              <a:t>Wilcoxon</a:t>
            </a:r>
            <a:r>
              <a:rPr lang="en-US" b="1" dirty="0" smtClean="0">
                <a:solidFill>
                  <a:schemeClr val="tx1"/>
                </a:solidFill>
              </a:rPr>
              <a:t> matched-pairs signed-ranks test </a:t>
            </a:r>
            <a:r>
              <a:rPr lang="en-US" dirty="0" smtClean="0">
                <a:solidFill>
                  <a:schemeClr val="tx1"/>
                </a:solidFill>
              </a:rPr>
              <a:t>as a test of ordinal data, by virtue of the fact that a ranking procedure is part of the test </a:t>
            </a:r>
            <a:r>
              <a:rPr lang="ro-RO" dirty="0" smtClean="0">
                <a:solidFill>
                  <a:schemeClr val="tx1"/>
                </a:solidFill>
              </a:rPr>
              <a:t>protocol.</a:t>
            </a:r>
            <a:endParaRPr lang="en-US" dirty="0" smtClean="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685800"/>
            <a:ext cx="7950199" cy="5355563"/>
          </a:xfrm>
        </p:spPr>
        <p:txBody>
          <a:bodyPr>
            <a:normAutofit lnSpcReduction="10000"/>
          </a:bodyPr>
          <a:lstStyle/>
          <a:p>
            <a:pPr>
              <a:buNone/>
            </a:pPr>
            <a:r>
              <a:rPr lang="en-US" b="1" dirty="0" smtClean="0">
                <a:solidFill>
                  <a:schemeClr val="tx1"/>
                </a:solidFill>
              </a:rPr>
              <a:t>Parametric statistics </a:t>
            </a:r>
            <a:r>
              <a:rPr lang="en-US" dirty="0" smtClean="0">
                <a:solidFill>
                  <a:schemeClr val="tx1"/>
                </a:solidFill>
              </a:rPr>
              <a:t>assume:</a:t>
            </a:r>
          </a:p>
          <a:p>
            <a:pPr lvl="1">
              <a:buFont typeface="+mj-lt"/>
              <a:buAutoNum type="arabicPeriod"/>
            </a:pPr>
            <a:r>
              <a:rPr lang="en-US" dirty="0" smtClean="0">
                <a:solidFill>
                  <a:schemeClr val="tx1"/>
                </a:solidFill>
              </a:rPr>
              <a:t>that the distribution characteristics of a sample's population are known (e.g. the mean, standard deviation, normality) </a:t>
            </a:r>
          </a:p>
          <a:p>
            <a:pPr lvl="1">
              <a:buFont typeface="+mj-lt"/>
              <a:buAutoNum type="arabicPeriod"/>
            </a:pPr>
            <a:r>
              <a:rPr lang="en-US" dirty="0" smtClean="0">
                <a:solidFill>
                  <a:schemeClr val="tx1"/>
                </a:solidFill>
              </a:rPr>
              <a:t>that the data being analyzed are at the interval or ratio level.</a:t>
            </a:r>
          </a:p>
          <a:p>
            <a:pPr lvl="1">
              <a:buFont typeface="+mj-lt"/>
              <a:buAutoNum type="arabicPeriod"/>
            </a:pPr>
            <a:endParaRPr lang="en-US" dirty="0" smtClean="0">
              <a:solidFill>
                <a:schemeClr val="tx1"/>
              </a:solidFill>
            </a:endParaRPr>
          </a:p>
          <a:p>
            <a:pPr>
              <a:buNone/>
            </a:pPr>
            <a:r>
              <a:rPr lang="en-US" b="1" dirty="0" smtClean="0">
                <a:solidFill>
                  <a:schemeClr val="tx1"/>
                </a:solidFill>
              </a:rPr>
              <a:t>HOWEVER</a:t>
            </a:r>
          </a:p>
          <a:p>
            <a:pPr>
              <a:buFont typeface="Arial" pitchFamily="34" charset="0"/>
              <a:buChar char="•"/>
            </a:pPr>
            <a:r>
              <a:rPr lang="en-US" dirty="0" smtClean="0">
                <a:solidFill>
                  <a:schemeClr val="tx1"/>
                </a:solidFill>
              </a:rPr>
              <a:t>Frequently the assumption 1 is not valid </a:t>
            </a:r>
          </a:p>
          <a:p>
            <a:pPr>
              <a:buFont typeface="Arial" pitchFamily="34" charset="0"/>
              <a:buChar char="•"/>
            </a:pPr>
            <a:r>
              <a:rPr lang="en-US" dirty="0" smtClean="0">
                <a:solidFill>
                  <a:schemeClr val="tx1"/>
                </a:solidFill>
              </a:rPr>
              <a:t>Sample size may be too small to verify it </a:t>
            </a:r>
          </a:p>
          <a:p>
            <a:pPr>
              <a:buFont typeface="Arial" pitchFamily="34" charset="0"/>
              <a:buChar char="•"/>
            </a:pPr>
            <a:r>
              <a:rPr lang="en-US" dirty="0" smtClean="0">
                <a:solidFill>
                  <a:schemeClr val="tx1"/>
                </a:solidFill>
              </a:rPr>
              <a:t>Sometimes the data is measured in an ordinal or nominal scale</a:t>
            </a:r>
          </a:p>
          <a:p>
            <a:pPr>
              <a:buFont typeface="Arial" pitchFamily="34" charset="0"/>
              <a:buChar char="•"/>
            </a:pPr>
            <a:endParaRPr lang="en-US" dirty="0" smtClean="0">
              <a:solidFill>
                <a:schemeClr val="tx1"/>
              </a:solidFill>
            </a:endParaRPr>
          </a:p>
          <a:p>
            <a:pPr>
              <a:buNone/>
            </a:pPr>
            <a:r>
              <a:rPr lang="en-US" dirty="0" smtClean="0">
                <a:solidFill>
                  <a:schemeClr val="tx1"/>
                </a:solidFill>
              </a:rPr>
              <a:t>Alternatively, continuous data may be so severely skewed from normal that it cannot be analyzed using regular parametric methods.</a:t>
            </a:r>
          </a:p>
          <a:p>
            <a:pPr>
              <a:buNone/>
            </a:pPr>
            <a:endParaRPr lang="en-US" dirty="0" smtClean="0">
              <a:solidFill>
                <a:schemeClr val="tx1"/>
              </a:solidFill>
            </a:endParaRPr>
          </a:p>
          <a:p>
            <a:pPr>
              <a:buNone/>
            </a:pPr>
            <a:r>
              <a:rPr lang="en-US" dirty="0" smtClean="0">
                <a:solidFill>
                  <a:schemeClr val="tx1"/>
                </a:solidFill>
              </a:rPr>
              <a:t>In these cases we cannot perform analyses based on means or standard deviations. Instead, we must use </a:t>
            </a:r>
            <a:r>
              <a:rPr lang="en-US" b="1" dirty="0" smtClean="0">
                <a:solidFill>
                  <a:schemeClr val="tx1"/>
                </a:solidFill>
              </a:rPr>
              <a:t>nonparametric methods</a:t>
            </a:r>
            <a:r>
              <a:rPr lang="en-US" dirty="0" smtClean="0">
                <a:solidFill>
                  <a:schemeClr val="tx1"/>
                </a:solidFill>
              </a:rPr>
              <a: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b="1" dirty="0" smtClean="0">
                <a:solidFill>
                  <a:schemeClr val="tx1"/>
                </a:solidFill>
              </a:rPr>
              <a:t>Example 8.1 </a:t>
            </a:r>
            <a:r>
              <a:rPr lang="en-US" sz="1600" b="1" dirty="0" smtClean="0">
                <a:solidFill>
                  <a:schemeClr val="tx1"/>
                </a:solidFill>
              </a:rPr>
              <a:t> </a:t>
            </a:r>
            <a:r>
              <a:rPr lang="en-US" sz="1600" dirty="0" smtClean="0">
                <a:solidFill>
                  <a:schemeClr val="tx1"/>
                </a:solidFill>
              </a:rPr>
              <a:t>A psychologist conducts a study to determine whether or not people exhibit more emotionality when they are exposed to sexually explicit words than when they are exposed to neutral words. Each of ten subjects is shown a list of 16 randomly arranged words, which are projected onto a screen one at a time for a period of five seconds. Eight of the words on the list are sexually explicit and eight of the words are neutral. As each word is projected on the screen, a subject is instructed to say the word softly to him or herself. As a subject does this, sensors attached to the palms of the subject’s hands record galvanic skin response (GSR), which is used by the psychologist as a measure of emotionality. </a:t>
            </a:r>
          </a:p>
          <a:p>
            <a:pPr algn="just">
              <a:buNone/>
            </a:pPr>
            <a:r>
              <a:rPr lang="en-US" sz="1600" dirty="0" smtClean="0">
                <a:solidFill>
                  <a:schemeClr val="tx1"/>
                </a:solidFill>
              </a:rPr>
              <a:t>The psychologist computes two scores for each subject, one score for each of the experimental conditions: </a:t>
            </a:r>
            <a:r>
              <a:rPr lang="en-US" sz="1600" b="1" dirty="0" smtClean="0">
                <a:solidFill>
                  <a:schemeClr val="tx1"/>
                </a:solidFill>
              </a:rPr>
              <a:t>Condition 1</a:t>
            </a:r>
            <a:r>
              <a:rPr lang="en-US" sz="1600" dirty="0" smtClean="0">
                <a:solidFill>
                  <a:schemeClr val="tx1"/>
                </a:solidFill>
              </a:rPr>
              <a:t>: GSR/Explicit — The average GSR score for the eight sexually explicit words; </a:t>
            </a:r>
            <a:r>
              <a:rPr lang="en-US" sz="1600" b="1" dirty="0" smtClean="0">
                <a:solidFill>
                  <a:schemeClr val="tx1"/>
                </a:solidFill>
              </a:rPr>
              <a:t>Condition 2:</a:t>
            </a:r>
            <a:r>
              <a:rPr lang="en-US" sz="1600" dirty="0" smtClean="0">
                <a:solidFill>
                  <a:schemeClr val="tx1"/>
                </a:solidFill>
              </a:rPr>
              <a:t> GSR/Neutral — The average GSR score for the eight neutral words. </a:t>
            </a:r>
          </a:p>
          <a:p>
            <a:pPr algn="just">
              <a:buNone/>
            </a:pPr>
            <a:r>
              <a:rPr lang="en-US" sz="1600" dirty="0" smtClean="0">
                <a:solidFill>
                  <a:schemeClr val="tx1"/>
                </a:solidFill>
              </a:rPr>
              <a:t>The GSR/Explicit and the GSR/Neutral scores of the ten subjects follow. (The higher the score, the higher the level of emotionality.) </a:t>
            </a:r>
            <a:r>
              <a:rPr lang="en-US" sz="1600" b="1" dirty="0" smtClean="0">
                <a:solidFill>
                  <a:schemeClr val="tx1"/>
                </a:solidFill>
              </a:rPr>
              <a:t>Subject 1</a:t>
            </a:r>
            <a:r>
              <a:rPr lang="en-US" sz="1600" dirty="0" smtClean="0">
                <a:solidFill>
                  <a:schemeClr val="tx1"/>
                </a:solidFill>
              </a:rPr>
              <a:t> (9, 8); </a:t>
            </a:r>
            <a:r>
              <a:rPr lang="en-US" sz="1600" b="1" dirty="0" smtClean="0">
                <a:solidFill>
                  <a:schemeClr val="tx1"/>
                </a:solidFill>
              </a:rPr>
              <a:t>Subject 2</a:t>
            </a:r>
            <a:r>
              <a:rPr lang="en-US" sz="1600" dirty="0" smtClean="0">
                <a:solidFill>
                  <a:schemeClr val="tx1"/>
                </a:solidFill>
              </a:rPr>
              <a:t> (2, 2); </a:t>
            </a:r>
            <a:r>
              <a:rPr lang="en-US" sz="1600" b="1" dirty="0" smtClean="0">
                <a:solidFill>
                  <a:schemeClr val="tx1"/>
                </a:solidFill>
              </a:rPr>
              <a:t>Subject 3</a:t>
            </a:r>
            <a:r>
              <a:rPr lang="en-US" sz="1600" dirty="0" smtClean="0">
                <a:solidFill>
                  <a:schemeClr val="tx1"/>
                </a:solidFill>
              </a:rPr>
              <a:t> (1, 3); </a:t>
            </a:r>
            <a:r>
              <a:rPr lang="en-US" sz="1600" b="1" dirty="0" smtClean="0">
                <a:solidFill>
                  <a:schemeClr val="tx1"/>
                </a:solidFill>
              </a:rPr>
              <a:t>Subject 4</a:t>
            </a:r>
            <a:r>
              <a:rPr lang="en-US" sz="1600" dirty="0" smtClean="0">
                <a:solidFill>
                  <a:schemeClr val="tx1"/>
                </a:solidFill>
              </a:rPr>
              <a:t> (4, 2); </a:t>
            </a:r>
            <a:r>
              <a:rPr lang="en-US" sz="1600" b="1" dirty="0" smtClean="0">
                <a:solidFill>
                  <a:schemeClr val="tx1"/>
                </a:solidFill>
              </a:rPr>
              <a:t>Subject 5 </a:t>
            </a:r>
            <a:r>
              <a:rPr lang="en-US" sz="1600" dirty="0" smtClean="0">
                <a:solidFill>
                  <a:schemeClr val="tx1"/>
                </a:solidFill>
              </a:rPr>
              <a:t>(6, 3); </a:t>
            </a:r>
            <a:r>
              <a:rPr lang="en-US" sz="1600" b="1" dirty="0" smtClean="0">
                <a:solidFill>
                  <a:schemeClr val="tx1"/>
                </a:solidFill>
              </a:rPr>
              <a:t>Subject 6 </a:t>
            </a:r>
            <a:r>
              <a:rPr lang="en-US" sz="1600" dirty="0" smtClean="0">
                <a:solidFill>
                  <a:schemeClr val="tx1"/>
                </a:solidFill>
              </a:rPr>
              <a:t>(4, 0); </a:t>
            </a:r>
            <a:r>
              <a:rPr lang="en-US" sz="1600" b="1" dirty="0" smtClean="0">
                <a:solidFill>
                  <a:schemeClr val="tx1"/>
                </a:solidFill>
              </a:rPr>
              <a:t>Subject 7</a:t>
            </a:r>
            <a:r>
              <a:rPr lang="en-US" sz="1600" dirty="0" smtClean="0">
                <a:solidFill>
                  <a:schemeClr val="tx1"/>
                </a:solidFill>
              </a:rPr>
              <a:t> (7, 4); </a:t>
            </a:r>
            <a:r>
              <a:rPr lang="en-US" sz="1600" b="1" dirty="0" smtClean="0">
                <a:solidFill>
                  <a:schemeClr val="tx1"/>
                </a:solidFill>
              </a:rPr>
              <a:t>Subject 8</a:t>
            </a:r>
            <a:r>
              <a:rPr lang="en-US" sz="1600" dirty="0" smtClean="0">
                <a:solidFill>
                  <a:schemeClr val="tx1"/>
                </a:solidFill>
              </a:rPr>
              <a:t> (8, 5); </a:t>
            </a:r>
            <a:r>
              <a:rPr lang="en-US" sz="1600" b="1" dirty="0" smtClean="0">
                <a:solidFill>
                  <a:schemeClr val="tx1"/>
                </a:solidFill>
              </a:rPr>
              <a:t>Subject 9</a:t>
            </a:r>
            <a:r>
              <a:rPr lang="en-US" sz="1600" dirty="0" smtClean="0">
                <a:solidFill>
                  <a:schemeClr val="tx1"/>
                </a:solidFill>
              </a:rPr>
              <a:t> (5, 4); </a:t>
            </a:r>
            <a:r>
              <a:rPr lang="en-US" sz="1600" b="1" dirty="0" smtClean="0">
                <a:solidFill>
                  <a:schemeClr val="tx1"/>
                </a:solidFill>
              </a:rPr>
              <a:t>Subject 10 </a:t>
            </a:r>
            <a:r>
              <a:rPr lang="en-US" sz="1600" dirty="0" smtClean="0">
                <a:solidFill>
                  <a:schemeClr val="tx1"/>
                </a:solidFill>
              </a:rPr>
              <a:t>(1, 0).  </a:t>
            </a:r>
          </a:p>
          <a:p>
            <a:pPr algn="just">
              <a:buNone/>
            </a:pPr>
            <a:endParaRPr lang="en-US" sz="1600" dirty="0" smtClean="0">
              <a:solidFill>
                <a:schemeClr val="tx1"/>
              </a:solidFill>
            </a:endParaRPr>
          </a:p>
          <a:p>
            <a:pPr algn="just">
              <a:buNone/>
            </a:pPr>
            <a:r>
              <a:rPr lang="en-US" sz="1600" dirty="0" smtClean="0">
                <a:solidFill>
                  <a:schemeClr val="tx1"/>
                </a:solidFill>
              </a:rPr>
              <a:t>Do subjects exhibit differences in emotionality with respect to the two categories of words?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sz="1600" b="1" dirty="0" smtClean="0">
                <a:solidFill>
                  <a:schemeClr val="tx1"/>
                </a:solidFill>
              </a:rPr>
              <a:t>Null hypothesis:  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=0</a:t>
            </a:r>
          </a:p>
          <a:p>
            <a:pPr algn="just">
              <a:buNone/>
            </a:pPr>
            <a:r>
              <a:rPr lang="en-US" sz="1600" dirty="0" smtClean="0">
                <a:solidFill>
                  <a:schemeClr val="tx1"/>
                </a:solidFill>
              </a:rPr>
              <a:t>(In the underlying populations represented by Condition 1 and Condition 2, the median of the difference scores equals zero. With respect to the sample data, this translates into the sum of the ranks of the positive difference scores being equal to the sum of the ranks of the negative </a:t>
            </a:r>
            <a:r>
              <a:rPr lang="pt-BR" sz="1600" dirty="0" smtClean="0">
                <a:solidFill>
                  <a:schemeClr val="tx1"/>
                </a:solidFill>
              </a:rPr>
              <a:t>difference scores (i.e., </a:t>
            </a:r>
            <a:r>
              <a:rPr lang="en-US" sz="1600" dirty="0" smtClean="0">
                <a:solidFill>
                  <a:schemeClr val="tx1"/>
                </a:solidFill>
              </a:rPr>
              <a:t>∑</a:t>
            </a:r>
            <a:r>
              <a:rPr lang="pt-BR" sz="1600" i="1" dirty="0" smtClean="0">
                <a:solidFill>
                  <a:schemeClr val="tx1"/>
                </a:solidFill>
              </a:rPr>
              <a:t>R+ =</a:t>
            </a:r>
            <a:r>
              <a:rPr lang="en-US" sz="1600" dirty="0" smtClean="0">
                <a:solidFill>
                  <a:schemeClr val="tx1"/>
                </a:solidFill>
              </a:rPr>
              <a:t> ∑</a:t>
            </a:r>
            <a:r>
              <a:rPr lang="pt-BR" sz="1600" i="1" dirty="0" smtClean="0">
                <a:solidFill>
                  <a:schemeClr val="tx1"/>
                </a:solidFill>
              </a:rPr>
              <a:t>R–).</a:t>
            </a:r>
            <a:endParaRPr lang="en-US" sz="1600" baseline="-25000" dirty="0" smtClean="0">
              <a:solidFill>
                <a:schemeClr val="tx1"/>
              </a:solidFill>
            </a:endParaRPr>
          </a:p>
          <a:p>
            <a:pPr algn="just">
              <a:buNone/>
            </a:pPr>
            <a:endParaRPr lang="en-US" sz="1600" dirty="0" smtClean="0">
              <a:solidFill>
                <a:schemeClr val="tx1"/>
              </a:solidFill>
            </a:endParaRPr>
          </a:p>
          <a:p>
            <a:pPr algn="just">
              <a:buNone/>
            </a:pPr>
            <a:r>
              <a:rPr lang="ro-RO" sz="1600" b="1" dirty="0" smtClean="0">
                <a:solidFill>
                  <a:schemeClr val="tx1"/>
                </a:solidFill>
              </a:rPr>
              <a:t>Alternative </a:t>
            </a:r>
            <a:r>
              <a:rPr lang="ro-RO" sz="1600" b="1" dirty="0" err="1" smtClean="0">
                <a:solidFill>
                  <a:schemeClr val="tx1"/>
                </a:solidFill>
              </a:rPr>
              <a:t>hypothesis</a:t>
            </a:r>
            <a:r>
              <a:rPr lang="en-US" sz="1600" b="1" dirty="0" smtClean="0">
                <a:solidFill>
                  <a:schemeClr val="tx1"/>
                </a:solidFill>
              </a:rPr>
              <a:t> :  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≠0</a:t>
            </a:r>
            <a:endParaRPr lang="en-US" sz="1600" dirty="0" smtClean="0">
              <a:solidFill>
                <a:schemeClr val="tx1"/>
              </a:solidFill>
            </a:endParaRPr>
          </a:p>
          <a:p>
            <a:pPr algn="just">
              <a:buNone/>
            </a:pPr>
            <a:r>
              <a:rPr lang="en-US" sz="1600" dirty="0" smtClean="0">
                <a:solidFill>
                  <a:schemeClr val="tx1"/>
                </a:solidFill>
              </a:rPr>
              <a:t>(In the underlying populations represented by Condition 1 and Condition 2, the median of the difference scores is some value other than zero. With respect to the sample data, this translates into the sum of the ranks of the positive difference scores not being equal to the sum of the ranks of the negative difference scores </a:t>
            </a:r>
            <a:r>
              <a:rPr lang="pt-BR" sz="1600" dirty="0" smtClean="0">
                <a:solidFill>
                  <a:schemeClr val="tx1"/>
                </a:solidFill>
              </a:rPr>
              <a:t>(i.e., </a:t>
            </a:r>
            <a:r>
              <a:rPr lang="en-US" sz="1600" dirty="0" smtClean="0">
                <a:solidFill>
                  <a:schemeClr val="tx1"/>
                </a:solidFill>
              </a:rPr>
              <a:t>∑</a:t>
            </a:r>
            <a:r>
              <a:rPr lang="pt-BR" sz="1600" i="1" dirty="0" smtClean="0">
                <a:solidFill>
                  <a:schemeClr val="tx1"/>
                </a:solidFill>
              </a:rPr>
              <a:t>R+ </a:t>
            </a:r>
            <a:r>
              <a:rPr lang="en-US" sz="1600" b="1" dirty="0" smtClean="0">
                <a:solidFill>
                  <a:schemeClr val="tx1"/>
                </a:solidFill>
              </a:rPr>
              <a:t>≠</a:t>
            </a:r>
            <a:r>
              <a:rPr lang="en-US" sz="1600" dirty="0" smtClean="0">
                <a:solidFill>
                  <a:schemeClr val="tx1"/>
                </a:solidFill>
              </a:rPr>
              <a:t> ∑</a:t>
            </a:r>
            <a:r>
              <a:rPr lang="pt-BR" sz="1600" i="1" dirty="0" smtClean="0">
                <a:solidFill>
                  <a:schemeClr val="tx1"/>
                </a:solidFill>
              </a:rPr>
              <a:t>R–).</a:t>
            </a:r>
          </a:p>
          <a:p>
            <a:pPr algn="just">
              <a:buNone/>
            </a:pPr>
            <a:r>
              <a:rPr lang="en-US" sz="1600" dirty="0" smtClean="0">
                <a:solidFill>
                  <a:schemeClr val="tx1"/>
                </a:solidFill>
              </a:rPr>
              <a:t>This is a </a:t>
            </a:r>
            <a:r>
              <a:rPr lang="en-US" sz="1600" b="1" dirty="0" smtClean="0">
                <a:solidFill>
                  <a:schemeClr val="tx1"/>
                </a:solidFill>
              </a:rPr>
              <a:t>nondirectional alternative hypothesis </a:t>
            </a:r>
            <a:r>
              <a:rPr lang="en-US" sz="1600" dirty="0" smtClean="0">
                <a:solidFill>
                  <a:schemeClr val="tx1"/>
                </a:solidFill>
              </a:rPr>
              <a:t>and it is evaluated with </a:t>
            </a:r>
            <a:r>
              <a:rPr lang="en-US" sz="1600" b="1" dirty="0" smtClean="0">
                <a:solidFill>
                  <a:schemeClr val="tx1"/>
                </a:solidFill>
              </a:rPr>
              <a:t>a two-tailed test.)</a:t>
            </a:r>
            <a:endParaRPr lang="pt-BR" sz="1600" i="1"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ro-RO" sz="1600" b="1" dirty="0" smtClean="0">
                <a:solidFill>
                  <a:schemeClr val="tx1"/>
                </a:solidFill>
              </a:rPr>
              <a:t>Alternative </a:t>
            </a:r>
            <a:r>
              <a:rPr lang="ro-RO" sz="1600" b="1" dirty="0" err="1" smtClean="0">
                <a:solidFill>
                  <a:schemeClr val="tx1"/>
                </a:solidFill>
              </a:rPr>
              <a:t>hypothesis</a:t>
            </a:r>
            <a:r>
              <a:rPr lang="en-US" sz="1600" b="1" dirty="0" smtClean="0">
                <a:solidFill>
                  <a:schemeClr val="tx1"/>
                </a:solidFill>
              </a:rPr>
              <a:t> :  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&gt;0</a:t>
            </a:r>
            <a:endParaRPr lang="en-US" sz="1600" dirty="0" smtClean="0">
              <a:solidFill>
                <a:schemeClr val="tx1"/>
              </a:solidFill>
            </a:endParaRPr>
          </a:p>
          <a:p>
            <a:pPr algn="just">
              <a:buNone/>
            </a:pPr>
            <a:r>
              <a:rPr lang="en-US" sz="1600" dirty="0" smtClean="0">
                <a:solidFill>
                  <a:schemeClr val="tx1"/>
                </a:solidFill>
              </a:rPr>
              <a:t>(In the underlying populations represented by Condition 1 and Condition 2, the median of the difference scores is some value that is greater than zero. With respect to the sample data, this translates into the sum of the ranks of the positive difference scores being greater than the sum of the ranks of the negative difference scores (i.e., ∑</a:t>
            </a:r>
            <a:r>
              <a:rPr lang="en-US" sz="1600" i="1" dirty="0" smtClean="0">
                <a:solidFill>
                  <a:schemeClr val="tx1"/>
                </a:solidFill>
              </a:rPr>
              <a:t>R+ &gt;</a:t>
            </a:r>
            <a:r>
              <a:rPr lang="en-US" sz="1600" dirty="0" smtClean="0">
                <a:solidFill>
                  <a:schemeClr val="tx1"/>
                </a:solidFill>
              </a:rPr>
              <a:t> ∑</a:t>
            </a:r>
            <a:r>
              <a:rPr lang="en-US" sz="1600" i="1" dirty="0" smtClean="0">
                <a:solidFill>
                  <a:schemeClr val="tx1"/>
                </a:solidFill>
              </a:rPr>
              <a:t>R–). The latter result indicates that </a:t>
            </a:r>
            <a:r>
              <a:rPr lang="en-US" sz="1600" dirty="0" smtClean="0">
                <a:solidFill>
                  <a:schemeClr val="tx1"/>
                </a:solidFill>
              </a:rPr>
              <a:t>the scores in Condition 1 are higher than the scores in Condition 2. </a:t>
            </a:r>
          </a:p>
          <a:p>
            <a:pPr algn="just">
              <a:buNone/>
            </a:pPr>
            <a:r>
              <a:rPr lang="en-US" sz="1600" dirty="0" smtClean="0">
                <a:solidFill>
                  <a:schemeClr val="tx1"/>
                </a:solidFill>
              </a:rPr>
              <a:t>This is a </a:t>
            </a:r>
            <a:r>
              <a:rPr lang="en-US" sz="1600" b="1" dirty="0" smtClean="0">
                <a:solidFill>
                  <a:schemeClr val="tx1"/>
                </a:solidFill>
              </a:rPr>
              <a:t>directional alternative hypothesis </a:t>
            </a:r>
            <a:r>
              <a:rPr lang="en-US" sz="1600" dirty="0" smtClean="0">
                <a:solidFill>
                  <a:schemeClr val="tx1"/>
                </a:solidFill>
              </a:rPr>
              <a:t>and it is evaluated with </a:t>
            </a:r>
            <a:r>
              <a:rPr lang="en-US" sz="1600" b="1" dirty="0" smtClean="0">
                <a:solidFill>
                  <a:schemeClr val="tx1"/>
                </a:solidFill>
              </a:rPr>
              <a:t>a one-tailed test.)</a:t>
            </a:r>
            <a:endParaRPr lang="en-US" sz="1600" dirty="0" smtClean="0">
              <a:solidFill>
                <a:schemeClr val="tx1"/>
              </a:solidFill>
            </a:endParaRPr>
          </a:p>
          <a:p>
            <a:pPr algn="just">
              <a:buNone/>
            </a:pPr>
            <a:endParaRPr lang="en-US" sz="1600" dirty="0" smtClean="0">
              <a:solidFill>
                <a:schemeClr val="tx1"/>
              </a:solidFill>
            </a:endParaRPr>
          </a:p>
          <a:p>
            <a:pPr algn="just">
              <a:buNone/>
            </a:pPr>
            <a:r>
              <a:rPr lang="ro-RO" sz="1600" b="1" dirty="0" smtClean="0">
                <a:solidFill>
                  <a:schemeClr val="tx1"/>
                </a:solidFill>
              </a:rPr>
              <a:t>Alternative </a:t>
            </a:r>
            <a:r>
              <a:rPr lang="ro-RO" sz="1600" b="1" dirty="0" err="1" smtClean="0">
                <a:solidFill>
                  <a:schemeClr val="tx1"/>
                </a:solidFill>
              </a:rPr>
              <a:t>hypothesis</a:t>
            </a:r>
            <a:r>
              <a:rPr lang="en-US" sz="1600" b="1" dirty="0" smtClean="0">
                <a:solidFill>
                  <a:schemeClr val="tx1"/>
                </a:solidFill>
              </a:rPr>
              <a:t> :  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&lt;0</a:t>
            </a:r>
            <a:endParaRPr lang="en-US" sz="1600" dirty="0" smtClean="0">
              <a:solidFill>
                <a:schemeClr val="tx1"/>
              </a:solidFill>
            </a:endParaRPr>
          </a:p>
          <a:p>
            <a:pPr algn="just">
              <a:buNone/>
            </a:pPr>
            <a:r>
              <a:rPr lang="en-US" sz="1600" dirty="0" smtClean="0">
                <a:solidFill>
                  <a:schemeClr val="tx1"/>
                </a:solidFill>
              </a:rPr>
              <a:t>(In the underlying populations represented by Condition 1 and Condition 2, the median of the difference scores is some value that is less than zero (i.e., a negative number). With respect to the sample data, this translates into the sum of the ranks of the positive difference scores being less than the sum of the ranks of the negative difference scores (i.e., ∑</a:t>
            </a:r>
            <a:r>
              <a:rPr lang="en-US" sz="1600" i="1" dirty="0" smtClean="0">
                <a:solidFill>
                  <a:schemeClr val="tx1"/>
                </a:solidFill>
              </a:rPr>
              <a:t>R+ &lt;</a:t>
            </a:r>
            <a:r>
              <a:rPr lang="en-US" sz="1600" dirty="0" smtClean="0">
                <a:solidFill>
                  <a:schemeClr val="tx1"/>
                </a:solidFill>
              </a:rPr>
              <a:t> ∑</a:t>
            </a:r>
            <a:r>
              <a:rPr lang="en-US" sz="1600" i="1" dirty="0" smtClean="0">
                <a:solidFill>
                  <a:schemeClr val="tx1"/>
                </a:solidFill>
              </a:rPr>
              <a:t>R–). The latter </a:t>
            </a:r>
            <a:r>
              <a:rPr lang="en-US" sz="1600" dirty="0" smtClean="0">
                <a:solidFill>
                  <a:schemeClr val="tx1"/>
                </a:solidFill>
              </a:rPr>
              <a:t>result indicates that the scores in Condition 2 are higher than the scores in Condition 1.</a:t>
            </a:r>
          </a:p>
          <a:p>
            <a:pPr algn="just">
              <a:buNone/>
            </a:pPr>
            <a:r>
              <a:rPr lang="en-US" sz="1600" dirty="0" smtClean="0">
                <a:solidFill>
                  <a:schemeClr val="tx1"/>
                </a:solidFill>
              </a:rPr>
              <a:t>This is a </a:t>
            </a:r>
            <a:r>
              <a:rPr lang="en-US" sz="1600" b="1" dirty="0" smtClean="0">
                <a:solidFill>
                  <a:schemeClr val="tx1"/>
                </a:solidFill>
              </a:rPr>
              <a:t>directional alternative hypothesis</a:t>
            </a:r>
            <a:r>
              <a:rPr lang="en-US" sz="1600" dirty="0" smtClean="0">
                <a:solidFill>
                  <a:schemeClr val="tx1"/>
                </a:solidFill>
              </a:rPr>
              <a:t> and it is evaluated with a </a:t>
            </a:r>
            <a:r>
              <a:rPr lang="en-US" sz="1600" b="1" dirty="0" smtClean="0">
                <a:solidFill>
                  <a:schemeClr val="tx1"/>
                </a:solidFill>
              </a:rPr>
              <a:t>one-tailed test</a:t>
            </a:r>
            <a:r>
              <a:rPr lang="en-US" sz="1600" dirty="0" smtClean="0">
                <a:solidFill>
                  <a:schemeClr val="tx1"/>
                </a:solidFill>
              </a:rPr>
              <a:t>.)</a:t>
            </a: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54999" cy="6172200"/>
          </a:xfrm>
        </p:spPr>
        <p:txBody>
          <a:bodyPr>
            <a:normAutofit/>
          </a:bodyPr>
          <a:lstStyle/>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X</a:t>
            </a:r>
            <a:r>
              <a:rPr lang="en-US" sz="1600" baseline="-25000" dirty="0" smtClean="0">
                <a:solidFill>
                  <a:schemeClr val="tx1"/>
                </a:solidFill>
              </a:rPr>
              <a:t>1</a:t>
            </a:r>
            <a:r>
              <a:rPr lang="en-US" sz="1600" dirty="0" smtClean="0">
                <a:solidFill>
                  <a:schemeClr val="tx1"/>
                </a:solidFill>
              </a:rPr>
              <a:t> represents each subject’s score in Condition 1 (sexually explicit words) and X</a:t>
            </a:r>
            <a:r>
              <a:rPr lang="en-US" sz="1600" baseline="-25000" dirty="0" smtClean="0">
                <a:solidFill>
                  <a:schemeClr val="tx1"/>
                </a:solidFill>
              </a:rPr>
              <a:t>2  </a:t>
            </a:r>
            <a:r>
              <a:rPr lang="en-US" sz="1600" dirty="0" smtClean="0">
                <a:solidFill>
                  <a:schemeClr val="tx1"/>
                </a:solidFill>
              </a:rPr>
              <a:t>represents each subject’s score in Condition 2 (neutral words).</a:t>
            </a:r>
          </a:p>
          <a:p>
            <a:pPr algn="just">
              <a:buNone/>
            </a:pPr>
            <a:endParaRPr lang="en-US" sz="1600" dirty="0" smtClean="0">
              <a:solidFill>
                <a:schemeClr val="tx1"/>
              </a:solidFill>
            </a:endParaRPr>
          </a:p>
          <a:p>
            <a:pPr algn="just">
              <a:buNone/>
            </a:pPr>
            <a:r>
              <a:rPr lang="en-US" sz="1600" i="1" dirty="0" smtClean="0">
                <a:solidFill>
                  <a:schemeClr val="tx1"/>
                </a:solidFill>
              </a:rPr>
              <a:t>D score is computed for each subject by subtracting a subject’s score in Condition 2 </a:t>
            </a:r>
            <a:r>
              <a:rPr lang="en-US" sz="1600" dirty="0" smtClean="0">
                <a:solidFill>
                  <a:schemeClr val="tx1"/>
                </a:solidFill>
              </a:rPr>
              <a:t>from the subject’s score in Condition 1, D= X</a:t>
            </a:r>
            <a:r>
              <a:rPr lang="en-US" sz="1600" baseline="-25000" dirty="0" smtClean="0">
                <a:solidFill>
                  <a:schemeClr val="tx1"/>
                </a:solidFill>
              </a:rPr>
              <a:t>1</a:t>
            </a:r>
            <a:r>
              <a:rPr lang="en-US" sz="1600" dirty="0" smtClean="0">
                <a:solidFill>
                  <a:schemeClr val="tx1"/>
                </a:solidFill>
              </a:rPr>
              <a:t> - X</a:t>
            </a:r>
            <a:r>
              <a:rPr lang="en-US" sz="1600" baseline="-25000" dirty="0" smtClean="0">
                <a:solidFill>
                  <a:schemeClr val="tx1"/>
                </a:solidFill>
              </a:rPr>
              <a:t>2 </a:t>
            </a:r>
          </a:p>
          <a:p>
            <a:pPr algn="just">
              <a:buNone/>
            </a:pPr>
            <a:endParaRPr lang="en-US" sz="1600" baseline="-25000" dirty="0" smtClean="0">
              <a:solidFill>
                <a:schemeClr val="tx1"/>
              </a:solidFill>
            </a:endParaRPr>
          </a:p>
          <a:p>
            <a:pPr algn="just">
              <a:buNone/>
            </a:pPr>
            <a:r>
              <a:rPr lang="ro-RO" sz="1600" i="1" dirty="0" smtClean="0">
                <a:solidFill>
                  <a:schemeClr val="tx1"/>
                </a:solidFill>
              </a:rPr>
              <a:t>D </a:t>
            </a:r>
            <a:r>
              <a:rPr lang="ro-RO" sz="1600" i="1" dirty="0" err="1" smtClean="0">
                <a:solidFill>
                  <a:schemeClr val="tx1"/>
                </a:solidFill>
              </a:rPr>
              <a:t>scores</a:t>
            </a:r>
            <a:r>
              <a:rPr lang="ro-RO" sz="1600" i="1" dirty="0" smtClean="0">
                <a:solidFill>
                  <a:schemeClr val="tx1"/>
                </a:solidFill>
              </a:rPr>
              <a:t> </a:t>
            </a:r>
            <a:r>
              <a:rPr lang="ro-RO" sz="1600" i="1" dirty="0" err="1" smtClean="0">
                <a:solidFill>
                  <a:schemeClr val="tx1"/>
                </a:solidFill>
              </a:rPr>
              <a:t>have</a:t>
            </a:r>
            <a:r>
              <a:rPr lang="en-US" sz="1600" i="1" dirty="0" smtClean="0">
                <a:solidFill>
                  <a:schemeClr val="tx1"/>
                </a:solidFill>
              </a:rPr>
              <a:t> </a:t>
            </a:r>
            <a:r>
              <a:rPr lang="en-US" sz="1600" dirty="0" smtClean="0">
                <a:solidFill>
                  <a:schemeClr val="tx1"/>
                </a:solidFill>
              </a:rPr>
              <a:t>been ranked with respect to their absolute values</a:t>
            </a:r>
          </a:p>
          <a:p>
            <a:pPr algn="just">
              <a:buNone/>
            </a:pPr>
            <a:endParaRPr lang="en-US" sz="1600" dirty="0" smtClean="0">
              <a:solidFill>
                <a:schemeClr val="tx1"/>
              </a:solidFill>
            </a:endParaRPr>
          </a:p>
        </p:txBody>
      </p:sp>
      <p:pic>
        <p:nvPicPr>
          <p:cNvPr id="217090" name="Picture 2"/>
          <p:cNvPicPr>
            <a:picLocks noChangeAspect="1" noChangeArrowheads="1"/>
          </p:cNvPicPr>
          <p:nvPr/>
        </p:nvPicPr>
        <p:blipFill>
          <a:blip r:embed="rId2" cstate="print"/>
          <a:srcRect/>
          <a:stretch>
            <a:fillRect/>
          </a:stretch>
        </p:blipFill>
        <p:spPr bwMode="auto">
          <a:xfrm>
            <a:off x="609600" y="304800"/>
            <a:ext cx="5791200" cy="2609222"/>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54999" cy="6172200"/>
          </a:xfrm>
        </p:spPr>
        <p:txBody>
          <a:bodyPr>
            <a:normAutofit lnSpcReduction="10000"/>
          </a:bodyPr>
          <a:lstStyle/>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a) The </a:t>
            </a:r>
            <a:r>
              <a:rPr lang="en-US" sz="1600" b="1" dirty="0" smtClean="0">
                <a:solidFill>
                  <a:schemeClr val="tx1"/>
                </a:solidFill>
              </a:rPr>
              <a:t>absolute values of the difference scores (|</a:t>
            </a:r>
            <a:r>
              <a:rPr lang="en-US" sz="1600" b="1" i="1" dirty="0" smtClean="0">
                <a:solidFill>
                  <a:schemeClr val="tx1"/>
                </a:solidFill>
              </a:rPr>
              <a:t>D|) are ranked (i.e., the sign of a difference </a:t>
            </a:r>
            <a:r>
              <a:rPr lang="en-US" sz="1600" dirty="0" smtClean="0">
                <a:solidFill>
                  <a:schemeClr val="tx1"/>
                </a:solidFill>
              </a:rPr>
              <a:t>score is not taken into account).</a:t>
            </a:r>
          </a:p>
          <a:p>
            <a:pPr algn="just">
              <a:buNone/>
            </a:pPr>
            <a:r>
              <a:rPr lang="en-US" sz="1600" dirty="0" smtClean="0">
                <a:solidFill>
                  <a:schemeClr val="tx1"/>
                </a:solidFill>
              </a:rPr>
              <a:t>b) Any difference score that equals zero is not ranked. This translates into eliminating from the analysis any subject who yields a difference score of zero.</a:t>
            </a:r>
          </a:p>
          <a:p>
            <a:pPr algn="just">
              <a:buNone/>
            </a:pPr>
            <a:r>
              <a:rPr lang="en-US" sz="1600" dirty="0" smtClean="0">
                <a:solidFill>
                  <a:schemeClr val="tx1"/>
                </a:solidFill>
              </a:rPr>
              <a:t>c) When there are tied scores present in the data, the average of the ranks involved is assigned to all scores tied for a given rank.</a:t>
            </a:r>
          </a:p>
          <a:p>
            <a:pPr algn="just">
              <a:buNone/>
            </a:pPr>
            <a:r>
              <a:rPr lang="en-US" sz="1600" dirty="0" smtClean="0">
                <a:solidFill>
                  <a:schemeClr val="tx1"/>
                </a:solidFill>
              </a:rPr>
              <a:t>d) As is the case with the </a:t>
            </a:r>
            <a:r>
              <a:rPr lang="en-US" sz="1600" b="1" dirty="0" err="1" smtClean="0">
                <a:solidFill>
                  <a:schemeClr val="tx1"/>
                </a:solidFill>
              </a:rPr>
              <a:t>Wilcoxon</a:t>
            </a:r>
            <a:r>
              <a:rPr lang="en-US" sz="1600" b="1" dirty="0" smtClean="0">
                <a:solidFill>
                  <a:schemeClr val="tx1"/>
                </a:solidFill>
              </a:rPr>
              <a:t> signed-ranks test, when ranking difference scores for </a:t>
            </a:r>
            <a:r>
              <a:rPr lang="en-US" sz="1600" dirty="0" smtClean="0">
                <a:solidFill>
                  <a:schemeClr val="tx1"/>
                </a:solidFill>
              </a:rPr>
              <a:t>the </a:t>
            </a:r>
            <a:r>
              <a:rPr lang="en-US" sz="1600" b="1" dirty="0" err="1" smtClean="0">
                <a:solidFill>
                  <a:schemeClr val="tx1"/>
                </a:solidFill>
              </a:rPr>
              <a:t>Wilcoxon</a:t>
            </a:r>
            <a:r>
              <a:rPr lang="en-US" sz="1600" b="1" dirty="0" smtClean="0">
                <a:solidFill>
                  <a:schemeClr val="tx1"/>
                </a:solidFill>
              </a:rPr>
              <a:t> matched-pairs signed-ranks test it is essential that a rank of 1 be assigned to the </a:t>
            </a:r>
            <a:r>
              <a:rPr lang="en-US" sz="1600" dirty="0" smtClean="0">
                <a:solidFill>
                  <a:schemeClr val="tx1"/>
                </a:solidFill>
              </a:rPr>
              <a:t>difference score with the lowest absolute value, and that a rank of </a:t>
            </a:r>
            <a:r>
              <a:rPr lang="en-US" sz="1600" i="1" dirty="0" smtClean="0">
                <a:solidFill>
                  <a:schemeClr val="tx1"/>
                </a:solidFill>
              </a:rPr>
              <a:t>n be assigned to the difference </a:t>
            </a:r>
            <a:r>
              <a:rPr lang="en-US" sz="1600" dirty="0" smtClean="0">
                <a:solidFill>
                  <a:schemeClr val="tx1"/>
                </a:solidFill>
              </a:rPr>
              <a:t>score with the highest absolute value (where </a:t>
            </a:r>
            <a:r>
              <a:rPr lang="en-US" sz="1600" i="1" dirty="0" smtClean="0">
                <a:solidFill>
                  <a:schemeClr val="tx1"/>
                </a:solidFill>
              </a:rPr>
              <a:t>n represents the number of signed ranks — i.e., </a:t>
            </a:r>
            <a:r>
              <a:rPr lang="en-US" sz="1600" dirty="0" smtClean="0">
                <a:solidFill>
                  <a:schemeClr val="tx1"/>
                </a:solidFill>
              </a:rPr>
              <a:t>difference scores that have been ranked).</a:t>
            </a:r>
          </a:p>
        </p:txBody>
      </p:sp>
      <p:pic>
        <p:nvPicPr>
          <p:cNvPr id="217090" name="Picture 2"/>
          <p:cNvPicPr>
            <a:picLocks noChangeAspect="1" noChangeArrowheads="1"/>
          </p:cNvPicPr>
          <p:nvPr/>
        </p:nvPicPr>
        <p:blipFill>
          <a:blip r:embed="rId2" cstate="print"/>
          <a:srcRect/>
          <a:stretch>
            <a:fillRect/>
          </a:stretch>
        </p:blipFill>
        <p:spPr bwMode="auto">
          <a:xfrm>
            <a:off x="1447800" y="304800"/>
            <a:ext cx="5791200" cy="2609222"/>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54999" cy="6172200"/>
          </a:xfrm>
        </p:spPr>
        <p:txBody>
          <a:bodyPr>
            <a:normAutofit/>
          </a:bodyPr>
          <a:lstStyle/>
          <a:p>
            <a:pPr algn="just">
              <a:buNone/>
            </a:pPr>
            <a:r>
              <a:rPr lang="en-US" sz="1600" dirty="0" smtClean="0">
                <a:solidFill>
                  <a:schemeClr val="tx1"/>
                </a:solidFill>
              </a:rPr>
              <a:t>Upon ranking the absolute values of the difference scores, the sign of each difference score is placed in front of its rank</a:t>
            </a:r>
          </a:p>
          <a:p>
            <a:pPr algn="just">
              <a:buNone/>
            </a:pPr>
            <a:r>
              <a:rPr lang="en-US" sz="1600" dirty="0" smtClean="0">
                <a:solidFill>
                  <a:schemeClr val="tx1"/>
                </a:solidFill>
              </a:rPr>
              <a:t>Note that although 10 subjects participated in the experiment there are only </a:t>
            </a:r>
            <a:r>
              <a:rPr lang="en-US" sz="1600" i="1" dirty="0" smtClean="0">
                <a:solidFill>
                  <a:schemeClr val="tx1"/>
                </a:solidFill>
              </a:rPr>
              <a:t>n = 9 </a:t>
            </a:r>
            <a:r>
              <a:rPr lang="en-US" sz="1600" dirty="0" smtClean="0">
                <a:solidFill>
                  <a:schemeClr val="tx1"/>
                </a:solidFill>
              </a:rPr>
              <a:t>signed ranks, since Subject 2 had a difference score of zero which was not ranked.</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The sum of the ranks that have a positive sign (i.e., ∑</a:t>
            </a:r>
            <a:r>
              <a:rPr lang="en-US" sz="1600" i="1" dirty="0" smtClean="0">
                <a:solidFill>
                  <a:schemeClr val="tx1"/>
                </a:solidFill>
              </a:rPr>
              <a:t>R+ = 40.5) and the sum of the ranks that have a negative sign (i.e., </a:t>
            </a:r>
            <a:r>
              <a:rPr lang="en-US" sz="1600" dirty="0" smtClean="0">
                <a:solidFill>
                  <a:schemeClr val="tx1"/>
                </a:solidFill>
              </a:rPr>
              <a:t>∑</a:t>
            </a:r>
            <a:r>
              <a:rPr lang="en-US" sz="1600" i="1" dirty="0" smtClean="0">
                <a:solidFill>
                  <a:schemeClr val="tx1"/>
                </a:solidFill>
              </a:rPr>
              <a:t>R– = 4.5) are recorded at the bottom of Column 6</a:t>
            </a:r>
          </a:p>
          <a:p>
            <a:pPr algn="just">
              <a:buNone/>
            </a:pPr>
            <a:r>
              <a:rPr lang="en-US" sz="1600" i="1" dirty="0" smtClean="0">
                <a:solidFill>
                  <a:schemeClr val="tx1"/>
                </a:solidFill>
              </a:rPr>
              <a:t> The following equation allows one to check the accuracy of these values</a:t>
            </a:r>
          </a:p>
          <a:p>
            <a:pPr algn="just">
              <a:buNone/>
            </a:pPr>
            <a:endParaRPr lang="en-US" sz="1600" dirty="0" smtClean="0">
              <a:solidFill>
                <a:schemeClr val="tx1"/>
              </a:solidFill>
            </a:endParaRPr>
          </a:p>
          <a:p>
            <a:pPr algn="just">
              <a:buNone/>
            </a:pPr>
            <a:endParaRPr lang="en-US" sz="1600" dirty="0" smtClean="0">
              <a:solidFill>
                <a:schemeClr val="tx1"/>
              </a:solidFill>
            </a:endParaRPr>
          </a:p>
        </p:txBody>
      </p:sp>
      <p:pic>
        <p:nvPicPr>
          <p:cNvPr id="218114" name="Picture 2"/>
          <p:cNvPicPr>
            <a:picLocks noChangeAspect="1" noChangeArrowheads="1"/>
          </p:cNvPicPr>
          <p:nvPr/>
        </p:nvPicPr>
        <p:blipFill>
          <a:blip r:embed="rId2" cstate="print"/>
          <a:srcRect/>
          <a:stretch>
            <a:fillRect/>
          </a:stretch>
        </p:blipFill>
        <p:spPr bwMode="auto">
          <a:xfrm>
            <a:off x="762000" y="1828800"/>
            <a:ext cx="7038975" cy="1333500"/>
          </a:xfrm>
          <a:prstGeom prst="rect">
            <a:avLst/>
          </a:prstGeom>
          <a:noFill/>
          <a:ln w="9525">
            <a:noFill/>
            <a:miter lim="800000"/>
            <a:headEnd/>
            <a:tailEnd/>
          </a:ln>
        </p:spPr>
      </p:pic>
      <p:pic>
        <p:nvPicPr>
          <p:cNvPr id="218115" name="Picture 3"/>
          <p:cNvPicPr>
            <a:picLocks noChangeAspect="1" noChangeArrowheads="1"/>
          </p:cNvPicPr>
          <p:nvPr/>
        </p:nvPicPr>
        <p:blipFill>
          <a:blip r:embed="rId3" cstate="print"/>
          <a:srcRect/>
          <a:stretch>
            <a:fillRect/>
          </a:stretch>
        </p:blipFill>
        <p:spPr bwMode="auto">
          <a:xfrm>
            <a:off x="2667000" y="5029200"/>
            <a:ext cx="2333625" cy="685800"/>
          </a:xfrm>
          <a:prstGeom prst="rect">
            <a:avLst/>
          </a:prstGeom>
          <a:noFill/>
          <a:ln w="9525">
            <a:noFill/>
            <a:miter lim="800000"/>
            <a:headEnd/>
            <a:tailEnd/>
          </a:ln>
        </p:spPr>
      </p:pic>
      <p:pic>
        <p:nvPicPr>
          <p:cNvPr id="218116" name="Picture 4"/>
          <p:cNvPicPr>
            <a:picLocks noChangeAspect="1" noChangeArrowheads="1"/>
          </p:cNvPicPr>
          <p:nvPr/>
        </p:nvPicPr>
        <p:blipFill>
          <a:blip r:embed="rId4" cstate="print"/>
          <a:srcRect/>
          <a:stretch>
            <a:fillRect/>
          </a:stretch>
        </p:blipFill>
        <p:spPr bwMode="auto">
          <a:xfrm>
            <a:off x="2667000" y="5943600"/>
            <a:ext cx="2562225" cy="514350"/>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lnSpcReduction="10000"/>
          </a:bodyPr>
          <a:lstStyle/>
          <a:p>
            <a:pPr algn="just">
              <a:buNone/>
            </a:pPr>
            <a:r>
              <a:rPr lang="en-US" sz="1600" b="1" dirty="0" smtClean="0">
                <a:solidFill>
                  <a:schemeClr val="tx1"/>
                </a:solidFill>
              </a:rPr>
              <a:t>Interpretation of the Test Results</a:t>
            </a:r>
          </a:p>
          <a:p>
            <a:pPr algn="just">
              <a:buNone/>
            </a:pPr>
            <a:r>
              <a:rPr lang="en-US" sz="1600" dirty="0" smtClean="0">
                <a:solidFill>
                  <a:schemeClr val="tx1"/>
                </a:solidFill>
              </a:rPr>
              <a:t>If the sample is derived from a population in which the median of the difference scores equals zero, the values of ∑</a:t>
            </a:r>
            <a:r>
              <a:rPr lang="en-US" sz="1600" i="1" dirty="0" smtClean="0">
                <a:solidFill>
                  <a:schemeClr val="tx1"/>
                </a:solidFill>
              </a:rPr>
              <a:t>R+ and </a:t>
            </a:r>
            <a:r>
              <a:rPr lang="en-US" sz="1600" dirty="0" smtClean="0">
                <a:solidFill>
                  <a:schemeClr val="tx1"/>
                </a:solidFill>
              </a:rPr>
              <a:t>∑</a:t>
            </a:r>
            <a:r>
              <a:rPr lang="en-US" sz="1600" i="1" dirty="0" smtClean="0">
                <a:solidFill>
                  <a:schemeClr val="tx1"/>
                </a:solidFill>
              </a:rPr>
              <a:t>R– will be equal to one another. </a:t>
            </a:r>
          </a:p>
          <a:p>
            <a:pPr algn="just">
              <a:buNone/>
            </a:pPr>
            <a:r>
              <a:rPr lang="en-US" sz="1600" dirty="0" smtClean="0">
                <a:solidFill>
                  <a:schemeClr val="tx1"/>
                </a:solidFill>
              </a:rPr>
              <a:t>When ∑</a:t>
            </a:r>
            <a:r>
              <a:rPr lang="en-US" sz="1600" i="1" dirty="0" smtClean="0">
                <a:solidFill>
                  <a:schemeClr val="tx1"/>
                </a:solidFill>
              </a:rPr>
              <a:t>R+ and </a:t>
            </a:r>
            <a:r>
              <a:rPr lang="en-US" sz="1600" dirty="0" smtClean="0">
                <a:solidFill>
                  <a:schemeClr val="tx1"/>
                </a:solidFill>
              </a:rPr>
              <a:t>∑</a:t>
            </a:r>
            <a:r>
              <a:rPr lang="en-US" sz="1600" i="1" dirty="0" smtClean="0">
                <a:solidFill>
                  <a:schemeClr val="tx1"/>
                </a:solidFill>
              </a:rPr>
              <a:t>R– are equivalent, both of these values will equal [n(n + 1)]/4, which in the case of </a:t>
            </a:r>
          </a:p>
          <a:p>
            <a:pPr algn="just">
              <a:buNone/>
            </a:pPr>
            <a:r>
              <a:rPr lang="en-US" sz="1600" dirty="0" smtClean="0">
                <a:solidFill>
                  <a:schemeClr val="tx1"/>
                </a:solidFill>
              </a:rPr>
              <a:t>Example 8.1 will be [(9)(10)]/4 = 22.5. This latter value is commonly referred to as the </a:t>
            </a:r>
            <a:r>
              <a:rPr lang="en-US" sz="1600" b="1" dirty="0" smtClean="0">
                <a:solidFill>
                  <a:schemeClr val="tx1"/>
                </a:solidFill>
              </a:rPr>
              <a:t>expected value of the </a:t>
            </a:r>
            <a:r>
              <a:rPr lang="en-US" sz="1600" b="1" dirty="0" err="1" smtClean="0">
                <a:solidFill>
                  <a:schemeClr val="tx1"/>
                </a:solidFill>
              </a:rPr>
              <a:t>Wilcoxon</a:t>
            </a:r>
            <a:r>
              <a:rPr lang="en-US" sz="1600" b="1" dirty="0" smtClean="0">
                <a:solidFill>
                  <a:schemeClr val="tx1"/>
                </a:solidFill>
              </a:rPr>
              <a:t> </a:t>
            </a:r>
            <a:r>
              <a:rPr lang="en-US" sz="1600" b="1" i="1" dirty="0" smtClean="0">
                <a:solidFill>
                  <a:schemeClr val="tx1"/>
                </a:solidFill>
              </a:rPr>
              <a:t>T statistic</a:t>
            </a:r>
          </a:p>
          <a:p>
            <a:pPr algn="just">
              <a:buNone/>
            </a:pPr>
            <a:endParaRPr lang="en-US" sz="1600" b="1" i="1" dirty="0" smtClean="0">
              <a:solidFill>
                <a:schemeClr val="tx1"/>
              </a:solidFill>
            </a:endParaRPr>
          </a:p>
          <a:p>
            <a:pPr algn="just">
              <a:buNone/>
            </a:pPr>
            <a:r>
              <a:rPr lang="en-US" sz="1600" dirty="0" smtClean="0">
                <a:solidFill>
                  <a:schemeClr val="tx1"/>
                </a:solidFill>
              </a:rPr>
              <a:t>If the value of ∑</a:t>
            </a:r>
            <a:r>
              <a:rPr lang="en-US" sz="1600" i="1" dirty="0" smtClean="0">
                <a:solidFill>
                  <a:schemeClr val="tx1"/>
                </a:solidFill>
              </a:rPr>
              <a:t>R+ is significantly greater than the value of </a:t>
            </a:r>
            <a:r>
              <a:rPr lang="en-US" sz="1600" dirty="0" smtClean="0">
                <a:solidFill>
                  <a:schemeClr val="tx1"/>
                </a:solidFill>
              </a:rPr>
              <a:t>∑</a:t>
            </a:r>
            <a:r>
              <a:rPr lang="en-US" sz="1600" i="1" dirty="0" smtClean="0">
                <a:solidFill>
                  <a:schemeClr val="tx1"/>
                </a:solidFill>
              </a:rPr>
              <a:t>R– it indicates there is a </a:t>
            </a:r>
            <a:r>
              <a:rPr lang="en-US" sz="1600" dirty="0" smtClean="0">
                <a:solidFill>
                  <a:schemeClr val="tx1"/>
                </a:solidFill>
              </a:rPr>
              <a:t>high likelihood that Condition 1 represents a population with higher scores than the population represented by Condition 2. </a:t>
            </a:r>
          </a:p>
          <a:p>
            <a:pPr algn="just">
              <a:buNone/>
            </a:pPr>
            <a:endParaRPr lang="en-US" sz="1600" dirty="0" smtClean="0">
              <a:solidFill>
                <a:schemeClr val="tx1"/>
              </a:solidFill>
            </a:endParaRPr>
          </a:p>
          <a:p>
            <a:pPr algn="just">
              <a:buNone/>
            </a:pPr>
            <a:r>
              <a:rPr lang="en-US" sz="1600" dirty="0" smtClean="0">
                <a:solidFill>
                  <a:schemeClr val="tx1"/>
                </a:solidFill>
              </a:rPr>
              <a:t>On the other hand, if ∑</a:t>
            </a:r>
            <a:r>
              <a:rPr lang="en-US" sz="1600" i="1" dirty="0" smtClean="0">
                <a:solidFill>
                  <a:schemeClr val="tx1"/>
                </a:solidFill>
              </a:rPr>
              <a:t>R– is significantly greater than </a:t>
            </a:r>
            <a:r>
              <a:rPr lang="en-US" sz="1600" dirty="0" smtClean="0">
                <a:solidFill>
                  <a:schemeClr val="tx1"/>
                </a:solidFill>
              </a:rPr>
              <a:t>∑</a:t>
            </a:r>
            <a:r>
              <a:rPr lang="en-US" sz="1600" i="1" dirty="0" smtClean="0">
                <a:solidFill>
                  <a:schemeClr val="tx1"/>
                </a:solidFill>
              </a:rPr>
              <a:t>R+ it </a:t>
            </a:r>
            <a:r>
              <a:rPr lang="en-US" sz="1600" dirty="0" smtClean="0">
                <a:solidFill>
                  <a:schemeClr val="tx1"/>
                </a:solidFill>
              </a:rPr>
              <a:t>indicates there is a high likelihood that Condition 2 represents a population with higher scores than the population represented by Condition 1.</a:t>
            </a:r>
          </a:p>
          <a:p>
            <a:pPr algn="just">
              <a:buNone/>
            </a:pPr>
            <a:endParaRPr lang="en-US" sz="1600" b="1" dirty="0" smtClean="0">
              <a:solidFill>
                <a:schemeClr val="tx1"/>
              </a:solidFill>
            </a:endParaRPr>
          </a:p>
          <a:p>
            <a:pPr algn="just">
              <a:buNone/>
            </a:pPr>
            <a:r>
              <a:rPr lang="en-US" sz="1600" dirty="0" smtClean="0">
                <a:solidFill>
                  <a:schemeClr val="tx1"/>
                </a:solidFill>
              </a:rPr>
              <a:t>Since ∑R+ = 40.5 is greater than ∑R– = 4.5, and thus the data are consistent with the directional alternative hypothesis (i.e., it indicates that subjects obtained  higher scores in Condition 1 than Condition 2). The question is, however, whether the difference is significant — i.e., whether it is large enough to conclude that it is unlikely to be the result of chance.</a:t>
            </a:r>
            <a:endParaRPr lang="en-US" sz="1600" b="1"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sz="1600" dirty="0" smtClean="0">
                <a:solidFill>
                  <a:schemeClr val="tx1"/>
                </a:solidFill>
              </a:rPr>
              <a:t>The absolute value of the </a:t>
            </a:r>
            <a:r>
              <a:rPr lang="en-US" sz="1600" b="1" dirty="0" smtClean="0">
                <a:solidFill>
                  <a:schemeClr val="tx1"/>
                </a:solidFill>
              </a:rPr>
              <a:t>smaller </a:t>
            </a:r>
            <a:r>
              <a:rPr lang="en-US" sz="1600" dirty="0" smtClean="0">
                <a:solidFill>
                  <a:schemeClr val="tx1"/>
                </a:solidFill>
              </a:rPr>
              <a:t>of the two values ∑R+ </a:t>
            </a:r>
            <a:r>
              <a:rPr lang="en-US" sz="1600" i="1" dirty="0" smtClean="0">
                <a:solidFill>
                  <a:schemeClr val="tx1"/>
                </a:solidFill>
              </a:rPr>
              <a:t>versus </a:t>
            </a:r>
            <a:r>
              <a:rPr lang="en-US" sz="1600" dirty="0" smtClean="0">
                <a:solidFill>
                  <a:schemeClr val="tx1"/>
                </a:solidFill>
              </a:rPr>
              <a:t>∑R– </a:t>
            </a:r>
            <a:r>
              <a:rPr lang="en-US" sz="1600" i="1" dirty="0" smtClean="0">
                <a:solidFill>
                  <a:schemeClr val="tx1"/>
                </a:solidFill>
              </a:rPr>
              <a:t>is designated as the </a:t>
            </a:r>
            <a:r>
              <a:rPr lang="en-US" sz="1600" b="1" dirty="0" err="1" smtClean="0">
                <a:solidFill>
                  <a:schemeClr val="tx1"/>
                </a:solidFill>
              </a:rPr>
              <a:t>Wilcoxon</a:t>
            </a:r>
            <a:r>
              <a:rPr lang="en-US" sz="1600" b="1" dirty="0" smtClean="0">
                <a:solidFill>
                  <a:schemeClr val="tx1"/>
                </a:solidFill>
              </a:rPr>
              <a:t> </a:t>
            </a:r>
            <a:r>
              <a:rPr lang="en-US" sz="1600" b="1" i="1" dirty="0" smtClean="0">
                <a:solidFill>
                  <a:schemeClr val="tx1"/>
                </a:solidFill>
              </a:rPr>
              <a:t>T test statistic. </a:t>
            </a:r>
            <a:r>
              <a:rPr lang="en-US" sz="1600" i="1" dirty="0" smtClean="0">
                <a:solidFill>
                  <a:schemeClr val="tx1"/>
                </a:solidFill>
              </a:rPr>
              <a:t>Since </a:t>
            </a:r>
            <a:r>
              <a:rPr lang="en-US" sz="1600" dirty="0" smtClean="0">
                <a:solidFill>
                  <a:schemeClr val="tx1"/>
                </a:solidFill>
              </a:rPr>
              <a:t>∑R– </a:t>
            </a:r>
            <a:r>
              <a:rPr lang="en-US" sz="1600" i="1" dirty="0" smtClean="0">
                <a:solidFill>
                  <a:schemeClr val="tx1"/>
                </a:solidFill>
              </a:rPr>
              <a:t>= 4.5 is smaller than </a:t>
            </a:r>
            <a:r>
              <a:rPr lang="en-US" sz="1600" dirty="0" smtClean="0">
                <a:solidFill>
                  <a:schemeClr val="tx1"/>
                </a:solidFill>
              </a:rPr>
              <a:t>∑R+ </a:t>
            </a:r>
            <a:r>
              <a:rPr lang="en-US" sz="1600" i="1" dirty="0" smtClean="0">
                <a:solidFill>
                  <a:schemeClr val="tx1"/>
                </a:solidFill>
              </a:rPr>
              <a:t>= 40.5, T = 4.5. The T value </a:t>
            </a:r>
            <a:r>
              <a:rPr lang="en-US" sz="1600" dirty="0" smtClean="0">
                <a:solidFill>
                  <a:schemeClr val="tx1"/>
                </a:solidFill>
              </a:rPr>
              <a:t>is interpreted by employing </a:t>
            </a:r>
            <a:r>
              <a:rPr lang="en-US" sz="1600" b="1" dirty="0" smtClean="0">
                <a:solidFill>
                  <a:schemeClr val="tx1"/>
                </a:solidFill>
              </a:rPr>
              <a:t>Table A5 </a:t>
            </a:r>
            <a:r>
              <a:rPr lang="en-US" sz="1600" dirty="0" smtClean="0">
                <a:solidFill>
                  <a:schemeClr val="tx1"/>
                </a:solidFill>
              </a:rPr>
              <a:t>(Table of Critical </a:t>
            </a:r>
            <a:r>
              <a:rPr lang="en-US" sz="1600" i="1" dirty="0" smtClean="0">
                <a:solidFill>
                  <a:schemeClr val="tx1"/>
                </a:solidFill>
              </a:rPr>
              <a:t>T Values for </a:t>
            </a:r>
            <a:r>
              <a:rPr lang="en-US" sz="1600" i="1" dirty="0" err="1" smtClean="0">
                <a:solidFill>
                  <a:schemeClr val="tx1"/>
                </a:solidFill>
              </a:rPr>
              <a:t>Wilcoxon’s</a:t>
            </a:r>
            <a:r>
              <a:rPr lang="en-US" sz="1600" i="1" dirty="0" smtClean="0">
                <a:solidFill>
                  <a:schemeClr val="tx1"/>
                </a:solidFill>
              </a:rPr>
              <a:t> Signed- </a:t>
            </a:r>
            <a:r>
              <a:rPr lang="en-US" sz="1600" dirty="0" smtClean="0">
                <a:solidFill>
                  <a:schemeClr val="tx1"/>
                </a:solidFill>
              </a:rPr>
              <a:t>Ranks and Matched-Pairs Signed-Ranks Tests)</a:t>
            </a:r>
          </a:p>
          <a:p>
            <a:pPr algn="just">
              <a:buNone/>
            </a:pPr>
            <a:endParaRPr lang="en-US" sz="1600" dirty="0" smtClean="0">
              <a:solidFill>
                <a:schemeClr val="tx1"/>
              </a:solidFill>
            </a:endParaRPr>
          </a:p>
          <a:p>
            <a:pPr algn="just">
              <a:buNone/>
            </a:pPr>
            <a:r>
              <a:rPr lang="en-US" sz="1600" b="1" i="1" dirty="0" smtClean="0">
                <a:solidFill>
                  <a:schemeClr val="tx1"/>
                </a:solidFill>
              </a:rPr>
              <a:t>In order to be significant, the obtained value of T must be equal to or less than the tabled critical T value at the prespecified level of significance.</a:t>
            </a: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r>
              <a:rPr lang="en-US" sz="1600" dirty="0" smtClean="0">
                <a:solidFill>
                  <a:schemeClr val="tx1"/>
                </a:solidFill>
              </a:rPr>
              <a:t>Since the null hypothesis can only be rejected if the computed value </a:t>
            </a:r>
            <a:r>
              <a:rPr lang="en-US" sz="1600" i="1" dirty="0" smtClean="0">
                <a:solidFill>
                  <a:schemeClr val="tx1"/>
                </a:solidFill>
              </a:rPr>
              <a:t>T = 4.5 is equal to or </a:t>
            </a:r>
            <a:r>
              <a:rPr lang="en-US" sz="1600" dirty="0" smtClean="0">
                <a:solidFill>
                  <a:schemeClr val="tx1"/>
                </a:solidFill>
              </a:rPr>
              <a:t>less than the tabled critical value at the prespecified level of significance, we can conclude the </a:t>
            </a:r>
            <a:r>
              <a:rPr lang="ro-RO" sz="1600" dirty="0" err="1" smtClean="0">
                <a:solidFill>
                  <a:schemeClr val="tx1"/>
                </a:solidFill>
              </a:rPr>
              <a:t>following</a:t>
            </a:r>
            <a:r>
              <a:rPr lang="en-US" sz="1600" dirty="0" smtClean="0">
                <a:solidFill>
                  <a:schemeClr val="tx1"/>
                </a:solidFill>
              </a:rPr>
              <a:t>:</a:t>
            </a:r>
            <a:endParaRPr lang="en-US" sz="1600" b="1" i="1" dirty="0" smtClean="0">
              <a:solidFill>
                <a:schemeClr val="tx1"/>
              </a:solidFill>
            </a:endParaRPr>
          </a:p>
          <a:p>
            <a:pPr algn="just">
              <a:buNone/>
            </a:pPr>
            <a:endParaRPr lang="en-US" sz="1600" b="1" i="1" dirty="0" smtClean="0">
              <a:solidFill>
                <a:schemeClr val="tx1"/>
              </a:solidFill>
            </a:endParaRPr>
          </a:p>
          <a:p>
            <a:pPr algn="just">
              <a:buNone/>
            </a:pPr>
            <a:endParaRPr lang="en-US" sz="1600" b="1" i="1"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pic>
        <p:nvPicPr>
          <p:cNvPr id="220162" name="Picture 2"/>
          <p:cNvPicPr>
            <a:picLocks noChangeAspect="1" noChangeArrowheads="1"/>
          </p:cNvPicPr>
          <p:nvPr/>
        </p:nvPicPr>
        <p:blipFill>
          <a:blip r:embed="rId2" cstate="print"/>
          <a:srcRect/>
          <a:stretch>
            <a:fillRect/>
          </a:stretch>
        </p:blipFill>
        <p:spPr bwMode="auto">
          <a:xfrm>
            <a:off x="1600200" y="2667000"/>
            <a:ext cx="5695950" cy="1095375"/>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a:stretch>
            <a:fillRect/>
          </a:stretch>
        </p:blipFill>
        <p:spPr bwMode="auto">
          <a:xfrm>
            <a:off x="1143000" y="304800"/>
            <a:ext cx="5438775" cy="5976945"/>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7" name="Picture 3"/>
          <p:cNvPicPr>
            <a:picLocks noChangeAspect="1" noChangeArrowheads="1"/>
          </p:cNvPicPr>
          <p:nvPr/>
        </p:nvPicPr>
        <p:blipFill>
          <a:blip r:embed="rId2" cstate="print"/>
          <a:srcRect/>
          <a:stretch>
            <a:fillRect/>
          </a:stretch>
        </p:blipFill>
        <p:spPr bwMode="auto">
          <a:xfrm>
            <a:off x="228600" y="228600"/>
            <a:ext cx="7315200" cy="1704109"/>
          </a:xfrm>
          <a:prstGeom prst="rect">
            <a:avLst/>
          </a:prstGeom>
          <a:noFill/>
          <a:ln w="9525">
            <a:noFill/>
            <a:miter lim="800000"/>
            <a:headEnd/>
            <a:tailEnd/>
          </a:ln>
        </p:spPr>
      </p:pic>
      <p:pic>
        <p:nvPicPr>
          <p:cNvPr id="221188" name="Picture 4"/>
          <p:cNvPicPr>
            <a:picLocks noChangeAspect="1" noChangeArrowheads="1"/>
          </p:cNvPicPr>
          <p:nvPr/>
        </p:nvPicPr>
        <p:blipFill>
          <a:blip r:embed="rId3" cstate="print"/>
          <a:srcRect/>
          <a:stretch>
            <a:fillRect/>
          </a:stretch>
        </p:blipFill>
        <p:spPr bwMode="auto">
          <a:xfrm>
            <a:off x="152400" y="2362200"/>
            <a:ext cx="7636422" cy="1988384"/>
          </a:xfrm>
          <a:prstGeom prst="rect">
            <a:avLst/>
          </a:prstGeom>
          <a:noFill/>
          <a:ln w="9525">
            <a:noFill/>
            <a:miter lim="800000"/>
            <a:headEnd/>
            <a:tailEnd/>
          </a:ln>
        </p:spPr>
      </p:pic>
      <p:pic>
        <p:nvPicPr>
          <p:cNvPr id="221189" name="Picture 5"/>
          <p:cNvPicPr>
            <a:picLocks noChangeAspect="1" noChangeArrowheads="1"/>
          </p:cNvPicPr>
          <p:nvPr/>
        </p:nvPicPr>
        <p:blipFill>
          <a:blip r:embed="rId4" cstate="print"/>
          <a:srcRect/>
          <a:stretch>
            <a:fillRect/>
          </a:stretch>
        </p:blipFill>
        <p:spPr bwMode="auto">
          <a:xfrm>
            <a:off x="228600" y="4876800"/>
            <a:ext cx="7924800" cy="14228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7950199" cy="5584163"/>
          </a:xfrm>
        </p:spPr>
        <p:txBody>
          <a:bodyPr>
            <a:normAutofit fontScale="85000" lnSpcReduction="10000"/>
          </a:bodyPr>
          <a:lstStyle/>
          <a:p>
            <a:pPr>
              <a:buNone/>
            </a:pPr>
            <a:r>
              <a:rPr lang="en-US" dirty="0" smtClean="0">
                <a:solidFill>
                  <a:schemeClr val="tx1"/>
                </a:solidFill>
              </a:rPr>
              <a:t> Unlike their parametric counterparts, </a:t>
            </a:r>
            <a:r>
              <a:rPr lang="en-US" b="1" dirty="0" smtClean="0">
                <a:solidFill>
                  <a:schemeClr val="tx1"/>
                </a:solidFill>
              </a:rPr>
              <a:t>non-parametric tests:</a:t>
            </a:r>
          </a:p>
          <a:p>
            <a:pPr lvl="1">
              <a:buFont typeface="Arial" pitchFamily="34" charset="0"/>
              <a:buChar char="•"/>
            </a:pPr>
            <a:r>
              <a:rPr lang="en-US" dirty="0" smtClean="0">
                <a:solidFill>
                  <a:schemeClr val="tx1"/>
                </a:solidFill>
              </a:rPr>
              <a:t>make no assumptions about the distribution of the data </a:t>
            </a:r>
          </a:p>
          <a:p>
            <a:pPr lvl="1">
              <a:buFont typeface="Arial" pitchFamily="34" charset="0"/>
              <a:buChar char="•"/>
            </a:pPr>
            <a:r>
              <a:rPr lang="en-US" dirty="0" smtClean="0">
                <a:solidFill>
                  <a:schemeClr val="tx1"/>
                </a:solidFill>
              </a:rPr>
              <a:t>nor do they rely on estimates of population parameters such as the mean in order to describe a variable's distribution.</a:t>
            </a:r>
          </a:p>
          <a:p>
            <a:pPr>
              <a:buNone/>
            </a:pPr>
            <a:r>
              <a:rPr lang="en-US" dirty="0" smtClean="0">
                <a:solidFill>
                  <a:schemeClr val="tx1"/>
                </a:solidFill>
              </a:rPr>
              <a:t> For this reason, nonparametric tests often are called 'distribution-free' or ' parameter-free' statistics.  </a:t>
            </a:r>
          </a:p>
          <a:p>
            <a:pPr>
              <a:buNone/>
            </a:pPr>
            <a:endParaRPr lang="en-US" dirty="0" smtClean="0">
              <a:solidFill>
                <a:schemeClr val="tx1"/>
              </a:solidFill>
            </a:endParaRPr>
          </a:p>
          <a:p>
            <a:pPr>
              <a:buNone/>
            </a:pPr>
            <a:r>
              <a:rPr lang="en-US" b="1" dirty="0" smtClean="0">
                <a:solidFill>
                  <a:schemeClr val="tx1"/>
                </a:solidFill>
              </a:rPr>
              <a:t>HOWEVER</a:t>
            </a:r>
          </a:p>
          <a:p>
            <a:pPr>
              <a:buFont typeface="Arial" pitchFamily="34" charset="0"/>
              <a:buChar char="•"/>
            </a:pPr>
            <a:r>
              <a:rPr lang="en-US" dirty="0" smtClean="0">
                <a:solidFill>
                  <a:schemeClr val="tx1"/>
                </a:solidFill>
              </a:rPr>
              <a:t>Nonparametric statistics cannot provide definitive measures of actual differences between population samples. </a:t>
            </a:r>
          </a:p>
          <a:p>
            <a:pPr>
              <a:buFont typeface="Arial" pitchFamily="34" charset="0"/>
              <a:buChar char="•"/>
            </a:pPr>
            <a:r>
              <a:rPr lang="en-US" dirty="0" smtClean="0">
                <a:solidFill>
                  <a:schemeClr val="tx1"/>
                </a:solidFill>
              </a:rPr>
              <a:t>A nonparametric test may tell you that two interventions are different, but it cannot provide a confidence interval for the difference or even a simple mean difference between the two. </a:t>
            </a:r>
          </a:p>
          <a:p>
            <a:pPr>
              <a:buFont typeface="Arial" pitchFamily="34" charset="0"/>
              <a:buChar char="•"/>
            </a:pPr>
            <a:r>
              <a:rPr lang="en-US" dirty="0" smtClean="0">
                <a:solidFill>
                  <a:schemeClr val="tx1"/>
                </a:solidFill>
              </a:rPr>
              <a:t>nonparametric procedures discard information. For example, if we convert severely skewed interval data into ranks, we are discarding the actual values and only retaining their order. Because vital information is discarded, nonparametric tests are less powerful (more prone to Type II errors) than parametric methods. </a:t>
            </a:r>
          </a:p>
          <a:p>
            <a:pPr>
              <a:buFont typeface="Arial" pitchFamily="34" charset="0"/>
              <a:buChar char="•"/>
            </a:pPr>
            <a:r>
              <a:rPr lang="en-US" dirty="0" smtClean="0">
                <a:solidFill>
                  <a:schemeClr val="tx1"/>
                </a:solidFill>
              </a:rPr>
              <a:t>This also means that nonparametric tests typically require comparably larger sample sizes in order to demonstrate an effect when it is present.</a:t>
            </a:r>
          </a:p>
          <a:p>
            <a:pPr>
              <a:buNone/>
            </a:pPr>
            <a:r>
              <a:rPr lang="en-US" dirty="0" smtClean="0">
                <a:solidFill>
                  <a:schemeClr val="tx1"/>
                </a:solidFill>
              </a:rPr>
              <a:t> </a:t>
            </a:r>
            <a:endParaRPr lang="ro-RO" dirty="0">
              <a:solidFill>
                <a:schemeClr val="tx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sz="1600" b="1" i="1" dirty="0" smtClean="0">
                <a:solidFill>
                  <a:schemeClr val="tx1"/>
                </a:solidFill>
              </a:rPr>
              <a:t>CONCLUSION</a:t>
            </a:r>
          </a:p>
          <a:p>
            <a:pPr algn="just">
              <a:buNone/>
            </a:pPr>
            <a:r>
              <a:rPr lang="en-US" sz="1600" dirty="0" smtClean="0">
                <a:solidFill>
                  <a:schemeClr val="tx1"/>
                </a:solidFill>
              </a:rPr>
              <a:t>It can be concluded that subjects exhibited higher GSR (emotionality) scores with respect to the sexually explicit words than the neutral words.</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err="1" smtClean="0">
                <a:solidFill>
                  <a:schemeClr val="tx1"/>
                </a:solidFill>
              </a:rPr>
              <a:t>T</a:t>
            </a:r>
            <a:r>
              <a:rPr lang="ro-RO" sz="1600" dirty="0" err="1" smtClean="0">
                <a:solidFill>
                  <a:schemeClr val="tx1"/>
                </a:solidFill>
              </a:rPr>
              <a:t>he</a:t>
            </a:r>
            <a:r>
              <a:rPr lang="ro-RO" sz="1600" dirty="0" smtClean="0">
                <a:solidFill>
                  <a:schemeClr val="tx1"/>
                </a:solidFill>
              </a:rPr>
              <a:t> </a:t>
            </a:r>
            <a:r>
              <a:rPr lang="ro-RO" sz="1600" dirty="0" err="1" smtClean="0">
                <a:solidFill>
                  <a:schemeClr val="tx1"/>
                </a:solidFill>
              </a:rPr>
              <a:t>directional</a:t>
            </a:r>
            <a:r>
              <a:rPr lang="ro-RO" sz="1600" dirty="0" smtClean="0">
                <a:solidFill>
                  <a:schemeClr val="tx1"/>
                </a:solidFill>
              </a:rPr>
              <a:t> alternative </a:t>
            </a:r>
            <a:r>
              <a:rPr lang="ro-RO" sz="1600" dirty="0" err="1" smtClean="0">
                <a:solidFill>
                  <a:schemeClr val="tx1"/>
                </a:solidFill>
              </a:rPr>
              <a:t>hypothesis</a:t>
            </a:r>
            <a:r>
              <a:rPr lang="en-US" sz="1600" dirty="0" smtClean="0">
                <a:solidFill>
                  <a:schemeClr val="tx1"/>
                </a:solidFill>
              </a:rPr>
              <a:t> </a:t>
            </a:r>
            <a:r>
              <a:rPr lang="en-US" sz="1600" b="1" dirty="0" smtClean="0">
                <a:solidFill>
                  <a:schemeClr val="tx1"/>
                </a:solidFill>
              </a:rPr>
              <a:t>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&gt;0 </a:t>
            </a:r>
            <a:r>
              <a:rPr lang="en-US" sz="1600" dirty="0" smtClean="0">
                <a:solidFill>
                  <a:schemeClr val="tx1"/>
                </a:solidFill>
              </a:rPr>
              <a:t>is only supported at the .05 level</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sz="1600" b="1" dirty="0" smtClean="0">
                <a:solidFill>
                  <a:schemeClr val="tx1"/>
                </a:solidFill>
              </a:rPr>
              <a:t>The normal approximation of the </a:t>
            </a:r>
            <a:r>
              <a:rPr lang="en-US" sz="1600" b="1" dirty="0" err="1" smtClean="0">
                <a:solidFill>
                  <a:schemeClr val="tx1"/>
                </a:solidFill>
              </a:rPr>
              <a:t>Wilcoxon</a:t>
            </a:r>
            <a:r>
              <a:rPr lang="en-US" sz="1600" b="1" dirty="0" smtClean="0">
                <a:solidFill>
                  <a:schemeClr val="tx1"/>
                </a:solidFill>
              </a:rPr>
              <a:t> </a:t>
            </a:r>
            <a:r>
              <a:rPr lang="en-US" sz="1600" b="1" i="1" dirty="0" smtClean="0">
                <a:solidFill>
                  <a:schemeClr val="tx1"/>
                </a:solidFill>
              </a:rPr>
              <a:t>T statistic for large sample sizes </a:t>
            </a:r>
            <a:r>
              <a:rPr lang="en-US" sz="1600" i="1" dirty="0" smtClean="0">
                <a:solidFill>
                  <a:schemeClr val="tx1"/>
                </a:solidFill>
              </a:rPr>
              <a:t>As is the </a:t>
            </a:r>
            <a:r>
              <a:rPr lang="en-US" sz="1600" dirty="0" smtClean="0">
                <a:solidFill>
                  <a:schemeClr val="tx1"/>
                </a:solidFill>
              </a:rPr>
              <a:t>case with the </a:t>
            </a:r>
            <a:r>
              <a:rPr lang="en-US" sz="1600" b="1" dirty="0" err="1" smtClean="0">
                <a:solidFill>
                  <a:schemeClr val="tx1"/>
                </a:solidFill>
              </a:rPr>
              <a:t>Wilcoxon</a:t>
            </a:r>
            <a:r>
              <a:rPr lang="en-US" sz="1600" b="1" dirty="0" smtClean="0">
                <a:solidFill>
                  <a:schemeClr val="tx1"/>
                </a:solidFill>
              </a:rPr>
              <a:t> signed-ranks test, </a:t>
            </a:r>
            <a:r>
              <a:rPr lang="en-US" sz="1600" dirty="0" smtClean="0">
                <a:solidFill>
                  <a:schemeClr val="tx1"/>
                </a:solidFill>
              </a:rPr>
              <a:t>if the sample size employed in a study is relatively large, the normal distribution can be employed to approximate the </a:t>
            </a:r>
            <a:r>
              <a:rPr lang="en-US" sz="1600" dirty="0" err="1" smtClean="0">
                <a:solidFill>
                  <a:schemeClr val="tx1"/>
                </a:solidFill>
              </a:rPr>
              <a:t>Wilcoxon</a:t>
            </a:r>
            <a:r>
              <a:rPr lang="en-US" sz="1600" dirty="0" smtClean="0">
                <a:solidFill>
                  <a:schemeClr val="tx1"/>
                </a:solidFill>
              </a:rPr>
              <a:t> </a:t>
            </a:r>
            <a:r>
              <a:rPr lang="en-US" sz="1600" i="1" dirty="0" smtClean="0">
                <a:solidFill>
                  <a:schemeClr val="tx1"/>
                </a:solidFill>
              </a:rPr>
              <a:t>T statistic.</a:t>
            </a:r>
          </a:p>
          <a:p>
            <a:pPr algn="just">
              <a:buNone/>
            </a:pPr>
            <a:r>
              <a:rPr lang="en-US" sz="1600" dirty="0" smtClean="0">
                <a:solidFill>
                  <a:schemeClr val="tx1"/>
                </a:solidFill>
              </a:rPr>
              <a:t>Although sources do not agree on the value of the sample size that justifies employing the normal approximation of the </a:t>
            </a:r>
            <a:r>
              <a:rPr lang="en-US" sz="1600" dirty="0" err="1" smtClean="0">
                <a:solidFill>
                  <a:schemeClr val="tx1"/>
                </a:solidFill>
              </a:rPr>
              <a:t>Wilcoxon</a:t>
            </a:r>
            <a:r>
              <a:rPr lang="en-US" sz="1600" dirty="0" smtClean="0">
                <a:solidFill>
                  <a:schemeClr val="tx1"/>
                </a:solidFill>
              </a:rPr>
              <a:t> distribution, they generally state that it should be employed for sample sizes larger than those documented in the </a:t>
            </a:r>
            <a:r>
              <a:rPr lang="en-US" sz="1600" dirty="0" err="1" smtClean="0">
                <a:solidFill>
                  <a:schemeClr val="tx1"/>
                </a:solidFill>
              </a:rPr>
              <a:t>Wilcoxon</a:t>
            </a:r>
            <a:r>
              <a:rPr lang="en-US" sz="1600" dirty="0" smtClean="0">
                <a:solidFill>
                  <a:schemeClr val="tx1"/>
                </a:solidFill>
              </a:rPr>
              <a:t> table contained within the source.</a:t>
            </a:r>
          </a:p>
          <a:p>
            <a:pPr algn="just">
              <a:buNone/>
            </a:pPr>
            <a:endParaRPr lang="en-US" sz="1600" dirty="0" smtClean="0">
              <a:solidFill>
                <a:schemeClr val="tx1"/>
              </a:solidFill>
            </a:endParaRPr>
          </a:p>
          <a:p>
            <a:pPr algn="just">
              <a:buNone/>
            </a:pPr>
            <a:r>
              <a:rPr lang="en-US" sz="1600" dirty="0" smtClean="0">
                <a:solidFill>
                  <a:schemeClr val="tx1"/>
                </a:solidFill>
              </a:rPr>
              <a:t>The following equation provides the normal approximation for </a:t>
            </a:r>
            <a:r>
              <a:rPr lang="en-US" sz="1600" dirty="0" err="1" smtClean="0">
                <a:solidFill>
                  <a:schemeClr val="tx1"/>
                </a:solidFill>
              </a:rPr>
              <a:t>Wilcoxon</a:t>
            </a:r>
            <a:r>
              <a:rPr lang="en-US" sz="1600" dirty="0" smtClean="0">
                <a:solidFill>
                  <a:schemeClr val="tx1"/>
                </a:solidFill>
              </a:rPr>
              <a:t> </a:t>
            </a:r>
            <a:r>
              <a:rPr lang="en-US" sz="1600" i="1" dirty="0" smtClean="0">
                <a:solidFill>
                  <a:schemeClr val="tx1"/>
                </a:solidFill>
              </a:rPr>
              <a:t>T. In the equation T represents the computed value of </a:t>
            </a:r>
            <a:r>
              <a:rPr lang="en-US" sz="1600" i="1" dirty="0" err="1" smtClean="0">
                <a:solidFill>
                  <a:schemeClr val="tx1"/>
                </a:solidFill>
              </a:rPr>
              <a:t>Wilcoxon</a:t>
            </a:r>
            <a:r>
              <a:rPr lang="en-US" sz="1600" i="1" dirty="0" smtClean="0">
                <a:solidFill>
                  <a:schemeClr val="tx1"/>
                </a:solidFill>
              </a:rPr>
              <a:t> T, which for Example </a:t>
            </a:r>
            <a:r>
              <a:rPr lang="en-US" sz="1600" dirty="0" smtClean="0">
                <a:solidFill>
                  <a:schemeClr val="tx1"/>
                </a:solidFill>
              </a:rPr>
              <a:t>8.1 is </a:t>
            </a:r>
            <a:r>
              <a:rPr lang="en-US" sz="1600" i="1" dirty="0" smtClean="0">
                <a:solidFill>
                  <a:schemeClr val="tx1"/>
                </a:solidFill>
              </a:rPr>
              <a:t>T = 4.5. n, as noted previously, represents the number of signed ranks. Thus, in our  </a:t>
            </a:r>
            <a:r>
              <a:rPr lang="ro-RO" sz="1600" dirty="0" err="1" smtClean="0">
                <a:solidFill>
                  <a:schemeClr val="tx1"/>
                </a:solidFill>
              </a:rPr>
              <a:t>example</a:t>
            </a:r>
            <a:r>
              <a:rPr lang="ro-RO" sz="1600" dirty="0" smtClean="0">
                <a:solidFill>
                  <a:schemeClr val="tx1"/>
                </a:solidFill>
              </a:rPr>
              <a:t>, </a:t>
            </a:r>
            <a:r>
              <a:rPr lang="ro-RO" sz="1600" i="1" dirty="0" smtClean="0">
                <a:solidFill>
                  <a:schemeClr val="tx1"/>
                </a:solidFill>
              </a:rPr>
              <a:t>n = 9.</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pic>
        <p:nvPicPr>
          <p:cNvPr id="222210" name="Picture 2"/>
          <p:cNvPicPr>
            <a:picLocks noChangeAspect="1" noChangeArrowheads="1"/>
          </p:cNvPicPr>
          <p:nvPr/>
        </p:nvPicPr>
        <p:blipFill>
          <a:blip r:embed="rId2" cstate="print"/>
          <a:srcRect/>
          <a:stretch>
            <a:fillRect/>
          </a:stretch>
        </p:blipFill>
        <p:spPr bwMode="auto">
          <a:xfrm>
            <a:off x="3352800" y="4038600"/>
            <a:ext cx="2009775" cy="1074316"/>
          </a:xfrm>
          <a:prstGeom prst="rect">
            <a:avLst/>
          </a:prstGeom>
          <a:noFill/>
          <a:ln w="9525">
            <a:noFill/>
            <a:miter lim="800000"/>
            <a:headEnd/>
            <a:tailEnd/>
          </a:ln>
        </p:spPr>
      </p:pic>
      <p:pic>
        <p:nvPicPr>
          <p:cNvPr id="222211" name="Picture 3"/>
          <p:cNvPicPr>
            <a:picLocks noChangeAspect="1" noChangeArrowheads="1"/>
          </p:cNvPicPr>
          <p:nvPr/>
        </p:nvPicPr>
        <p:blipFill>
          <a:blip r:embed="rId3" cstate="print"/>
          <a:srcRect/>
          <a:stretch>
            <a:fillRect/>
          </a:stretch>
        </p:blipFill>
        <p:spPr bwMode="auto">
          <a:xfrm>
            <a:off x="3505200" y="5410200"/>
            <a:ext cx="2447925" cy="1145837"/>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sz="1600" dirty="0" smtClean="0">
                <a:solidFill>
                  <a:schemeClr val="tx1"/>
                </a:solidFill>
              </a:rPr>
              <a:t>The obtained value </a:t>
            </a:r>
            <a:r>
              <a:rPr lang="en-US" sz="1600" i="1" dirty="0" smtClean="0">
                <a:solidFill>
                  <a:schemeClr val="tx1"/>
                </a:solidFill>
              </a:rPr>
              <a:t>z = –2.13 is evaluated with the </a:t>
            </a:r>
            <a:r>
              <a:rPr lang="en-US" sz="1600" b="1" dirty="0" smtClean="0">
                <a:solidFill>
                  <a:schemeClr val="tx1"/>
                </a:solidFill>
              </a:rPr>
              <a:t>Table of the Normal Distribution. </a:t>
            </a:r>
            <a:r>
              <a:rPr lang="en-US" sz="1600" dirty="0" smtClean="0">
                <a:solidFill>
                  <a:schemeClr val="tx1"/>
                </a:solidFill>
              </a:rPr>
              <a:t>The tabled critical two-tailed .05 and .01 values are </a:t>
            </a:r>
            <a:r>
              <a:rPr lang="en-US" sz="1600" i="1" dirty="0" smtClean="0">
                <a:solidFill>
                  <a:schemeClr val="tx1"/>
                </a:solidFill>
              </a:rPr>
              <a:t>z</a:t>
            </a:r>
            <a:r>
              <a:rPr lang="en-US" sz="1600" i="1" baseline="-25000" dirty="0" smtClean="0">
                <a:solidFill>
                  <a:schemeClr val="tx1"/>
                </a:solidFill>
              </a:rPr>
              <a:t>.05</a:t>
            </a:r>
            <a:r>
              <a:rPr lang="en-US" sz="1600" dirty="0" smtClean="0">
                <a:solidFill>
                  <a:schemeClr val="tx1"/>
                </a:solidFill>
              </a:rPr>
              <a:t>=1.96 and </a:t>
            </a:r>
            <a:r>
              <a:rPr lang="en-US" sz="1600" i="1" dirty="0" smtClean="0">
                <a:solidFill>
                  <a:schemeClr val="tx1"/>
                </a:solidFill>
              </a:rPr>
              <a:t>z</a:t>
            </a:r>
            <a:r>
              <a:rPr lang="en-US" sz="1600" i="1" baseline="-25000" dirty="0" smtClean="0">
                <a:solidFill>
                  <a:schemeClr val="tx1"/>
                </a:solidFill>
              </a:rPr>
              <a:t>.01</a:t>
            </a:r>
            <a:r>
              <a:rPr lang="en-US" sz="1600" dirty="0" smtClean="0">
                <a:solidFill>
                  <a:schemeClr val="tx1"/>
                </a:solidFill>
              </a:rPr>
              <a:t>=2.58 , and the tabled critical one-tailed .05 and .01 values are </a:t>
            </a:r>
            <a:r>
              <a:rPr lang="en-US" sz="1600" i="1" dirty="0" smtClean="0">
                <a:solidFill>
                  <a:schemeClr val="tx1"/>
                </a:solidFill>
              </a:rPr>
              <a:t>z</a:t>
            </a:r>
            <a:r>
              <a:rPr lang="en-US" sz="1600" i="1" baseline="-25000" dirty="0" smtClean="0">
                <a:solidFill>
                  <a:schemeClr val="tx1"/>
                </a:solidFill>
              </a:rPr>
              <a:t>.05</a:t>
            </a:r>
            <a:r>
              <a:rPr lang="en-US" sz="1600" dirty="0" smtClean="0">
                <a:solidFill>
                  <a:schemeClr val="tx1"/>
                </a:solidFill>
              </a:rPr>
              <a:t>=1.65 and </a:t>
            </a:r>
            <a:r>
              <a:rPr lang="en-US" sz="1600" i="1" dirty="0" smtClean="0">
                <a:solidFill>
                  <a:schemeClr val="tx1"/>
                </a:solidFill>
              </a:rPr>
              <a:t>z</a:t>
            </a:r>
            <a:r>
              <a:rPr lang="en-US" sz="1600" i="1" baseline="-25000" dirty="0" smtClean="0">
                <a:solidFill>
                  <a:schemeClr val="tx1"/>
                </a:solidFill>
              </a:rPr>
              <a:t>.01</a:t>
            </a:r>
            <a:r>
              <a:rPr lang="en-US" sz="1600" dirty="0" smtClean="0">
                <a:solidFill>
                  <a:schemeClr val="tx1"/>
                </a:solidFill>
              </a:rPr>
              <a:t>=2.33 . The following guidelines are employed in evaluating the null hypothesis.</a:t>
            </a:r>
          </a:p>
          <a:p>
            <a:pPr algn="just">
              <a:buNone/>
            </a:pPr>
            <a:endParaRPr lang="en-US" sz="1600" i="1" baseline="-25000" dirty="0" smtClean="0">
              <a:solidFill>
                <a:schemeClr val="tx1"/>
              </a:solidFill>
            </a:endParaRPr>
          </a:p>
          <a:p>
            <a:pPr algn="just">
              <a:buNone/>
            </a:pPr>
            <a:r>
              <a:rPr lang="en-US" sz="1600" i="1" dirty="0" smtClean="0">
                <a:solidFill>
                  <a:schemeClr val="tx1"/>
                </a:solidFill>
              </a:rPr>
              <a:t>Since the smaller of the two values </a:t>
            </a:r>
            <a:r>
              <a:rPr lang="en-US" sz="1600" dirty="0" smtClean="0">
                <a:solidFill>
                  <a:schemeClr val="tx1"/>
                </a:solidFill>
              </a:rPr>
              <a:t>∑</a:t>
            </a:r>
            <a:r>
              <a:rPr lang="en-US" sz="1600" i="1" dirty="0" smtClean="0">
                <a:solidFill>
                  <a:schemeClr val="tx1"/>
                </a:solidFill>
              </a:rPr>
              <a:t>R+ and </a:t>
            </a:r>
            <a:r>
              <a:rPr lang="en-US" sz="1600" dirty="0" smtClean="0">
                <a:solidFill>
                  <a:schemeClr val="tx1"/>
                </a:solidFill>
              </a:rPr>
              <a:t>∑</a:t>
            </a:r>
            <a:r>
              <a:rPr lang="en-US" sz="1600" i="1" dirty="0" smtClean="0">
                <a:solidFill>
                  <a:schemeClr val="tx1"/>
                </a:solidFill>
              </a:rPr>
              <a:t>R– is selected to represent T, the value of z computed above will always be negative unless </a:t>
            </a:r>
            <a:r>
              <a:rPr lang="en-US" sz="1600" dirty="0" smtClean="0">
                <a:solidFill>
                  <a:schemeClr val="tx1"/>
                </a:solidFill>
              </a:rPr>
              <a:t>∑</a:t>
            </a:r>
            <a:r>
              <a:rPr lang="en-US" sz="1600" i="1" dirty="0" smtClean="0">
                <a:solidFill>
                  <a:schemeClr val="tx1"/>
                </a:solidFill>
              </a:rPr>
              <a:t>R+ = </a:t>
            </a:r>
            <a:r>
              <a:rPr lang="en-US" sz="1600" dirty="0" smtClean="0">
                <a:solidFill>
                  <a:schemeClr val="tx1"/>
                </a:solidFill>
              </a:rPr>
              <a:t>∑</a:t>
            </a:r>
            <a:r>
              <a:rPr lang="en-US" sz="1600" i="1" dirty="0" smtClean="0">
                <a:solidFill>
                  <a:schemeClr val="tx1"/>
                </a:solidFill>
              </a:rPr>
              <a:t>R–, in which case z will be zero. </a:t>
            </a:r>
          </a:p>
          <a:p>
            <a:pPr algn="just">
              <a:buNone/>
            </a:pPr>
            <a:endParaRPr lang="en-US" sz="1600" i="1" dirty="0" smtClean="0">
              <a:solidFill>
                <a:schemeClr val="tx1"/>
              </a:solidFill>
            </a:endParaRPr>
          </a:p>
          <a:p>
            <a:pPr algn="just">
              <a:buNone/>
            </a:pPr>
            <a:r>
              <a:rPr lang="en-US" sz="1600" b="1" i="1" dirty="0" smtClean="0">
                <a:solidFill>
                  <a:schemeClr val="tx1"/>
                </a:solidFill>
              </a:rPr>
              <a:t>Guidelines:</a:t>
            </a:r>
          </a:p>
          <a:p>
            <a:pPr algn="just">
              <a:buAutoNum type="alphaLcParenR"/>
            </a:pPr>
            <a:r>
              <a:rPr lang="en-US" sz="1600" dirty="0" smtClean="0">
                <a:solidFill>
                  <a:schemeClr val="tx1"/>
                </a:solidFill>
              </a:rPr>
              <a:t>If a nondirectional alternative hypothesis is employed, the null hypothesis can be rejected if the obtained absolute value of </a:t>
            </a:r>
            <a:r>
              <a:rPr lang="en-US" sz="1600" i="1" dirty="0" smtClean="0">
                <a:solidFill>
                  <a:schemeClr val="tx1"/>
                </a:solidFill>
              </a:rPr>
              <a:t>z is equal to or greater than the tabled critical two-tailed </a:t>
            </a:r>
            <a:r>
              <a:rPr lang="en-US" sz="1600" dirty="0" smtClean="0">
                <a:solidFill>
                  <a:schemeClr val="tx1"/>
                </a:solidFill>
              </a:rPr>
              <a:t>value at the prespecified level of significance</a:t>
            </a:r>
          </a:p>
          <a:p>
            <a:pPr algn="just">
              <a:buAutoNum type="alphaLcParenR"/>
            </a:pPr>
            <a:endParaRPr lang="en-US" sz="1600" dirty="0" smtClean="0">
              <a:solidFill>
                <a:schemeClr val="tx1"/>
              </a:solidFill>
            </a:endParaRPr>
          </a:p>
          <a:p>
            <a:pPr algn="just">
              <a:buNone/>
            </a:pPr>
            <a:r>
              <a:rPr lang="en-US" sz="1600" dirty="0" smtClean="0">
                <a:solidFill>
                  <a:schemeClr val="tx1"/>
                </a:solidFill>
              </a:rPr>
              <a:t>b) When a directional alternative hypothesis is employed, one of the two possible directional alternative hypotheses will be supported if the obtained absolute value of </a:t>
            </a:r>
            <a:r>
              <a:rPr lang="en-US" sz="1600" i="1" dirty="0" smtClean="0">
                <a:solidFill>
                  <a:schemeClr val="tx1"/>
                </a:solidFill>
              </a:rPr>
              <a:t>z is equal </a:t>
            </a:r>
            <a:r>
              <a:rPr lang="en-US" sz="1600" dirty="0" smtClean="0">
                <a:solidFill>
                  <a:schemeClr val="tx1"/>
                </a:solidFill>
              </a:rPr>
              <a:t>to or greater than the tabled critical one-tailed value at the prespecified level of significance.</a:t>
            </a:r>
          </a:p>
          <a:p>
            <a:pPr algn="just">
              <a:buNone/>
            </a:pPr>
            <a:r>
              <a:rPr lang="en-US" sz="1600" dirty="0" smtClean="0">
                <a:solidFill>
                  <a:schemeClr val="tx1"/>
                </a:solidFill>
              </a:rPr>
              <a:t>Which alternative hypothesis is supported depends on the prediction regarding which of the two values ∑</a:t>
            </a:r>
            <a:r>
              <a:rPr lang="en-US" sz="1600" i="1" dirty="0" smtClean="0">
                <a:solidFill>
                  <a:schemeClr val="tx1"/>
                </a:solidFill>
              </a:rPr>
              <a:t>R+ versus </a:t>
            </a:r>
            <a:r>
              <a:rPr lang="en-US" sz="1600" dirty="0" smtClean="0">
                <a:solidFill>
                  <a:schemeClr val="tx1"/>
                </a:solidFill>
              </a:rPr>
              <a:t>∑</a:t>
            </a:r>
            <a:r>
              <a:rPr lang="en-US" sz="1600" i="1" dirty="0" smtClean="0">
                <a:solidFill>
                  <a:schemeClr val="tx1"/>
                </a:solidFill>
              </a:rPr>
              <a:t>R– is larger. The null hypothesis can only be rejected if the directional </a:t>
            </a:r>
            <a:r>
              <a:rPr lang="en-US" sz="1600" dirty="0" smtClean="0">
                <a:solidFill>
                  <a:schemeClr val="tx1"/>
                </a:solidFill>
              </a:rPr>
              <a:t>alternative hypothesis that is consistent with the data is supported.</a:t>
            </a: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sz="1600" b="1" i="1" dirty="0" smtClean="0">
                <a:solidFill>
                  <a:schemeClr val="tx1"/>
                </a:solidFill>
              </a:rPr>
              <a:t>CONCLUSION</a:t>
            </a:r>
          </a:p>
          <a:p>
            <a:pPr algn="just">
              <a:buNone/>
            </a:pPr>
            <a:r>
              <a:rPr lang="en-US" sz="1600" dirty="0" smtClean="0">
                <a:solidFill>
                  <a:schemeClr val="tx1"/>
                </a:solidFill>
              </a:rPr>
              <a:t>T</a:t>
            </a:r>
            <a:r>
              <a:rPr lang="ro-RO" sz="1600" dirty="0" err="1" smtClean="0">
                <a:solidFill>
                  <a:schemeClr val="tx1"/>
                </a:solidFill>
              </a:rPr>
              <a:t>he</a:t>
            </a:r>
            <a:r>
              <a:rPr lang="ro-RO" sz="1600" dirty="0" smtClean="0">
                <a:solidFill>
                  <a:schemeClr val="tx1"/>
                </a:solidFill>
              </a:rPr>
              <a:t> </a:t>
            </a:r>
            <a:r>
              <a:rPr lang="ro-RO" sz="1600" dirty="0" err="1" smtClean="0">
                <a:solidFill>
                  <a:schemeClr val="tx1"/>
                </a:solidFill>
              </a:rPr>
              <a:t>directional</a:t>
            </a:r>
            <a:r>
              <a:rPr lang="ro-RO" sz="1600" dirty="0" smtClean="0">
                <a:solidFill>
                  <a:schemeClr val="tx1"/>
                </a:solidFill>
              </a:rPr>
              <a:t> alternative </a:t>
            </a:r>
            <a:r>
              <a:rPr lang="ro-RO" sz="1600" dirty="0" err="1" smtClean="0">
                <a:solidFill>
                  <a:schemeClr val="tx1"/>
                </a:solidFill>
              </a:rPr>
              <a:t>hypothesis</a:t>
            </a:r>
            <a:r>
              <a:rPr lang="en-US" sz="1600" dirty="0" smtClean="0">
                <a:solidFill>
                  <a:schemeClr val="tx1"/>
                </a:solidFill>
              </a:rPr>
              <a:t> </a:t>
            </a:r>
            <a:r>
              <a:rPr lang="en-US" sz="1600" b="1" dirty="0" smtClean="0">
                <a:solidFill>
                  <a:schemeClr val="tx1"/>
                </a:solidFill>
              </a:rPr>
              <a:t>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&gt;0 </a:t>
            </a:r>
            <a:r>
              <a:rPr lang="en-US" sz="1600" dirty="0" smtClean="0">
                <a:solidFill>
                  <a:schemeClr val="tx1"/>
                </a:solidFill>
              </a:rPr>
              <a:t>is supported at the .05 level</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This decision is consistent with the decision that is reached when the exact table of the </a:t>
            </a:r>
            <a:r>
              <a:rPr lang="en-US" sz="1600" dirty="0" err="1" smtClean="0">
                <a:solidFill>
                  <a:schemeClr val="tx1"/>
                </a:solidFill>
              </a:rPr>
              <a:t>Wilcoxon</a:t>
            </a:r>
            <a:r>
              <a:rPr lang="en-US" sz="1600" dirty="0" smtClean="0">
                <a:solidFill>
                  <a:schemeClr val="tx1"/>
                </a:solidFill>
              </a:rPr>
              <a:t> distribution is employed to evaluate the directional alternative hypothesis </a:t>
            </a:r>
            <a:r>
              <a:rPr lang="en-US" sz="1600" b="1" dirty="0" smtClean="0">
                <a:solidFill>
                  <a:schemeClr val="tx1"/>
                </a:solidFill>
              </a:rPr>
              <a:t>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θ</a:t>
            </a:r>
            <a:r>
              <a:rPr lang="en-US" sz="1600" b="1" baseline="-25000" dirty="0" smtClean="0">
                <a:solidFill>
                  <a:schemeClr val="tx1"/>
                </a:solidFill>
              </a:rPr>
              <a:t>D</a:t>
            </a:r>
            <a:r>
              <a:rPr lang="en-US" sz="1600" b="1" dirty="0" smtClean="0">
                <a:solidFill>
                  <a:schemeClr val="tx1"/>
                </a:solidFill>
              </a:rPr>
              <a:t>&gt;0.</a:t>
            </a:r>
          </a:p>
          <a:p>
            <a:pPr algn="just">
              <a:buNone/>
            </a:pPr>
            <a:endParaRPr lang="en-US" sz="1600" b="1" dirty="0" smtClean="0">
              <a:solidFill>
                <a:schemeClr val="tx1"/>
              </a:solidFill>
            </a:endParaRPr>
          </a:p>
          <a:p>
            <a:pPr algn="just">
              <a:buNone/>
            </a:pPr>
            <a:endParaRPr lang="en-US" sz="1600" dirty="0" smtClean="0">
              <a:solidFill>
                <a:schemeClr val="tx1"/>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a:bodyPr>
          <a:lstStyle/>
          <a:p>
            <a:pPr>
              <a:buNone/>
            </a:pPr>
            <a:r>
              <a:rPr lang="en-US" sz="1600" b="1" dirty="0" smtClean="0">
                <a:solidFill>
                  <a:srgbClr val="00B050"/>
                </a:solidFill>
              </a:rPr>
              <a:t> # dependent 2-group Mann-Whitney U Test</a:t>
            </a:r>
          </a:p>
          <a:p>
            <a:pPr>
              <a:buNone/>
            </a:pPr>
            <a:r>
              <a:rPr lang="es-ES" sz="1600" dirty="0" smtClean="0">
                <a:solidFill>
                  <a:schemeClr val="tx1"/>
                </a:solidFill>
              </a:rPr>
              <a:t>y1&lt;-c(9,2,1,4,6,4,7,8,5,1)</a:t>
            </a:r>
          </a:p>
          <a:p>
            <a:pPr>
              <a:buNone/>
            </a:pPr>
            <a:r>
              <a:rPr lang="es-ES" sz="1600" dirty="0" smtClean="0">
                <a:solidFill>
                  <a:schemeClr val="tx1"/>
                </a:solidFill>
              </a:rPr>
              <a:t>y2&lt;-c(8,2,3,2,3,0,4,5,4,0)</a:t>
            </a:r>
          </a:p>
          <a:p>
            <a:pPr>
              <a:buNone/>
            </a:pPr>
            <a:r>
              <a:rPr lang="es-ES" sz="1600" dirty="0" err="1" smtClean="0">
                <a:solidFill>
                  <a:srgbClr val="0070C0"/>
                </a:solidFill>
              </a:rPr>
              <a:t>wilcox.test</a:t>
            </a:r>
            <a:r>
              <a:rPr lang="es-ES" sz="1600" dirty="0" smtClean="0">
                <a:solidFill>
                  <a:srgbClr val="0070C0"/>
                </a:solidFill>
              </a:rPr>
              <a:t>(y2,y1,paired=TRUE)</a:t>
            </a:r>
          </a:p>
          <a:p>
            <a:pPr>
              <a:buNone/>
            </a:pPr>
            <a:r>
              <a:rPr lang="en-US" sz="1600" dirty="0" smtClean="0">
                <a:solidFill>
                  <a:schemeClr val="tx1"/>
                </a:solidFill>
              </a:rPr>
              <a:t>	</a:t>
            </a:r>
          </a:p>
          <a:p>
            <a:pPr>
              <a:buNone/>
            </a:pPr>
            <a:r>
              <a:rPr lang="en-US" sz="1600" dirty="0" smtClean="0">
                <a:solidFill>
                  <a:schemeClr val="tx1"/>
                </a:solidFill>
              </a:rPr>
              <a:t>	</a:t>
            </a:r>
            <a:r>
              <a:rPr lang="en-US" sz="1600" dirty="0" err="1" smtClean="0">
                <a:solidFill>
                  <a:schemeClr val="tx1"/>
                </a:solidFill>
              </a:rPr>
              <a:t>Wilcoxon</a:t>
            </a:r>
            <a:r>
              <a:rPr lang="en-US" sz="1600" dirty="0" smtClean="0">
                <a:solidFill>
                  <a:schemeClr val="tx1"/>
                </a:solidFill>
              </a:rPr>
              <a:t> signed rank test with continuity correction</a:t>
            </a:r>
          </a:p>
          <a:p>
            <a:pPr>
              <a:buNone/>
            </a:pPr>
            <a:endParaRPr lang="en-US" sz="1600" dirty="0" smtClean="0">
              <a:solidFill>
                <a:schemeClr val="tx1"/>
              </a:solidFill>
            </a:endParaRPr>
          </a:p>
          <a:p>
            <a:pPr>
              <a:buNone/>
            </a:pPr>
            <a:r>
              <a:rPr lang="en-US" sz="1600" dirty="0" smtClean="0">
                <a:solidFill>
                  <a:schemeClr val="tx1"/>
                </a:solidFill>
              </a:rPr>
              <a:t>data:  y2 and y1</a:t>
            </a:r>
          </a:p>
          <a:p>
            <a:pPr>
              <a:buNone/>
            </a:pPr>
            <a:r>
              <a:rPr lang="en-US" sz="1600" dirty="0" smtClean="0">
                <a:solidFill>
                  <a:schemeClr val="tx1"/>
                </a:solidFill>
              </a:rPr>
              <a:t>V = 4.5, p-value = 0.03664</a:t>
            </a:r>
          </a:p>
          <a:p>
            <a:pPr>
              <a:buNone/>
            </a:pPr>
            <a:r>
              <a:rPr lang="en-US" sz="1600" dirty="0" smtClean="0">
                <a:solidFill>
                  <a:schemeClr val="tx1"/>
                </a:solidFill>
              </a:rPr>
              <a:t>alternative hypothesis: true location shift is not equal to 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54999" cy="838200"/>
          </a:xfrm>
        </p:spPr>
        <p:txBody>
          <a:bodyPr>
            <a:normAutofit/>
          </a:bodyPr>
          <a:lstStyle/>
          <a:p>
            <a:pPr algn="ctr"/>
            <a:r>
              <a:rPr lang="en-US" sz="2400" dirty="0" smtClean="0"/>
              <a:t>9. </a:t>
            </a:r>
            <a:r>
              <a:rPr lang="en-US" sz="2400" b="1" dirty="0" smtClean="0"/>
              <a:t>The Binomial Sign Test for Two Dependent Samples</a:t>
            </a:r>
            <a:br>
              <a:rPr lang="en-US" sz="2400" b="1" dirty="0" smtClean="0"/>
            </a:br>
            <a:r>
              <a:rPr lang="en-US" sz="2400" b="1" dirty="0" smtClean="0"/>
              <a:t>(Nonparametric Test Employed with Ordinal Data)</a:t>
            </a:r>
            <a:endParaRPr lang="en-US" sz="24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b="1" dirty="0" smtClean="0">
                <a:solidFill>
                  <a:schemeClr val="tx1"/>
                </a:solidFill>
              </a:rPr>
              <a:t>Hypothesis evaluated with test </a:t>
            </a:r>
            <a:r>
              <a:rPr lang="en-US" dirty="0" smtClean="0">
                <a:solidFill>
                  <a:schemeClr val="tx1"/>
                </a:solidFill>
              </a:rPr>
              <a:t>Do two dependent samples represent two different populations?</a:t>
            </a:r>
          </a:p>
          <a:p>
            <a:pPr>
              <a:buNone/>
            </a:pPr>
            <a:endParaRPr lang="en-US" dirty="0" smtClean="0"/>
          </a:p>
          <a:p>
            <a:pPr algn="just">
              <a:buNone/>
            </a:pPr>
            <a:r>
              <a:rPr lang="en-US" dirty="0" smtClean="0">
                <a:solidFill>
                  <a:schemeClr val="tx1"/>
                </a:solidFill>
              </a:rPr>
              <a:t>The </a:t>
            </a:r>
            <a:r>
              <a:rPr lang="en-US" b="1" dirty="0" smtClean="0">
                <a:solidFill>
                  <a:schemeClr val="tx1"/>
                </a:solidFill>
              </a:rPr>
              <a:t>binomial sign test for two dependent samples is based on the following assumptions:</a:t>
            </a:r>
          </a:p>
          <a:p>
            <a:pPr algn="just">
              <a:buFont typeface="+mj-lt"/>
              <a:buAutoNum type="alphaLcParenR"/>
            </a:pPr>
            <a:r>
              <a:rPr lang="en-US" dirty="0" smtClean="0">
                <a:solidFill>
                  <a:schemeClr val="tx1"/>
                </a:solidFill>
              </a:rPr>
              <a:t>The sample of </a:t>
            </a:r>
            <a:r>
              <a:rPr lang="en-US" i="1" dirty="0" smtClean="0">
                <a:solidFill>
                  <a:schemeClr val="tx1"/>
                </a:solidFill>
              </a:rPr>
              <a:t>n subjects has been randomly selected from the population it represents; </a:t>
            </a:r>
          </a:p>
          <a:p>
            <a:pPr algn="just">
              <a:buFont typeface="+mj-lt"/>
              <a:buAutoNum type="alphaLcParenR"/>
            </a:pPr>
            <a:r>
              <a:rPr lang="en-US" dirty="0" smtClean="0">
                <a:solidFill>
                  <a:schemeClr val="tx1"/>
                </a:solidFill>
              </a:rPr>
              <a:t>The format of the data is such that within each pair of scores the two scores can be rank-ordered.</a:t>
            </a:r>
          </a:p>
          <a:p>
            <a:pPr algn="just">
              <a:buFont typeface="+mj-lt"/>
              <a:buAutoNum type="alphaLcParenR"/>
            </a:pPr>
            <a:endParaRPr lang="en-US" dirty="0" smtClean="0">
              <a:solidFill>
                <a:schemeClr val="tx1"/>
              </a:solidFill>
            </a:endParaRPr>
          </a:p>
          <a:p>
            <a:pPr algn="just">
              <a:buFont typeface="+mj-lt"/>
              <a:buAutoNum type="alphaLcParenR"/>
            </a:pPr>
            <a:endParaRPr lang="en-US" dirty="0">
              <a:solidFill>
                <a:schemeClr val="tx1"/>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b="1" dirty="0" smtClean="0">
                <a:solidFill>
                  <a:schemeClr val="tx1"/>
                </a:solidFill>
              </a:rPr>
              <a:t>Example 8.1 </a:t>
            </a:r>
            <a:r>
              <a:rPr lang="en-US" sz="1600" b="1" dirty="0" smtClean="0">
                <a:solidFill>
                  <a:schemeClr val="tx1"/>
                </a:solidFill>
              </a:rPr>
              <a:t> </a:t>
            </a:r>
            <a:r>
              <a:rPr lang="en-US" sz="1600" dirty="0" smtClean="0">
                <a:solidFill>
                  <a:schemeClr val="tx1"/>
                </a:solidFill>
              </a:rPr>
              <a:t>A psychologist conducts a study to determine whether or not people exhibit more emotionality when they are exposed to sexually explicit words than when they are exposed to neutral words. Each of ten subjects is shown a list of 16 randomly arranged words, which are projected onto a screen one at a time for a period of five seconds. Eight of the words on the list are sexually explicit and eight of the words are neutral. As each word is projected on the screen, a subject is instructed to say the word softly to him or herself. As a subject does this, sensors attached to the palms of the subject’s hands record galvanic skin response (GSR), which is used by the psychologist as a measure of emotionality. </a:t>
            </a:r>
          </a:p>
          <a:p>
            <a:pPr algn="just">
              <a:buNone/>
            </a:pPr>
            <a:r>
              <a:rPr lang="en-US" sz="1600" dirty="0" smtClean="0">
                <a:solidFill>
                  <a:schemeClr val="tx1"/>
                </a:solidFill>
              </a:rPr>
              <a:t>The psychologist computes two scores for each subject, one score for each of the experimental conditions: </a:t>
            </a:r>
            <a:r>
              <a:rPr lang="en-US" sz="1600" b="1" dirty="0" smtClean="0">
                <a:solidFill>
                  <a:schemeClr val="tx1"/>
                </a:solidFill>
              </a:rPr>
              <a:t>Condition 1</a:t>
            </a:r>
            <a:r>
              <a:rPr lang="en-US" sz="1600" dirty="0" smtClean="0">
                <a:solidFill>
                  <a:schemeClr val="tx1"/>
                </a:solidFill>
              </a:rPr>
              <a:t>: GSR/Explicit — The average GSR score for the eight sexually explicit words; </a:t>
            </a:r>
            <a:r>
              <a:rPr lang="en-US" sz="1600" b="1" dirty="0" smtClean="0">
                <a:solidFill>
                  <a:schemeClr val="tx1"/>
                </a:solidFill>
              </a:rPr>
              <a:t>Condition 2:</a:t>
            </a:r>
            <a:r>
              <a:rPr lang="en-US" sz="1600" dirty="0" smtClean="0">
                <a:solidFill>
                  <a:schemeClr val="tx1"/>
                </a:solidFill>
              </a:rPr>
              <a:t> GSR/Neutral — The average GSR score for the eight neutral words. </a:t>
            </a:r>
          </a:p>
          <a:p>
            <a:pPr algn="just">
              <a:buNone/>
            </a:pPr>
            <a:r>
              <a:rPr lang="en-US" sz="1600" dirty="0" smtClean="0">
                <a:solidFill>
                  <a:schemeClr val="tx1"/>
                </a:solidFill>
              </a:rPr>
              <a:t>The GSR/Explicit and the GSR/Neutral scores of the ten subjects follow. (The higher the score, the higher the level of emotionality.) </a:t>
            </a:r>
            <a:r>
              <a:rPr lang="en-US" sz="1600" b="1" dirty="0" smtClean="0">
                <a:solidFill>
                  <a:schemeClr val="tx1"/>
                </a:solidFill>
              </a:rPr>
              <a:t>Subject 1</a:t>
            </a:r>
            <a:r>
              <a:rPr lang="en-US" sz="1600" dirty="0" smtClean="0">
                <a:solidFill>
                  <a:schemeClr val="tx1"/>
                </a:solidFill>
              </a:rPr>
              <a:t> (9, 8); </a:t>
            </a:r>
            <a:r>
              <a:rPr lang="en-US" sz="1600" b="1" dirty="0" smtClean="0">
                <a:solidFill>
                  <a:schemeClr val="tx1"/>
                </a:solidFill>
              </a:rPr>
              <a:t>Subject 2</a:t>
            </a:r>
            <a:r>
              <a:rPr lang="en-US" sz="1600" dirty="0" smtClean="0">
                <a:solidFill>
                  <a:schemeClr val="tx1"/>
                </a:solidFill>
              </a:rPr>
              <a:t> (2, 2); </a:t>
            </a:r>
            <a:r>
              <a:rPr lang="en-US" sz="1600" b="1" dirty="0" smtClean="0">
                <a:solidFill>
                  <a:schemeClr val="tx1"/>
                </a:solidFill>
              </a:rPr>
              <a:t>Subject 3</a:t>
            </a:r>
            <a:r>
              <a:rPr lang="en-US" sz="1600" dirty="0" smtClean="0">
                <a:solidFill>
                  <a:schemeClr val="tx1"/>
                </a:solidFill>
              </a:rPr>
              <a:t> (1, 3); </a:t>
            </a:r>
            <a:r>
              <a:rPr lang="en-US" sz="1600" b="1" dirty="0" smtClean="0">
                <a:solidFill>
                  <a:schemeClr val="tx1"/>
                </a:solidFill>
              </a:rPr>
              <a:t>Subject 4</a:t>
            </a:r>
            <a:r>
              <a:rPr lang="en-US" sz="1600" dirty="0" smtClean="0">
                <a:solidFill>
                  <a:schemeClr val="tx1"/>
                </a:solidFill>
              </a:rPr>
              <a:t> (4, 2); </a:t>
            </a:r>
            <a:r>
              <a:rPr lang="en-US" sz="1600" b="1" dirty="0" smtClean="0">
                <a:solidFill>
                  <a:schemeClr val="tx1"/>
                </a:solidFill>
              </a:rPr>
              <a:t>Subject 5 </a:t>
            </a:r>
            <a:r>
              <a:rPr lang="en-US" sz="1600" dirty="0" smtClean="0">
                <a:solidFill>
                  <a:schemeClr val="tx1"/>
                </a:solidFill>
              </a:rPr>
              <a:t>(6, 3); </a:t>
            </a:r>
            <a:r>
              <a:rPr lang="en-US" sz="1600" b="1" dirty="0" smtClean="0">
                <a:solidFill>
                  <a:schemeClr val="tx1"/>
                </a:solidFill>
              </a:rPr>
              <a:t>Subject 6 </a:t>
            </a:r>
            <a:r>
              <a:rPr lang="en-US" sz="1600" dirty="0" smtClean="0">
                <a:solidFill>
                  <a:schemeClr val="tx1"/>
                </a:solidFill>
              </a:rPr>
              <a:t>(4, 0); </a:t>
            </a:r>
            <a:r>
              <a:rPr lang="en-US" sz="1600" b="1" dirty="0" smtClean="0">
                <a:solidFill>
                  <a:schemeClr val="tx1"/>
                </a:solidFill>
              </a:rPr>
              <a:t>Subject 7</a:t>
            </a:r>
            <a:r>
              <a:rPr lang="en-US" sz="1600" dirty="0" smtClean="0">
                <a:solidFill>
                  <a:schemeClr val="tx1"/>
                </a:solidFill>
              </a:rPr>
              <a:t> (7, 4); </a:t>
            </a:r>
            <a:r>
              <a:rPr lang="en-US" sz="1600" b="1" dirty="0" smtClean="0">
                <a:solidFill>
                  <a:schemeClr val="tx1"/>
                </a:solidFill>
              </a:rPr>
              <a:t>Subject 8</a:t>
            </a:r>
            <a:r>
              <a:rPr lang="en-US" sz="1600" dirty="0" smtClean="0">
                <a:solidFill>
                  <a:schemeClr val="tx1"/>
                </a:solidFill>
              </a:rPr>
              <a:t> (8, 5); </a:t>
            </a:r>
            <a:r>
              <a:rPr lang="en-US" sz="1600" b="1" dirty="0" smtClean="0">
                <a:solidFill>
                  <a:schemeClr val="tx1"/>
                </a:solidFill>
              </a:rPr>
              <a:t>Subject 9</a:t>
            </a:r>
            <a:r>
              <a:rPr lang="en-US" sz="1600" dirty="0" smtClean="0">
                <a:solidFill>
                  <a:schemeClr val="tx1"/>
                </a:solidFill>
              </a:rPr>
              <a:t> (5, 4); </a:t>
            </a:r>
            <a:r>
              <a:rPr lang="en-US" sz="1600" b="1" dirty="0" smtClean="0">
                <a:solidFill>
                  <a:schemeClr val="tx1"/>
                </a:solidFill>
              </a:rPr>
              <a:t>Subject 10 </a:t>
            </a:r>
            <a:r>
              <a:rPr lang="en-US" sz="1600" dirty="0" smtClean="0">
                <a:solidFill>
                  <a:schemeClr val="tx1"/>
                </a:solidFill>
              </a:rPr>
              <a:t>(1, 0).  </a:t>
            </a:r>
          </a:p>
          <a:p>
            <a:pPr algn="just">
              <a:buNone/>
            </a:pPr>
            <a:endParaRPr lang="en-US" sz="1600" dirty="0" smtClean="0">
              <a:solidFill>
                <a:schemeClr val="tx1"/>
              </a:solidFill>
            </a:endParaRPr>
          </a:p>
          <a:p>
            <a:pPr algn="just">
              <a:buNone/>
            </a:pPr>
            <a:r>
              <a:rPr lang="en-US" sz="1600" dirty="0" smtClean="0">
                <a:solidFill>
                  <a:schemeClr val="tx1"/>
                </a:solidFill>
              </a:rPr>
              <a:t>Do subjects exhibit differences in emotionality with respect to the two categories of words?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lnSpcReduction="10000"/>
          </a:bodyPr>
          <a:lstStyle/>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r>
              <a:rPr lang="en-US" dirty="0" smtClean="0">
                <a:solidFill>
                  <a:schemeClr val="tx1"/>
                </a:solidFill>
              </a:rPr>
              <a:t>The following information can be derived from Table: </a:t>
            </a:r>
          </a:p>
          <a:p>
            <a:pPr algn="just">
              <a:buAutoNum type="alphaLcParenR"/>
            </a:pPr>
            <a:r>
              <a:rPr lang="en-US" dirty="0" smtClean="0">
                <a:solidFill>
                  <a:schemeClr val="tx1"/>
                </a:solidFill>
              </a:rPr>
              <a:t>Eight subjects (Subjects 1, 4, 5, 6, 7, 8, 9, 10) yield a difference score with a positive sign — i.e., a positive signed difference; </a:t>
            </a:r>
          </a:p>
          <a:p>
            <a:pPr algn="just">
              <a:buAutoNum type="alphaLcParenR"/>
            </a:pPr>
            <a:r>
              <a:rPr lang="en-US" dirty="0" smtClean="0">
                <a:solidFill>
                  <a:schemeClr val="tx1"/>
                </a:solidFill>
              </a:rPr>
              <a:t>One subject (Subject 3) yields a difference score with a negative sign — i.e., a negative signed difference; and </a:t>
            </a:r>
          </a:p>
          <a:p>
            <a:pPr algn="just">
              <a:buAutoNum type="alphaLcParenR"/>
            </a:pPr>
            <a:r>
              <a:rPr lang="en-US" dirty="0" smtClean="0">
                <a:solidFill>
                  <a:schemeClr val="tx1"/>
                </a:solidFill>
              </a:rPr>
              <a:t>One subject (Subject 2) obtains the identical score in both conditions, and as a result of this yields a difference score of zero.</a:t>
            </a:r>
          </a:p>
          <a:p>
            <a:pPr algn="just">
              <a:buAutoNum type="alphaLcParenR"/>
            </a:pPr>
            <a:endParaRPr lang="en-US" sz="1600" dirty="0" smtClean="0">
              <a:solidFill>
                <a:schemeClr val="tx1"/>
              </a:solidFill>
            </a:endParaRPr>
          </a:p>
          <a:p>
            <a:pPr algn="just">
              <a:buNone/>
            </a:pPr>
            <a:r>
              <a:rPr lang="en-US" sz="1600" dirty="0" smtClean="0">
                <a:solidFill>
                  <a:schemeClr val="tx1"/>
                </a:solidFill>
              </a:rPr>
              <a:t>Any subject who obtains a zero difference score is eliminated from the data analysis. Since Subject 2 falls in this category, the size of the sample is reduced to </a:t>
            </a:r>
            <a:r>
              <a:rPr lang="en-US" sz="1600" i="1" dirty="0" smtClean="0">
                <a:solidFill>
                  <a:schemeClr val="tx1"/>
                </a:solidFill>
              </a:rPr>
              <a:t>n = 9.</a:t>
            </a:r>
            <a:endParaRPr lang="en-US" sz="1600" dirty="0" smtClean="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914400" y="457200"/>
            <a:ext cx="4829175" cy="2449767"/>
          </a:xfrm>
          <a:prstGeom prst="rect">
            <a:avLst/>
          </a:prstGeom>
          <a:no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None/>
            </a:pPr>
            <a:r>
              <a:rPr lang="en-US" dirty="0" smtClean="0">
                <a:solidFill>
                  <a:schemeClr val="tx1"/>
                </a:solidFill>
              </a:rPr>
              <a:t>The logic underlying the </a:t>
            </a:r>
            <a:r>
              <a:rPr lang="en-US" b="1" dirty="0" smtClean="0">
                <a:solidFill>
                  <a:schemeClr val="tx1"/>
                </a:solidFill>
              </a:rPr>
              <a:t>binomial sign test for two dependent samples </a:t>
            </a:r>
            <a:r>
              <a:rPr lang="en-US" dirty="0" smtClean="0">
                <a:solidFill>
                  <a:schemeClr val="tx1"/>
                </a:solidFill>
              </a:rPr>
              <a:t>is that if the two experimental conditions represent equivalent populations, the signed differences should be randomly distributed. </a:t>
            </a:r>
          </a:p>
          <a:p>
            <a:pPr algn="just">
              <a:buNone/>
            </a:pPr>
            <a:endParaRPr lang="en-US" dirty="0" smtClean="0">
              <a:solidFill>
                <a:schemeClr val="tx1"/>
              </a:solidFill>
            </a:endParaRPr>
          </a:p>
          <a:p>
            <a:pPr algn="just">
              <a:buNone/>
            </a:pPr>
            <a:r>
              <a:rPr lang="en-US" dirty="0" smtClean="0">
                <a:solidFill>
                  <a:schemeClr val="tx1"/>
                </a:solidFill>
              </a:rPr>
              <a:t>Thus, assuming that subjects who obtain a difference score of zero are eliminated from the analysis, if the remaining signed differences are, in fact, randomly distributed, one-half of the subjects should obtain a positive signed difference and one-half of the subjects should obtain a negative signed difference.</a:t>
            </a:r>
          </a:p>
          <a:p>
            <a:pPr algn="just">
              <a:buNone/>
            </a:pPr>
            <a:endParaRPr lang="en-US" sz="1600" dirty="0" smtClean="0">
              <a:solidFill>
                <a:schemeClr val="tx1"/>
              </a:solidFill>
            </a:endParaRPr>
          </a:p>
          <a:p>
            <a:pPr algn="just">
              <a:buNone/>
            </a:pPr>
            <a:r>
              <a:rPr lang="en-US" sz="1600" dirty="0" smtClean="0">
                <a:solidFill>
                  <a:schemeClr val="tx1"/>
                </a:solidFill>
              </a:rPr>
              <a:t>The observed proportion of positive signed differences is </a:t>
            </a:r>
            <a:r>
              <a:rPr lang="en-US" sz="1600" i="1" dirty="0" smtClean="0">
                <a:solidFill>
                  <a:schemeClr val="tx1"/>
                </a:solidFill>
              </a:rPr>
              <a:t>p+ = 8/9 = .89 and </a:t>
            </a:r>
            <a:r>
              <a:rPr lang="en-US" sz="1600" dirty="0" smtClean="0">
                <a:solidFill>
                  <a:schemeClr val="tx1"/>
                </a:solidFill>
              </a:rPr>
              <a:t>the observed proportion of negative signed differences is </a:t>
            </a:r>
            <a:r>
              <a:rPr lang="en-US" sz="1600" i="1" dirty="0" smtClean="0">
                <a:solidFill>
                  <a:schemeClr val="tx1"/>
                </a:solidFill>
              </a:rPr>
              <a:t>p– = 1/9 = .11.</a:t>
            </a:r>
          </a:p>
          <a:p>
            <a:pPr algn="just">
              <a:buNone/>
            </a:pPr>
            <a:endParaRPr lang="en-US" sz="1600" i="1" dirty="0" smtClean="0">
              <a:solidFill>
                <a:schemeClr val="tx1"/>
              </a:solidFill>
            </a:endParaRPr>
          </a:p>
          <a:p>
            <a:pPr algn="just">
              <a:buNone/>
            </a:pPr>
            <a:r>
              <a:rPr lang="en-US" sz="1600" dirty="0" smtClean="0">
                <a:solidFill>
                  <a:schemeClr val="tx1"/>
                </a:solidFill>
              </a:rPr>
              <a:t>The nondirectional alternative hypothesis </a:t>
            </a:r>
            <a:r>
              <a:rPr lang="el-GR" sz="1600" dirty="0" smtClean="0">
                <a:solidFill>
                  <a:schemeClr val="tx1"/>
                </a:solidFill>
              </a:rPr>
              <a:t>π</a:t>
            </a:r>
            <a:r>
              <a:rPr lang="en-US" sz="1600" dirty="0" smtClean="0">
                <a:solidFill>
                  <a:schemeClr val="tx1"/>
                </a:solidFill>
              </a:rPr>
              <a:t>+≠ .05 is supported at the  </a:t>
            </a:r>
            <a:r>
              <a:rPr lang="el-GR" sz="1600" dirty="0" smtClean="0">
                <a:solidFill>
                  <a:schemeClr val="tx1"/>
                </a:solidFill>
              </a:rPr>
              <a:t>α</a:t>
            </a:r>
            <a:r>
              <a:rPr lang="en-US" sz="1600" dirty="0" smtClean="0">
                <a:solidFill>
                  <a:schemeClr val="tx1"/>
                </a:solidFill>
              </a:rPr>
              <a:t>=.05 level, since the obtained probability .0195 is less than  </a:t>
            </a:r>
            <a:r>
              <a:rPr lang="el-GR" sz="1600" dirty="0" smtClean="0">
                <a:solidFill>
                  <a:schemeClr val="tx1"/>
                </a:solidFill>
              </a:rPr>
              <a:t>α</a:t>
            </a:r>
            <a:r>
              <a:rPr lang="en-US" sz="1600" dirty="0" smtClean="0">
                <a:solidFill>
                  <a:schemeClr val="tx1"/>
                </a:solidFill>
              </a:rPr>
              <a:t>/2 = .05/2 = .025.</a:t>
            </a:r>
          </a:p>
          <a:p>
            <a:pPr algn="just">
              <a:buNone/>
            </a:pPr>
            <a:r>
              <a:rPr lang="en-US" sz="1600" dirty="0" smtClean="0">
                <a:solidFill>
                  <a:schemeClr val="tx1"/>
                </a:solidFill>
              </a:rPr>
              <a:t>The directional alternative hypothesis </a:t>
            </a:r>
            <a:r>
              <a:rPr lang="el-GR" sz="1600" dirty="0" smtClean="0">
                <a:solidFill>
                  <a:schemeClr val="tx1"/>
                </a:solidFill>
              </a:rPr>
              <a:t>π</a:t>
            </a:r>
            <a:r>
              <a:rPr lang="en-US" sz="1600" dirty="0" smtClean="0">
                <a:solidFill>
                  <a:schemeClr val="tx1"/>
                </a:solidFill>
              </a:rPr>
              <a:t>+&gt; .05 is supported at the  </a:t>
            </a:r>
            <a:r>
              <a:rPr lang="el-GR" sz="1600" dirty="0" smtClean="0">
                <a:solidFill>
                  <a:schemeClr val="tx1"/>
                </a:solidFill>
              </a:rPr>
              <a:t>α</a:t>
            </a:r>
            <a:r>
              <a:rPr lang="en-US" sz="1600" dirty="0" smtClean="0">
                <a:solidFill>
                  <a:schemeClr val="tx1"/>
                </a:solidFill>
              </a:rPr>
              <a:t>=.05 level. </a:t>
            </a:r>
          </a:p>
          <a:p>
            <a:pPr algn="just">
              <a:buNone/>
            </a:pPr>
            <a:endParaRPr lang="en-US" sz="1600" dirty="0" smtClean="0">
              <a:solidFill>
                <a:schemeClr val="tx1"/>
              </a:solidFill>
            </a:endParaRPr>
          </a:p>
          <a:p>
            <a:pPr algn="just">
              <a:buNone/>
            </a:pPr>
            <a:r>
              <a:rPr lang="en-US" sz="1600" b="1" dirty="0" smtClean="0">
                <a:solidFill>
                  <a:schemeClr val="tx1"/>
                </a:solidFill>
              </a:rPr>
              <a:t>It can be concluded that subjects exhibited higher GSR (emotionality) scores with respect to the sexually explicit words than the neutral words.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81000"/>
            <a:ext cx="8254999" cy="6172200"/>
          </a:xfrm>
        </p:spPr>
        <p:txBody>
          <a:bodyPr>
            <a:normAutofit/>
          </a:bodyPr>
          <a:lstStyle/>
          <a:p>
            <a:pPr algn="just">
              <a:buFont typeface="Wingdings" pitchFamily="2" charset="2"/>
              <a:buChar char="§"/>
            </a:pPr>
            <a:r>
              <a:rPr lang="en-US" dirty="0" smtClean="0">
                <a:solidFill>
                  <a:schemeClr val="tx1"/>
                </a:solidFill>
              </a:rPr>
              <a:t>When the </a:t>
            </a:r>
            <a:r>
              <a:rPr lang="en-US" b="1" dirty="0" smtClean="0">
                <a:solidFill>
                  <a:schemeClr val="tx1"/>
                </a:solidFill>
              </a:rPr>
              <a:t>binomial sign test for two dependent samples and the </a:t>
            </a:r>
            <a:r>
              <a:rPr lang="en-US" b="1" dirty="0" err="1" smtClean="0">
                <a:solidFill>
                  <a:schemeClr val="tx1"/>
                </a:solidFill>
              </a:rPr>
              <a:t>Wilcoxon</a:t>
            </a:r>
            <a:r>
              <a:rPr lang="en-US" b="1" dirty="0" smtClean="0">
                <a:solidFill>
                  <a:schemeClr val="tx1"/>
                </a:solidFill>
              </a:rPr>
              <a:t> matched pairs signed-ranks test </a:t>
            </a:r>
            <a:r>
              <a:rPr lang="en-US" dirty="0" smtClean="0">
                <a:solidFill>
                  <a:schemeClr val="tx1"/>
                </a:solidFill>
              </a:rPr>
              <a:t>are applied to the same set of data, the two tests yield identical </a:t>
            </a:r>
            <a:r>
              <a:rPr lang="ro-RO" dirty="0" err="1" smtClean="0">
                <a:solidFill>
                  <a:schemeClr val="tx1"/>
                </a:solidFill>
              </a:rPr>
              <a:t>conclusions</a:t>
            </a:r>
            <a:r>
              <a:rPr lang="ro-RO" dirty="0" smtClean="0">
                <a:solidFill>
                  <a:schemeClr val="tx1"/>
                </a:solidFill>
              </a:rPr>
              <a:t>.</a:t>
            </a:r>
            <a:endParaRPr lang="en-US" dirty="0" smtClean="0">
              <a:solidFill>
                <a:schemeClr val="tx1"/>
              </a:solidFill>
            </a:endParaRPr>
          </a:p>
          <a:p>
            <a:pPr algn="just">
              <a:buFont typeface="Wingdings" pitchFamily="2" charset="2"/>
              <a:buChar char="§"/>
            </a:pPr>
            <a:endParaRPr lang="en-US" sz="1600" b="1" dirty="0" smtClean="0">
              <a:solidFill>
                <a:schemeClr val="tx1"/>
              </a:solidFill>
            </a:endParaRPr>
          </a:p>
          <a:p>
            <a:pPr algn="just">
              <a:buFont typeface="Wingdings" pitchFamily="2" charset="2"/>
              <a:buChar char="§"/>
            </a:pPr>
            <a:r>
              <a:rPr lang="en-US" sz="1600" dirty="0" smtClean="0">
                <a:solidFill>
                  <a:schemeClr val="tx1"/>
                </a:solidFill>
              </a:rPr>
              <a:t>When applied to the same data the binomial sign test for two dependent samples tends to be less powerful than the </a:t>
            </a:r>
            <a:r>
              <a:rPr lang="en-US" sz="1600" dirty="0" err="1" smtClean="0">
                <a:solidFill>
                  <a:schemeClr val="tx1"/>
                </a:solidFill>
              </a:rPr>
              <a:t>Wilcoxon</a:t>
            </a:r>
            <a:r>
              <a:rPr lang="en-US" sz="1600" dirty="0" smtClean="0">
                <a:solidFill>
                  <a:schemeClr val="tx1"/>
                </a:solidFill>
              </a:rPr>
              <a:t> </a:t>
            </a:r>
            <a:r>
              <a:rPr lang="ro-RO" sz="1600" dirty="0" err="1" smtClean="0">
                <a:solidFill>
                  <a:schemeClr val="tx1"/>
                </a:solidFill>
              </a:rPr>
              <a:t>matched-pairs</a:t>
            </a:r>
            <a:r>
              <a:rPr lang="ro-RO" sz="1600" dirty="0" smtClean="0">
                <a:solidFill>
                  <a:schemeClr val="tx1"/>
                </a:solidFill>
              </a:rPr>
              <a:t> </a:t>
            </a:r>
            <a:r>
              <a:rPr lang="ro-RO" sz="1600" dirty="0" err="1" smtClean="0">
                <a:solidFill>
                  <a:schemeClr val="tx1"/>
                </a:solidFill>
              </a:rPr>
              <a:t>signed-ranks</a:t>
            </a:r>
            <a:r>
              <a:rPr lang="ro-RO" sz="1600" dirty="0" smtClean="0">
                <a:solidFill>
                  <a:schemeClr val="tx1"/>
                </a:solidFill>
              </a:rPr>
              <a:t> test.</a:t>
            </a:r>
            <a:endParaRPr lang="en-US" sz="1600" dirty="0" smtClean="0">
              <a:solidFill>
                <a:schemeClr val="tx1"/>
              </a:solidFill>
            </a:endParaRPr>
          </a:p>
          <a:p>
            <a:pPr algn="just">
              <a:buFont typeface="Wingdings" pitchFamily="2" charset="2"/>
              <a:buChar char="§"/>
            </a:pPr>
            <a:endParaRPr lang="en-US" sz="1600" dirty="0" smtClean="0">
              <a:solidFill>
                <a:schemeClr val="tx1"/>
              </a:solidFill>
            </a:endParaRPr>
          </a:p>
          <a:p>
            <a:pPr algn="just">
              <a:buFont typeface="Wingdings" pitchFamily="2" charset="2"/>
              <a:buChar char="§"/>
            </a:pPr>
            <a:r>
              <a:rPr lang="en-US" sz="1600" dirty="0" smtClean="0">
                <a:solidFill>
                  <a:schemeClr val="tx1"/>
                </a:solidFill>
              </a:rPr>
              <a:t>This is the case, since by not considering the magnitude of the difference scores, the </a:t>
            </a:r>
            <a:r>
              <a:rPr lang="en-US" sz="1600" b="1" dirty="0" smtClean="0">
                <a:solidFill>
                  <a:schemeClr val="tx1"/>
                </a:solidFill>
              </a:rPr>
              <a:t>binomial sign test for two dependent samples </a:t>
            </a:r>
            <a:r>
              <a:rPr lang="en-US" sz="1600" dirty="0" smtClean="0">
                <a:solidFill>
                  <a:schemeClr val="tx1"/>
                </a:solidFill>
              </a:rPr>
              <a:t>employs</a:t>
            </a:r>
            <a:r>
              <a:rPr lang="en-US" sz="1600" b="1" dirty="0" smtClean="0">
                <a:solidFill>
                  <a:schemeClr val="tx1"/>
                </a:solidFill>
              </a:rPr>
              <a:t> less </a:t>
            </a:r>
            <a:r>
              <a:rPr lang="en-US" sz="1600" dirty="0" smtClean="0">
                <a:solidFill>
                  <a:schemeClr val="tx1"/>
                </a:solidFill>
              </a:rPr>
              <a:t>information than the </a:t>
            </a:r>
            <a:r>
              <a:rPr lang="en-US" sz="1600" b="1" dirty="0" err="1" smtClean="0">
                <a:solidFill>
                  <a:schemeClr val="tx1"/>
                </a:solidFill>
              </a:rPr>
              <a:t>Wilcoxon</a:t>
            </a:r>
            <a:r>
              <a:rPr lang="en-US" sz="1600" b="1" dirty="0" smtClean="0">
                <a:solidFill>
                  <a:schemeClr val="tx1"/>
                </a:solidFill>
              </a:rPr>
              <a:t> matched-pairs signed-ranks test.</a:t>
            </a:r>
          </a:p>
          <a:p>
            <a:endParaRPr lang="en-US" sz="1600" b="1" dirty="0" smtClean="0">
              <a:solidFill>
                <a:schemeClr val="tx1"/>
              </a:solidFill>
            </a:endParaRPr>
          </a:p>
          <a:p>
            <a:endParaRPr lang="en-US" sz="1600" dirty="0" smtClean="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407399" cy="5584163"/>
          </a:xfrm>
        </p:spPr>
        <p:txBody>
          <a:bodyPr>
            <a:normAutofit/>
          </a:bodyPr>
          <a:lstStyle/>
          <a:p>
            <a:pPr>
              <a:buNone/>
            </a:pPr>
            <a:r>
              <a:rPr lang="en-US" dirty="0" smtClean="0">
                <a:solidFill>
                  <a:schemeClr val="tx1"/>
                </a:solidFill>
              </a:rPr>
              <a:t> </a:t>
            </a:r>
            <a:r>
              <a:rPr lang="en-US" b="1" dirty="0" smtClean="0">
                <a:solidFill>
                  <a:schemeClr val="tx1"/>
                </a:solidFill>
              </a:rPr>
              <a:t>THEREFORE:</a:t>
            </a:r>
          </a:p>
          <a:p>
            <a:pPr>
              <a:buNone/>
            </a:pPr>
            <a:r>
              <a:rPr lang="en-US" dirty="0" smtClean="0">
                <a:solidFill>
                  <a:schemeClr val="tx1"/>
                </a:solidFill>
              </a:rPr>
              <a:t>Nonparametric analysis used primarily on an as-needed basis, either</a:t>
            </a:r>
          </a:p>
          <a:p>
            <a:pPr>
              <a:buFont typeface="+mj-lt"/>
              <a:buAutoNum type="arabicPeriod"/>
            </a:pPr>
            <a:r>
              <a:rPr lang="en-US" dirty="0" smtClean="0">
                <a:solidFill>
                  <a:schemeClr val="tx1"/>
                </a:solidFill>
              </a:rPr>
              <a:t>to analyze nominal or ordinal data or </a:t>
            </a:r>
          </a:p>
          <a:p>
            <a:pPr>
              <a:buFont typeface="+mj-lt"/>
              <a:buAutoNum type="arabicPeriod"/>
            </a:pPr>
            <a:r>
              <a:rPr lang="en-US" dirty="0" smtClean="0">
                <a:solidFill>
                  <a:schemeClr val="tx1"/>
                </a:solidFill>
              </a:rPr>
              <a:t>to substitute for parametric tests when their assumptions are grossly violated, e.g., when a distribution is severely skewed</a:t>
            </a:r>
          </a:p>
          <a:p>
            <a:pPr>
              <a:buFont typeface="+mj-lt"/>
              <a:buAutoNum type="arabicPeriod"/>
            </a:pPr>
            <a:endParaRPr lang="en-US" dirty="0" smtClean="0">
              <a:solidFill>
                <a:schemeClr val="tx1"/>
              </a:solidFill>
            </a:endParaRPr>
          </a:p>
          <a:p>
            <a:pPr>
              <a:buNone/>
            </a:pPr>
            <a:r>
              <a:rPr lang="en-US" b="1" dirty="0" smtClean="0">
                <a:solidFill>
                  <a:schemeClr val="tx1"/>
                </a:solidFill>
              </a:rPr>
              <a:t>HOWEVER:</a:t>
            </a:r>
          </a:p>
          <a:p>
            <a:pPr>
              <a:buNone/>
            </a:pPr>
            <a:endParaRPr lang="en-US" dirty="0" smtClean="0">
              <a:solidFill>
                <a:schemeClr val="tx1"/>
              </a:solidFill>
            </a:endParaRPr>
          </a:p>
          <a:p>
            <a:pPr>
              <a:buNone/>
            </a:pPr>
            <a:r>
              <a:rPr lang="en-US" dirty="0" smtClean="0">
                <a:solidFill>
                  <a:schemeClr val="tx1"/>
                </a:solidFill>
              </a:rPr>
              <a:t>If the parametric assumptions about the data fail to hold, only the nonparametric methods are valid. </a:t>
            </a:r>
          </a:p>
          <a:p>
            <a:pPr>
              <a:buNone/>
            </a:pPr>
            <a:r>
              <a:rPr lang="en-US" dirty="0" smtClean="0">
                <a:solidFill>
                  <a:schemeClr val="tx1"/>
                </a:solidFill>
              </a:rPr>
              <a:t>A t-test between the meant3 of two normal populations can be dangerously misleading if the underlying data are not actually normally distributed. </a:t>
            </a:r>
            <a:endParaRPr lang="ro-RO" dirty="0">
              <a:solidFill>
                <a:schemeClr val="tx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6447501" cy="1320800"/>
          </a:xfrm>
        </p:spPr>
        <p:txBody>
          <a:bodyPr/>
          <a:lstStyle/>
          <a:p>
            <a:pPr algn="ctr"/>
            <a:r>
              <a:rPr lang="en-US" dirty="0" smtClean="0"/>
              <a:t>TWO OR MORE INDEPENDENT SAMPLES</a:t>
            </a: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200" b="1" dirty="0" smtClean="0"/>
              <a:t>10. </a:t>
            </a:r>
            <a:r>
              <a:rPr lang="ro-RO" sz="2200" b="1" dirty="0" smtClean="0"/>
              <a:t>The </a:t>
            </a:r>
            <a:r>
              <a:rPr lang="ro-RO" sz="2200" b="1" dirty="0" err="1" smtClean="0"/>
              <a:t>Kruskal</a:t>
            </a:r>
            <a:r>
              <a:rPr lang="ro-RO" sz="2200" b="1" dirty="0" smtClean="0"/>
              <a:t>–</a:t>
            </a:r>
            <a:r>
              <a:rPr lang="ro-RO" sz="2200" b="1" dirty="0" err="1" smtClean="0"/>
              <a:t>Wallis</a:t>
            </a:r>
            <a:r>
              <a:rPr lang="ro-RO" sz="2200" b="1" dirty="0" smtClean="0"/>
              <a:t> </a:t>
            </a:r>
            <a:r>
              <a:rPr lang="ro-RO" sz="2200" b="1" dirty="0" err="1" smtClean="0"/>
              <a:t>One-Way</a:t>
            </a:r>
            <a:r>
              <a:rPr lang="ro-RO" sz="2200" b="1" dirty="0" smtClean="0"/>
              <a:t> </a:t>
            </a:r>
            <a:r>
              <a:rPr lang="ro-RO" sz="2200" b="1" dirty="0" err="1" smtClean="0"/>
              <a:t>Analysis</a:t>
            </a:r>
            <a:r>
              <a:rPr lang="en-US" sz="2200" b="1" dirty="0" smtClean="0"/>
              <a:t> </a:t>
            </a:r>
            <a:r>
              <a:rPr lang="ro-RO" sz="2200" b="1" dirty="0" smtClean="0"/>
              <a:t>of </a:t>
            </a:r>
            <a:r>
              <a:rPr lang="ro-RO" sz="2200" b="1" dirty="0" err="1" smtClean="0"/>
              <a:t>Variance</a:t>
            </a:r>
            <a:r>
              <a:rPr lang="ro-RO" sz="2200" b="1" dirty="0" smtClean="0"/>
              <a:t> </a:t>
            </a:r>
            <a:r>
              <a:rPr lang="ro-RO" sz="2200" b="1" dirty="0" err="1" smtClean="0"/>
              <a:t>by</a:t>
            </a:r>
            <a:r>
              <a:rPr lang="ro-RO" sz="2200" b="1" dirty="0" smtClean="0"/>
              <a:t> </a:t>
            </a:r>
            <a:r>
              <a:rPr lang="ro-RO" sz="2200" b="1" dirty="0" err="1" smtClean="0"/>
              <a:t>Ranks</a:t>
            </a:r>
            <a:r>
              <a:rPr lang="ro-RO" sz="2200" b="1" dirty="0" smtClean="0"/>
              <a:t/>
            </a:r>
            <a:br>
              <a:rPr lang="ro-RO" sz="2200" b="1" dirty="0" smtClean="0"/>
            </a:br>
            <a:r>
              <a:rPr lang="en-US" sz="2200" b="1" dirty="0" smtClean="0"/>
              <a:t>(Nonparametric Test Employed with Ordinal Data)</a:t>
            </a:r>
            <a:endParaRPr lang="en-US" sz="2200" dirty="0"/>
          </a:p>
        </p:txBody>
      </p:sp>
      <p:sp>
        <p:nvSpPr>
          <p:cNvPr id="3" name="Content Placeholder 2"/>
          <p:cNvSpPr>
            <a:spLocks noGrp="1"/>
          </p:cNvSpPr>
          <p:nvPr>
            <p:ph idx="1"/>
          </p:nvPr>
        </p:nvSpPr>
        <p:spPr>
          <a:xfrm>
            <a:off x="508001" y="1295400"/>
            <a:ext cx="8254999" cy="5257800"/>
          </a:xfrm>
        </p:spPr>
        <p:txBody>
          <a:bodyPr>
            <a:normAutofit lnSpcReduction="10000"/>
          </a:bodyPr>
          <a:lstStyle/>
          <a:p>
            <a:pPr algn="just">
              <a:buNone/>
            </a:pPr>
            <a:r>
              <a:rPr lang="en-US" b="1" dirty="0" smtClean="0">
                <a:solidFill>
                  <a:schemeClr val="tx1"/>
                </a:solidFill>
              </a:rPr>
              <a:t>Hypothesis evaluated with test </a:t>
            </a:r>
            <a:r>
              <a:rPr lang="en-US" dirty="0" smtClean="0">
                <a:solidFill>
                  <a:schemeClr val="tx1"/>
                </a:solidFill>
              </a:rPr>
              <a:t>In a set of </a:t>
            </a:r>
            <a:r>
              <a:rPr lang="en-US" i="1" dirty="0" smtClean="0">
                <a:solidFill>
                  <a:schemeClr val="tx1"/>
                </a:solidFill>
              </a:rPr>
              <a:t>k independent samples (where k  2), do at least two </a:t>
            </a:r>
            <a:r>
              <a:rPr lang="en-US" dirty="0" smtClean="0">
                <a:solidFill>
                  <a:schemeClr val="tx1"/>
                </a:solidFill>
              </a:rPr>
              <a:t>of the samples represent populations with different median values?</a:t>
            </a:r>
          </a:p>
          <a:p>
            <a:pPr algn="just">
              <a:buNone/>
            </a:pPr>
            <a:endParaRPr lang="en-US" dirty="0" smtClean="0">
              <a:solidFill>
                <a:schemeClr val="tx1"/>
              </a:solidFill>
            </a:endParaRPr>
          </a:p>
          <a:p>
            <a:pPr algn="just">
              <a:buNone/>
            </a:pPr>
            <a:r>
              <a:rPr lang="en-US" b="1" dirty="0" smtClean="0">
                <a:solidFill>
                  <a:schemeClr val="tx1"/>
                </a:solidFill>
              </a:rPr>
              <a:t>Relevant background information on test The </a:t>
            </a:r>
            <a:r>
              <a:rPr lang="en-US" b="1" dirty="0" err="1" smtClean="0">
                <a:solidFill>
                  <a:schemeClr val="tx1"/>
                </a:solidFill>
              </a:rPr>
              <a:t>Kruskal</a:t>
            </a:r>
            <a:r>
              <a:rPr lang="en-US" b="1" dirty="0" smtClean="0">
                <a:solidFill>
                  <a:schemeClr val="tx1"/>
                </a:solidFill>
              </a:rPr>
              <a:t>–Wallis one-way analysis of variance by ranks </a:t>
            </a:r>
            <a:r>
              <a:rPr lang="en-US" dirty="0" smtClean="0">
                <a:solidFill>
                  <a:schemeClr val="tx1"/>
                </a:solidFill>
              </a:rPr>
              <a:t>(</a:t>
            </a:r>
            <a:r>
              <a:rPr lang="en-US" dirty="0" err="1" smtClean="0">
                <a:solidFill>
                  <a:schemeClr val="tx1"/>
                </a:solidFill>
              </a:rPr>
              <a:t>Kruskal</a:t>
            </a:r>
            <a:r>
              <a:rPr lang="en-US" dirty="0" smtClean="0">
                <a:solidFill>
                  <a:schemeClr val="tx1"/>
                </a:solidFill>
              </a:rPr>
              <a:t> (1952) and </a:t>
            </a:r>
            <a:r>
              <a:rPr lang="en-US" dirty="0" err="1" smtClean="0">
                <a:solidFill>
                  <a:schemeClr val="tx1"/>
                </a:solidFill>
              </a:rPr>
              <a:t>Kruskal</a:t>
            </a:r>
            <a:r>
              <a:rPr lang="en-US" dirty="0" smtClean="0">
                <a:solidFill>
                  <a:schemeClr val="tx1"/>
                </a:solidFill>
              </a:rPr>
              <a:t> and Wallis (1952)) is employed with ordinal (</a:t>
            </a:r>
            <a:r>
              <a:rPr lang="en-US" dirty="0" err="1" smtClean="0">
                <a:solidFill>
                  <a:schemeClr val="tx1"/>
                </a:solidFill>
              </a:rPr>
              <a:t>rankorder</a:t>
            </a:r>
            <a:r>
              <a:rPr lang="en-US" dirty="0" smtClean="0">
                <a:solidFill>
                  <a:schemeClr val="tx1"/>
                </a:solidFill>
              </a:rPr>
              <a:t>) data in a hypothesis testing situation involving a design with two or more independent samples. The test is an extension of the </a:t>
            </a:r>
            <a:r>
              <a:rPr lang="en-US" b="1" dirty="0" smtClean="0">
                <a:solidFill>
                  <a:schemeClr val="tx1"/>
                </a:solidFill>
              </a:rPr>
              <a:t>Mann–Whitney </a:t>
            </a:r>
            <a:r>
              <a:rPr lang="en-US" b="1" i="1" dirty="0" smtClean="0">
                <a:solidFill>
                  <a:schemeClr val="tx1"/>
                </a:solidFill>
              </a:rPr>
              <a:t>U test </a:t>
            </a:r>
            <a:r>
              <a:rPr lang="en-US" i="1" dirty="0" smtClean="0">
                <a:solidFill>
                  <a:schemeClr val="tx1"/>
                </a:solidFill>
              </a:rPr>
              <a:t>to a design involving </a:t>
            </a:r>
            <a:r>
              <a:rPr lang="en-US" dirty="0" smtClean="0">
                <a:solidFill>
                  <a:schemeClr val="tx1"/>
                </a:solidFill>
              </a:rPr>
              <a:t>more than two independent samples and, when </a:t>
            </a:r>
            <a:r>
              <a:rPr lang="en-US" i="1" dirty="0" smtClean="0">
                <a:solidFill>
                  <a:schemeClr val="tx1"/>
                </a:solidFill>
              </a:rPr>
              <a:t>k = 2, the </a:t>
            </a:r>
            <a:r>
              <a:rPr lang="en-US" b="1" i="1" dirty="0" err="1" smtClean="0">
                <a:solidFill>
                  <a:schemeClr val="tx1"/>
                </a:solidFill>
              </a:rPr>
              <a:t>Kruskal</a:t>
            </a:r>
            <a:r>
              <a:rPr lang="en-US" b="1" i="1" dirty="0" smtClean="0">
                <a:solidFill>
                  <a:schemeClr val="tx1"/>
                </a:solidFill>
              </a:rPr>
              <a:t>–Wallis one-way analysis of </a:t>
            </a:r>
            <a:r>
              <a:rPr lang="en-US" b="1" dirty="0" smtClean="0">
                <a:solidFill>
                  <a:schemeClr val="tx1"/>
                </a:solidFill>
              </a:rPr>
              <a:t>variance by ranks </a:t>
            </a:r>
            <a:r>
              <a:rPr lang="en-US" dirty="0" smtClean="0">
                <a:solidFill>
                  <a:schemeClr val="tx1"/>
                </a:solidFill>
              </a:rPr>
              <a:t>will yield a result that is equivalent to that obtained with the </a:t>
            </a:r>
            <a:r>
              <a:rPr lang="en-US" b="1" dirty="0" smtClean="0">
                <a:solidFill>
                  <a:schemeClr val="tx1"/>
                </a:solidFill>
              </a:rPr>
              <a:t>Mann–Whitney </a:t>
            </a:r>
            <a:r>
              <a:rPr lang="en-US" b="1" i="1" dirty="0" smtClean="0">
                <a:solidFill>
                  <a:schemeClr val="tx1"/>
                </a:solidFill>
              </a:rPr>
              <a:t>U test. </a:t>
            </a:r>
          </a:p>
          <a:p>
            <a:pPr algn="just">
              <a:buNone/>
            </a:pPr>
            <a:endParaRPr lang="en-US" b="1" i="1" dirty="0" smtClean="0">
              <a:solidFill>
                <a:schemeClr val="tx1"/>
              </a:solidFill>
            </a:endParaRPr>
          </a:p>
          <a:p>
            <a:pPr algn="just">
              <a:buNone/>
            </a:pPr>
            <a:r>
              <a:rPr lang="en-US" i="1" dirty="0" smtClean="0">
                <a:solidFill>
                  <a:schemeClr val="tx1"/>
                </a:solidFill>
              </a:rPr>
              <a:t>If the result of the </a:t>
            </a:r>
            <a:r>
              <a:rPr lang="en-US" b="1" i="1" dirty="0" err="1" smtClean="0">
                <a:solidFill>
                  <a:schemeClr val="tx1"/>
                </a:solidFill>
              </a:rPr>
              <a:t>Kruskal</a:t>
            </a:r>
            <a:r>
              <a:rPr lang="en-US" b="1" i="1" dirty="0" smtClean="0">
                <a:solidFill>
                  <a:schemeClr val="tx1"/>
                </a:solidFill>
              </a:rPr>
              <a:t>–Wallis one-way analysis of variance by ranks is significant, </a:t>
            </a:r>
            <a:r>
              <a:rPr lang="en-US" dirty="0" smtClean="0">
                <a:solidFill>
                  <a:schemeClr val="tx1"/>
                </a:solidFill>
              </a:rPr>
              <a:t>it indicates there is a significant difference between at least two of the sample medians in the set of </a:t>
            </a:r>
            <a:r>
              <a:rPr lang="en-US" i="1" dirty="0" smtClean="0">
                <a:solidFill>
                  <a:schemeClr val="tx1"/>
                </a:solidFill>
              </a:rPr>
              <a:t>k medians. As a result of the latter, the researcher can conclude there is a high </a:t>
            </a:r>
            <a:r>
              <a:rPr lang="en-US" dirty="0" smtClean="0">
                <a:solidFill>
                  <a:schemeClr val="tx1"/>
                </a:solidFill>
              </a:rPr>
              <a:t>likelihood that at least two of the samples represent populations with different median values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200" b="1" dirty="0" smtClean="0"/>
              <a:t>10. </a:t>
            </a:r>
            <a:r>
              <a:rPr lang="ro-RO" sz="2200" b="1" dirty="0" smtClean="0"/>
              <a:t>The </a:t>
            </a:r>
            <a:r>
              <a:rPr lang="ro-RO" sz="2200" b="1" dirty="0" err="1" smtClean="0"/>
              <a:t>Kruskal</a:t>
            </a:r>
            <a:r>
              <a:rPr lang="ro-RO" sz="2200" b="1" dirty="0" smtClean="0"/>
              <a:t>–</a:t>
            </a:r>
            <a:r>
              <a:rPr lang="ro-RO" sz="2200" b="1" dirty="0" err="1" smtClean="0"/>
              <a:t>Wallis</a:t>
            </a:r>
            <a:r>
              <a:rPr lang="ro-RO" sz="2200" b="1" dirty="0" smtClean="0"/>
              <a:t> </a:t>
            </a:r>
            <a:r>
              <a:rPr lang="ro-RO" sz="2200" b="1" dirty="0" err="1" smtClean="0"/>
              <a:t>One-Way</a:t>
            </a:r>
            <a:r>
              <a:rPr lang="ro-RO" sz="2200" b="1" dirty="0" smtClean="0"/>
              <a:t> </a:t>
            </a:r>
            <a:r>
              <a:rPr lang="ro-RO" sz="2200" b="1" dirty="0" err="1" smtClean="0"/>
              <a:t>Analysis</a:t>
            </a:r>
            <a:r>
              <a:rPr lang="en-US" sz="2200" b="1" dirty="0" smtClean="0"/>
              <a:t> </a:t>
            </a:r>
            <a:r>
              <a:rPr lang="ro-RO" sz="2200" b="1" dirty="0" smtClean="0"/>
              <a:t>of </a:t>
            </a:r>
            <a:r>
              <a:rPr lang="ro-RO" sz="2200" b="1" dirty="0" err="1" smtClean="0"/>
              <a:t>Variance</a:t>
            </a:r>
            <a:r>
              <a:rPr lang="ro-RO" sz="2200" b="1" dirty="0" smtClean="0"/>
              <a:t> </a:t>
            </a:r>
            <a:r>
              <a:rPr lang="ro-RO" sz="2200" b="1" dirty="0" err="1" smtClean="0"/>
              <a:t>by</a:t>
            </a:r>
            <a:r>
              <a:rPr lang="ro-RO" sz="2200" b="1" dirty="0" smtClean="0"/>
              <a:t> </a:t>
            </a:r>
            <a:r>
              <a:rPr lang="ro-RO" sz="2200" b="1" dirty="0" err="1" smtClean="0"/>
              <a:t>Ranks</a:t>
            </a:r>
            <a:r>
              <a:rPr lang="ro-RO" sz="2200" b="1" dirty="0" smtClean="0"/>
              <a:t/>
            </a:r>
            <a:br>
              <a:rPr lang="ro-RO" sz="2200" b="1" dirty="0" smtClean="0"/>
            </a:br>
            <a:r>
              <a:rPr lang="en-US" sz="2200" b="1" dirty="0" smtClean="0"/>
              <a:t>(Nonparametric Test Employed with Ordinal Data)</a:t>
            </a:r>
            <a:endParaRPr lang="en-US" sz="22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In employing the </a:t>
            </a:r>
            <a:r>
              <a:rPr lang="en-US" b="1" dirty="0" err="1" smtClean="0">
                <a:solidFill>
                  <a:schemeClr val="tx1"/>
                </a:solidFill>
              </a:rPr>
              <a:t>Kruskal</a:t>
            </a:r>
            <a:r>
              <a:rPr lang="en-US" b="1" dirty="0" smtClean="0">
                <a:solidFill>
                  <a:schemeClr val="tx1"/>
                </a:solidFill>
              </a:rPr>
              <a:t>–Wallis one-way analysis of variance by ranks </a:t>
            </a:r>
            <a:r>
              <a:rPr lang="en-US" dirty="0" smtClean="0">
                <a:solidFill>
                  <a:schemeClr val="tx1"/>
                </a:solidFill>
              </a:rPr>
              <a:t>one of the following is true with regard to the rank-order data that are evaluated: </a:t>
            </a:r>
          </a:p>
          <a:p>
            <a:pPr algn="just">
              <a:buAutoNum type="alphaLcParenR"/>
            </a:pPr>
            <a:r>
              <a:rPr lang="en-US" dirty="0" smtClean="0">
                <a:solidFill>
                  <a:schemeClr val="tx1"/>
                </a:solidFill>
              </a:rPr>
              <a:t>The data are in a rank order format, since it is the only format in which scores are available; or </a:t>
            </a:r>
          </a:p>
          <a:p>
            <a:pPr algn="just">
              <a:buAutoNum type="alphaLcParenR"/>
            </a:pPr>
            <a:r>
              <a:rPr lang="en-US" dirty="0" smtClean="0">
                <a:solidFill>
                  <a:schemeClr val="tx1"/>
                </a:solidFill>
              </a:rPr>
              <a:t>The data have been transformed into a rank-order format from an interval/ratio format, since the researcher has reason to believe that one or more of the assumptions of the </a:t>
            </a:r>
            <a:r>
              <a:rPr lang="en-US" b="1" dirty="0" smtClean="0">
                <a:solidFill>
                  <a:schemeClr val="tx1"/>
                </a:solidFill>
              </a:rPr>
              <a:t>single-factor between-subjects analysis of variance </a:t>
            </a:r>
            <a:r>
              <a:rPr lang="en-US" dirty="0" smtClean="0">
                <a:solidFill>
                  <a:schemeClr val="tx1"/>
                </a:solidFill>
              </a:rPr>
              <a:t>are violated. </a:t>
            </a:r>
          </a:p>
          <a:p>
            <a:pPr algn="just">
              <a:buNone/>
            </a:pPr>
            <a:endParaRPr lang="en-US" dirty="0" smtClean="0">
              <a:solidFill>
                <a:schemeClr val="tx1"/>
              </a:solidFill>
            </a:endParaRPr>
          </a:p>
          <a:p>
            <a:pPr algn="just">
              <a:buNone/>
            </a:pPr>
            <a:r>
              <a:rPr lang="en-US" dirty="0" smtClean="0">
                <a:solidFill>
                  <a:schemeClr val="tx1"/>
                </a:solidFill>
              </a:rPr>
              <a:t>It should be noted that when a researcher elects to transform a set of interval/ratio data into ranks, information is sacrificed.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200" b="1" dirty="0" smtClean="0"/>
              <a:t>10. </a:t>
            </a:r>
            <a:r>
              <a:rPr lang="ro-RO" sz="2200" b="1" dirty="0" smtClean="0"/>
              <a:t>The </a:t>
            </a:r>
            <a:r>
              <a:rPr lang="ro-RO" sz="2200" b="1" dirty="0" err="1" smtClean="0"/>
              <a:t>Kruskal</a:t>
            </a:r>
            <a:r>
              <a:rPr lang="ro-RO" sz="2200" b="1" dirty="0" smtClean="0"/>
              <a:t>–</a:t>
            </a:r>
            <a:r>
              <a:rPr lang="ro-RO" sz="2200" b="1" dirty="0" err="1" smtClean="0"/>
              <a:t>Wallis</a:t>
            </a:r>
            <a:r>
              <a:rPr lang="ro-RO" sz="2200" b="1" dirty="0" smtClean="0"/>
              <a:t> </a:t>
            </a:r>
            <a:r>
              <a:rPr lang="ro-RO" sz="2200" b="1" dirty="0" err="1" smtClean="0"/>
              <a:t>One-Way</a:t>
            </a:r>
            <a:r>
              <a:rPr lang="ro-RO" sz="2200" b="1" dirty="0" smtClean="0"/>
              <a:t> </a:t>
            </a:r>
            <a:r>
              <a:rPr lang="ro-RO" sz="2200" b="1" dirty="0" err="1" smtClean="0"/>
              <a:t>Analysis</a:t>
            </a:r>
            <a:r>
              <a:rPr lang="en-US" sz="2200" b="1" dirty="0" smtClean="0"/>
              <a:t> </a:t>
            </a:r>
            <a:r>
              <a:rPr lang="ro-RO" sz="2200" b="1" dirty="0" smtClean="0"/>
              <a:t>of </a:t>
            </a:r>
            <a:r>
              <a:rPr lang="ro-RO" sz="2200" b="1" dirty="0" err="1" smtClean="0"/>
              <a:t>Variance</a:t>
            </a:r>
            <a:r>
              <a:rPr lang="ro-RO" sz="2200" b="1" dirty="0" smtClean="0"/>
              <a:t> </a:t>
            </a:r>
            <a:r>
              <a:rPr lang="ro-RO" sz="2200" b="1" dirty="0" err="1" smtClean="0"/>
              <a:t>by</a:t>
            </a:r>
            <a:r>
              <a:rPr lang="ro-RO" sz="2200" b="1" dirty="0" smtClean="0"/>
              <a:t> </a:t>
            </a:r>
            <a:r>
              <a:rPr lang="ro-RO" sz="2200" b="1" dirty="0" err="1" smtClean="0"/>
              <a:t>Ranks</a:t>
            </a:r>
            <a:r>
              <a:rPr lang="ro-RO" sz="2200" b="1" dirty="0" smtClean="0"/>
              <a:t/>
            </a:r>
            <a:br>
              <a:rPr lang="ro-RO" sz="2200" b="1" dirty="0" smtClean="0"/>
            </a:br>
            <a:r>
              <a:rPr lang="en-US" sz="2200" b="1" dirty="0" smtClean="0"/>
              <a:t>(Nonparametric Test Employed with Ordinal Data)</a:t>
            </a:r>
            <a:endParaRPr lang="en-US" sz="22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Various sources (e.g., Conover (1980, 1999), Daniel (1990), and </a:t>
            </a:r>
            <a:r>
              <a:rPr lang="en-US" dirty="0" err="1" smtClean="0">
                <a:solidFill>
                  <a:schemeClr val="tx1"/>
                </a:solidFill>
              </a:rPr>
              <a:t>Marascuilo</a:t>
            </a:r>
            <a:r>
              <a:rPr lang="en-US" dirty="0" smtClean="0">
                <a:solidFill>
                  <a:schemeClr val="tx1"/>
                </a:solidFill>
              </a:rPr>
              <a:t> and </a:t>
            </a:r>
            <a:r>
              <a:rPr lang="en-US" dirty="0" err="1" smtClean="0">
                <a:solidFill>
                  <a:schemeClr val="tx1"/>
                </a:solidFill>
              </a:rPr>
              <a:t>McSweeney</a:t>
            </a:r>
            <a:r>
              <a:rPr lang="en-US" dirty="0" smtClean="0">
                <a:solidFill>
                  <a:schemeClr val="tx1"/>
                </a:solidFill>
              </a:rPr>
              <a:t> (1977)) note that the </a:t>
            </a:r>
            <a:r>
              <a:rPr lang="en-US" b="1" dirty="0" err="1" smtClean="0">
                <a:solidFill>
                  <a:schemeClr val="tx1"/>
                </a:solidFill>
              </a:rPr>
              <a:t>Kruskal</a:t>
            </a:r>
            <a:r>
              <a:rPr lang="en-US" b="1" dirty="0" smtClean="0">
                <a:solidFill>
                  <a:schemeClr val="tx1"/>
                </a:solidFill>
              </a:rPr>
              <a:t>–Wallis one-way analysis of variance by ranks is </a:t>
            </a:r>
            <a:r>
              <a:rPr lang="en-US" dirty="0" smtClean="0">
                <a:solidFill>
                  <a:schemeClr val="tx1"/>
                </a:solidFill>
              </a:rPr>
              <a:t>based on the following assumptions: </a:t>
            </a:r>
          </a:p>
          <a:p>
            <a:pPr algn="just">
              <a:buNone/>
            </a:pPr>
            <a:endParaRPr lang="en-US" dirty="0" smtClean="0">
              <a:solidFill>
                <a:schemeClr val="tx1"/>
              </a:solidFill>
            </a:endParaRPr>
          </a:p>
          <a:p>
            <a:pPr algn="just">
              <a:buFont typeface="+mj-lt"/>
              <a:buAutoNum type="alphaLcParenR"/>
            </a:pPr>
            <a:r>
              <a:rPr lang="en-US" dirty="0" smtClean="0">
                <a:solidFill>
                  <a:schemeClr val="tx1"/>
                </a:solidFill>
              </a:rPr>
              <a:t>Each sample has been randomly selected from the population it represents;</a:t>
            </a:r>
          </a:p>
          <a:p>
            <a:pPr algn="just">
              <a:buFont typeface="+mj-lt"/>
              <a:buAutoNum type="alphaLcParenR"/>
            </a:pPr>
            <a:r>
              <a:rPr lang="en-US" dirty="0" smtClean="0">
                <a:solidFill>
                  <a:schemeClr val="tx1"/>
                </a:solidFill>
              </a:rPr>
              <a:t>The </a:t>
            </a:r>
            <a:r>
              <a:rPr lang="en-US" i="1" dirty="0" smtClean="0">
                <a:solidFill>
                  <a:schemeClr val="tx1"/>
                </a:solidFill>
              </a:rPr>
              <a:t>k samples are independent of one another; </a:t>
            </a:r>
          </a:p>
          <a:p>
            <a:pPr algn="just">
              <a:buFont typeface="+mj-lt"/>
              <a:buAutoNum type="alphaLcParenR"/>
            </a:pPr>
            <a:r>
              <a:rPr lang="en-US" i="1" dirty="0" smtClean="0">
                <a:solidFill>
                  <a:schemeClr val="tx1"/>
                </a:solidFill>
              </a:rPr>
              <a:t>The dependent variable </a:t>
            </a:r>
            <a:r>
              <a:rPr lang="en-US" dirty="0" smtClean="0">
                <a:solidFill>
                  <a:schemeClr val="tx1"/>
                </a:solidFill>
              </a:rPr>
              <a:t>(which is subsequently ranked) is a continuous random variable. In truth, this assumption, which is common to many nonparametric tests, is often not adhered to, in that such tests are often employed with a dependent variable that represents a discrete random variable; and </a:t>
            </a:r>
          </a:p>
          <a:p>
            <a:pPr algn="just">
              <a:buFont typeface="+mj-lt"/>
              <a:buAutoNum type="alphaLcParenR"/>
            </a:pPr>
            <a:r>
              <a:rPr lang="en-US" dirty="0" smtClean="0">
                <a:solidFill>
                  <a:schemeClr val="tx1"/>
                </a:solidFill>
              </a:rPr>
              <a:t>The underlying distributions from which the samples are derived are identical in shape.</a:t>
            </a:r>
          </a:p>
          <a:p>
            <a:pPr algn="just">
              <a:buNone/>
            </a:pPr>
            <a:r>
              <a:rPr lang="ro-RO" dirty="0" smtClean="0">
                <a:solidFill>
                  <a:schemeClr val="tx1"/>
                </a:solidFill>
              </a:rPr>
              <a:t>The </a:t>
            </a:r>
            <a:r>
              <a:rPr lang="ro-RO" dirty="0" err="1" smtClean="0">
                <a:solidFill>
                  <a:schemeClr val="tx1"/>
                </a:solidFill>
              </a:rPr>
              <a:t>shapes</a:t>
            </a:r>
            <a:r>
              <a:rPr lang="en-US" dirty="0" smtClean="0">
                <a:solidFill>
                  <a:schemeClr val="tx1"/>
                </a:solidFill>
              </a:rPr>
              <a:t> of the underlying population distributions, however, do not have to be normal.</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lgn="just">
              <a:buNone/>
            </a:pPr>
            <a:r>
              <a:rPr lang="en-US" b="1" dirty="0" smtClean="0">
                <a:solidFill>
                  <a:schemeClr val="tx1"/>
                </a:solidFill>
              </a:rPr>
              <a:t>Example 10.1 </a:t>
            </a:r>
            <a:r>
              <a:rPr lang="en-US" i="1" dirty="0" smtClean="0">
                <a:solidFill>
                  <a:schemeClr val="tx1"/>
                </a:solidFill>
              </a:rPr>
              <a:t>A psychologist conducts a study to determine whether or not noise can inhibit learning. Each of 15 subjects is randomly assigned to one of three groups. Each subject is given </a:t>
            </a:r>
            <a:r>
              <a:rPr lang="en-US" dirty="0" smtClean="0">
                <a:solidFill>
                  <a:schemeClr val="tx1"/>
                </a:solidFill>
              </a:rPr>
              <a:t>20 </a:t>
            </a:r>
            <a:r>
              <a:rPr lang="en-US" i="1" dirty="0" smtClean="0">
                <a:solidFill>
                  <a:schemeClr val="tx1"/>
                </a:solidFill>
              </a:rPr>
              <a:t>minutes to memorize a list of 10 nonsense syllables which she is told she will be tested on the following day. </a:t>
            </a:r>
          </a:p>
          <a:p>
            <a:pPr algn="just">
              <a:buNone/>
            </a:pPr>
            <a:r>
              <a:rPr lang="en-US" i="1" dirty="0" smtClean="0">
                <a:solidFill>
                  <a:schemeClr val="tx1"/>
                </a:solidFill>
              </a:rPr>
              <a:t>The five subjects assigned to </a:t>
            </a:r>
            <a:r>
              <a:rPr lang="en-US" b="1" i="1" dirty="0" smtClean="0">
                <a:solidFill>
                  <a:schemeClr val="tx1"/>
                </a:solidFill>
              </a:rPr>
              <a:t>Group 1, </a:t>
            </a:r>
            <a:r>
              <a:rPr lang="en-US" i="1" dirty="0" smtClean="0">
                <a:solidFill>
                  <a:schemeClr val="tx1"/>
                </a:solidFill>
              </a:rPr>
              <a:t>the </a:t>
            </a:r>
            <a:r>
              <a:rPr lang="en-US" b="1" i="1" dirty="0" smtClean="0">
                <a:solidFill>
                  <a:schemeClr val="tx1"/>
                </a:solidFill>
              </a:rPr>
              <a:t>no noise </a:t>
            </a:r>
            <a:r>
              <a:rPr lang="en-US" i="1" dirty="0" smtClean="0">
                <a:solidFill>
                  <a:schemeClr val="tx1"/>
                </a:solidFill>
              </a:rPr>
              <a:t>condition, study the list of nonsense syllables while they are in a quiet room. The five subjects assigned to </a:t>
            </a:r>
            <a:r>
              <a:rPr lang="en-US" b="1" i="1" dirty="0" smtClean="0">
                <a:solidFill>
                  <a:schemeClr val="tx1"/>
                </a:solidFill>
              </a:rPr>
              <a:t>Group 2, </a:t>
            </a:r>
            <a:r>
              <a:rPr lang="en-US" i="1" dirty="0" smtClean="0">
                <a:solidFill>
                  <a:schemeClr val="tx1"/>
                </a:solidFill>
              </a:rPr>
              <a:t>the </a:t>
            </a:r>
            <a:r>
              <a:rPr lang="en-US" b="1" dirty="0" smtClean="0">
                <a:solidFill>
                  <a:schemeClr val="tx1"/>
                </a:solidFill>
              </a:rPr>
              <a:t>moderate noise </a:t>
            </a:r>
            <a:r>
              <a:rPr lang="en-US" b="1" i="1" dirty="0" smtClean="0">
                <a:solidFill>
                  <a:schemeClr val="tx1"/>
                </a:solidFill>
              </a:rPr>
              <a:t>condition, </a:t>
            </a:r>
            <a:r>
              <a:rPr lang="en-US" i="1" dirty="0" smtClean="0">
                <a:solidFill>
                  <a:schemeClr val="tx1"/>
                </a:solidFill>
              </a:rPr>
              <a:t>study the list of nonsense syllables while listening to classical music.</a:t>
            </a:r>
          </a:p>
          <a:p>
            <a:pPr algn="just">
              <a:buNone/>
            </a:pPr>
            <a:r>
              <a:rPr lang="en-US" i="1" dirty="0" smtClean="0">
                <a:solidFill>
                  <a:schemeClr val="tx1"/>
                </a:solidFill>
              </a:rPr>
              <a:t>The five subjects assigned to </a:t>
            </a:r>
            <a:r>
              <a:rPr lang="en-US" b="1" i="1" dirty="0" smtClean="0">
                <a:solidFill>
                  <a:schemeClr val="tx1"/>
                </a:solidFill>
              </a:rPr>
              <a:t>Group 3,</a:t>
            </a:r>
            <a:r>
              <a:rPr lang="en-US" i="1" dirty="0" smtClean="0">
                <a:solidFill>
                  <a:schemeClr val="tx1"/>
                </a:solidFill>
              </a:rPr>
              <a:t> the </a:t>
            </a:r>
            <a:r>
              <a:rPr lang="en-US" b="1" i="1" dirty="0" smtClean="0">
                <a:solidFill>
                  <a:schemeClr val="tx1"/>
                </a:solidFill>
              </a:rPr>
              <a:t>extreme noise </a:t>
            </a:r>
            <a:r>
              <a:rPr lang="en-US" i="1" dirty="0" smtClean="0">
                <a:solidFill>
                  <a:schemeClr val="tx1"/>
                </a:solidFill>
              </a:rPr>
              <a:t>condition, study the list of nonsense syllables while listening to rock music. The number of nonsense syllables correctly recalled by the 15 subjects follows: </a:t>
            </a:r>
            <a:r>
              <a:rPr lang="en-US" b="1" i="1" dirty="0" smtClean="0">
                <a:solidFill>
                  <a:schemeClr val="tx1"/>
                </a:solidFill>
              </a:rPr>
              <a:t>Group 1: 8, 10, 9, 10, 9; Group 2: 7, 8, 5, 8, 5; Group 3: 4, 8, 7, 5, </a:t>
            </a:r>
            <a:r>
              <a:rPr lang="en-US" dirty="0" smtClean="0">
                <a:solidFill>
                  <a:schemeClr val="tx1"/>
                </a:solidFill>
              </a:rPr>
              <a:t>7. </a:t>
            </a:r>
            <a:r>
              <a:rPr lang="en-US" i="1" dirty="0" smtClean="0">
                <a:solidFill>
                  <a:schemeClr val="tx1"/>
                </a:solidFill>
              </a:rPr>
              <a:t>Do the data indicate that noise influenced subjects’ performance?</a:t>
            </a:r>
            <a:endParaRPr lang="en-US" dirty="0" smtClean="0">
              <a:solidFill>
                <a:schemeClr val="tx1"/>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buNone/>
            </a:pPr>
            <a:r>
              <a:rPr lang="ro-RO" b="1" dirty="0" err="1" smtClean="0">
                <a:solidFill>
                  <a:schemeClr val="tx1"/>
                </a:solidFill>
              </a:rPr>
              <a:t>Null</a:t>
            </a:r>
            <a:r>
              <a:rPr lang="ro-RO" b="1" dirty="0" smtClean="0">
                <a:solidFill>
                  <a:schemeClr val="tx1"/>
                </a:solidFill>
              </a:rPr>
              <a:t> </a:t>
            </a:r>
            <a:r>
              <a:rPr lang="ro-RO" b="1" dirty="0" err="1" smtClean="0">
                <a:solidFill>
                  <a:schemeClr val="tx1"/>
                </a:solidFill>
              </a:rPr>
              <a:t>hypothesis</a:t>
            </a:r>
            <a:r>
              <a:rPr lang="ro-RO" b="1" dirty="0" smtClean="0">
                <a:solidFill>
                  <a:schemeClr val="tx1"/>
                </a:solidFill>
              </a:rPr>
              <a:t>  </a:t>
            </a:r>
            <a:r>
              <a:rPr lang="ro-RO" dirty="0" smtClean="0">
                <a:solidFill>
                  <a:schemeClr val="tx1"/>
                </a:solidFill>
              </a:rPr>
              <a:t> </a:t>
            </a:r>
            <a:r>
              <a:rPr lang="en-US" b="1" dirty="0" smtClean="0">
                <a:solidFill>
                  <a:schemeClr val="tx1"/>
                </a:solidFill>
              </a:rPr>
              <a:t>H</a:t>
            </a:r>
            <a:r>
              <a:rPr lang="en-US" b="1" baseline="-25000" dirty="0" smtClean="0">
                <a:solidFill>
                  <a:schemeClr val="tx1"/>
                </a:solidFill>
              </a:rPr>
              <a:t>0</a:t>
            </a:r>
            <a:r>
              <a:rPr lang="en-US" dirty="0" smtClean="0">
                <a:solidFill>
                  <a:schemeClr val="tx1"/>
                </a:solidFill>
              </a:rPr>
              <a:t>:</a:t>
            </a:r>
            <a:r>
              <a:rPr lang="el-GR" b="1" dirty="0" smtClean="0">
                <a:solidFill>
                  <a:schemeClr val="tx1"/>
                </a:solidFill>
              </a:rPr>
              <a:t>θ</a:t>
            </a:r>
            <a:r>
              <a:rPr lang="en-US" b="1" baseline="-25000" dirty="0" smtClean="0">
                <a:solidFill>
                  <a:schemeClr val="tx1"/>
                </a:solidFill>
              </a:rPr>
              <a:t>1</a:t>
            </a:r>
            <a:r>
              <a:rPr lang="en-US" b="1" dirty="0" smtClean="0">
                <a:solidFill>
                  <a:schemeClr val="tx1"/>
                </a:solidFill>
              </a:rPr>
              <a:t>=</a:t>
            </a:r>
            <a:r>
              <a:rPr lang="el-GR" b="1" dirty="0" smtClean="0">
                <a:solidFill>
                  <a:schemeClr val="tx1"/>
                </a:solidFill>
              </a:rPr>
              <a:t> θ</a:t>
            </a:r>
            <a:r>
              <a:rPr lang="en-US" b="1" baseline="-25000" dirty="0" smtClean="0">
                <a:solidFill>
                  <a:schemeClr val="tx1"/>
                </a:solidFill>
              </a:rPr>
              <a:t>2</a:t>
            </a:r>
            <a:r>
              <a:rPr lang="en-US" b="1" dirty="0" smtClean="0">
                <a:solidFill>
                  <a:schemeClr val="tx1"/>
                </a:solidFill>
              </a:rPr>
              <a:t>=</a:t>
            </a:r>
            <a:r>
              <a:rPr lang="el-GR" b="1" dirty="0" smtClean="0">
                <a:solidFill>
                  <a:schemeClr val="tx1"/>
                </a:solidFill>
              </a:rPr>
              <a:t> θ</a:t>
            </a:r>
            <a:r>
              <a:rPr lang="en-US" b="1" baseline="-25000" dirty="0" smtClean="0">
                <a:solidFill>
                  <a:schemeClr val="tx1"/>
                </a:solidFill>
              </a:rPr>
              <a:t>3</a:t>
            </a:r>
            <a:endParaRPr lang="en-US" dirty="0" smtClean="0">
              <a:solidFill>
                <a:schemeClr val="tx1"/>
              </a:solidFill>
            </a:endParaRPr>
          </a:p>
          <a:p>
            <a:pPr algn="just">
              <a:buNone/>
            </a:pPr>
            <a:r>
              <a:rPr lang="en-US" dirty="0" smtClean="0">
                <a:solidFill>
                  <a:schemeClr val="tx1"/>
                </a:solidFill>
              </a:rPr>
              <a:t>(The median of the population Group 1 represents equals the median of the population Group 2 represents equals the median of the population Group 3 represents. With respect to the sample data, when there are an equal number of subjects in each group, the sums of the ranks will be equal for all </a:t>
            </a:r>
            <a:r>
              <a:rPr lang="en-US" i="1" dirty="0" smtClean="0">
                <a:solidFill>
                  <a:schemeClr val="tx1"/>
                </a:solidFill>
              </a:rPr>
              <a:t>k groups — i.e.,</a:t>
            </a:r>
            <a:r>
              <a:rPr lang="en-US" dirty="0" smtClean="0">
                <a:solidFill>
                  <a:schemeClr val="tx1"/>
                </a:solidFill>
              </a:rPr>
              <a:t>∑</a:t>
            </a:r>
            <a:r>
              <a:rPr lang="pt-BR" i="1" dirty="0" smtClean="0">
                <a:solidFill>
                  <a:schemeClr val="tx1"/>
                </a:solidFill>
              </a:rPr>
              <a:t>R</a:t>
            </a:r>
            <a:r>
              <a:rPr lang="pt-BR" i="1" baseline="-25000" dirty="0" smtClean="0">
                <a:solidFill>
                  <a:schemeClr val="tx1"/>
                </a:solidFill>
              </a:rPr>
              <a:t>1</a:t>
            </a:r>
            <a:r>
              <a:rPr lang="pt-BR" i="1" dirty="0" smtClean="0">
                <a:solidFill>
                  <a:schemeClr val="tx1"/>
                </a:solidFill>
              </a:rPr>
              <a:t> =</a:t>
            </a:r>
            <a:r>
              <a:rPr lang="en-US" dirty="0" smtClean="0">
                <a:solidFill>
                  <a:schemeClr val="tx1"/>
                </a:solidFill>
              </a:rPr>
              <a:t> ∑</a:t>
            </a:r>
            <a:r>
              <a:rPr lang="pt-BR" i="1" dirty="0" smtClean="0">
                <a:solidFill>
                  <a:schemeClr val="tx1"/>
                </a:solidFill>
              </a:rPr>
              <a:t>R</a:t>
            </a:r>
            <a:r>
              <a:rPr lang="pt-BR" i="1" baseline="-25000" dirty="0" smtClean="0">
                <a:solidFill>
                  <a:schemeClr val="tx1"/>
                </a:solidFill>
              </a:rPr>
              <a:t>2</a:t>
            </a:r>
            <a:r>
              <a:rPr lang="pt-BR" i="1" dirty="0" smtClean="0">
                <a:solidFill>
                  <a:schemeClr val="tx1"/>
                </a:solidFill>
              </a:rPr>
              <a:t> =</a:t>
            </a:r>
            <a:r>
              <a:rPr lang="en-US" dirty="0" smtClean="0">
                <a:solidFill>
                  <a:schemeClr val="tx1"/>
                </a:solidFill>
              </a:rPr>
              <a:t> ∑</a:t>
            </a:r>
            <a:r>
              <a:rPr lang="pt-BR" i="1" dirty="0" smtClean="0">
                <a:solidFill>
                  <a:schemeClr val="tx1"/>
                </a:solidFill>
              </a:rPr>
              <a:t>R</a:t>
            </a:r>
            <a:r>
              <a:rPr lang="pt-BR" i="1" baseline="-25000" dirty="0" smtClean="0">
                <a:solidFill>
                  <a:schemeClr val="tx1"/>
                </a:solidFill>
              </a:rPr>
              <a:t>3</a:t>
            </a:r>
            <a:r>
              <a:rPr lang="pt-BR" i="1" dirty="0" smtClean="0">
                <a:solidFill>
                  <a:schemeClr val="tx1"/>
                </a:solidFill>
              </a:rPr>
              <a:t>).</a:t>
            </a:r>
          </a:p>
          <a:p>
            <a:pPr algn="just">
              <a:buNone/>
            </a:pPr>
            <a:endParaRPr lang="pt-BR" i="1" dirty="0" smtClean="0">
              <a:solidFill>
                <a:schemeClr val="tx1"/>
              </a:solidFill>
            </a:endParaRPr>
          </a:p>
          <a:p>
            <a:pPr algn="just">
              <a:buNone/>
            </a:pPr>
            <a:r>
              <a:rPr lang="en-US" b="1" dirty="0" smtClean="0">
                <a:solidFill>
                  <a:schemeClr val="tx1"/>
                </a:solidFill>
              </a:rPr>
              <a:t>Alternative</a:t>
            </a:r>
            <a:r>
              <a:rPr lang="ro-RO" b="1" dirty="0" smtClean="0">
                <a:solidFill>
                  <a:schemeClr val="tx1"/>
                </a:solidFill>
              </a:rPr>
              <a:t> </a:t>
            </a:r>
            <a:r>
              <a:rPr lang="ro-RO" b="1" dirty="0" err="1" smtClean="0">
                <a:solidFill>
                  <a:schemeClr val="tx1"/>
                </a:solidFill>
              </a:rPr>
              <a:t>hypothesis</a:t>
            </a:r>
            <a:r>
              <a:rPr lang="ro-RO" b="1" dirty="0" smtClean="0">
                <a:solidFill>
                  <a:schemeClr val="tx1"/>
                </a:solidFill>
              </a:rPr>
              <a:t>  </a:t>
            </a:r>
            <a:r>
              <a:rPr lang="ro-RO" dirty="0" smtClean="0">
                <a:solidFill>
                  <a:schemeClr val="tx1"/>
                </a:solidFill>
              </a:rPr>
              <a:t> </a:t>
            </a:r>
            <a:r>
              <a:rPr lang="en-US" b="1" dirty="0" smtClean="0">
                <a:solidFill>
                  <a:schemeClr val="tx1"/>
                </a:solidFill>
              </a:rPr>
              <a:t>H</a:t>
            </a:r>
            <a:r>
              <a:rPr lang="en-US" b="1" baseline="-25000" dirty="0" smtClean="0">
                <a:solidFill>
                  <a:schemeClr val="tx1"/>
                </a:solidFill>
              </a:rPr>
              <a:t>1</a:t>
            </a:r>
            <a:r>
              <a:rPr lang="en-US" dirty="0" smtClean="0">
                <a:solidFill>
                  <a:schemeClr val="tx1"/>
                </a:solidFill>
              </a:rPr>
              <a:t>: Not </a:t>
            </a:r>
            <a:r>
              <a:rPr lang="en-US" b="1" dirty="0" smtClean="0">
                <a:solidFill>
                  <a:schemeClr val="tx1"/>
                </a:solidFill>
              </a:rPr>
              <a:t>H</a:t>
            </a:r>
            <a:r>
              <a:rPr lang="en-US" b="1" baseline="-25000" dirty="0" smtClean="0">
                <a:solidFill>
                  <a:schemeClr val="tx1"/>
                </a:solidFill>
              </a:rPr>
              <a:t>0</a:t>
            </a:r>
          </a:p>
          <a:p>
            <a:pPr algn="just">
              <a:buNone/>
            </a:pPr>
            <a:r>
              <a:rPr lang="en-US" dirty="0" smtClean="0">
                <a:solidFill>
                  <a:schemeClr val="tx1"/>
                </a:solidFill>
              </a:rPr>
              <a:t>(This indicates that there is a difference between at least two of the </a:t>
            </a:r>
            <a:r>
              <a:rPr lang="en-US" i="1" dirty="0" smtClean="0">
                <a:solidFill>
                  <a:schemeClr val="tx1"/>
                </a:solidFill>
              </a:rPr>
              <a:t>k = 3 population medians.</a:t>
            </a:r>
          </a:p>
          <a:p>
            <a:pPr algn="just">
              <a:buNone/>
            </a:pPr>
            <a:r>
              <a:rPr lang="en-US" dirty="0" smtClean="0">
                <a:solidFill>
                  <a:schemeClr val="tx1"/>
                </a:solidFill>
              </a:rPr>
              <a:t>With respect to the sample data, if there are an equal number of subjects in each group, when the alternative hypothesis is true the sums of the ranks of at least two of the </a:t>
            </a:r>
            <a:r>
              <a:rPr lang="en-US" i="1" dirty="0" smtClean="0">
                <a:solidFill>
                  <a:schemeClr val="tx1"/>
                </a:solidFill>
              </a:rPr>
              <a:t>k groups will not be equal.)</a:t>
            </a:r>
            <a:endParaRPr lang="en-US" b="1" baseline="-25000"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lgn="just">
              <a:buNone/>
            </a:pPr>
            <a:r>
              <a:rPr lang="en-US" dirty="0" smtClean="0">
                <a:solidFill>
                  <a:schemeClr val="tx1"/>
                </a:solidFill>
              </a:rPr>
              <a:t>The total number of subjects employed in the experiment is </a:t>
            </a:r>
            <a:r>
              <a:rPr lang="en-US" i="1" dirty="0" smtClean="0">
                <a:solidFill>
                  <a:schemeClr val="tx1"/>
                </a:solidFill>
              </a:rPr>
              <a:t>N = 15. There are </a:t>
            </a:r>
            <a:r>
              <a:rPr lang="en-US" b="1" dirty="0" err="1" smtClean="0">
                <a:solidFill>
                  <a:schemeClr val="tx1"/>
                </a:solidFill>
              </a:rPr>
              <a:t>n</a:t>
            </a:r>
            <a:r>
              <a:rPr lang="en-US" b="1" baseline="-25000" dirty="0" err="1" smtClean="0">
                <a:solidFill>
                  <a:schemeClr val="tx1"/>
                </a:solidFill>
              </a:rPr>
              <a:t>j</a:t>
            </a:r>
            <a:r>
              <a:rPr lang="en-US" b="1" baseline="-25000" dirty="0" smtClean="0">
                <a:solidFill>
                  <a:schemeClr val="tx1"/>
                </a:solidFill>
              </a:rPr>
              <a:t> =</a:t>
            </a:r>
            <a:r>
              <a:rPr lang="en-US" b="1" dirty="0" smtClean="0">
                <a:solidFill>
                  <a:schemeClr val="tx1"/>
                </a:solidFill>
              </a:rPr>
              <a:t> n</a:t>
            </a:r>
            <a:r>
              <a:rPr lang="en-US" b="1" baseline="-25000" dirty="0" smtClean="0">
                <a:solidFill>
                  <a:schemeClr val="tx1"/>
                </a:solidFill>
              </a:rPr>
              <a:t>1 =</a:t>
            </a:r>
            <a:r>
              <a:rPr lang="en-US" b="1" dirty="0" smtClean="0">
                <a:solidFill>
                  <a:schemeClr val="tx1"/>
                </a:solidFill>
              </a:rPr>
              <a:t> n</a:t>
            </a:r>
            <a:r>
              <a:rPr lang="en-US" b="1" baseline="-25000" dirty="0" smtClean="0">
                <a:solidFill>
                  <a:schemeClr val="tx1"/>
                </a:solidFill>
              </a:rPr>
              <a:t>2 =</a:t>
            </a:r>
            <a:r>
              <a:rPr lang="en-US" b="1" dirty="0" smtClean="0">
                <a:solidFill>
                  <a:schemeClr val="tx1"/>
                </a:solidFill>
              </a:rPr>
              <a:t> n</a:t>
            </a:r>
            <a:r>
              <a:rPr lang="en-US" b="1" baseline="-25000" dirty="0" smtClean="0">
                <a:solidFill>
                  <a:schemeClr val="tx1"/>
                </a:solidFill>
              </a:rPr>
              <a:t>3 </a:t>
            </a:r>
            <a:r>
              <a:rPr lang="en-US" i="1" dirty="0" smtClean="0">
                <a:solidFill>
                  <a:schemeClr val="tx1"/>
                </a:solidFill>
              </a:rPr>
              <a:t>=5 subjects in each group.</a:t>
            </a:r>
          </a:p>
          <a:p>
            <a:pPr algn="just">
              <a:buNone/>
            </a:pPr>
            <a:endParaRPr lang="pt-BR" i="1"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pic>
        <p:nvPicPr>
          <p:cNvPr id="224258" name="Picture 2"/>
          <p:cNvPicPr>
            <a:picLocks noChangeAspect="1" noChangeArrowheads="1"/>
          </p:cNvPicPr>
          <p:nvPr/>
        </p:nvPicPr>
        <p:blipFill>
          <a:blip r:embed="rId2" cstate="print"/>
          <a:srcRect/>
          <a:stretch>
            <a:fillRect/>
          </a:stretch>
        </p:blipFill>
        <p:spPr bwMode="auto">
          <a:xfrm>
            <a:off x="457200" y="1295400"/>
            <a:ext cx="6238875" cy="2293824"/>
          </a:xfrm>
          <a:prstGeom prst="rect">
            <a:avLst/>
          </a:prstGeom>
          <a:noFill/>
          <a:ln w="9525">
            <a:noFill/>
            <a:miter lim="800000"/>
            <a:headEnd/>
            <a:tailEnd/>
          </a:ln>
        </p:spPr>
      </p:pic>
      <p:pic>
        <p:nvPicPr>
          <p:cNvPr id="224259" name="Picture 3"/>
          <p:cNvPicPr>
            <a:picLocks noChangeAspect="1" noChangeArrowheads="1"/>
          </p:cNvPicPr>
          <p:nvPr/>
        </p:nvPicPr>
        <p:blipFill>
          <a:blip r:embed="rId3" cstate="print"/>
          <a:srcRect/>
          <a:stretch>
            <a:fillRect/>
          </a:stretch>
        </p:blipFill>
        <p:spPr bwMode="auto">
          <a:xfrm>
            <a:off x="533400" y="3886200"/>
            <a:ext cx="5815013" cy="1697646"/>
          </a:xfrm>
          <a:prstGeom prst="rect">
            <a:avLst/>
          </a:prstGeom>
          <a:noFill/>
          <a:ln w="9525">
            <a:noFill/>
            <a:miter lim="800000"/>
            <a:headEnd/>
            <a:tailEnd/>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lgn="just">
              <a:buNone/>
            </a:pPr>
            <a:r>
              <a:rPr lang="en-US" dirty="0" smtClean="0">
                <a:solidFill>
                  <a:schemeClr val="tx1"/>
                </a:solidFill>
              </a:rPr>
              <a:t>a) All </a:t>
            </a:r>
            <a:r>
              <a:rPr lang="en-US" i="1" dirty="0" smtClean="0">
                <a:solidFill>
                  <a:schemeClr val="tx1"/>
                </a:solidFill>
              </a:rPr>
              <a:t>N = 15 scores are arranged in order of magnitude (irrespective of group membership), </a:t>
            </a:r>
            <a:r>
              <a:rPr lang="en-US" dirty="0" smtClean="0">
                <a:solidFill>
                  <a:schemeClr val="tx1"/>
                </a:solidFill>
              </a:rPr>
              <a:t>beginning on the left with the lowest score and moving to the right as scores increase. This is done in the second row.</a:t>
            </a:r>
          </a:p>
          <a:p>
            <a:pPr algn="just">
              <a:buNone/>
            </a:pPr>
            <a:r>
              <a:rPr lang="en-US" dirty="0" smtClean="0">
                <a:solidFill>
                  <a:schemeClr val="tx1"/>
                </a:solidFill>
              </a:rPr>
              <a:t>b) In the third row, all </a:t>
            </a:r>
            <a:r>
              <a:rPr lang="en-US" i="1" dirty="0" smtClean="0">
                <a:solidFill>
                  <a:schemeClr val="tx1"/>
                </a:solidFill>
              </a:rPr>
              <a:t>N = 15 scores are assigned a rank. Moving from left </a:t>
            </a:r>
            <a:r>
              <a:rPr lang="en-US" dirty="0" smtClean="0">
                <a:solidFill>
                  <a:schemeClr val="tx1"/>
                </a:solidFill>
              </a:rPr>
              <a:t>to right, a rank of 1 is assigned to the score that is furthest to the left (which is the lowest score), a rank of 2 is assigned to the score that is second from the left (which, if there are no ties, will be the second lowest score), and so on until the score at the extreme right (which will be the highest score) is assigned a rank equal to </a:t>
            </a:r>
            <a:r>
              <a:rPr lang="en-US" i="1" dirty="0" smtClean="0">
                <a:solidFill>
                  <a:schemeClr val="tx1"/>
                </a:solidFill>
              </a:rPr>
              <a:t>N (if there are no ties for the highest score).</a:t>
            </a:r>
          </a:p>
          <a:p>
            <a:pPr algn="just">
              <a:buNone/>
            </a:pPr>
            <a:r>
              <a:rPr lang="en-US" dirty="0" smtClean="0">
                <a:solidFill>
                  <a:schemeClr val="tx1"/>
                </a:solidFill>
              </a:rPr>
              <a:t>c) In instances where two or more subjects have the same score, the average of the ranks involved is assigned to all scores tied for a given rank. The tie-adjusted ranks are listed in the fourth row.</a:t>
            </a:r>
          </a:p>
          <a:p>
            <a:pPr algn="just">
              <a:buNone/>
            </a:pPr>
            <a:endParaRPr lang="en-US" dirty="0" smtClean="0">
              <a:solidFill>
                <a:schemeClr val="tx1"/>
              </a:solidFill>
            </a:endParaRPr>
          </a:p>
          <a:p>
            <a:pPr algn="just">
              <a:buNone/>
            </a:pPr>
            <a:r>
              <a:rPr lang="en-US" dirty="0" smtClean="0">
                <a:solidFill>
                  <a:schemeClr val="tx1"/>
                </a:solidFill>
              </a:rPr>
              <a:t>Upon rank-ordering the scores of the </a:t>
            </a:r>
            <a:r>
              <a:rPr lang="en-US" i="1" dirty="0" smtClean="0">
                <a:solidFill>
                  <a:schemeClr val="tx1"/>
                </a:solidFill>
              </a:rPr>
              <a:t>N = 15 subjects, the sum of the ranks is computed for </a:t>
            </a:r>
            <a:r>
              <a:rPr lang="ro-RO" dirty="0" err="1" smtClean="0">
                <a:solidFill>
                  <a:schemeClr val="tx1"/>
                </a:solidFill>
              </a:rPr>
              <a:t>each</a:t>
            </a:r>
            <a:r>
              <a:rPr lang="ro-RO" dirty="0" smtClean="0">
                <a:solidFill>
                  <a:schemeClr val="tx1"/>
                </a:solidFill>
              </a:rPr>
              <a:t> </a:t>
            </a:r>
            <a:r>
              <a:rPr lang="ro-RO" dirty="0" err="1" smtClean="0">
                <a:solidFill>
                  <a:schemeClr val="tx1"/>
                </a:solidFill>
              </a:rPr>
              <a:t>group</a:t>
            </a:r>
            <a:r>
              <a:rPr lang="en-US" dirty="0" smtClean="0">
                <a:solidFill>
                  <a:schemeClr val="tx1"/>
                </a:solidFill>
              </a:rPr>
              <a:t>, ∑</a:t>
            </a:r>
            <a:r>
              <a:rPr lang="pt-BR" i="1" dirty="0" smtClean="0">
                <a:solidFill>
                  <a:schemeClr val="tx1"/>
                </a:solidFill>
              </a:rPr>
              <a:t>R</a:t>
            </a:r>
            <a:r>
              <a:rPr lang="pt-BR" i="1" baseline="-25000" dirty="0" smtClean="0">
                <a:solidFill>
                  <a:schemeClr val="tx1"/>
                </a:solidFill>
              </a:rPr>
              <a:t>1</a:t>
            </a:r>
            <a:r>
              <a:rPr lang="pt-BR" i="1" dirty="0" smtClean="0">
                <a:solidFill>
                  <a:schemeClr val="tx1"/>
                </a:solidFill>
              </a:rPr>
              <a:t> =63.5, </a:t>
            </a:r>
            <a:r>
              <a:rPr lang="en-US" dirty="0" smtClean="0">
                <a:solidFill>
                  <a:schemeClr val="tx1"/>
                </a:solidFill>
              </a:rPr>
              <a:t> ∑</a:t>
            </a:r>
            <a:r>
              <a:rPr lang="pt-BR" i="1" dirty="0" smtClean="0">
                <a:solidFill>
                  <a:schemeClr val="tx1"/>
                </a:solidFill>
              </a:rPr>
              <a:t>R</a:t>
            </a:r>
            <a:r>
              <a:rPr lang="pt-BR" i="1" baseline="-25000" dirty="0" smtClean="0">
                <a:solidFill>
                  <a:schemeClr val="tx1"/>
                </a:solidFill>
              </a:rPr>
              <a:t>2</a:t>
            </a:r>
            <a:r>
              <a:rPr lang="pt-BR" i="1" dirty="0" smtClean="0">
                <a:solidFill>
                  <a:schemeClr val="tx1"/>
                </a:solidFill>
              </a:rPr>
              <a:t> =31, </a:t>
            </a:r>
            <a:r>
              <a:rPr lang="en-US" dirty="0" smtClean="0">
                <a:solidFill>
                  <a:schemeClr val="tx1"/>
                </a:solidFill>
              </a:rPr>
              <a:t> ∑</a:t>
            </a:r>
            <a:r>
              <a:rPr lang="pt-BR" i="1" dirty="0" smtClean="0">
                <a:solidFill>
                  <a:schemeClr val="tx1"/>
                </a:solidFill>
              </a:rPr>
              <a:t>R</a:t>
            </a:r>
            <a:r>
              <a:rPr lang="pt-BR" i="1" baseline="-25000" dirty="0" smtClean="0">
                <a:solidFill>
                  <a:schemeClr val="tx1"/>
                </a:solidFill>
              </a:rPr>
              <a:t>3</a:t>
            </a:r>
            <a:r>
              <a:rPr lang="pt-BR" i="1" dirty="0" smtClean="0">
                <a:solidFill>
                  <a:schemeClr val="tx1"/>
                </a:solidFill>
              </a:rPr>
              <a:t>=25.5.</a:t>
            </a:r>
          </a:p>
          <a:p>
            <a:pPr>
              <a:buNone/>
            </a:pPr>
            <a:endParaRPr lang="en-US" dirty="0" smtClean="0">
              <a:solidFill>
                <a:schemeClr val="tx1"/>
              </a:solidFill>
            </a:endParaRPr>
          </a:p>
          <a:p>
            <a:pPr algn="just">
              <a:buNone/>
            </a:pPr>
            <a:r>
              <a:rPr lang="en-US" dirty="0" smtClean="0">
                <a:solidFill>
                  <a:schemeClr val="tx1"/>
                </a:solidFill>
              </a:rPr>
              <a:t>The </a:t>
            </a:r>
            <a:r>
              <a:rPr lang="en-US" b="1" dirty="0" smtClean="0">
                <a:solidFill>
                  <a:schemeClr val="tx1"/>
                </a:solidFill>
              </a:rPr>
              <a:t>chi-square distribution </a:t>
            </a:r>
            <a:r>
              <a:rPr lang="en-US" dirty="0" smtClean="0">
                <a:solidFill>
                  <a:schemeClr val="tx1"/>
                </a:solidFill>
              </a:rPr>
              <a:t>is used to approximate the </a:t>
            </a:r>
            <a:r>
              <a:rPr lang="en-US" b="1" dirty="0" err="1" smtClean="0">
                <a:solidFill>
                  <a:schemeClr val="tx1"/>
                </a:solidFill>
              </a:rPr>
              <a:t>Kruskal</a:t>
            </a:r>
            <a:r>
              <a:rPr lang="en-US" b="1" dirty="0" smtClean="0">
                <a:solidFill>
                  <a:schemeClr val="tx1"/>
                </a:solidFill>
              </a:rPr>
              <a:t>–Wallis test statistic.</a:t>
            </a: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r>
              <a:rPr lang="en-US" dirty="0" smtClean="0">
                <a:solidFill>
                  <a:schemeClr val="tx1"/>
                </a:solidFill>
              </a:rPr>
              <a:t>Note that                      indicates that for each of the </a:t>
            </a:r>
            <a:r>
              <a:rPr lang="en-US" i="1" dirty="0" smtClean="0">
                <a:solidFill>
                  <a:schemeClr val="tx1"/>
                </a:solidFill>
              </a:rPr>
              <a:t>k</a:t>
            </a:r>
            <a:r>
              <a:rPr lang="en-US" dirty="0" smtClean="0">
                <a:solidFill>
                  <a:schemeClr val="tx1"/>
                </a:solidFill>
              </a:rPr>
              <a:t> groups, the sum of the ranks is squared and then divided by the number of subjects in the group. Upon doing this for all </a:t>
            </a:r>
            <a:r>
              <a:rPr lang="en-US" i="1" dirty="0" smtClean="0">
                <a:solidFill>
                  <a:schemeClr val="tx1"/>
                </a:solidFill>
              </a:rPr>
              <a:t>k groups, the resulting values are summed.  Substituting the appropriate </a:t>
            </a:r>
            <a:r>
              <a:rPr lang="en-US" dirty="0" smtClean="0">
                <a:solidFill>
                  <a:schemeClr val="tx1"/>
                </a:solidFill>
              </a:rPr>
              <a:t>values the value </a:t>
            </a:r>
            <a:r>
              <a:rPr lang="en-US" i="1" dirty="0" smtClean="0">
                <a:solidFill>
                  <a:schemeClr val="tx1"/>
                </a:solidFill>
              </a:rPr>
              <a:t>H = 8.44 is computed.</a:t>
            </a: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pic>
        <p:nvPicPr>
          <p:cNvPr id="225282" name="Picture 2"/>
          <p:cNvPicPr>
            <a:picLocks noChangeAspect="1" noChangeArrowheads="1"/>
          </p:cNvPicPr>
          <p:nvPr/>
        </p:nvPicPr>
        <p:blipFill>
          <a:blip r:embed="rId2" cstate="print"/>
          <a:srcRect/>
          <a:stretch>
            <a:fillRect/>
          </a:stretch>
        </p:blipFill>
        <p:spPr bwMode="auto">
          <a:xfrm>
            <a:off x="762000" y="457200"/>
            <a:ext cx="3800475" cy="838200"/>
          </a:xfrm>
          <a:prstGeom prst="rect">
            <a:avLst/>
          </a:prstGeom>
          <a:noFill/>
          <a:ln w="9525">
            <a:noFill/>
            <a:miter lim="800000"/>
            <a:headEnd/>
            <a:tailEnd/>
          </a:ln>
        </p:spPr>
      </p:pic>
      <p:pic>
        <p:nvPicPr>
          <p:cNvPr id="225283" name="Picture 3"/>
          <p:cNvPicPr>
            <a:picLocks noChangeAspect="1" noChangeArrowheads="1"/>
          </p:cNvPicPr>
          <p:nvPr/>
        </p:nvPicPr>
        <p:blipFill>
          <a:blip r:embed="rId3" cstate="print"/>
          <a:srcRect/>
          <a:stretch>
            <a:fillRect/>
          </a:stretch>
        </p:blipFill>
        <p:spPr bwMode="auto">
          <a:xfrm>
            <a:off x="1752600" y="1600200"/>
            <a:ext cx="1304925" cy="333375"/>
          </a:xfrm>
          <a:prstGeom prst="rect">
            <a:avLst/>
          </a:prstGeom>
          <a:noFill/>
          <a:ln w="9525">
            <a:noFill/>
            <a:miter lim="800000"/>
            <a:headEnd/>
            <a:tailEnd/>
          </a:ln>
        </p:spPr>
      </p:pic>
      <p:pic>
        <p:nvPicPr>
          <p:cNvPr id="225284" name="Picture 4"/>
          <p:cNvPicPr>
            <a:picLocks noChangeAspect="1" noChangeArrowheads="1"/>
          </p:cNvPicPr>
          <p:nvPr/>
        </p:nvPicPr>
        <p:blipFill>
          <a:blip r:embed="rId4" cstate="print"/>
          <a:srcRect/>
          <a:stretch>
            <a:fillRect/>
          </a:stretch>
        </p:blipFill>
        <p:spPr bwMode="auto">
          <a:xfrm>
            <a:off x="990600" y="3505200"/>
            <a:ext cx="5905500" cy="800100"/>
          </a:xfrm>
          <a:prstGeom prst="rect">
            <a:avLst/>
          </a:prstGeom>
          <a:noFill/>
          <a:ln w="9525">
            <a:noFill/>
            <a:miter lim="800000"/>
            <a:headEnd/>
            <a:tailEnd/>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lgn="just">
              <a:buNone/>
            </a:pPr>
            <a:r>
              <a:rPr lang="en-US" b="1" dirty="0" smtClean="0">
                <a:solidFill>
                  <a:schemeClr val="tx1"/>
                </a:solidFill>
              </a:rPr>
              <a:t>Interpretation of the Test Results </a:t>
            </a:r>
          </a:p>
          <a:p>
            <a:pPr algn="just">
              <a:buNone/>
            </a:pPr>
            <a:endParaRPr lang="en-US" b="1" dirty="0" smtClean="0">
              <a:solidFill>
                <a:schemeClr val="tx1"/>
              </a:solidFill>
            </a:endParaRPr>
          </a:p>
          <a:p>
            <a:pPr algn="just">
              <a:buNone/>
            </a:pPr>
            <a:r>
              <a:rPr lang="en-US" dirty="0" smtClean="0">
                <a:solidFill>
                  <a:schemeClr val="tx1"/>
                </a:solidFill>
              </a:rPr>
              <a:t>In order to reject the null hypothesis, the computed value H=X</a:t>
            </a:r>
            <a:r>
              <a:rPr lang="en-US" baseline="30000" dirty="0" smtClean="0">
                <a:solidFill>
                  <a:schemeClr val="tx1"/>
                </a:solidFill>
              </a:rPr>
              <a:t>2</a:t>
            </a:r>
            <a:r>
              <a:rPr lang="en-US" dirty="0" smtClean="0">
                <a:solidFill>
                  <a:schemeClr val="tx1"/>
                </a:solidFill>
              </a:rPr>
              <a:t>  must be equal to or greater than the tabled critical chi-square value at the prespecified level of significance.</a:t>
            </a:r>
          </a:p>
          <a:p>
            <a:pPr algn="just">
              <a:buNone/>
            </a:pPr>
            <a:endParaRPr lang="en-US" dirty="0" smtClean="0">
              <a:solidFill>
                <a:schemeClr val="tx1"/>
              </a:solidFill>
            </a:endParaRPr>
          </a:p>
          <a:p>
            <a:pPr algn="just">
              <a:buNone/>
            </a:pPr>
            <a:r>
              <a:rPr lang="en-US" dirty="0" smtClean="0"/>
              <a:t>The number of degrees of freedom are </a:t>
            </a:r>
            <a:r>
              <a:rPr lang="en-US" i="1" dirty="0" err="1" smtClean="0"/>
              <a:t>df</a:t>
            </a:r>
            <a:r>
              <a:rPr lang="en-US" i="1" dirty="0" smtClean="0"/>
              <a:t> = 3 – 1 = 2.</a:t>
            </a:r>
          </a:p>
          <a:p>
            <a:pPr algn="just">
              <a:buNone/>
            </a:pPr>
            <a:r>
              <a:rPr lang="en-US" dirty="0" smtClean="0">
                <a:solidFill>
                  <a:schemeClr val="tx1"/>
                </a:solidFill>
              </a:rPr>
              <a:t>For </a:t>
            </a:r>
            <a:r>
              <a:rPr lang="en-US" i="1" dirty="0" err="1" smtClean="0">
                <a:solidFill>
                  <a:schemeClr val="tx1"/>
                </a:solidFill>
              </a:rPr>
              <a:t>df</a:t>
            </a:r>
            <a:r>
              <a:rPr lang="en-US" i="1" dirty="0" smtClean="0">
                <a:solidFill>
                  <a:schemeClr val="tx1"/>
                </a:solidFill>
              </a:rPr>
              <a:t> = 2, the tabled critical .05 and .01 chi-square values are  </a:t>
            </a:r>
            <a:r>
              <a:rPr lang="en-US" dirty="0" smtClean="0">
                <a:solidFill>
                  <a:schemeClr val="tx1"/>
                </a:solidFill>
              </a:rPr>
              <a:t>X</a:t>
            </a:r>
            <a:r>
              <a:rPr lang="en-US" baseline="30000" dirty="0" smtClean="0">
                <a:solidFill>
                  <a:schemeClr val="tx1"/>
                </a:solidFill>
              </a:rPr>
              <a:t>2</a:t>
            </a:r>
            <a:r>
              <a:rPr lang="en-US" baseline="-25000" dirty="0" smtClean="0">
                <a:solidFill>
                  <a:schemeClr val="tx1"/>
                </a:solidFill>
              </a:rPr>
              <a:t>.05</a:t>
            </a:r>
            <a:r>
              <a:rPr lang="en-US" dirty="0" smtClean="0">
                <a:solidFill>
                  <a:schemeClr val="tx1"/>
                </a:solidFill>
              </a:rPr>
              <a:t>=5.99 </a:t>
            </a:r>
            <a:r>
              <a:rPr lang="en-US" i="1" dirty="0" smtClean="0">
                <a:solidFill>
                  <a:schemeClr val="tx1"/>
                </a:solidFill>
              </a:rPr>
              <a:t>and </a:t>
            </a:r>
            <a:r>
              <a:rPr lang="en-US" dirty="0" smtClean="0">
                <a:solidFill>
                  <a:schemeClr val="tx1"/>
                </a:solidFill>
              </a:rPr>
              <a:t>X</a:t>
            </a:r>
            <a:r>
              <a:rPr lang="en-US" baseline="30000" dirty="0" smtClean="0">
                <a:solidFill>
                  <a:schemeClr val="tx1"/>
                </a:solidFill>
              </a:rPr>
              <a:t>2</a:t>
            </a:r>
            <a:r>
              <a:rPr lang="en-US" baseline="-25000" dirty="0" smtClean="0">
                <a:solidFill>
                  <a:schemeClr val="tx1"/>
                </a:solidFill>
              </a:rPr>
              <a:t>.01</a:t>
            </a:r>
            <a:r>
              <a:rPr lang="en-US" dirty="0" smtClean="0">
                <a:solidFill>
                  <a:schemeClr val="tx1"/>
                </a:solidFill>
              </a:rPr>
              <a:t>=9.21. Since the computed value </a:t>
            </a:r>
            <a:r>
              <a:rPr lang="en-US" i="1" dirty="0" smtClean="0">
                <a:solidFill>
                  <a:schemeClr val="tx1"/>
                </a:solidFill>
              </a:rPr>
              <a:t>H = 8.44 is greater than </a:t>
            </a:r>
            <a:r>
              <a:rPr lang="en-US" dirty="0" smtClean="0">
                <a:solidFill>
                  <a:schemeClr val="tx1"/>
                </a:solidFill>
              </a:rPr>
              <a:t>X</a:t>
            </a:r>
            <a:r>
              <a:rPr lang="en-US" baseline="30000" dirty="0" smtClean="0">
                <a:solidFill>
                  <a:schemeClr val="tx1"/>
                </a:solidFill>
              </a:rPr>
              <a:t>2</a:t>
            </a:r>
            <a:r>
              <a:rPr lang="en-US" baseline="-25000" dirty="0" smtClean="0">
                <a:solidFill>
                  <a:schemeClr val="tx1"/>
                </a:solidFill>
              </a:rPr>
              <a:t>.05</a:t>
            </a:r>
            <a:r>
              <a:rPr lang="en-US" dirty="0" smtClean="0">
                <a:solidFill>
                  <a:schemeClr val="tx1"/>
                </a:solidFill>
              </a:rPr>
              <a:t>=5.99, the alternative hypothesis is supported at the .05 level.</a:t>
            </a:r>
          </a:p>
          <a:p>
            <a:pPr algn="just">
              <a:buNone/>
            </a:pPr>
            <a:endParaRPr lang="en-US" i="1" dirty="0" smtClean="0">
              <a:solidFill>
                <a:schemeClr val="tx1"/>
              </a:solidFill>
            </a:endParaRPr>
          </a:p>
          <a:p>
            <a:pPr algn="just">
              <a:buNone/>
            </a:pPr>
            <a:r>
              <a:rPr lang="en-US" dirty="0" smtClean="0">
                <a:solidFill>
                  <a:schemeClr val="tx1"/>
                </a:solidFill>
              </a:rPr>
              <a:t>It can be concluded that </a:t>
            </a:r>
            <a:r>
              <a:rPr lang="en-US" b="1" dirty="0" smtClean="0">
                <a:solidFill>
                  <a:schemeClr val="tx1"/>
                </a:solidFill>
              </a:rPr>
              <a:t>there is a significant difference between at least two of the three groups exposed to different levels of noise</a:t>
            </a:r>
            <a:r>
              <a:rPr lang="en-US" dirty="0" smtClean="0">
                <a:solidFill>
                  <a:schemeClr val="tx1"/>
                </a:solidFill>
              </a:rPr>
              <a:t>. This result can be summarized as follows: </a:t>
            </a:r>
            <a:r>
              <a:rPr lang="en-US" i="1" dirty="0" smtClean="0">
                <a:solidFill>
                  <a:schemeClr val="tx1"/>
                </a:solidFill>
              </a:rPr>
              <a:t>H(2) = 8.44, p &lt; .05.</a:t>
            </a:r>
          </a:p>
          <a:p>
            <a:endParaRPr lang="en-US" dirty="0" smtClean="0"/>
          </a:p>
          <a:p>
            <a:pPr algn="just">
              <a:buNone/>
            </a:pP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07399" cy="5584163"/>
          </a:xfrm>
        </p:spPr>
        <p:txBody>
          <a:bodyPr>
            <a:normAutofit/>
          </a:bodyPr>
          <a:lstStyle/>
          <a:p>
            <a:pPr>
              <a:buNone/>
            </a:pPr>
            <a:r>
              <a:rPr lang="en-US" b="1" dirty="0" smtClean="0">
                <a:solidFill>
                  <a:schemeClr val="tx1"/>
                </a:solidFill>
              </a:rPr>
              <a:t> OBSERVATIONS:</a:t>
            </a:r>
          </a:p>
          <a:p>
            <a:pPr>
              <a:buNone/>
            </a:pPr>
            <a:endParaRPr lang="en-US" dirty="0" smtClean="0">
              <a:solidFill>
                <a:schemeClr val="tx1"/>
              </a:solidFill>
            </a:endParaRPr>
          </a:p>
          <a:p>
            <a:pPr>
              <a:buNone/>
            </a:pPr>
            <a:r>
              <a:rPr lang="en-US" dirty="0" smtClean="0">
                <a:solidFill>
                  <a:schemeClr val="tx1"/>
                </a:solidFill>
              </a:rPr>
              <a:t>Parametric assumptions allow us to extrapolate away from the data.</a:t>
            </a:r>
          </a:p>
          <a:p>
            <a:pPr>
              <a:buNone/>
            </a:pPr>
            <a:endParaRPr lang="en-US" dirty="0" smtClean="0">
              <a:solidFill>
                <a:schemeClr val="tx1"/>
              </a:solidFill>
            </a:endParaRPr>
          </a:p>
          <a:p>
            <a:pPr>
              <a:buNone/>
            </a:pPr>
            <a:r>
              <a:rPr lang="en-US" dirty="0" smtClean="0">
                <a:solidFill>
                  <a:schemeClr val="tx1"/>
                </a:solidFill>
              </a:rPr>
              <a:t>Nonparametric methods are seldom used to extrapolate outside the range of observed data. In a typical nonparametric analysis, little or nothing can be said about the probability of obtaining future data beyond the largest sampled observation or less than the smallest one. </a:t>
            </a:r>
          </a:p>
          <a:p>
            <a:pPr>
              <a:buNone/>
            </a:pPr>
            <a:endParaRPr lang="en-US" dirty="0" smtClean="0">
              <a:solidFill>
                <a:schemeClr val="tx1"/>
              </a:solidFill>
            </a:endParaRPr>
          </a:p>
          <a:p>
            <a:pPr>
              <a:buNone/>
            </a:pPr>
            <a:endParaRPr lang="en-US" dirty="0" smtClean="0">
              <a:solidFill>
                <a:schemeClr val="tx1"/>
              </a:solidFill>
            </a:endParaRPr>
          </a:p>
          <a:p>
            <a:pPr>
              <a:buNone/>
            </a:pPr>
            <a:r>
              <a:rPr lang="en-US" dirty="0" smtClean="0">
                <a:solidFill>
                  <a:schemeClr val="tx1"/>
                </a:solidFill>
              </a:rPr>
              <a:t>Most of the </a:t>
            </a:r>
            <a:r>
              <a:rPr lang="en-US" b="1" dirty="0" smtClean="0">
                <a:solidFill>
                  <a:schemeClr val="tx1"/>
                </a:solidFill>
              </a:rPr>
              <a:t>usual parametric statistical methods </a:t>
            </a:r>
            <a:r>
              <a:rPr lang="en-US" dirty="0" smtClean="0">
                <a:solidFill>
                  <a:schemeClr val="tx1"/>
                </a:solidFill>
              </a:rPr>
              <a:t>require an </a:t>
            </a:r>
            <a:r>
              <a:rPr lang="en-US" b="1" dirty="0" smtClean="0">
                <a:solidFill>
                  <a:schemeClr val="tx1"/>
                </a:solidFill>
              </a:rPr>
              <a:t>interval scale </a:t>
            </a:r>
            <a:r>
              <a:rPr lang="en-US" dirty="0" smtClean="0">
                <a:solidFill>
                  <a:schemeClr val="tx1"/>
                </a:solidFill>
              </a:rPr>
              <a:t>of measurement. </a:t>
            </a:r>
          </a:p>
          <a:p>
            <a:pPr>
              <a:buNone/>
            </a:pPr>
            <a:r>
              <a:rPr lang="en-US" dirty="0" smtClean="0">
                <a:solidFill>
                  <a:schemeClr val="tx1"/>
                </a:solidFill>
              </a:rPr>
              <a:t>Most </a:t>
            </a:r>
            <a:r>
              <a:rPr lang="en-US" b="1" dirty="0" smtClean="0">
                <a:solidFill>
                  <a:schemeClr val="tx1"/>
                </a:solidFill>
              </a:rPr>
              <a:t>nonparametric methods </a:t>
            </a:r>
            <a:r>
              <a:rPr lang="en-US" dirty="0" smtClean="0">
                <a:solidFill>
                  <a:schemeClr val="tx1"/>
                </a:solidFill>
              </a:rPr>
              <a:t>assume either the </a:t>
            </a:r>
            <a:r>
              <a:rPr lang="en-US" b="1" dirty="0" smtClean="0">
                <a:solidFill>
                  <a:schemeClr val="tx1"/>
                </a:solidFill>
              </a:rPr>
              <a:t>nominal scale or the ordinal scale</a:t>
            </a:r>
            <a:r>
              <a:rPr lang="en-US" dirty="0" smtClean="0">
                <a:solidFill>
                  <a:schemeClr val="tx1"/>
                </a:solidFill>
              </a:rPr>
              <a:t> to be appropriate.</a:t>
            </a:r>
          </a:p>
          <a:p>
            <a:pPr>
              <a:buNone/>
            </a:pPr>
            <a:endParaRPr lang="en-US" dirty="0" smtClean="0">
              <a:solidFill>
                <a:schemeClr val="tx1"/>
              </a:solidFill>
            </a:endParaRPr>
          </a:p>
          <a:p>
            <a:pPr>
              <a:buNone/>
            </a:pPr>
            <a:endParaRPr lang="en-US" dirty="0" smtClean="0">
              <a:solidFill>
                <a:schemeClr val="tx1"/>
              </a:solidFill>
            </a:endParaRPr>
          </a:p>
          <a:p>
            <a:pPr>
              <a:buNone/>
            </a:pPr>
            <a:endParaRPr lang="ro-RO" dirty="0">
              <a:solidFill>
                <a:schemeClr val="tx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cstate="print"/>
          <a:srcRect/>
          <a:stretch>
            <a:fillRect/>
          </a:stretch>
        </p:blipFill>
        <p:spPr bwMode="auto">
          <a:xfrm>
            <a:off x="1143000" y="304800"/>
            <a:ext cx="4781550" cy="6044736"/>
          </a:xfrm>
          <a:prstGeom prst="rect">
            <a:avLst/>
          </a:prstGeom>
          <a:noFill/>
          <a:ln w="9525">
            <a:noFill/>
            <a:miter lim="800000"/>
            <a:headEnd/>
            <a:tailEnd/>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lgn="just">
              <a:buNone/>
            </a:pPr>
            <a:r>
              <a:rPr lang="en-US" b="1" dirty="0" smtClean="0">
                <a:solidFill>
                  <a:schemeClr val="tx1"/>
                </a:solidFill>
              </a:rPr>
              <a:t>Tie correction for the </a:t>
            </a:r>
            <a:r>
              <a:rPr lang="en-US" b="1" dirty="0" err="1" smtClean="0">
                <a:solidFill>
                  <a:schemeClr val="tx1"/>
                </a:solidFill>
              </a:rPr>
              <a:t>Kruskal</a:t>
            </a:r>
            <a:r>
              <a:rPr lang="en-US" b="1" dirty="0" smtClean="0">
                <a:solidFill>
                  <a:schemeClr val="tx1"/>
                </a:solidFill>
              </a:rPr>
              <a:t>–Wallis one-way analysis of variance by ranks Some </a:t>
            </a:r>
            <a:r>
              <a:rPr lang="en-US" dirty="0" smtClean="0">
                <a:solidFill>
                  <a:schemeClr val="tx1"/>
                </a:solidFill>
              </a:rPr>
              <a:t>sources recommend that if there is an excessive number of ties in the overall distribution of </a:t>
            </a:r>
            <a:r>
              <a:rPr lang="en-US" i="1" dirty="0" smtClean="0">
                <a:solidFill>
                  <a:schemeClr val="tx1"/>
                </a:solidFill>
              </a:rPr>
              <a:t>N </a:t>
            </a:r>
            <a:r>
              <a:rPr lang="en-US" dirty="0" smtClean="0">
                <a:solidFill>
                  <a:schemeClr val="tx1"/>
                </a:solidFill>
              </a:rPr>
              <a:t>scores, the value of the </a:t>
            </a:r>
            <a:r>
              <a:rPr lang="en-US" b="1" dirty="0" err="1" smtClean="0">
                <a:solidFill>
                  <a:schemeClr val="tx1"/>
                </a:solidFill>
              </a:rPr>
              <a:t>Kruskal</a:t>
            </a:r>
            <a:r>
              <a:rPr lang="en-US" b="1" dirty="0" smtClean="0">
                <a:solidFill>
                  <a:schemeClr val="tx1"/>
                </a:solidFill>
              </a:rPr>
              <a:t>–Wallis test statistic be adjusted. </a:t>
            </a:r>
            <a:r>
              <a:rPr lang="en-US" dirty="0" smtClean="0">
                <a:solidFill>
                  <a:schemeClr val="tx1"/>
                </a:solidFill>
              </a:rPr>
              <a:t>The tie correction results in a small increase in the value of </a:t>
            </a:r>
            <a:r>
              <a:rPr lang="en-US" i="1" dirty="0" smtClean="0">
                <a:solidFill>
                  <a:schemeClr val="tx1"/>
                </a:solidFill>
              </a:rPr>
              <a:t>H (thus providing a slightly more powerful test of the alternative </a:t>
            </a:r>
            <a:r>
              <a:rPr lang="ro-RO" dirty="0" err="1" smtClean="0">
                <a:solidFill>
                  <a:schemeClr val="tx1"/>
                </a:solidFill>
              </a:rPr>
              <a:t>hypothesis</a:t>
            </a:r>
            <a:r>
              <a:rPr lang="ro-RO" dirty="0" smtClean="0">
                <a:solidFill>
                  <a:schemeClr val="tx1"/>
                </a:solidFill>
              </a:rPr>
              <a:t>).</a:t>
            </a:r>
            <a:endParaRPr lang="en-US" dirty="0" smtClean="0">
              <a:solidFill>
                <a:schemeClr val="tx1"/>
              </a:solidFill>
            </a:endParaRPr>
          </a:p>
          <a:p>
            <a:pPr algn="just">
              <a:buNone/>
            </a:pPr>
            <a:endParaRPr lang="en-US" dirty="0" smtClean="0">
              <a:solidFill>
                <a:schemeClr val="tx1"/>
              </a:solidFill>
            </a:endParaRPr>
          </a:p>
          <a:p>
            <a:pPr algn="just">
              <a:buNone/>
            </a:pPr>
            <a:r>
              <a:rPr lang="en-US" dirty="0" smtClean="0">
                <a:solidFill>
                  <a:schemeClr val="tx1"/>
                </a:solidFill>
              </a:rPr>
              <a:t>Compute the value </a:t>
            </a:r>
            <a:r>
              <a:rPr lang="en-US" i="1" dirty="0" smtClean="0">
                <a:solidFill>
                  <a:schemeClr val="tx1"/>
                </a:solidFill>
              </a:rPr>
              <a:t>C, which represents the tie correction </a:t>
            </a:r>
            <a:r>
              <a:rPr lang="en-US" dirty="0" smtClean="0">
                <a:solidFill>
                  <a:schemeClr val="tx1"/>
                </a:solidFill>
              </a:rPr>
              <a:t>factor for the </a:t>
            </a:r>
            <a:r>
              <a:rPr lang="en-US" b="1" dirty="0" err="1" smtClean="0">
                <a:solidFill>
                  <a:schemeClr val="tx1"/>
                </a:solidFill>
              </a:rPr>
              <a:t>Kruskal</a:t>
            </a:r>
            <a:r>
              <a:rPr lang="en-US" b="1" dirty="0" smtClean="0">
                <a:solidFill>
                  <a:schemeClr val="tx1"/>
                </a:solidFill>
              </a:rPr>
              <a:t>–Wallis one-way analysis of variance by ranks.</a:t>
            </a:r>
          </a:p>
          <a:p>
            <a:pPr algn="just">
              <a:buNone/>
            </a:pPr>
            <a:endParaRPr lang="en-US" b="1" dirty="0" smtClean="0">
              <a:solidFill>
                <a:schemeClr val="tx1"/>
              </a:solidFill>
            </a:endParaRPr>
          </a:p>
          <a:p>
            <a:pPr algn="just">
              <a:buNone/>
            </a:pPr>
            <a:endParaRPr lang="en-US" b="1" dirty="0" smtClean="0">
              <a:solidFill>
                <a:schemeClr val="tx1"/>
              </a:solidFill>
            </a:endParaRPr>
          </a:p>
          <a:p>
            <a:pPr>
              <a:buNone/>
            </a:pPr>
            <a:endParaRPr lang="en-US" b="1" dirty="0" smtClean="0">
              <a:solidFill>
                <a:schemeClr val="tx1"/>
              </a:solidFill>
            </a:endParaRPr>
          </a:p>
          <a:p>
            <a:pPr>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pic>
        <p:nvPicPr>
          <p:cNvPr id="227330" name="Picture 2"/>
          <p:cNvPicPr>
            <a:picLocks noChangeAspect="1" noChangeArrowheads="1"/>
          </p:cNvPicPr>
          <p:nvPr/>
        </p:nvPicPr>
        <p:blipFill>
          <a:blip r:embed="rId2" cstate="print"/>
          <a:srcRect/>
          <a:stretch>
            <a:fillRect/>
          </a:stretch>
        </p:blipFill>
        <p:spPr bwMode="auto">
          <a:xfrm>
            <a:off x="838200" y="3733800"/>
            <a:ext cx="4962525" cy="1543050"/>
          </a:xfrm>
          <a:prstGeom prst="rect">
            <a:avLst/>
          </a:prstGeom>
          <a:noFill/>
          <a:ln w="9525">
            <a:noFill/>
            <a:miter lim="800000"/>
            <a:headEnd/>
            <a:tailEnd/>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254999" cy="6096000"/>
          </a:xfrm>
        </p:spPr>
        <p:txBody>
          <a:bodyPr>
            <a:normAutofit/>
          </a:bodyPr>
          <a:lstStyle/>
          <a:p>
            <a:pPr algn="just">
              <a:buNone/>
            </a:pPr>
            <a:r>
              <a:rPr lang="en-US" dirty="0" smtClean="0">
                <a:solidFill>
                  <a:schemeClr val="tx1"/>
                </a:solidFill>
              </a:rPr>
              <a:t>The notation                    indicates the following: </a:t>
            </a:r>
          </a:p>
          <a:p>
            <a:pPr algn="just">
              <a:buNone/>
            </a:pPr>
            <a:r>
              <a:rPr lang="en-US" dirty="0" smtClean="0">
                <a:solidFill>
                  <a:schemeClr val="tx1"/>
                </a:solidFill>
              </a:rPr>
              <a:t>a) For each set of ties, the number of ties in the set is subtracted from the cube of the number of ties in that set; and </a:t>
            </a:r>
          </a:p>
          <a:p>
            <a:pPr algn="just">
              <a:buNone/>
            </a:pPr>
            <a:r>
              <a:rPr lang="en-US" dirty="0" smtClean="0">
                <a:solidFill>
                  <a:schemeClr val="tx1"/>
                </a:solidFill>
              </a:rPr>
              <a:t>b) The sum of all the values computed in part a) is obtained.</a:t>
            </a: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r>
              <a:rPr lang="en-US" dirty="0" err="1" smtClean="0">
                <a:solidFill>
                  <a:schemeClr val="tx1"/>
                </a:solidFill>
              </a:rPr>
              <a:t>H</a:t>
            </a:r>
            <a:r>
              <a:rPr lang="en-US" baseline="-25000" dirty="0" err="1" smtClean="0">
                <a:solidFill>
                  <a:schemeClr val="tx1"/>
                </a:solidFill>
              </a:rPr>
              <a:t>c</a:t>
            </a:r>
            <a:r>
              <a:rPr lang="en-US" dirty="0" smtClean="0">
                <a:solidFill>
                  <a:schemeClr val="tx1"/>
                </a:solidFill>
              </a:rPr>
              <a:t> represents the tie-corrected value of the </a:t>
            </a:r>
            <a:r>
              <a:rPr lang="en-US" b="1" dirty="0" err="1" smtClean="0">
                <a:solidFill>
                  <a:schemeClr val="tx1"/>
                </a:solidFill>
              </a:rPr>
              <a:t>Kruskal</a:t>
            </a:r>
            <a:r>
              <a:rPr lang="en-US" b="1" dirty="0" smtClean="0">
                <a:solidFill>
                  <a:schemeClr val="tx1"/>
                </a:solidFill>
              </a:rPr>
              <a:t>–Wallis test statistic.</a:t>
            </a:r>
          </a:p>
          <a:p>
            <a:pPr algn="just">
              <a:buNone/>
            </a:pPr>
            <a:endParaRPr lang="en-US" b="1" dirty="0" smtClean="0">
              <a:solidFill>
                <a:schemeClr val="tx1"/>
              </a:solidFill>
            </a:endParaRPr>
          </a:p>
          <a:p>
            <a:pPr algn="just">
              <a:buNone/>
            </a:pPr>
            <a:endParaRPr lang="en-US" b="1" dirty="0" smtClean="0">
              <a:solidFill>
                <a:schemeClr val="tx1"/>
              </a:solidFill>
            </a:endParaRPr>
          </a:p>
          <a:p>
            <a:pPr algn="just">
              <a:buNone/>
            </a:pPr>
            <a:endParaRPr lang="en-US" b="1" dirty="0" smtClean="0">
              <a:solidFill>
                <a:schemeClr val="tx1"/>
              </a:solidFill>
            </a:endParaRPr>
          </a:p>
          <a:p>
            <a:pPr algn="just">
              <a:buNone/>
            </a:pPr>
            <a:r>
              <a:rPr lang="en-US" dirty="0" smtClean="0">
                <a:solidFill>
                  <a:schemeClr val="tx1"/>
                </a:solidFill>
              </a:rPr>
              <a:t>The value </a:t>
            </a:r>
            <a:r>
              <a:rPr lang="en-US" dirty="0" err="1" smtClean="0">
                <a:solidFill>
                  <a:schemeClr val="tx1"/>
                </a:solidFill>
              </a:rPr>
              <a:t>H</a:t>
            </a:r>
            <a:r>
              <a:rPr lang="en-US" baseline="-25000" dirty="0" err="1" smtClean="0">
                <a:solidFill>
                  <a:schemeClr val="tx1"/>
                </a:solidFill>
              </a:rPr>
              <a:t>c</a:t>
            </a:r>
            <a:r>
              <a:rPr lang="en-US" i="1" dirty="0" smtClean="0">
                <a:solidFill>
                  <a:schemeClr val="tx1"/>
                </a:solidFill>
              </a:rPr>
              <a:t> = 8.76 is significant at the .05 level (is greater than </a:t>
            </a:r>
            <a:r>
              <a:rPr lang="en-US" dirty="0" smtClean="0">
                <a:solidFill>
                  <a:schemeClr val="tx1"/>
                </a:solidFill>
              </a:rPr>
              <a:t>X</a:t>
            </a:r>
            <a:r>
              <a:rPr lang="en-US" baseline="30000" dirty="0" smtClean="0">
                <a:solidFill>
                  <a:schemeClr val="tx1"/>
                </a:solidFill>
              </a:rPr>
              <a:t>2</a:t>
            </a:r>
            <a:r>
              <a:rPr lang="en-US" baseline="-25000" dirty="0" smtClean="0">
                <a:solidFill>
                  <a:schemeClr val="tx1"/>
                </a:solidFill>
              </a:rPr>
              <a:t>.05</a:t>
            </a:r>
            <a:r>
              <a:rPr lang="en-US" dirty="0" smtClean="0">
                <a:solidFill>
                  <a:schemeClr val="tx1"/>
                </a:solidFill>
              </a:rPr>
              <a:t>=5.99).</a:t>
            </a:r>
          </a:p>
          <a:p>
            <a:pPr algn="just">
              <a:buNone/>
            </a:pPr>
            <a:endParaRPr lang="en-US" b="1" dirty="0" smtClean="0">
              <a:solidFill>
                <a:schemeClr val="tx1"/>
              </a:solidFill>
            </a:endParaRPr>
          </a:p>
          <a:p>
            <a:pPr>
              <a:buNone/>
            </a:pPr>
            <a:endParaRPr lang="en-US" b="1" dirty="0" smtClean="0">
              <a:solidFill>
                <a:schemeClr val="tx1"/>
              </a:solidFill>
            </a:endParaRPr>
          </a:p>
          <a:p>
            <a:pPr>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pic>
        <p:nvPicPr>
          <p:cNvPr id="228354" name="Picture 2"/>
          <p:cNvPicPr>
            <a:picLocks noChangeAspect="1" noChangeArrowheads="1"/>
          </p:cNvPicPr>
          <p:nvPr/>
        </p:nvPicPr>
        <p:blipFill>
          <a:blip r:embed="rId2" cstate="print"/>
          <a:srcRect/>
          <a:stretch>
            <a:fillRect/>
          </a:stretch>
        </p:blipFill>
        <p:spPr bwMode="auto">
          <a:xfrm>
            <a:off x="762000" y="1905000"/>
            <a:ext cx="6962775" cy="800100"/>
          </a:xfrm>
          <a:prstGeom prst="rect">
            <a:avLst/>
          </a:prstGeom>
          <a:noFill/>
          <a:ln w="9525">
            <a:noFill/>
            <a:miter lim="800000"/>
            <a:headEnd/>
            <a:tailEnd/>
          </a:ln>
        </p:spPr>
      </p:pic>
      <p:pic>
        <p:nvPicPr>
          <p:cNvPr id="228355" name="Picture 3"/>
          <p:cNvPicPr>
            <a:picLocks noChangeAspect="1" noChangeArrowheads="1"/>
          </p:cNvPicPr>
          <p:nvPr/>
        </p:nvPicPr>
        <p:blipFill>
          <a:blip r:embed="rId3" cstate="print"/>
          <a:srcRect/>
          <a:stretch>
            <a:fillRect/>
          </a:stretch>
        </p:blipFill>
        <p:spPr bwMode="auto">
          <a:xfrm>
            <a:off x="2057400" y="457200"/>
            <a:ext cx="1047750" cy="314325"/>
          </a:xfrm>
          <a:prstGeom prst="rect">
            <a:avLst/>
          </a:prstGeom>
          <a:noFill/>
          <a:ln w="9525">
            <a:noFill/>
            <a:miter lim="800000"/>
            <a:headEnd/>
            <a:tailEnd/>
          </a:ln>
        </p:spPr>
      </p:pic>
      <p:pic>
        <p:nvPicPr>
          <p:cNvPr id="228356" name="Picture 4"/>
          <p:cNvPicPr>
            <a:picLocks noChangeAspect="1" noChangeArrowheads="1"/>
          </p:cNvPicPr>
          <p:nvPr/>
        </p:nvPicPr>
        <p:blipFill>
          <a:blip r:embed="rId4" cstate="print"/>
          <a:srcRect/>
          <a:stretch>
            <a:fillRect/>
          </a:stretch>
        </p:blipFill>
        <p:spPr bwMode="auto">
          <a:xfrm>
            <a:off x="685800" y="2743200"/>
            <a:ext cx="2609850" cy="914400"/>
          </a:xfrm>
          <a:prstGeom prst="rect">
            <a:avLst/>
          </a:prstGeom>
          <a:noFill/>
          <a:ln w="9525">
            <a:noFill/>
            <a:miter lim="800000"/>
            <a:headEnd/>
            <a:tailEnd/>
          </a:ln>
        </p:spPr>
      </p:pic>
      <p:pic>
        <p:nvPicPr>
          <p:cNvPr id="228357" name="Picture 5"/>
          <p:cNvPicPr>
            <a:picLocks noChangeAspect="1" noChangeArrowheads="1"/>
          </p:cNvPicPr>
          <p:nvPr/>
        </p:nvPicPr>
        <p:blipFill>
          <a:blip r:embed="rId5" cstate="print"/>
          <a:srcRect/>
          <a:stretch>
            <a:fillRect/>
          </a:stretch>
        </p:blipFill>
        <p:spPr bwMode="auto">
          <a:xfrm>
            <a:off x="457200" y="3886200"/>
            <a:ext cx="1343025" cy="619125"/>
          </a:xfrm>
          <a:prstGeom prst="rect">
            <a:avLst/>
          </a:prstGeom>
          <a:noFill/>
          <a:ln w="9525">
            <a:noFill/>
            <a:miter lim="800000"/>
            <a:headEnd/>
            <a:tailEnd/>
          </a:ln>
        </p:spPr>
      </p:pic>
      <p:pic>
        <p:nvPicPr>
          <p:cNvPr id="228358" name="Picture 6"/>
          <p:cNvPicPr>
            <a:picLocks noChangeAspect="1" noChangeArrowheads="1"/>
          </p:cNvPicPr>
          <p:nvPr/>
        </p:nvPicPr>
        <p:blipFill>
          <a:blip r:embed="rId6" cstate="print"/>
          <a:srcRect/>
          <a:stretch>
            <a:fillRect/>
          </a:stretch>
        </p:blipFill>
        <p:spPr bwMode="auto">
          <a:xfrm>
            <a:off x="533400" y="4419600"/>
            <a:ext cx="1676400" cy="676275"/>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The </a:t>
            </a:r>
            <a:r>
              <a:rPr lang="en-US" i="1" dirty="0" smtClean="0">
                <a:solidFill>
                  <a:schemeClr val="tx1"/>
                </a:solidFill>
              </a:rPr>
              <a:t>H value computed above is based on an evaluation </a:t>
            </a:r>
            <a:r>
              <a:rPr lang="en-US" dirty="0" smtClean="0">
                <a:solidFill>
                  <a:schemeClr val="tx1"/>
                </a:solidFill>
              </a:rPr>
              <a:t>of all </a:t>
            </a:r>
            <a:r>
              <a:rPr lang="en-US" i="1" dirty="0" smtClean="0">
                <a:solidFill>
                  <a:schemeClr val="tx1"/>
                </a:solidFill>
              </a:rPr>
              <a:t>k groups. When the value of H is significant, it does not indicate whether just two </a:t>
            </a:r>
            <a:r>
              <a:rPr lang="en-US" dirty="0" smtClean="0">
                <a:solidFill>
                  <a:schemeClr val="tx1"/>
                </a:solidFill>
              </a:rPr>
              <a:t>or, in fact, more than two groups differ significantly from one another. In order to answer the latter question, it is necessary to conduct comparisons contrasting specific groups with one </a:t>
            </a:r>
            <a:r>
              <a:rPr lang="ro-RO" dirty="0" err="1" smtClean="0">
                <a:solidFill>
                  <a:schemeClr val="tx1"/>
                </a:solidFill>
              </a:rPr>
              <a:t>another</a:t>
            </a:r>
            <a:r>
              <a:rPr lang="ro-RO" dirty="0" smtClean="0">
                <a:solidFill>
                  <a:schemeClr val="tx1"/>
                </a:solidFill>
              </a:rPr>
              <a:t>.</a:t>
            </a:r>
            <a:endParaRPr lang="en-US" dirty="0" smtClean="0">
              <a:solidFill>
                <a:schemeClr val="tx1"/>
              </a:solidFill>
            </a:endParaRPr>
          </a:p>
          <a:p>
            <a:pPr algn="just">
              <a:buNone/>
            </a:pPr>
            <a:endParaRPr lang="en-US" dirty="0" smtClean="0">
              <a:solidFill>
                <a:schemeClr val="tx1"/>
              </a:solidFill>
            </a:endParaRPr>
          </a:p>
          <a:p>
            <a:pPr algn="just">
              <a:buNone/>
            </a:pPr>
            <a:r>
              <a:rPr lang="en-US" dirty="0" smtClean="0">
                <a:solidFill>
                  <a:schemeClr val="tx1"/>
                </a:solidFill>
              </a:rPr>
              <a:t>In conducting a simple comparison, the null hypothesis and nondirectional alternative hypothesis are as follows:</a:t>
            </a:r>
          </a:p>
          <a:p>
            <a:pPr algn="ctr">
              <a:buNone/>
            </a:pPr>
            <a:r>
              <a:rPr lang="en-US" dirty="0" smtClean="0">
                <a:solidFill>
                  <a:schemeClr val="tx1"/>
                </a:solidFill>
              </a:rPr>
              <a:t>H</a:t>
            </a:r>
            <a:r>
              <a:rPr lang="en-US" baseline="-25000" dirty="0" smtClean="0">
                <a:solidFill>
                  <a:schemeClr val="tx1"/>
                </a:solidFill>
              </a:rPr>
              <a:t>0</a:t>
            </a:r>
            <a:r>
              <a:rPr lang="en-US" dirty="0" smtClean="0">
                <a:solidFill>
                  <a:schemeClr val="tx1"/>
                </a:solidFill>
              </a:rPr>
              <a:t>: </a:t>
            </a:r>
            <a:r>
              <a:rPr lang="el-GR" dirty="0" smtClean="0">
                <a:solidFill>
                  <a:schemeClr val="tx1"/>
                </a:solidFill>
              </a:rPr>
              <a:t>θ</a:t>
            </a:r>
            <a:r>
              <a:rPr lang="en-US" baseline="-25000" dirty="0" smtClean="0">
                <a:solidFill>
                  <a:schemeClr val="tx1"/>
                </a:solidFill>
              </a:rPr>
              <a:t>a</a:t>
            </a:r>
            <a:r>
              <a:rPr lang="en-US" dirty="0" smtClean="0">
                <a:solidFill>
                  <a:schemeClr val="tx1"/>
                </a:solidFill>
              </a:rPr>
              <a:t>= </a:t>
            </a:r>
            <a:r>
              <a:rPr lang="el-GR" dirty="0" smtClean="0">
                <a:solidFill>
                  <a:schemeClr val="tx1"/>
                </a:solidFill>
              </a:rPr>
              <a:t>θ</a:t>
            </a:r>
            <a:r>
              <a:rPr lang="en-US" baseline="-25000" dirty="0" smtClean="0">
                <a:solidFill>
                  <a:schemeClr val="tx1"/>
                </a:solidFill>
              </a:rPr>
              <a:t>b</a:t>
            </a:r>
            <a:r>
              <a:rPr lang="en-US" dirty="0" smtClean="0">
                <a:solidFill>
                  <a:schemeClr val="tx1"/>
                </a:solidFill>
              </a:rPr>
              <a:t> versus </a:t>
            </a:r>
          </a:p>
          <a:p>
            <a:pPr algn="ctr">
              <a:buNone/>
            </a:pPr>
            <a:r>
              <a:rPr lang="en-US" dirty="0" smtClean="0">
                <a:solidFill>
                  <a:schemeClr val="tx1"/>
                </a:solidFill>
              </a:rPr>
              <a:t>H</a:t>
            </a:r>
            <a:r>
              <a:rPr lang="en-US" baseline="-25000" dirty="0" smtClean="0">
                <a:solidFill>
                  <a:schemeClr val="tx1"/>
                </a:solidFill>
              </a:rPr>
              <a:t>1</a:t>
            </a:r>
            <a:r>
              <a:rPr lang="en-US" dirty="0" smtClean="0">
                <a:solidFill>
                  <a:schemeClr val="tx1"/>
                </a:solidFill>
              </a:rPr>
              <a:t>: </a:t>
            </a:r>
            <a:r>
              <a:rPr lang="el-GR" dirty="0" smtClean="0">
                <a:solidFill>
                  <a:schemeClr val="tx1"/>
                </a:solidFill>
              </a:rPr>
              <a:t>θ</a:t>
            </a:r>
            <a:r>
              <a:rPr lang="en-US" baseline="-25000" dirty="0" smtClean="0">
                <a:solidFill>
                  <a:schemeClr val="tx1"/>
                </a:solidFill>
              </a:rPr>
              <a:t>a</a:t>
            </a:r>
            <a:r>
              <a:rPr lang="en-US" dirty="0" smtClean="0">
                <a:solidFill>
                  <a:schemeClr val="tx1"/>
                </a:solidFill>
              </a:rPr>
              <a:t>≠ </a:t>
            </a:r>
            <a:r>
              <a:rPr lang="el-GR" dirty="0" smtClean="0">
                <a:solidFill>
                  <a:schemeClr val="tx1"/>
                </a:solidFill>
              </a:rPr>
              <a:t>θ</a:t>
            </a:r>
            <a:r>
              <a:rPr lang="en-US" baseline="-25000" dirty="0" smtClean="0">
                <a:solidFill>
                  <a:schemeClr val="tx1"/>
                </a:solidFill>
              </a:rPr>
              <a:t>b</a:t>
            </a:r>
            <a:r>
              <a:rPr lang="en-US" dirty="0" smtClean="0">
                <a:solidFill>
                  <a:schemeClr val="tx1"/>
                </a:solidFill>
              </a:rPr>
              <a:t>. </a:t>
            </a:r>
          </a:p>
          <a:p>
            <a:pPr algn="just">
              <a:buNone/>
            </a:pPr>
            <a:r>
              <a:rPr lang="en-US" dirty="0" smtClean="0">
                <a:solidFill>
                  <a:schemeClr val="tx1"/>
                </a:solidFill>
              </a:rPr>
              <a:t>In the aforementioned hypotheses, </a:t>
            </a:r>
            <a:r>
              <a:rPr lang="el-GR" dirty="0" smtClean="0">
                <a:solidFill>
                  <a:schemeClr val="tx1"/>
                </a:solidFill>
              </a:rPr>
              <a:t>θ</a:t>
            </a:r>
            <a:r>
              <a:rPr lang="en-US" baseline="-25000" dirty="0" smtClean="0">
                <a:solidFill>
                  <a:schemeClr val="tx1"/>
                </a:solidFill>
              </a:rPr>
              <a:t>a</a:t>
            </a:r>
            <a:r>
              <a:rPr lang="en-US" dirty="0" smtClean="0">
                <a:solidFill>
                  <a:schemeClr val="tx1"/>
                </a:solidFill>
              </a:rPr>
              <a:t>= </a:t>
            </a:r>
            <a:r>
              <a:rPr lang="el-GR" dirty="0" smtClean="0">
                <a:solidFill>
                  <a:schemeClr val="tx1"/>
                </a:solidFill>
              </a:rPr>
              <a:t>θ</a:t>
            </a:r>
            <a:r>
              <a:rPr lang="en-US" baseline="-25000" dirty="0" smtClean="0">
                <a:solidFill>
                  <a:schemeClr val="tx1"/>
                </a:solidFill>
              </a:rPr>
              <a:t>b</a:t>
            </a:r>
            <a:r>
              <a:rPr lang="en-US" dirty="0" smtClean="0">
                <a:solidFill>
                  <a:schemeClr val="tx1"/>
                </a:solidFill>
              </a:rPr>
              <a:t> represent the medians of the populations represented by the two groups involved </a:t>
            </a:r>
            <a:r>
              <a:rPr lang="ro-RO" dirty="0" smtClean="0">
                <a:solidFill>
                  <a:schemeClr val="tx1"/>
                </a:solidFill>
              </a:rPr>
              <a:t>in </a:t>
            </a:r>
            <a:r>
              <a:rPr lang="ro-RO" dirty="0" err="1" smtClean="0">
                <a:solidFill>
                  <a:schemeClr val="tx1"/>
                </a:solidFill>
              </a:rPr>
              <a:t>the</a:t>
            </a:r>
            <a:r>
              <a:rPr lang="ro-RO" dirty="0" smtClean="0">
                <a:solidFill>
                  <a:schemeClr val="tx1"/>
                </a:solidFill>
              </a:rPr>
              <a:t> </a:t>
            </a:r>
            <a:r>
              <a:rPr lang="ro-RO" dirty="0" err="1" smtClean="0">
                <a:solidFill>
                  <a:schemeClr val="tx1"/>
                </a:solidFill>
              </a:rPr>
              <a:t>comparison</a:t>
            </a:r>
            <a:r>
              <a:rPr lang="ro-RO" dirty="0" smtClean="0">
                <a:solidFill>
                  <a:schemeClr val="tx1"/>
                </a:solidFill>
              </a:rPr>
              <a:t>.</a:t>
            </a:r>
            <a:r>
              <a:rPr lang="en-US" dirty="0" smtClean="0">
                <a:solidFill>
                  <a:schemeClr val="tx1"/>
                </a:solidFill>
              </a:rPr>
              <a:t> </a:t>
            </a:r>
          </a:p>
          <a:p>
            <a:endParaRPr lang="ro-RO" dirty="0" smtClean="0"/>
          </a:p>
          <a:p>
            <a:pPr>
              <a:buNone/>
            </a:pPr>
            <a:endParaRPr lang="ro-RO" dirty="0" smtClean="0"/>
          </a:p>
          <a:p>
            <a:pPr algn="just">
              <a:buNone/>
            </a:pPr>
            <a:endParaRPr lang="en-US" dirty="0" smtClean="0">
              <a:solidFill>
                <a:schemeClr val="tx1"/>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Various sources (e.g., Daniel (1990) and Siegel and Castellan (1988)) describe a comparison procedure for the </a:t>
            </a:r>
            <a:r>
              <a:rPr lang="en-US" b="1" dirty="0" err="1" smtClean="0">
                <a:solidFill>
                  <a:schemeClr val="tx1"/>
                </a:solidFill>
              </a:rPr>
              <a:t>Kruskal</a:t>
            </a:r>
            <a:r>
              <a:rPr lang="en-US" b="1" dirty="0" smtClean="0">
                <a:solidFill>
                  <a:schemeClr val="tx1"/>
                </a:solidFill>
              </a:rPr>
              <a:t>–Wallis one-way analysis of variance by ranks (described by Dunn </a:t>
            </a:r>
            <a:r>
              <a:rPr lang="en-US" dirty="0" smtClean="0">
                <a:solidFill>
                  <a:schemeClr val="tx1"/>
                </a:solidFill>
              </a:rPr>
              <a:t>(1964)), which is essentially the application of the </a:t>
            </a:r>
            <a:r>
              <a:rPr lang="en-US" b="1" dirty="0" err="1" smtClean="0">
                <a:solidFill>
                  <a:schemeClr val="tx1"/>
                </a:solidFill>
              </a:rPr>
              <a:t>Bonferroni</a:t>
            </a:r>
            <a:r>
              <a:rPr lang="en-US" b="1" dirty="0" smtClean="0">
                <a:solidFill>
                  <a:schemeClr val="tx1"/>
                </a:solidFill>
              </a:rPr>
              <a:t>–Dunn method.</a:t>
            </a:r>
          </a:p>
          <a:p>
            <a:pPr algn="just">
              <a:buNone/>
            </a:pPr>
            <a:endParaRPr lang="en-US" b="1" dirty="0" smtClean="0">
              <a:solidFill>
                <a:schemeClr val="tx1"/>
              </a:solidFill>
            </a:endParaRPr>
          </a:p>
          <a:p>
            <a:pPr algn="just">
              <a:buNone/>
            </a:pPr>
            <a:r>
              <a:rPr lang="en-US" dirty="0" smtClean="0">
                <a:solidFill>
                  <a:schemeClr val="tx1"/>
                </a:solidFill>
              </a:rPr>
              <a:t>First formally described by Dunn (1961), the </a:t>
            </a:r>
            <a:r>
              <a:rPr lang="en-US" b="1" dirty="0" err="1" smtClean="0">
                <a:solidFill>
                  <a:schemeClr val="tx1"/>
                </a:solidFill>
              </a:rPr>
              <a:t>Bonferroni</a:t>
            </a:r>
            <a:r>
              <a:rPr lang="en-US" b="1" dirty="0" smtClean="0">
                <a:solidFill>
                  <a:schemeClr val="tx1"/>
                </a:solidFill>
              </a:rPr>
              <a:t>–Dunn test is  based on the </a:t>
            </a:r>
            <a:r>
              <a:rPr lang="en-US" b="1" dirty="0" err="1" smtClean="0">
                <a:solidFill>
                  <a:schemeClr val="tx1"/>
                </a:solidFill>
              </a:rPr>
              <a:t>Bonferroni</a:t>
            </a:r>
            <a:r>
              <a:rPr lang="en-US" b="1" dirty="0" smtClean="0">
                <a:solidFill>
                  <a:schemeClr val="tx1"/>
                </a:solidFill>
              </a:rPr>
              <a:t> inequality, which states that the probability </a:t>
            </a:r>
            <a:r>
              <a:rPr lang="en-US" dirty="0" smtClean="0">
                <a:solidFill>
                  <a:schemeClr val="tx1"/>
                </a:solidFill>
              </a:rPr>
              <a:t>of the occurrence of a set of events can never be greater than the sum of the individual </a:t>
            </a:r>
            <a:r>
              <a:rPr lang="ro-RO" dirty="0" err="1" smtClean="0">
                <a:solidFill>
                  <a:schemeClr val="tx1"/>
                </a:solidFill>
              </a:rPr>
              <a:t>probabilities</a:t>
            </a:r>
            <a:r>
              <a:rPr lang="ro-RO" dirty="0" smtClean="0">
                <a:solidFill>
                  <a:schemeClr val="tx1"/>
                </a:solidFill>
              </a:rPr>
              <a:t> for </a:t>
            </a:r>
            <a:r>
              <a:rPr lang="ro-RO" dirty="0" err="1" smtClean="0">
                <a:solidFill>
                  <a:schemeClr val="tx1"/>
                </a:solidFill>
              </a:rPr>
              <a:t>each</a:t>
            </a:r>
            <a:r>
              <a:rPr lang="ro-RO" dirty="0" smtClean="0">
                <a:solidFill>
                  <a:schemeClr val="tx1"/>
                </a:solidFill>
              </a:rPr>
              <a:t> event.</a:t>
            </a:r>
            <a:endParaRPr lang="en-US" dirty="0" smtClean="0">
              <a:solidFill>
                <a:schemeClr val="tx1"/>
              </a:solidFill>
            </a:endParaRPr>
          </a:p>
          <a:p>
            <a:pPr algn="just">
              <a:buNone/>
            </a:pPr>
            <a:r>
              <a:rPr lang="ro-RO" dirty="0" smtClean="0">
                <a:solidFill>
                  <a:schemeClr val="tx1"/>
                </a:solidFill>
              </a:rPr>
              <a:t>In</a:t>
            </a:r>
            <a:r>
              <a:rPr lang="en-US" dirty="0" smtClean="0">
                <a:solidFill>
                  <a:schemeClr val="tx1"/>
                </a:solidFill>
              </a:rPr>
              <a:t> actuality, the </a:t>
            </a:r>
            <a:r>
              <a:rPr lang="en-US" b="1" dirty="0" err="1" smtClean="0">
                <a:solidFill>
                  <a:schemeClr val="tx1"/>
                </a:solidFill>
              </a:rPr>
              <a:t>Bonferroni</a:t>
            </a:r>
            <a:r>
              <a:rPr lang="en-US" b="1" dirty="0" smtClean="0">
                <a:solidFill>
                  <a:schemeClr val="tx1"/>
                </a:solidFill>
              </a:rPr>
              <a:t>–Dunn test is computationally identical to multiple </a:t>
            </a:r>
            <a:r>
              <a:rPr lang="en-US" b="1" i="1" dirty="0" smtClean="0">
                <a:solidFill>
                  <a:schemeClr val="tx1"/>
                </a:solidFill>
              </a:rPr>
              <a:t>t tests. </a:t>
            </a:r>
          </a:p>
          <a:p>
            <a:pPr algn="just">
              <a:buNone/>
            </a:pPr>
            <a:r>
              <a:rPr lang="en-US" dirty="0" smtClean="0">
                <a:solidFill>
                  <a:schemeClr val="tx1"/>
                </a:solidFill>
              </a:rPr>
              <a:t>The </a:t>
            </a:r>
            <a:r>
              <a:rPr lang="en-US" b="1" dirty="0" err="1" smtClean="0">
                <a:solidFill>
                  <a:schemeClr val="tx1"/>
                </a:solidFill>
              </a:rPr>
              <a:t>Bonferroni</a:t>
            </a:r>
            <a:r>
              <a:rPr lang="en-US" b="1" dirty="0" smtClean="0">
                <a:solidFill>
                  <a:schemeClr val="tx1"/>
                </a:solidFill>
              </a:rPr>
              <a:t>–Dunn </a:t>
            </a:r>
            <a:r>
              <a:rPr lang="en-US" dirty="0" smtClean="0">
                <a:solidFill>
                  <a:schemeClr val="tx1"/>
                </a:solidFill>
              </a:rPr>
              <a:t>test requires a researcher to initially stipulate the highest </a:t>
            </a:r>
            <a:r>
              <a:rPr lang="en-US" dirty="0" err="1" smtClean="0">
                <a:solidFill>
                  <a:schemeClr val="tx1"/>
                </a:solidFill>
              </a:rPr>
              <a:t>familywise</a:t>
            </a:r>
            <a:r>
              <a:rPr lang="en-US" dirty="0" smtClean="0">
                <a:solidFill>
                  <a:schemeClr val="tx1"/>
                </a:solidFill>
              </a:rPr>
              <a:t> Type I error rate he is willing to tolerate</a:t>
            </a:r>
            <a:endParaRPr lang="ro-RO" dirty="0" smtClean="0">
              <a:solidFill>
                <a:schemeClr val="tx1"/>
              </a:solidFill>
            </a:endParaRPr>
          </a:p>
          <a:p>
            <a:pPr>
              <a:buNone/>
            </a:pPr>
            <a:endParaRPr lang="ro-RO" dirty="0" smtClean="0"/>
          </a:p>
          <a:p>
            <a:pPr algn="just">
              <a:buNone/>
            </a:pPr>
            <a:endParaRPr lang="en-US" dirty="0" smtClean="0">
              <a:solidFill>
                <a:schemeClr val="tx1"/>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b="1" u="sng" dirty="0" smtClean="0">
                <a:solidFill>
                  <a:schemeClr val="tx1"/>
                </a:solidFill>
              </a:rPr>
              <a:t>Example. </a:t>
            </a:r>
            <a:r>
              <a:rPr lang="en-US" dirty="0" smtClean="0">
                <a:solidFill>
                  <a:schemeClr val="tx1"/>
                </a:solidFill>
              </a:rPr>
              <a:t>If the researcher does not want the value of  to exceed .05 (i.e., he does not want more than a 5% chance of committing at least one Type I error in a set of comparisons).</a:t>
            </a:r>
            <a:endParaRPr lang="ro-RO" dirty="0" smtClean="0">
              <a:solidFill>
                <a:schemeClr val="tx1"/>
              </a:solidFill>
            </a:endParaRPr>
          </a:p>
          <a:p>
            <a:pPr algn="just">
              <a:buNone/>
            </a:pPr>
            <a:r>
              <a:rPr lang="en-US" dirty="0" smtClean="0">
                <a:solidFill>
                  <a:schemeClr val="tx1"/>
                </a:solidFill>
              </a:rPr>
              <a:t>To insure that the </a:t>
            </a:r>
            <a:r>
              <a:rPr lang="en-US" b="1" dirty="0" smtClean="0">
                <a:solidFill>
                  <a:schemeClr val="tx1"/>
                </a:solidFill>
              </a:rPr>
              <a:t>family wise Type I error rate does not exceed .05, .05 is divided by </a:t>
            </a:r>
            <a:r>
              <a:rPr lang="en-US" b="1" i="1" dirty="0" smtClean="0">
                <a:solidFill>
                  <a:schemeClr val="tx1"/>
                </a:solidFill>
              </a:rPr>
              <a:t>c = 3, which represents the number of </a:t>
            </a:r>
            <a:r>
              <a:rPr lang="en-US" dirty="0" smtClean="0">
                <a:solidFill>
                  <a:schemeClr val="tx1"/>
                </a:solidFill>
              </a:rPr>
              <a:t>comparisons that comprise the set. The resulting value .05/3 = .0167 represents for each of the comparisons that are conducted, the likelihood of committing a Type I error.</a:t>
            </a:r>
            <a:endParaRPr lang="ro-RO"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Through use of the following equation, the procedure allows a researcher to identify the minimum required difference between the means of the ranks of any two groups (designated as  ) in order for  them to differ from one another at the prespecified level of significance.</a:t>
            </a: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r>
              <a:rPr lang="en-US" dirty="0" smtClean="0">
                <a:solidFill>
                  <a:schemeClr val="tx1"/>
                </a:solidFill>
              </a:rPr>
              <a:t>The value of  is obtained from </a:t>
            </a:r>
            <a:r>
              <a:rPr lang="en-US" b="1" dirty="0" err="1" smtClean="0">
                <a:solidFill>
                  <a:schemeClr val="tx1"/>
                </a:solidFill>
              </a:rPr>
              <a:t>theTable</a:t>
            </a:r>
            <a:r>
              <a:rPr lang="en-US" b="1" dirty="0" smtClean="0">
                <a:solidFill>
                  <a:schemeClr val="tx1"/>
                </a:solidFill>
              </a:rPr>
              <a:t> of the Normal Distribution). In the case of a nondirectional alternative hypothesis, </a:t>
            </a:r>
            <a:r>
              <a:rPr lang="en-US" b="1" dirty="0" err="1" smtClean="0">
                <a:solidFill>
                  <a:schemeClr val="tx1"/>
                </a:solidFill>
              </a:rPr>
              <a:t>z</a:t>
            </a:r>
            <a:r>
              <a:rPr lang="en-US" b="1" baseline="-25000" dirty="0" err="1" smtClean="0">
                <a:solidFill>
                  <a:schemeClr val="tx1"/>
                </a:solidFill>
              </a:rPr>
              <a:t>adj</a:t>
            </a:r>
            <a:r>
              <a:rPr lang="en-US" b="1" baseline="-25000" dirty="0" smtClean="0">
                <a:solidFill>
                  <a:schemeClr val="tx1"/>
                </a:solidFill>
              </a:rPr>
              <a:t> </a:t>
            </a:r>
            <a:r>
              <a:rPr lang="en-US" b="1" dirty="0" smtClean="0">
                <a:solidFill>
                  <a:schemeClr val="tx1"/>
                </a:solidFill>
              </a:rPr>
              <a:t> is the value above which </a:t>
            </a:r>
            <a:r>
              <a:rPr lang="en-US" dirty="0" smtClean="0">
                <a:solidFill>
                  <a:schemeClr val="tx1"/>
                </a:solidFill>
              </a:rPr>
              <a:t>a proportion of cases corresponding to the value </a:t>
            </a:r>
            <a:r>
              <a:rPr lang="el-GR" b="1" dirty="0" smtClean="0">
                <a:solidFill>
                  <a:schemeClr val="tx1"/>
                </a:solidFill>
              </a:rPr>
              <a:t>α</a:t>
            </a:r>
            <a:r>
              <a:rPr lang="en-US" b="1" baseline="-25000" dirty="0" smtClean="0">
                <a:solidFill>
                  <a:schemeClr val="tx1"/>
                </a:solidFill>
              </a:rPr>
              <a:t>FW</a:t>
            </a:r>
            <a:r>
              <a:rPr lang="en-US" b="1" dirty="0" smtClean="0">
                <a:solidFill>
                  <a:schemeClr val="tx1"/>
                </a:solidFill>
              </a:rPr>
              <a:t>/2c </a:t>
            </a:r>
            <a:r>
              <a:rPr lang="en-US" dirty="0" smtClean="0">
                <a:solidFill>
                  <a:schemeClr val="tx1"/>
                </a:solidFill>
              </a:rPr>
              <a:t>falls (where </a:t>
            </a:r>
            <a:r>
              <a:rPr lang="en-US" i="1" dirty="0" smtClean="0">
                <a:solidFill>
                  <a:schemeClr val="tx1"/>
                </a:solidFill>
              </a:rPr>
              <a:t>c is the total number of </a:t>
            </a:r>
            <a:r>
              <a:rPr lang="ro-RO" dirty="0" err="1" smtClean="0">
                <a:solidFill>
                  <a:schemeClr val="tx1"/>
                </a:solidFill>
              </a:rPr>
              <a:t>comparisons</a:t>
            </a:r>
            <a:r>
              <a:rPr lang="ro-RO" dirty="0" smtClean="0">
                <a:solidFill>
                  <a:schemeClr val="tx1"/>
                </a:solidFill>
              </a:rPr>
              <a:t> </a:t>
            </a:r>
            <a:r>
              <a:rPr lang="ro-RO" dirty="0" err="1" smtClean="0">
                <a:solidFill>
                  <a:schemeClr val="tx1"/>
                </a:solidFill>
              </a:rPr>
              <a:t>that</a:t>
            </a:r>
            <a:r>
              <a:rPr lang="ro-RO" dirty="0" smtClean="0">
                <a:solidFill>
                  <a:schemeClr val="tx1"/>
                </a:solidFill>
              </a:rPr>
              <a:t> are </a:t>
            </a:r>
            <a:r>
              <a:rPr lang="ro-RO" dirty="0" err="1" smtClean="0">
                <a:solidFill>
                  <a:schemeClr val="tx1"/>
                </a:solidFill>
              </a:rPr>
              <a:t>conducted</a:t>
            </a:r>
            <a:r>
              <a:rPr lang="ro-RO" dirty="0" smtClean="0">
                <a:solidFill>
                  <a:schemeClr val="tx1"/>
                </a:solidFill>
              </a:rPr>
              <a:t>).</a:t>
            </a: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a:p>
            <a:pPr algn="just">
              <a:buNone/>
            </a:pPr>
            <a:endParaRPr lang="ro-RO" dirty="0" smtClean="0">
              <a:solidFill>
                <a:schemeClr val="tx1"/>
              </a:solidFill>
            </a:endParaRPr>
          </a:p>
          <a:p>
            <a:pPr algn="just">
              <a:buNone/>
            </a:pPr>
            <a:endParaRPr lang="en-US" dirty="0" smtClean="0">
              <a:solidFill>
                <a:schemeClr val="tx1"/>
              </a:solidFill>
            </a:endParaRPr>
          </a:p>
        </p:txBody>
      </p:sp>
      <p:pic>
        <p:nvPicPr>
          <p:cNvPr id="215042" name="Picture 2"/>
          <p:cNvPicPr>
            <a:picLocks noChangeAspect="1" noChangeArrowheads="1"/>
          </p:cNvPicPr>
          <p:nvPr/>
        </p:nvPicPr>
        <p:blipFill>
          <a:blip r:embed="rId2" cstate="print"/>
          <a:srcRect/>
          <a:stretch>
            <a:fillRect/>
          </a:stretch>
        </p:blipFill>
        <p:spPr bwMode="auto">
          <a:xfrm>
            <a:off x="2438400" y="2590800"/>
            <a:ext cx="3619500" cy="1047750"/>
          </a:xfrm>
          <a:prstGeom prst="rect">
            <a:avLst/>
          </a:prstGeom>
          <a:noFill/>
          <a:ln w="9525">
            <a:noFill/>
            <a:miter lim="800000"/>
            <a:headEnd/>
            <a:tailEnd/>
          </a:ln>
        </p:spPr>
      </p:pic>
      <p:pic>
        <p:nvPicPr>
          <p:cNvPr id="215043" name="Picture 3"/>
          <p:cNvPicPr>
            <a:picLocks noChangeAspect="1" noChangeArrowheads="1"/>
          </p:cNvPicPr>
          <p:nvPr/>
        </p:nvPicPr>
        <p:blipFill>
          <a:blip r:embed="rId3" cstate="print"/>
          <a:srcRect/>
          <a:stretch>
            <a:fillRect/>
          </a:stretch>
        </p:blipFill>
        <p:spPr bwMode="auto">
          <a:xfrm>
            <a:off x="685800" y="3810000"/>
            <a:ext cx="7924800" cy="669324"/>
          </a:xfrm>
          <a:prstGeom prst="rect">
            <a:avLst/>
          </a:prstGeom>
          <a:noFill/>
          <a:ln w="9525">
            <a:noFill/>
            <a:miter lim="800000"/>
            <a:headEnd/>
            <a:tailEnd/>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dirty="0" smtClean="0">
                <a:solidFill>
                  <a:schemeClr val="tx1"/>
                </a:solidFill>
              </a:rPr>
              <a:t>When all possible </a:t>
            </a:r>
            <a:r>
              <a:rPr lang="en-US" dirty="0" err="1" smtClean="0">
                <a:solidFill>
                  <a:schemeClr val="tx1"/>
                </a:solidFill>
              </a:rPr>
              <a:t>pairwise</a:t>
            </a:r>
            <a:r>
              <a:rPr lang="en-US" dirty="0" smtClean="0">
                <a:solidFill>
                  <a:schemeClr val="tx1"/>
                </a:solidFill>
              </a:rPr>
              <a:t> comparisons are made </a:t>
            </a:r>
            <a:r>
              <a:rPr lang="en-US" i="1" dirty="0" smtClean="0">
                <a:solidFill>
                  <a:schemeClr val="tx1"/>
                </a:solidFill>
              </a:rPr>
              <a:t>c = [k(k – 1)]/2, and thus, 2c = k(k – 1).</a:t>
            </a:r>
          </a:p>
          <a:p>
            <a:pPr algn="just">
              <a:buNone/>
            </a:pPr>
            <a:endParaRPr lang="en-US" i="1" dirty="0" smtClean="0">
              <a:solidFill>
                <a:schemeClr val="tx1"/>
              </a:solidFill>
            </a:endParaRPr>
          </a:p>
          <a:p>
            <a:pPr algn="just">
              <a:buNone/>
            </a:pPr>
            <a:r>
              <a:rPr lang="en-US" dirty="0" smtClean="0">
                <a:solidFill>
                  <a:schemeClr val="tx1"/>
                </a:solidFill>
              </a:rPr>
              <a:t>In Example 10.1 the number of </a:t>
            </a:r>
            <a:r>
              <a:rPr lang="en-US" dirty="0" err="1" smtClean="0">
                <a:solidFill>
                  <a:schemeClr val="tx1"/>
                </a:solidFill>
              </a:rPr>
              <a:t>pairwise</a:t>
            </a:r>
            <a:r>
              <a:rPr lang="en-US" dirty="0" smtClean="0">
                <a:solidFill>
                  <a:schemeClr val="tx1"/>
                </a:solidFill>
              </a:rPr>
              <a:t>/simple comparisons that can be conducted are </a:t>
            </a:r>
            <a:r>
              <a:rPr lang="en-US" i="1" dirty="0" smtClean="0">
                <a:solidFill>
                  <a:schemeClr val="tx1"/>
                </a:solidFill>
              </a:rPr>
              <a:t>c = [3(3 – 1)]/2 = 3 </a:t>
            </a:r>
            <a:r>
              <a:rPr lang="en-US" dirty="0" smtClean="0">
                <a:solidFill>
                  <a:schemeClr val="tx1"/>
                </a:solidFill>
              </a:rPr>
              <a:t>— specifically, Group 1 versus Group 2, Group 1 versus Group 3, and Group 2 versus Group 3.</a:t>
            </a:r>
          </a:p>
          <a:p>
            <a:pPr algn="just">
              <a:buNone/>
            </a:pPr>
            <a:endParaRPr lang="en-US" dirty="0" smtClean="0">
              <a:solidFill>
                <a:schemeClr val="tx1"/>
              </a:solidFill>
            </a:endParaRPr>
          </a:p>
          <a:p>
            <a:pPr algn="just">
              <a:buNone/>
            </a:pPr>
            <a:r>
              <a:rPr lang="en-US" dirty="0" smtClean="0">
                <a:solidFill>
                  <a:schemeClr val="tx1"/>
                </a:solidFill>
              </a:rPr>
              <a:t>The value of </a:t>
            </a:r>
            <a:r>
              <a:rPr lang="en-US" b="1" dirty="0" err="1" smtClean="0">
                <a:solidFill>
                  <a:schemeClr val="tx1"/>
                </a:solidFill>
              </a:rPr>
              <a:t>z</a:t>
            </a:r>
            <a:r>
              <a:rPr lang="en-US" b="1" baseline="-25000" dirty="0" err="1" smtClean="0">
                <a:solidFill>
                  <a:schemeClr val="tx1"/>
                </a:solidFill>
              </a:rPr>
              <a:t>adj</a:t>
            </a:r>
            <a:r>
              <a:rPr lang="en-US" dirty="0" smtClean="0">
                <a:solidFill>
                  <a:schemeClr val="tx1"/>
                </a:solidFill>
              </a:rPr>
              <a:t> will be a function of both the maximum </a:t>
            </a:r>
            <a:r>
              <a:rPr lang="en-US" b="1" dirty="0" err="1" smtClean="0">
                <a:solidFill>
                  <a:schemeClr val="tx1"/>
                </a:solidFill>
              </a:rPr>
              <a:t>familywise</a:t>
            </a:r>
            <a:r>
              <a:rPr lang="en-US" b="1" dirty="0" smtClean="0">
                <a:solidFill>
                  <a:schemeClr val="tx1"/>
                </a:solidFill>
              </a:rPr>
              <a:t> Type I error rate  </a:t>
            </a:r>
            <a:r>
              <a:rPr lang="en-US" dirty="0" smtClean="0">
                <a:solidFill>
                  <a:schemeClr val="tx1"/>
                </a:solidFill>
              </a:rPr>
              <a:t>(</a:t>
            </a:r>
            <a:r>
              <a:rPr lang="en-US" b="1" dirty="0" err="1" smtClean="0">
                <a:solidFill>
                  <a:schemeClr val="tx1"/>
                </a:solidFill>
              </a:rPr>
              <a:t>α</a:t>
            </a:r>
            <a:r>
              <a:rPr lang="en-US" b="1" baseline="-25000" dirty="0" err="1" smtClean="0">
                <a:solidFill>
                  <a:schemeClr val="tx1"/>
                </a:solidFill>
              </a:rPr>
              <a:t>FW</a:t>
            </a:r>
            <a:r>
              <a:rPr lang="en-US" dirty="0" smtClean="0">
                <a:solidFill>
                  <a:schemeClr val="tx1"/>
                </a:solidFill>
              </a:rPr>
              <a:t>) the researcher is willing to tolerate and the total number of comparisons that are conducted.</a:t>
            </a:r>
          </a:p>
          <a:p>
            <a:pPr algn="just">
              <a:buNone/>
            </a:pPr>
            <a:endParaRPr lang="en-US" dirty="0" smtClean="0">
              <a:solidFill>
                <a:schemeClr val="tx1"/>
              </a:solidFill>
            </a:endParaRPr>
          </a:p>
          <a:p>
            <a:pPr algn="just">
              <a:buNone/>
            </a:pPr>
            <a:r>
              <a:rPr lang="en-US" dirty="0" smtClean="0">
                <a:solidFill>
                  <a:schemeClr val="tx1"/>
                </a:solidFill>
              </a:rPr>
              <a:t>Thus, if a nondirectional alternative hypothesis is employed and </a:t>
            </a:r>
            <a:r>
              <a:rPr lang="en-US" b="1" dirty="0" smtClean="0">
                <a:solidFill>
                  <a:schemeClr val="tx1"/>
                </a:solidFill>
              </a:rPr>
              <a:t>α </a:t>
            </a:r>
            <a:r>
              <a:rPr lang="en-US" dirty="0" smtClean="0">
                <a:solidFill>
                  <a:schemeClr val="tx1"/>
                </a:solidFill>
              </a:rPr>
              <a:t>=</a:t>
            </a:r>
            <a:r>
              <a:rPr lang="en-US" b="1" dirty="0" err="1" smtClean="0">
                <a:solidFill>
                  <a:schemeClr val="tx1"/>
                </a:solidFill>
              </a:rPr>
              <a:t>α</a:t>
            </a:r>
            <a:r>
              <a:rPr lang="en-US" b="1" baseline="-25000" dirty="0" err="1" smtClean="0">
                <a:solidFill>
                  <a:schemeClr val="tx1"/>
                </a:solidFill>
              </a:rPr>
              <a:t>FW</a:t>
            </a:r>
            <a:r>
              <a:rPr lang="en-US" dirty="0" smtClean="0">
                <a:solidFill>
                  <a:schemeClr val="tx1"/>
                </a:solidFill>
              </a:rPr>
              <a:t>=.05   , the tabled critical two-tailed .05 value </a:t>
            </a:r>
            <a:r>
              <a:rPr lang="en-US" b="1" dirty="0" smtClean="0">
                <a:solidFill>
                  <a:schemeClr val="tx1"/>
                </a:solidFill>
              </a:rPr>
              <a:t>z</a:t>
            </a:r>
            <a:r>
              <a:rPr lang="en-US" b="1" baseline="-25000" dirty="0" smtClean="0">
                <a:solidFill>
                  <a:schemeClr val="tx1"/>
                </a:solidFill>
              </a:rPr>
              <a:t>.05</a:t>
            </a:r>
            <a:r>
              <a:rPr lang="en-US" dirty="0" smtClean="0">
                <a:solidFill>
                  <a:schemeClr val="tx1"/>
                </a:solidFill>
              </a:rPr>
              <a:t> =1.96 is used to represent </a:t>
            </a:r>
            <a:r>
              <a:rPr lang="en-US" b="1" dirty="0" err="1" smtClean="0">
                <a:solidFill>
                  <a:schemeClr val="tx1"/>
                </a:solidFill>
              </a:rPr>
              <a:t>z</a:t>
            </a:r>
            <a:r>
              <a:rPr lang="en-US" b="1" baseline="-25000" dirty="0" err="1" smtClean="0">
                <a:solidFill>
                  <a:schemeClr val="tx1"/>
                </a:solidFill>
              </a:rPr>
              <a:t>adj</a:t>
            </a:r>
            <a:r>
              <a:rPr lang="en-US" b="1" baseline="-25000" dirty="0" smtClean="0">
                <a:solidFill>
                  <a:schemeClr val="tx1"/>
                </a:solidFill>
              </a:rPr>
              <a:t>  </a:t>
            </a:r>
            <a:r>
              <a:rPr lang="en-US" dirty="0" smtClean="0">
                <a:solidFill>
                  <a:schemeClr val="tx1"/>
                </a:solidFill>
              </a:rPr>
              <a:t>in the previous Equation.</a:t>
            </a:r>
          </a:p>
          <a:p>
            <a:pPr algn="just">
              <a:buNone/>
            </a:pP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r>
              <a:rPr lang="en-US" dirty="0" smtClean="0"/>
              <a:t>Thus, in Example 10.1, if one intends to conduct all three </a:t>
            </a:r>
            <a:r>
              <a:rPr lang="en-US" dirty="0" err="1" smtClean="0"/>
              <a:t>pairwise</a:t>
            </a:r>
            <a:r>
              <a:rPr lang="en-US" dirty="0" smtClean="0"/>
              <a:t> comparisons and wants to insure that </a:t>
            </a:r>
            <a:r>
              <a:rPr lang="en-US" b="1" dirty="0" err="1" smtClean="0">
                <a:solidFill>
                  <a:schemeClr val="tx1"/>
                </a:solidFill>
              </a:rPr>
              <a:t>α</a:t>
            </a:r>
            <a:r>
              <a:rPr lang="en-US" b="1" baseline="-25000" dirty="0" err="1" smtClean="0">
                <a:solidFill>
                  <a:schemeClr val="tx1"/>
                </a:solidFill>
              </a:rPr>
              <a:t>FW</a:t>
            </a:r>
            <a:r>
              <a:rPr lang="en-US" dirty="0" smtClean="0"/>
              <a:t>  does not exceed .05, </a:t>
            </a:r>
            <a:r>
              <a:rPr lang="en-US" b="1" dirty="0" err="1" smtClean="0">
                <a:solidFill>
                  <a:schemeClr val="tx1"/>
                </a:solidFill>
              </a:rPr>
              <a:t>α</a:t>
            </a:r>
            <a:r>
              <a:rPr lang="en-US" b="1" baseline="-25000" dirty="0" err="1" smtClean="0">
                <a:solidFill>
                  <a:schemeClr val="tx1"/>
                </a:solidFill>
              </a:rPr>
              <a:t>PC</a:t>
            </a:r>
            <a:r>
              <a:rPr lang="en-US" b="1" baseline="-25000" dirty="0" smtClean="0">
                <a:solidFill>
                  <a:schemeClr val="tx1"/>
                </a:solidFill>
              </a:rPr>
              <a:t> </a:t>
            </a:r>
            <a:r>
              <a:rPr lang="en-US" dirty="0" smtClean="0"/>
              <a:t>=</a:t>
            </a:r>
            <a:r>
              <a:rPr lang="en-US" b="1" dirty="0" err="1" smtClean="0">
                <a:solidFill>
                  <a:schemeClr val="tx1"/>
                </a:solidFill>
              </a:rPr>
              <a:t>α</a:t>
            </a:r>
            <a:r>
              <a:rPr lang="en-US" b="1" baseline="-25000" dirty="0" err="1" smtClean="0">
                <a:solidFill>
                  <a:schemeClr val="tx1"/>
                </a:solidFill>
              </a:rPr>
              <a:t>FW</a:t>
            </a:r>
            <a:r>
              <a:rPr lang="en-US" b="1" baseline="-25000" dirty="0" smtClean="0">
                <a:solidFill>
                  <a:schemeClr val="tx1"/>
                </a:solidFill>
              </a:rPr>
              <a:t> </a:t>
            </a:r>
            <a:r>
              <a:rPr lang="en-US" dirty="0" smtClean="0"/>
              <a:t>/c=.05/3=.0167 . The latter proportion is used to determine the value of </a:t>
            </a:r>
            <a:r>
              <a:rPr lang="en-US" b="1" dirty="0" err="1" smtClean="0">
                <a:solidFill>
                  <a:schemeClr val="tx1"/>
                </a:solidFill>
              </a:rPr>
              <a:t>z</a:t>
            </a:r>
            <a:r>
              <a:rPr lang="en-US" b="1" baseline="-25000" dirty="0" err="1" smtClean="0">
                <a:solidFill>
                  <a:schemeClr val="tx1"/>
                </a:solidFill>
              </a:rPr>
              <a:t>adj</a:t>
            </a:r>
            <a:r>
              <a:rPr lang="en-US" b="1" baseline="-25000" dirty="0" smtClean="0">
                <a:solidFill>
                  <a:schemeClr val="tx1"/>
                </a:solidFill>
              </a:rPr>
              <a:t> </a:t>
            </a:r>
            <a:r>
              <a:rPr lang="en-US" dirty="0" smtClean="0"/>
              <a:t>.</a:t>
            </a:r>
          </a:p>
          <a:p>
            <a:endParaRPr lang="ro-RO" dirty="0" smtClean="0"/>
          </a:p>
          <a:p>
            <a:r>
              <a:rPr lang="en-US" dirty="0" smtClean="0"/>
              <a:t>T</a:t>
            </a:r>
            <a:r>
              <a:rPr lang="ro-RO" dirty="0" err="1" smtClean="0"/>
              <a:t>he</a:t>
            </a:r>
            <a:r>
              <a:rPr lang="ro-RO" dirty="0" smtClean="0"/>
              <a:t> </a:t>
            </a:r>
            <a:r>
              <a:rPr lang="ro-RO" i="1" dirty="0" smtClean="0"/>
              <a:t>z</a:t>
            </a:r>
            <a:r>
              <a:rPr lang="en-US" i="1" dirty="0" smtClean="0"/>
              <a:t> </a:t>
            </a:r>
            <a:r>
              <a:rPr lang="en-US" dirty="0" smtClean="0"/>
              <a:t>value that corresponds to the proportion .0167 is </a:t>
            </a:r>
            <a:r>
              <a:rPr lang="en-US" i="1" dirty="0" smtClean="0"/>
              <a:t>z = 2.13.</a:t>
            </a:r>
          </a:p>
          <a:p>
            <a:endParaRPr lang="en-US" i="1" dirty="0" smtClean="0"/>
          </a:p>
          <a:p>
            <a:r>
              <a:rPr lang="ro-RO" dirty="0" err="1" smtClean="0"/>
              <a:t>By</a:t>
            </a:r>
            <a:r>
              <a:rPr lang="ro-RO" dirty="0" smtClean="0"/>
              <a:t> </a:t>
            </a:r>
            <a:r>
              <a:rPr lang="ro-RO" dirty="0" err="1" smtClean="0"/>
              <a:t>employing</a:t>
            </a:r>
            <a:r>
              <a:rPr lang="ro-RO" dirty="0" smtClean="0"/>
              <a:t> </a:t>
            </a:r>
            <a:r>
              <a:rPr lang="en-US" b="1" dirty="0" err="1" smtClean="0">
                <a:solidFill>
                  <a:schemeClr val="tx1"/>
                </a:solidFill>
              </a:rPr>
              <a:t>z</a:t>
            </a:r>
            <a:r>
              <a:rPr lang="en-US" b="1" baseline="-25000" dirty="0" err="1" smtClean="0">
                <a:solidFill>
                  <a:schemeClr val="tx1"/>
                </a:solidFill>
              </a:rPr>
              <a:t>adj</a:t>
            </a:r>
            <a:r>
              <a:rPr lang="en-US" b="1" baseline="-25000" dirty="0" smtClean="0">
                <a:solidFill>
                  <a:schemeClr val="tx1"/>
                </a:solidFill>
              </a:rPr>
              <a:t> </a:t>
            </a:r>
            <a:r>
              <a:rPr lang="en-US" dirty="0" smtClean="0"/>
              <a:t>=2.13 </a:t>
            </a:r>
            <a:r>
              <a:rPr lang="ro-RO" dirty="0" smtClean="0"/>
              <a:t>in </a:t>
            </a:r>
            <a:r>
              <a:rPr lang="en-US" dirty="0" smtClean="0"/>
              <a:t> the equation, one can be assured that within the “family” of three </a:t>
            </a:r>
            <a:r>
              <a:rPr lang="en-US" dirty="0" err="1" smtClean="0"/>
              <a:t>pairwise</a:t>
            </a:r>
            <a:r>
              <a:rPr lang="en-US" dirty="0" smtClean="0"/>
              <a:t> comparisons,  will not exceed .05 (assuming all of the comparisons are directional).</a:t>
            </a:r>
            <a:endParaRPr lang="ro-RO" dirty="0" smtClean="0"/>
          </a:p>
          <a:p>
            <a:endParaRPr lang="ro-RO" dirty="0" smtClean="0"/>
          </a:p>
          <a:p>
            <a:pPr algn="just">
              <a:buNone/>
            </a:pP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err="1" smtClean="0"/>
              <a:t>Pairwise</a:t>
            </a:r>
            <a:r>
              <a:rPr lang="en-US" sz="2000" b="1" dirty="0" smtClean="0"/>
              <a:t> comparisons following computation of the test statistic for the </a:t>
            </a:r>
            <a:r>
              <a:rPr lang="en-US" sz="2000" b="1" dirty="0" err="1" smtClean="0"/>
              <a:t>Kruskal</a:t>
            </a:r>
            <a:r>
              <a:rPr lang="en-US" sz="2000" b="1" dirty="0" smtClean="0"/>
              <a:t>–Wallis one-way analysis of variance by ranks</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r>
              <a:rPr lang="en-US" dirty="0" smtClean="0"/>
              <a:t>Thus </a:t>
            </a:r>
            <a:endParaRPr lang="ro-RO" dirty="0" smtClean="0"/>
          </a:p>
          <a:p>
            <a:pPr algn="just">
              <a:buNone/>
            </a:pPr>
            <a:endParaRPr lang="en-US" dirty="0" smtClean="0">
              <a:solidFill>
                <a:schemeClr val="tx1"/>
              </a:solidFill>
            </a:endParaRPr>
          </a:p>
          <a:p>
            <a:pPr algn="just">
              <a:buNone/>
            </a:pPr>
            <a:endParaRPr lang="en-US" dirty="0" smtClean="0">
              <a:solidFill>
                <a:schemeClr val="tx1"/>
              </a:solidFill>
            </a:endParaRPr>
          </a:p>
        </p:txBody>
      </p:sp>
      <p:pic>
        <p:nvPicPr>
          <p:cNvPr id="216067" name="Picture 3"/>
          <p:cNvPicPr>
            <a:picLocks noChangeAspect="1" noChangeArrowheads="1"/>
          </p:cNvPicPr>
          <p:nvPr/>
        </p:nvPicPr>
        <p:blipFill>
          <a:blip r:embed="rId2" cstate="print"/>
          <a:srcRect/>
          <a:stretch>
            <a:fillRect/>
          </a:stretch>
        </p:blipFill>
        <p:spPr bwMode="auto">
          <a:xfrm>
            <a:off x="2438400" y="1600200"/>
            <a:ext cx="3933825" cy="1533525"/>
          </a:xfrm>
          <a:prstGeom prst="rect">
            <a:avLst/>
          </a:prstGeom>
          <a:noFill/>
          <a:ln w="9525">
            <a:noFill/>
            <a:miter lim="800000"/>
            <a:headEnd/>
            <a:tailEnd/>
          </a:ln>
        </p:spPr>
      </p:pic>
      <p:pic>
        <p:nvPicPr>
          <p:cNvPr id="216068" name="Picture 4"/>
          <p:cNvPicPr>
            <a:picLocks noChangeAspect="1" noChangeArrowheads="1"/>
          </p:cNvPicPr>
          <p:nvPr/>
        </p:nvPicPr>
        <p:blipFill>
          <a:blip r:embed="rId3" cstate="print"/>
          <a:srcRect/>
          <a:stretch>
            <a:fillRect/>
          </a:stretch>
        </p:blipFill>
        <p:spPr bwMode="auto">
          <a:xfrm>
            <a:off x="914400" y="3124200"/>
            <a:ext cx="6467475" cy="914400"/>
          </a:xfrm>
          <a:prstGeom prst="rect">
            <a:avLst/>
          </a:prstGeom>
          <a:noFill/>
          <a:ln w="9525">
            <a:noFill/>
            <a:miter lim="800000"/>
            <a:headEnd/>
            <a:tailEnd/>
          </a:ln>
        </p:spPr>
      </p:pic>
      <p:pic>
        <p:nvPicPr>
          <p:cNvPr id="216069" name="Picture 5"/>
          <p:cNvPicPr>
            <a:picLocks noChangeAspect="1" noChangeArrowheads="1"/>
          </p:cNvPicPr>
          <p:nvPr/>
        </p:nvPicPr>
        <p:blipFill>
          <a:blip r:embed="rId4" cstate="print"/>
          <a:srcRect/>
          <a:stretch>
            <a:fillRect/>
          </a:stretch>
        </p:blipFill>
        <p:spPr bwMode="auto">
          <a:xfrm>
            <a:off x="609600" y="4191000"/>
            <a:ext cx="7443535" cy="1676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07399" cy="5584163"/>
          </a:xfrm>
        </p:spPr>
        <p:txBody>
          <a:bodyPr>
            <a:normAutofit/>
          </a:bodyPr>
          <a:lstStyle/>
          <a:p>
            <a:pPr>
              <a:buNone/>
            </a:pPr>
            <a:r>
              <a:rPr lang="en-US" b="1" dirty="0" smtClean="0">
                <a:solidFill>
                  <a:schemeClr val="tx1"/>
                </a:solidFill>
              </a:rPr>
              <a:t>Nonparametric methods </a:t>
            </a:r>
            <a:r>
              <a:rPr lang="en-US" dirty="0" smtClean="0">
                <a:solidFill>
                  <a:schemeClr val="tx1"/>
                </a:solidFill>
              </a:rPr>
              <a:t>do not assume a population probability distribution, and are therefore valid for data from any population with any probability distribution, which can remain unknown.</a:t>
            </a:r>
          </a:p>
          <a:p>
            <a:pPr>
              <a:buNone/>
            </a:pPr>
            <a:endParaRPr lang="en-US" dirty="0" smtClean="0">
              <a:solidFill>
                <a:schemeClr val="tx1"/>
              </a:solidFill>
            </a:endParaRPr>
          </a:p>
          <a:p>
            <a:pPr>
              <a:buNone/>
            </a:pPr>
            <a:r>
              <a:rPr lang="en-US" dirty="0" smtClean="0">
                <a:solidFill>
                  <a:schemeClr val="tx1"/>
                </a:solidFill>
              </a:rPr>
              <a:t> If the population distribution function has </a:t>
            </a:r>
            <a:r>
              <a:rPr lang="en-US" b="1" dirty="0" smtClean="0">
                <a:solidFill>
                  <a:schemeClr val="tx1"/>
                </a:solidFill>
              </a:rPr>
              <a:t>heavier tails </a:t>
            </a:r>
            <a:r>
              <a:rPr lang="en-US" dirty="0" smtClean="0">
                <a:solidFill>
                  <a:schemeClr val="tx1"/>
                </a:solidFill>
              </a:rPr>
              <a:t>than the normal distribution, such as with the exponential distribution, the lognormal distribution, the chi-squared distribution then the parametric methods based on the normality assumption may have low power compared to nonparametric methods based on ranks. </a:t>
            </a:r>
          </a:p>
          <a:p>
            <a:pPr>
              <a:buNone/>
            </a:pPr>
            <a:endParaRPr lang="en-US" dirty="0" smtClean="0">
              <a:solidFill>
                <a:schemeClr val="tx1"/>
              </a:solidFill>
            </a:endParaRPr>
          </a:p>
          <a:p>
            <a:pPr>
              <a:buNone/>
            </a:pPr>
            <a:r>
              <a:rPr lang="en-US" dirty="0" smtClean="0">
                <a:solidFill>
                  <a:schemeClr val="tx1"/>
                </a:solidFill>
              </a:rPr>
              <a:t>Data containing outliers are good examples for considering to use nonparametric methods.</a:t>
            </a:r>
          </a:p>
          <a:p>
            <a:pPr>
              <a:buNone/>
            </a:pPr>
            <a:endParaRPr lang="ro-RO" dirty="0">
              <a:solidFill>
                <a:schemeClr val="tx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533400"/>
            <a:ext cx="8254999" cy="6019800"/>
          </a:xfrm>
        </p:spPr>
        <p:txBody>
          <a:bodyPr>
            <a:normAutofit/>
          </a:bodyPr>
          <a:lstStyle/>
          <a:p>
            <a:pPr algn="just">
              <a:buNone/>
            </a:pPr>
            <a:r>
              <a:rPr lang="en-US" b="1" dirty="0" smtClean="0">
                <a:solidFill>
                  <a:schemeClr val="tx1"/>
                </a:solidFill>
              </a:rPr>
              <a:t>Example 10.2 </a:t>
            </a:r>
            <a:r>
              <a:rPr lang="en-US" b="1" i="1" dirty="0" smtClean="0">
                <a:solidFill>
                  <a:schemeClr val="tx1"/>
                </a:solidFill>
              </a:rPr>
              <a:t>Doctor Radical, a math instructor at Logarithm University, has three classes in </a:t>
            </a:r>
            <a:r>
              <a:rPr lang="en-US" i="1" dirty="0" smtClean="0">
                <a:solidFill>
                  <a:schemeClr val="tx1"/>
                </a:solidFill>
              </a:rPr>
              <a:t>advanced calculus. There are five students in each class. The instructor uses a programmed textbook in Class 1, a conventional textbook in Class 2, and his own printed notes in Class 3. At the end of the semester, in order to determine if the type of instruction employed influences student performance, Dr. Radical has another math instructor, Dr. Root, rank the 15 students in the three classes with respect to math ability. The rankings of the students in the three classes follow: </a:t>
            </a:r>
            <a:r>
              <a:rPr lang="en-US" b="1" i="1" dirty="0" smtClean="0">
                <a:solidFill>
                  <a:schemeClr val="tx1"/>
                </a:solidFill>
              </a:rPr>
              <a:t>Class 1: 9.5, 14.5, 12.5, 14.5, 12.5; Class 2: 6, 9.5, 3, 9.5, 3; and Class 3: 1, 9.5, 6, 3, </a:t>
            </a:r>
            <a:r>
              <a:rPr lang="en-US" dirty="0" smtClean="0">
                <a:solidFill>
                  <a:schemeClr val="tx1"/>
                </a:solidFill>
              </a:rPr>
              <a:t>6 </a:t>
            </a:r>
            <a:r>
              <a:rPr lang="en-US" i="1" dirty="0" smtClean="0">
                <a:solidFill>
                  <a:schemeClr val="tx1"/>
                </a:solidFill>
              </a:rPr>
              <a:t>(assume the lower the rank, the better the student).</a:t>
            </a:r>
            <a:r>
              <a:rPr lang="en-US" dirty="0" smtClean="0">
                <a:solidFill>
                  <a:schemeClr val="tx1"/>
                </a:solidFill>
              </a:rPr>
              <a:t> </a:t>
            </a:r>
            <a:endParaRPr lang="ro-RO" dirty="0" smtClean="0">
              <a:solidFill>
                <a:schemeClr val="tx1"/>
              </a:solidFill>
            </a:endParaRPr>
          </a:p>
          <a:p>
            <a:pPr algn="just">
              <a:buNone/>
            </a:pP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533400"/>
            <a:ext cx="8254999" cy="6019800"/>
          </a:xfrm>
        </p:spPr>
        <p:txBody>
          <a:bodyPr>
            <a:normAutofit/>
          </a:bodyPr>
          <a:lstStyle/>
          <a:p>
            <a:pPr algn="just">
              <a:buNone/>
            </a:pPr>
            <a:r>
              <a:rPr lang="en-US" b="1" dirty="0" smtClean="0">
                <a:solidFill>
                  <a:schemeClr val="tx1"/>
                </a:solidFill>
              </a:rPr>
              <a:t>Example 10.3 </a:t>
            </a:r>
            <a:r>
              <a:rPr lang="en-US" b="1" i="1" dirty="0" smtClean="0">
                <a:solidFill>
                  <a:schemeClr val="tx1"/>
                </a:solidFill>
              </a:rPr>
              <a:t>Doctor Radical, a math instructor at Logarithm University, has four classes in </a:t>
            </a:r>
            <a:r>
              <a:rPr lang="en-US" i="1" dirty="0" smtClean="0">
                <a:solidFill>
                  <a:schemeClr val="tx1"/>
                </a:solidFill>
              </a:rPr>
              <a:t>advanced calculus. There are six students in Class 1, seven students in Class 2, eight students in Class 3, and six students in Class 4. The instructor uses a programmed textbook in Class 1, a conventional textbook in Class 2, his own printed notes in Class 3, and no written instructional material in Class 4. At the end of the semester, in order to determine if the type of instruction employed influences student performance, Dr. Radical has another math instructor, Dr. Root, rank the 27 students in the four classes with respect to math ability. The rankings of the students in the four classes follow: </a:t>
            </a:r>
            <a:r>
              <a:rPr lang="en-US" b="1" i="1" dirty="0" smtClean="0">
                <a:solidFill>
                  <a:schemeClr val="tx1"/>
                </a:solidFill>
              </a:rPr>
              <a:t>Class 1: 1, 2, 4, 6, 8, 9; Class 2: 10, 14, 18, 20, 21, 25, 26; Class 3: </a:t>
            </a:r>
            <a:r>
              <a:rPr lang="en-US" dirty="0" smtClean="0">
                <a:solidFill>
                  <a:schemeClr val="tx1"/>
                </a:solidFill>
              </a:rPr>
              <a:t>3, 5, 7, 11, 12 16, 17, 22; </a:t>
            </a:r>
            <a:r>
              <a:rPr lang="en-US" b="1" dirty="0" smtClean="0">
                <a:solidFill>
                  <a:schemeClr val="tx1"/>
                </a:solidFill>
              </a:rPr>
              <a:t>Class 4: 13, 15, 19, 23, 24, 27 </a:t>
            </a:r>
            <a:r>
              <a:rPr lang="en-US" b="1" i="1" dirty="0" smtClean="0">
                <a:solidFill>
                  <a:schemeClr val="tx1"/>
                </a:solidFill>
              </a:rPr>
              <a:t>(assume the lower the rank, the better </a:t>
            </a:r>
            <a:r>
              <a:rPr lang="ro-RO" i="1" dirty="0" err="1" smtClean="0">
                <a:solidFill>
                  <a:schemeClr val="tx1"/>
                </a:solidFill>
              </a:rPr>
              <a:t>the</a:t>
            </a:r>
            <a:r>
              <a:rPr lang="ro-RO" i="1" dirty="0" smtClean="0">
                <a:solidFill>
                  <a:schemeClr val="tx1"/>
                </a:solidFill>
              </a:rPr>
              <a:t> student).</a:t>
            </a:r>
            <a:endParaRPr lang="en-US" dirty="0" smtClean="0">
              <a:solidFill>
                <a:schemeClr val="tx1"/>
              </a:solidFill>
            </a:endParaRPr>
          </a:p>
          <a:p>
            <a:pPr algn="just">
              <a:buNone/>
            </a:pPr>
            <a:endParaRPr lang="en-US" dirty="0" smtClean="0">
              <a:solidFill>
                <a:schemeClr val="tx1"/>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cstate="print"/>
          <a:srcRect/>
          <a:stretch>
            <a:fillRect/>
          </a:stretch>
        </p:blipFill>
        <p:spPr bwMode="auto">
          <a:xfrm>
            <a:off x="304800" y="990600"/>
            <a:ext cx="7391400" cy="4205287"/>
          </a:xfrm>
          <a:prstGeom prst="rect">
            <a:avLst/>
          </a:prstGeom>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47501" cy="1320800"/>
          </a:xfrm>
        </p:spPr>
        <p:txBody>
          <a:bodyPr/>
          <a:lstStyle/>
          <a:p>
            <a:r>
              <a:rPr lang="en-US" dirty="0" smtClean="0"/>
              <a:t>R code</a:t>
            </a:r>
            <a:endParaRPr lang="ro-RO" dirty="0"/>
          </a:p>
        </p:txBody>
      </p:sp>
      <p:sp>
        <p:nvSpPr>
          <p:cNvPr id="3" name="Content Placeholder 2"/>
          <p:cNvSpPr>
            <a:spLocks noGrp="1"/>
          </p:cNvSpPr>
          <p:nvPr>
            <p:ph idx="1"/>
          </p:nvPr>
        </p:nvSpPr>
        <p:spPr>
          <a:xfrm>
            <a:off x="508001" y="838200"/>
            <a:ext cx="8254999" cy="6019800"/>
          </a:xfrm>
        </p:spPr>
        <p:txBody>
          <a:bodyPr>
            <a:normAutofit fontScale="92500" lnSpcReduction="20000"/>
          </a:bodyPr>
          <a:lstStyle/>
          <a:p>
            <a:pPr>
              <a:buNone/>
            </a:pPr>
            <a:r>
              <a:rPr lang="en-US" sz="1400" b="1" dirty="0" smtClean="0">
                <a:solidFill>
                  <a:srgbClr val="00B050"/>
                </a:solidFill>
              </a:rPr>
              <a:t> # </a:t>
            </a:r>
            <a:r>
              <a:rPr lang="en-US" sz="1400" b="1" dirty="0" err="1" smtClean="0">
                <a:solidFill>
                  <a:srgbClr val="00B050"/>
                </a:solidFill>
              </a:rPr>
              <a:t>Kruskal</a:t>
            </a:r>
            <a:r>
              <a:rPr lang="en-US" sz="1400" b="1" dirty="0" smtClean="0">
                <a:solidFill>
                  <a:srgbClr val="00B050"/>
                </a:solidFill>
              </a:rPr>
              <a:t> Wallis</a:t>
            </a:r>
          </a:p>
          <a:p>
            <a:pPr fontAlgn="t">
              <a:buNone/>
            </a:pPr>
            <a:r>
              <a:rPr lang="ro-RO" sz="1400" dirty="0" err="1" smtClean="0">
                <a:solidFill>
                  <a:srgbClr val="0000FF"/>
                </a:solidFill>
                <a:latin typeface="Lucida Console"/>
              </a:rPr>
              <a:t>group</a:t>
            </a:r>
            <a:r>
              <a:rPr lang="ro-RO" sz="1400" dirty="0" smtClean="0">
                <a:solidFill>
                  <a:srgbClr val="0000FF"/>
                </a:solidFill>
                <a:latin typeface="Lucida Console"/>
              </a:rPr>
              <a:t>&lt;</a:t>
            </a:r>
            <a:r>
              <a:rPr lang="ro-RO" sz="1400" dirty="0" err="1" smtClean="0">
                <a:solidFill>
                  <a:srgbClr val="0000FF"/>
                </a:solidFill>
                <a:latin typeface="Lucida Console"/>
              </a:rPr>
              <a:t>-c</a:t>
            </a:r>
            <a:r>
              <a:rPr lang="ro-RO" sz="1400" dirty="0" smtClean="0">
                <a:solidFill>
                  <a:srgbClr val="0000FF"/>
                </a:solidFill>
                <a:latin typeface="Lucida Console"/>
              </a:rPr>
              <a:t>(1,</a:t>
            </a:r>
            <a:r>
              <a:rPr lang="ro-RO" sz="1400" dirty="0" err="1" smtClean="0">
                <a:solidFill>
                  <a:srgbClr val="0000FF"/>
                </a:solidFill>
                <a:latin typeface="Lucida Console"/>
              </a:rPr>
              <a:t>1</a:t>
            </a:r>
            <a:r>
              <a:rPr lang="ro-RO" sz="1400" dirty="0" smtClean="0">
                <a:solidFill>
                  <a:srgbClr val="0000FF"/>
                </a:solidFill>
                <a:latin typeface="Lucida Console"/>
              </a:rPr>
              <a:t>,</a:t>
            </a:r>
            <a:r>
              <a:rPr lang="ro-RO" sz="1400" dirty="0" err="1" smtClean="0">
                <a:solidFill>
                  <a:srgbClr val="0000FF"/>
                </a:solidFill>
                <a:latin typeface="Lucida Console"/>
              </a:rPr>
              <a:t>1</a:t>
            </a:r>
            <a:r>
              <a:rPr lang="ro-RO" sz="1400" dirty="0" smtClean="0">
                <a:solidFill>
                  <a:srgbClr val="0000FF"/>
                </a:solidFill>
                <a:latin typeface="Lucida Console"/>
              </a:rPr>
              <a:t>,</a:t>
            </a:r>
            <a:r>
              <a:rPr lang="ro-RO" sz="1400" dirty="0" err="1" smtClean="0">
                <a:solidFill>
                  <a:srgbClr val="0000FF"/>
                </a:solidFill>
                <a:latin typeface="Lucida Console"/>
              </a:rPr>
              <a:t>1</a:t>
            </a:r>
            <a:r>
              <a:rPr lang="ro-RO" sz="1400" dirty="0" smtClean="0">
                <a:solidFill>
                  <a:srgbClr val="0000FF"/>
                </a:solidFill>
                <a:latin typeface="Lucida Console"/>
              </a:rPr>
              <a:t>,</a:t>
            </a:r>
            <a:r>
              <a:rPr lang="ro-RO" sz="1400" dirty="0" err="1" smtClean="0">
                <a:solidFill>
                  <a:srgbClr val="0000FF"/>
                </a:solidFill>
                <a:latin typeface="Lucida Console"/>
              </a:rPr>
              <a:t>1</a:t>
            </a:r>
            <a:r>
              <a:rPr lang="ro-RO" sz="1400" dirty="0" smtClean="0">
                <a:solidFill>
                  <a:srgbClr val="0000FF"/>
                </a:solidFill>
                <a:latin typeface="Lucida Console"/>
              </a:rPr>
              <a:t>,2,</a:t>
            </a:r>
            <a:r>
              <a:rPr lang="ro-RO" sz="1400" dirty="0" err="1" smtClean="0">
                <a:solidFill>
                  <a:srgbClr val="0000FF"/>
                </a:solidFill>
                <a:latin typeface="Lucida Console"/>
              </a:rPr>
              <a:t>2</a:t>
            </a:r>
            <a:r>
              <a:rPr lang="ro-RO" sz="1400" dirty="0" smtClean="0">
                <a:solidFill>
                  <a:srgbClr val="0000FF"/>
                </a:solidFill>
                <a:latin typeface="Lucida Console"/>
              </a:rPr>
              <a:t>,</a:t>
            </a:r>
            <a:r>
              <a:rPr lang="ro-RO" sz="1400" dirty="0" err="1" smtClean="0">
                <a:solidFill>
                  <a:srgbClr val="0000FF"/>
                </a:solidFill>
                <a:latin typeface="Lucida Console"/>
              </a:rPr>
              <a:t>2</a:t>
            </a:r>
            <a:r>
              <a:rPr lang="ro-RO" sz="1400" dirty="0" smtClean="0">
                <a:solidFill>
                  <a:srgbClr val="0000FF"/>
                </a:solidFill>
                <a:latin typeface="Lucida Console"/>
              </a:rPr>
              <a:t>,</a:t>
            </a:r>
            <a:r>
              <a:rPr lang="ro-RO" sz="1400" dirty="0" err="1" smtClean="0">
                <a:solidFill>
                  <a:srgbClr val="0000FF"/>
                </a:solidFill>
                <a:latin typeface="Lucida Console"/>
              </a:rPr>
              <a:t>2</a:t>
            </a:r>
            <a:r>
              <a:rPr lang="ro-RO" sz="1400" dirty="0" smtClean="0">
                <a:solidFill>
                  <a:srgbClr val="0000FF"/>
                </a:solidFill>
                <a:latin typeface="Lucida Console"/>
              </a:rPr>
              <a:t>,</a:t>
            </a:r>
            <a:r>
              <a:rPr lang="ro-RO" sz="1400" dirty="0" err="1" smtClean="0">
                <a:solidFill>
                  <a:srgbClr val="0000FF"/>
                </a:solidFill>
                <a:latin typeface="Lucida Console"/>
              </a:rPr>
              <a:t>2</a:t>
            </a:r>
            <a:r>
              <a:rPr lang="ro-RO" sz="1400" dirty="0" smtClean="0">
                <a:solidFill>
                  <a:srgbClr val="0000FF"/>
                </a:solidFill>
                <a:latin typeface="Lucida Console"/>
              </a:rPr>
              <a:t>,3,</a:t>
            </a:r>
            <a:r>
              <a:rPr lang="ro-RO" sz="1400" dirty="0" err="1" smtClean="0">
                <a:solidFill>
                  <a:srgbClr val="0000FF"/>
                </a:solidFill>
                <a:latin typeface="Lucida Console"/>
              </a:rPr>
              <a:t>3</a:t>
            </a:r>
            <a:r>
              <a:rPr lang="ro-RO" sz="1400" dirty="0" smtClean="0">
                <a:solidFill>
                  <a:srgbClr val="0000FF"/>
                </a:solidFill>
                <a:latin typeface="Lucida Console"/>
              </a:rPr>
              <a:t>,</a:t>
            </a:r>
            <a:r>
              <a:rPr lang="ro-RO" sz="1400" dirty="0" err="1" smtClean="0">
                <a:solidFill>
                  <a:srgbClr val="0000FF"/>
                </a:solidFill>
                <a:latin typeface="Lucida Console"/>
              </a:rPr>
              <a:t>3</a:t>
            </a:r>
            <a:r>
              <a:rPr lang="ro-RO" sz="1400" dirty="0" smtClean="0">
                <a:solidFill>
                  <a:srgbClr val="0000FF"/>
                </a:solidFill>
                <a:latin typeface="Lucida Console"/>
              </a:rPr>
              <a:t>,</a:t>
            </a:r>
            <a:r>
              <a:rPr lang="ro-RO" sz="1400" dirty="0" err="1" smtClean="0">
                <a:solidFill>
                  <a:srgbClr val="0000FF"/>
                </a:solidFill>
                <a:latin typeface="Lucida Console"/>
              </a:rPr>
              <a:t>3</a:t>
            </a:r>
            <a:r>
              <a:rPr lang="ro-RO" sz="1400" dirty="0" smtClean="0">
                <a:solidFill>
                  <a:srgbClr val="0000FF"/>
                </a:solidFill>
                <a:latin typeface="Lucida Console"/>
              </a:rPr>
              <a:t>,</a:t>
            </a:r>
            <a:r>
              <a:rPr lang="ro-RO" sz="1400" dirty="0" err="1" smtClean="0">
                <a:solidFill>
                  <a:srgbClr val="0000FF"/>
                </a:solidFill>
                <a:latin typeface="Lucida Console"/>
              </a:rPr>
              <a:t>3</a:t>
            </a:r>
            <a:r>
              <a:rPr lang="ro-RO" sz="1400" dirty="0" smtClean="0">
                <a:solidFill>
                  <a:srgbClr val="0000FF"/>
                </a:solidFill>
                <a:latin typeface="Lucida Console"/>
              </a:rPr>
              <a:t>) </a:t>
            </a:r>
            <a:endParaRPr lang="en-US" sz="1400" dirty="0" smtClean="0">
              <a:solidFill>
                <a:srgbClr val="0000FF"/>
              </a:solidFill>
              <a:latin typeface="Lucida Console"/>
            </a:endParaRPr>
          </a:p>
          <a:p>
            <a:pPr fontAlgn="t">
              <a:buNone/>
            </a:pPr>
            <a:r>
              <a:rPr lang="ro-RO" sz="1400" dirty="0" err="1" smtClean="0">
                <a:solidFill>
                  <a:srgbClr val="0000FF"/>
                </a:solidFill>
                <a:latin typeface="Lucida Console"/>
              </a:rPr>
              <a:t>syllables</a:t>
            </a:r>
            <a:r>
              <a:rPr lang="ro-RO" sz="1400" dirty="0" smtClean="0">
                <a:solidFill>
                  <a:srgbClr val="0000FF"/>
                </a:solidFill>
                <a:latin typeface="Lucida Console"/>
              </a:rPr>
              <a:t>&lt;</a:t>
            </a:r>
            <a:r>
              <a:rPr lang="ro-RO" sz="1400" dirty="0" err="1" smtClean="0">
                <a:solidFill>
                  <a:srgbClr val="0000FF"/>
                </a:solidFill>
                <a:latin typeface="Lucida Console"/>
              </a:rPr>
              <a:t>-c</a:t>
            </a:r>
            <a:r>
              <a:rPr lang="ro-RO" sz="1400" dirty="0" smtClean="0">
                <a:solidFill>
                  <a:srgbClr val="0000FF"/>
                </a:solidFill>
                <a:latin typeface="Lucida Console"/>
              </a:rPr>
              <a:t>(8, 10, 9, 10, 9,7, 8, 5, 8, 5,4, 8, 7, 5, 7) </a:t>
            </a:r>
            <a:endParaRPr lang="en-US" sz="1400" dirty="0" smtClean="0">
              <a:solidFill>
                <a:srgbClr val="0000FF"/>
              </a:solidFill>
              <a:latin typeface="Lucida Console"/>
            </a:endParaRPr>
          </a:p>
          <a:p>
            <a:pPr fontAlgn="t">
              <a:buNone/>
            </a:pPr>
            <a:r>
              <a:rPr lang="ro-RO" sz="1400" dirty="0" err="1" smtClean="0">
                <a:solidFill>
                  <a:srgbClr val="0000FF"/>
                </a:solidFill>
                <a:latin typeface="Lucida Console"/>
              </a:rPr>
              <a:t>kruskal.test</a:t>
            </a:r>
            <a:r>
              <a:rPr lang="ro-RO" sz="1400" dirty="0" smtClean="0">
                <a:solidFill>
                  <a:srgbClr val="0000FF"/>
                </a:solidFill>
                <a:latin typeface="Lucida Console"/>
              </a:rPr>
              <a:t>(</a:t>
            </a:r>
            <a:r>
              <a:rPr lang="ro-RO" sz="1400" dirty="0" err="1" smtClean="0">
                <a:solidFill>
                  <a:srgbClr val="0000FF"/>
                </a:solidFill>
                <a:latin typeface="Lucida Console"/>
              </a:rPr>
              <a:t>syllables</a:t>
            </a:r>
            <a:r>
              <a:rPr lang="ro-RO" sz="1400" dirty="0" smtClean="0">
                <a:solidFill>
                  <a:srgbClr val="0000FF"/>
                </a:solidFill>
                <a:latin typeface="Lucida Console"/>
              </a:rPr>
              <a:t> ~</a:t>
            </a:r>
            <a:r>
              <a:rPr lang="ro-RO" sz="1400" dirty="0" err="1" smtClean="0">
                <a:solidFill>
                  <a:srgbClr val="0000FF"/>
                </a:solidFill>
                <a:latin typeface="Lucida Console"/>
              </a:rPr>
              <a:t>group</a:t>
            </a:r>
            <a:r>
              <a:rPr lang="ro-RO" sz="1400" dirty="0" smtClean="0">
                <a:solidFill>
                  <a:srgbClr val="0000FF"/>
                </a:solidFill>
                <a:latin typeface="Lucida Console"/>
              </a:rPr>
              <a:t>) </a:t>
            </a:r>
            <a:endParaRPr lang="en-US" sz="1400" dirty="0" smtClean="0">
              <a:solidFill>
                <a:srgbClr val="0000FF"/>
              </a:solidFill>
              <a:latin typeface="Lucida Console"/>
            </a:endParaRPr>
          </a:p>
          <a:p>
            <a:pPr fontAlgn="t">
              <a:buNone/>
            </a:pPr>
            <a:endParaRPr lang="en-US" sz="1400" dirty="0" smtClean="0">
              <a:solidFill>
                <a:srgbClr val="0000FF"/>
              </a:solidFill>
              <a:latin typeface="Lucida Console"/>
            </a:endParaRPr>
          </a:p>
          <a:p>
            <a:pPr fontAlgn="t">
              <a:spcBef>
                <a:spcPts val="0"/>
              </a:spcBef>
              <a:buNone/>
            </a:pPr>
            <a:r>
              <a:rPr lang="ro-RO" sz="1400" dirty="0" err="1" smtClean="0">
                <a:latin typeface="Lucida Console"/>
              </a:rPr>
              <a:t>Kruskal-Wallis</a:t>
            </a:r>
            <a:r>
              <a:rPr lang="ro-RO" sz="1400" dirty="0" smtClean="0">
                <a:latin typeface="Lucida Console"/>
              </a:rPr>
              <a:t> </a:t>
            </a:r>
            <a:r>
              <a:rPr lang="ro-RO" sz="1400" dirty="0" err="1" smtClean="0">
                <a:latin typeface="Lucida Console"/>
              </a:rPr>
              <a:t>rank</a:t>
            </a:r>
            <a:r>
              <a:rPr lang="ro-RO" sz="1400" dirty="0" smtClean="0">
                <a:latin typeface="Lucida Console"/>
              </a:rPr>
              <a:t> </a:t>
            </a:r>
            <a:r>
              <a:rPr lang="ro-RO" sz="1400" dirty="0" err="1" smtClean="0">
                <a:latin typeface="Lucida Console"/>
              </a:rPr>
              <a:t>sum</a:t>
            </a:r>
            <a:r>
              <a:rPr lang="ro-RO" sz="1400" dirty="0" smtClean="0">
                <a:latin typeface="Lucida Console"/>
              </a:rPr>
              <a:t> test </a:t>
            </a:r>
            <a:endParaRPr lang="en-US" sz="1400" dirty="0" smtClean="0">
              <a:latin typeface="Lucida Console"/>
            </a:endParaRPr>
          </a:p>
          <a:p>
            <a:pPr fontAlgn="t">
              <a:spcBef>
                <a:spcPts val="0"/>
              </a:spcBef>
              <a:buNone/>
            </a:pPr>
            <a:r>
              <a:rPr lang="ro-RO" sz="1400" dirty="0" smtClean="0">
                <a:latin typeface="Lucida Console"/>
              </a:rPr>
              <a:t>data: </a:t>
            </a:r>
            <a:r>
              <a:rPr lang="ro-RO" sz="1400" dirty="0" err="1" smtClean="0">
                <a:latin typeface="Lucida Console"/>
              </a:rPr>
              <a:t>syllables</a:t>
            </a:r>
            <a:r>
              <a:rPr lang="ro-RO" sz="1400" dirty="0" smtClean="0">
                <a:latin typeface="Lucida Console"/>
              </a:rPr>
              <a:t> </a:t>
            </a:r>
            <a:r>
              <a:rPr lang="ro-RO" sz="1400" dirty="0" err="1" smtClean="0">
                <a:latin typeface="Lucida Console"/>
              </a:rPr>
              <a:t>by</a:t>
            </a:r>
            <a:r>
              <a:rPr lang="ro-RO" sz="1400" dirty="0" smtClean="0">
                <a:latin typeface="Lucida Console"/>
              </a:rPr>
              <a:t> </a:t>
            </a:r>
            <a:r>
              <a:rPr lang="ro-RO" sz="1400" dirty="0" err="1" smtClean="0">
                <a:latin typeface="Lucida Console"/>
              </a:rPr>
              <a:t>group</a:t>
            </a:r>
            <a:r>
              <a:rPr lang="ro-RO" sz="1400" dirty="0" smtClean="0">
                <a:latin typeface="Lucida Console"/>
              </a:rPr>
              <a:t> </a:t>
            </a:r>
            <a:endParaRPr lang="en-US" sz="1400" dirty="0" smtClean="0">
              <a:latin typeface="Lucida Console"/>
            </a:endParaRPr>
          </a:p>
          <a:p>
            <a:pPr fontAlgn="t">
              <a:spcBef>
                <a:spcPts val="0"/>
              </a:spcBef>
              <a:buNone/>
            </a:pPr>
            <a:r>
              <a:rPr lang="ro-RO" sz="1400" dirty="0" err="1" smtClean="0">
                <a:latin typeface="Lucida Console"/>
              </a:rPr>
              <a:t>Kruskal-Wallis</a:t>
            </a:r>
            <a:r>
              <a:rPr lang="ro-RO" sz="1400" dirty="0" smtClean="0">
                <a:latin typeface="Lucida Console"/>
              </a:rPr>
              <a:t> </a:t>
            </a:r>
            <a:r>
              <a:rPr lang="ro-RO" sz="1400" dirty="0" err="1" smtClean="0">
                <a:latin typeface="Lucida Console"/>
              </a:rPr>
              <a:t>chi-squared</a:t>
            </a:r>
            <a:r>
              <a:rPr lang="ro-RO" sz="1400" dirty="0" smtClean="0">
                <a:latin typeface="Lucida Console"/>
              </a:rPr>
              <a:t> = 8.7474, </a:t>
            </a:r>
            <a:r>
              <a:rPr lang="ro-RO" sz="1400" dirty="0" err="1" smtClean="0">
                <a:latin typeface="Lucida Console"/>
              </a:rPr>
              <a:t>df</a:t>
            </a:r>
            <a:r>
              <a:rPr lang="ro-RO" sz="1400" dirty="0" smtClean="0">
                <a:latin typeface="Lucida Console"/>
              </a:rPr>
              <a:t> = 2, </a:t>
            </a:r>
            <a:r>
              <a:rPr lang="ro-RO" sz="1400" dirty="0" err="1" smtClean="0">
                <a:latin typeface="Lucida Console"/>
              </a:rPr>
              <a:t>p-value</a:t>
            </a:r>
            <a:r>
              <a:rPr lang="ro-RO" sz="1400" dirty="0" smtClean="0">
                <a:latin typeface="Lucida Console"/>
              </a:rPr>
              <a:t> = 0.0126 </a:t>
            </a:r>
            <a:endParaRPr lang="en-US" sz="1400" dirty="0" smtClean="0">
              <a:latin typeface="Lucida Console"/>
            </a:endParaRPr>
          </a:p>
          <a:p>
            <a:pPr fontAlgn="t">
              <a:buNone/>
            </a:pPr>
            <a:endParaRPr lang="en-US" sz="1400" dirty="0" smtClean="0">
              <a:solidFill>
                <a:srgbClr val="0000FF"/>
              </a:solidFill>
              <a:latin typeface="Lucida Console"/>
            </a:endParaRPr>
          </a:p>
          <a:p>
            <a:pPr fontAlgn="t">
              <a:buNone/>
            </a:pPr>
            <a:r>
              <a:rPr lang="ro-RO" sz="1400" dirty="0" err="1" smtClean="0">
                <a:solidFill>
                  <a:srgbClr val="0000FF"/>
                </a:solidFill>
                <a:latin typeface="Lucida Console"/>
              </a:rPr>
              <a:t>library</a:t>
            </a:r>
            <a:r>
              <a:rPr lang="ro-RO" sz="1400" dirty="0" smtClean="0">
                <a:solidFill>
                  <a:srgbClr val="0000FF"/>
                </a:solidFill>
                <a:latin typeface="Lucida Console"/>
              </a:rPr>
              <a:t>(</a:t>
            </a:r>
            <a:r>
              <a:rPr lang="ro-RO" sz="1400" dirty="0" err="1" smtClean="0">
                <a:solidFill>
                  <a:srgbClr val="0000FF"/>
                </a:solidFill>
                <a:latin typeface="Lucida Console"/>
              </a:rPr>
              <a:t>PMCMRplus</a:t>
            </a:r>
            <a:r>
              <a:rPr lang="ro-RO" sz="1400" dirty="0" smtClean="0">
                <a:solidFill>
                  <a:srgbClr val="0000FF"/>
                </a:solidFill>
                <a:latin typeface="Lucida Console"/>
              </a:rPr>
              <a:t>) </a:t>
            </a:r>
            <a:endParaRPr lang="en-US" sz="1400" dirty="0" smtClean="0">
              <a:solidFill>
                <a:srgbClr val="0000FF"/>
              </a:solidFill>
              <a:latin typeface="Lucida Console"/>
            </a:endParaRPr>
          </a:p>
          <a:p>
            <a:pPr fontAlgn="t">
              <a:buNone/>
            </a:pPr>
            <a:r>
              <a:rPr lang="ro-RO" sz="1400" dirty="0" err="1" smtClean="0">
                <a:solidFill>
                  <a:srgbClr val="0000FF"/>
                </a:solidFill>
                <a:latin typeface="Lucida Console"/>
              </a:rPr>
              <a:t>posthoc.kruskal.dunn.test</a:t>
            </a:r>
            <a:r>
              <a:rPr lang="ro-RO" sz="1400" dirty="0" smtClean="0">
                <a:solidFill>
                  <a:srgbClr val="0000FF"/>
                </a:solidFill>
                <a:latin typeface="Lucida Console"/>
              </a:rPr>
              <a:t>(x=</a:t>
            </a:r>
            <a:r>
              <a:rPr lang="ro-RO" sz="1400" dirty="0" err="1" smtClean="0">
                <a:solidFill>
                  <a:srgbClr val="0000FF"/>
                </a:solidFill>
                <a:latin typeface="Lucida Console"/>
              </a:rPr>
              <a:t>syllables</a:t>
            </a:r>
            <a:r>
              <a:rPr lang="ro-RO" sz="1400" dirty="0" smtClean="0">
                <a:solidFill>
                  <a:srgbClr val="0000FF"/>
                </a:solidFill>
                <a:latin typeface="Lucida Console"/>
              </a:rPr>
              <a:t>, g=</a:t>
            </a:r>
            <a:r>
              <a:rPr lang="ro-RO" sz="1400" dirty="0" err="1" smtClean="0">
                <a:solidFill>
                  <a:srgbClr val="0000FF"/>
                </a:solidFill>
                <a:latin typeface="Lucida Console"/>
              </a:rPr>
              <a:t>group</a:t>
            </a:r>
            <a:r>
              <a:rPr lang="ro-RO" sz="1400" dirty="0" smtClean="0">
                <a:solidFill>
                  <a:srgbClr val="0000FF"/>
                </a:solidFill>
                <a:latin typeface="Lucida Console"/>
              </a:rPr>
              <a:t>, </a:t>
            </a:r>
            <a:r>
              <a:rPr lang="ro-RO" sz="1400" dirty="0" err="1" smtClean="0">
                <a:solidFill>
                  <a:srgbClr val="0000FF"/>
                </a:solidFill>
                <a:latin typeface="Lucida Console"/>
              </a:rPr>
              <a:t>p.adjust.method</a:t>
            </a:r>
            <a:r>
              <a:rPr lang="ro-RO" sz="1400" dirty="0" smtClean="0">
                <a:solidFill>
                  <a:srgbClr val="0000FF"/>
                </a:solidFill>
                <a:latin typeface="Lucida Console"/>
              </a:rPr>
              <a:t>="</a:t>
            </a:r>
            <a:r>
              <a:rPr lang="ro-RO" sz="1400" dirty="0" err="1" smtClean="0">
                <a:solidFill>
                  <a:srgbClr val="0000FF"/>
                </a:solidFill>
                <a:latin typeface="Lucida Console"/>
              </a:rPr>
              <a:t>bonferroni</a:t>
            </a:r>
            <a:r>
              <a:rPr lang="ro-RO" sz="1400" dirty="0" smtClean="0">
                <a:solidFill>
                  <a:srgbClr val="0000FF"/>
                </a:solidFill>
                <a:latin typeface="Lucida Console"/>
              </a:rPr>
              <a:t>") </a:t>
            </a:r>
            <a:endParaRPr lang="en-US" sz="1400" dirty="0" smtClean="0">
              <a:solidFill>
                <a:srgbClr val="0000FF"/>
              </a:solidFill>
              <a:latin typeface="Lucida Console"/>
            </a:endParaRPr>
          </a:p>
          <a:p>
            <a:pPr fontAlgn="t">
              <a:spcBef>
                <a:spcPts val="0"/>
              </a:spcBef>
              <a:buNone/>
            </a:pPr>
            <a:r>
              <a:rPr lang="ro-RO" sz="1400" dirty="0" err="1" smtClean="0">
                <a:solidFill>
                  <a:srgbClr val="C5060B"/>
                </a:solidFill>
                <a:latin typeface="Lucida Console"/>
              </a:rPr>
              <a:t>Pairwise</a:t>
            </a:r>
            <a:r>
              <a:rPr lang="ro-RO" sz="1400" dirty="0" smtClean="0">
                <a:solidFill>
                  <a:srgbClr val="C5060B"/>
                </a:solidFill>
                <a:latin typeface="Lucida Console"/>
              </a:rPr>
              <a:t> </a:t>
            </a:r>
            <a:r>
              <a:rPr lang="ro-RO" sz="1400" dirty="0" err="1" smtClean="0">
                <a:solidFill>
                  <a:srgbClr val="C5060B"/>
                </a:solidFill>
                <a:latin typeface="Lucida Console"/>
              </a:rPr>
              <a:t>comparisons</a:t>
            </a:r>
            <a:r>
              <a:rPr lang="ro-RO" sz="1400" dirty="0" smtClean="0">
                <a:solidFill>
                  <a:srgbClr val="C5060B"/>
                </a:solidFill>
                <a:latin typeface="Lucida Console"/>
              </a:rPr>
              <a:t> </a:t>
            </a:r>
            <a:r>
              <a:rPr lang="ro-RO" sz="1400" dirty="0" err="1" smtClean="0">
                <a:solidFill>
                  <a:srgbClr val="C5060B"/>
                </a:solidFill>
                <a:latin typeface="Lucida Console"/>
              </a:rPr>
              <a:t>using</a:t>
            </a:r>
            <a:r>
              <a:rPr lang="ro-RO" sz="1400" dirty="0" smtClean="0">
                <a:solidFill>
                  <a:srgbClr val="C5060B"/>
                </a:solidFill>
                <a:latin typeface="Lucida Console"/>
              </a:rPr>
              <a:t> </a:t>
            </a:r>
            <a:r>
              <a:rPr lang="ro-RO" sz="1400" dirty="0" err="1" smtClean="0">
                <a:solidFill>
                  <a:srgbClr val="C5060B"/>
                </a:solidFill>
                <a:latin typeface="Lucida Console"/>
              </a:rPr>
              <a:t>Dunn's-test</a:t>
            </a:r>
            <a:r>
              <a:rPr lang="ro-RO" sz="1400" dirty="0" smtClean="0">
                <a:solidFill>
                  <a:srgbClr val="C5060B"/>
                </a:solidFill>
                <a:latin typeface="Lucida Console"/>
              </a:rPr>
              <a:t> for multiple </a:t>
            </a:r>
            <a:endParaRPr lang="en-US" sz="1400" dirty="0" smtClean="0">
              <a:solidFill>
                <a:srgbClr val="C5060B"/>
              </a:solidFill>
              <a:latin typeface="Lucida Console"/>
            </a:endParaRPr>
          </a:p>
          <a:p>
            <a:pPr fontAlgn="t">
              <a:spcBef>
                <a:spcPts val="0"/>
              </a:spcBef>
              <a:buNone/>
            </a:pPr>
            <a:r>
              <a:rPr lang="ro-RO" sz="1400" dirty="0" err="1" smtClean="0">
                <a:solidFill>
                  <a:srgbClr val="C5060B"/>
                </a:solidFill>
                <a:latin typeface="Lucida Console"/>
              </a:rPr>
              <a:t>comparisons</a:t>
            </a:r>
            <a:r>
              <a:rPr lang="ro-RO" sz="1400" dirty="0" smtClean="0">
                <a:solidFill>
                  <a:srgbClr val="C5060B"/>
                </a:solidFill>
                <a:latin typeface="Lucida Console"/>
              </a:rPr>
              <a:t> of independent </a:t>
            </a:r>
            <a:r>
              <a:rPr lang="ro-RO" sz="1400" dirty="0" err="1" smtClean="0">
                <a:solidFill>
                  <a:srgbClr val="C5060B"/>
                </a:solidFill>
                <a:latin typeface="Lucida Console"/>
              </a:rPr>
              <a:t>samples</a:t>
            </a:r>
            <a:r>
              <a:rPr lang="ro-RO" sz="1400" dirty="0" smtClean="0">
                <a:solidFill>
                  <a:srgbClr val="C5060B"/>
                </a:solidFill>
                <a:latin typeface="Lucida Console"/>
              </a:rPr>
              <a:t> </a:t>
            </a:r>
            <a:endParaRPr lang="en-US" sz="1400" dirty="0" smtClean="0">
              <a:solidFill>
                <a:srgbClr val="C5060B"/>
              </a:solidFill>
              <a:latin typeface="Lucida Console"/>
            </a:endParaRPr>
          </a:p>
          <a:p>
            <a:pPr fontAlgn="t">
              <a:spcBef>
                <a:spcPts val="0"/>
              </a:spcBef>
              <a:buNone/>
            </a:pPr>
            <a:r>
              <a:rPr lang="ro-RO" sz="1400" dirty="0" smtClean="0">
                <a:solidFill>
                  <a:srgbClr val="C5060B"/>
                </a:solidFill>
                <a:latin typeface="Lucida Console"/>
              </a:rPr>
              <a:t>data: </a:t>
            </a:r>
            <a:r>
              <a:rPr lang="ro-RO" sz="1400" dirty="0" err="1" smtClean="0">
                <a:solidFill>
                  <a:srgbClr val="C5060B"/>
                </a:solidFill>
                <a:latin typeface="Lucida Console"/>
              </a:rPr>
              <a:t>syllables</a:t>
            </a:r>
            <a:r>
              <a:rPr lang="ro-RO" sz="1400" dirty="0" smtClean="0">
                <a:solidFill>
                  <a:srgbClr val="C5060B"/>
                </a:solidFill>
                <a:latin typeface="Lucida Console"/>
              </a:rPr>
              <a:t> </a:t>
            </a:r>
            <a:r>
              <a:rPr lang="ro-RO" sz="1400" dirty="0" err="1" smtClean="0">
                <a:solidFill>
                  <a:srgbClr val="C5060B"/>
                </a:solidFill>
                <a:latin typeface="Lucida Console"/>
              </a:rPr>
              <a:t>and</a:t>
            </a:r>
            <a:r>
              <a:rPr lang="ro-RO" sz="1400" dirty="0" smtClean="0">
                <a:solidFill>
                  <a:srgbClr val="C5060B"/>
                </a:solidFill>
                <a:latin typeface="Lucida Console"/>
              </a:rPr>
              <a:t> </a:t>
            </a:r>
            <a:r>
              <a:rPr lang="ro-RO" sz="1400" dirty="0" err="1" smtClean="0">
                <a:solidFill>
                  <a:srgbClr val="C5060B"/>
                </a:solidFill>
                <a:latin typeface="Lucida Console"/>
              </a:rPr>
              <a:t>group</a:t>
            </a:r>
            <a:r>
              <a:rPr lang="ro-RO" sz="1400" dirty="0" smtClean="0">
                <a:solidFill>
                  <a:srgbClr val="C5060B"/>
                </a:solidFill>
                <a:latin typeface="Lucida Console"/>
              </a:rPr>
              <a:t> </a:t>
            </a:r>
            <a:endParaRPr lang="en-US" sz="1400" dirty="0" smtClean="0">
              <a:solidFill>
                <a:srgbClr val="C5060B"/>
              </a:solidFill>
              <a:latin typeface="Lucida Console"/>
            </a:endParaRPr>
          </a:p>
          <a:p>
            <a:pPr fontAlgn="t">
              <a:spcBef>
                <a:spcPts val="0"/>
              </a:spcBef>
              <a:buNone/>
            </a:pPr>
            <a:r>
              <a:rPr lang="en-US" sz="1400" dirty="0" smtClean="0">
                <a:latin typeface="Lucida Console"/>
              </a:rPr>
              <a:t>    </a:t>
            </a:r>
            <a:r>
              <a:rPr lang="ro-RO" sz="1400" dirty="0" smtClean="0">
                <a:latin typeface="Lucida Console"/>
              </a:rPr>
              <a:t>1 </a:t>
            </a:r>
            <a:r>
              <a:rPr lang="en-US" sz="1400" dirty="0" smtClean="0">
                <a:latin typeface="Lucida Console"/>
              </a:rPr>
              <a:t>      </a:t>
            </a:r>
            <a:r>
              <a:rPr lang="ro-RO" sz="1400" dirty="0" smtClean="0">
                <a:latin typeface="Lucida Console"/>
              </a:rPr>
              <a:t>2 </a:t>
            </a:r>
            <a:endParaRPr lang="en-US" sz="1400" dirty="0" smtClean="0">
              <a:latin typeface="Lucida Console"/>
            </a:endParaRPr>
          </a:p>
          <a:p>
            <a:pPr fontAlgn="t">
              <a:spcBef>
                <a:spcPts val="0"/>
              </a:spcBef>
              <a:buNone/>
            </a:pPr>
            <a:r>
              <a:rPr lang="en-US" sz="1400" dirty="0" smtClean="0">
                <a:latin typeface="Lucida Console"/>
              </a:rPr>
              <a:t> </a:t>
            </a:r>
            <a:r>
              <a:rPr lang="ro-RO" sz="1400" dirty="0" smtClean="0">
                <a:latin typeface="Lucida Console"/>
              </a:rPr>
              <a:t>2 0.058 </a:t>
            </a:r>
            <a:r>
              <a:rPr lang="en-US" sz="1400" dirty="0" smtClean="0">
                <a:latin typeface="Lucida Console"/>
              </a:rPr>
              <a:t>   </a:t>
            </a:r>
            <a:r>
              <a:rPr lang="ro-RO" sz="1400" dirty="0" smtClean="0">
                <a:latin typeface="Lucida Console"/>
              </a:rPr>
              <a:t>–</a:t>
            </a:r>
            <a:endParaRPr lang="en-US" sz="1400" dirty="0" smtClean="0">
              <a:latin typeface="Lucida Console"/>
            </a:endParaRPr>
          </a:p>
          <a:p>
            <a:pPr fontAlgn="t">
              <a:spcBef>
                <a:spcPts val="0"/>
              </a:spcBef>
              <a:buNone/>
            </a:pPr>
            <a:r>
              <a:rPr lang="ro-RO" sz="1400" dirty="0" smtClean="0">
                <a:latin typeface="Lucida Console"/>
              </a:rPr>
              <a:t> 3 0.019 </a:t>
            </a:r>
            <a:r>
              <a:rPr lang="en-US" sz="1400" dirty="0" smtClean="0">
                <a:latin typeface="Lucida Console"/>
              </a:rPr>
              <a:t>   </a:t>
            </a:r>
            <a:r>
              <a:rPr lang="ro-RO" sz="1400" dirty="0" smtClean="0">
                <a:latin typeface="Lucida Console"/>
              </a:rPr>
              <a:t>1.000 </a:t>
            </a:r>
            <a:endParaRPr lang="en-US" sz="1400" dirty="0" smtClean="0">
              <a:latin typeface="Lucida Console"/>
            </a:endParaRPr>
          </a:p>
          <a:p>
            <a:pPr fontAlgn="t">
              <a:buNone/>
            </a:pPr>
            <a:r>
              <a:rPr lang="ro-RO" sz="1400" dirty="0" smtClean="0">
                <a:solidFill>
                  <a:srgbClr val="C5060B"/>
                </a:solidFill>
                <a:latin typeface="Lucida Console"/>
              </a:rPr>
              <a:t>P </a:t>
            </a:r>
            <a:r>
              <a:rPr lang="ro-RO" sz="1400" dirty="0" err="1" smtClean="0">
                <a:solidFill>
                  <a:srgbClr val="C5060B"/>
                </a:solidFill>
                <a:latin typeface="Lucida Console"/>
              </a:rPr>
              <a:t>value</a:t>
            </a:r>
            <a:r>
              <a:rPr lang="ro-RO" sz="1400" dirty="0" smtClean="0">
                <a:solidFill>
                  <a:srgbClr val="C5060B"/>
                </a:solidFill>
                <a:latin typeface="Lucida Console"/>
              </a:rPr>
              <a:t> </a:t>
            </a:r>
            <a:r>
              <a:rPr lang="ro-RO" sz="1400" dirty="0" err="1" smtClean="0">
                <a:solidFill>
                  <a:srgbClr val="C5060B"/>
                </a:solidFill>
                <a:latin typeface="Lucida Console"/>
              </a:rPr>
              <a:t>adjustment</a:t>
            </a:r>
            <a:r>
              <a:rPr lang="ro-RO" sz="1400" dirty="0" smtClean="0">
                <a:solidFill>
                  <a:srgbClr val="C5060B"/>
                </a:solidFill>
                <a:latin typeface="Lucida Console"/>
              </a:rPr>
              <a:t> </a:t>
            </a:r>
            <a:r>
              <a:rPr lang="ro-RO" sz="1400" dirty="0" err="1" smtClean="0">
                <a:solidFill>
                  <a:srgbClr val="C5060B"/>
                </a:solidFill>
                <a:latin typeface="Lucida Console"/>
              </a:rPr>
              <a:t>method</a:t>
            </a:r>
            <a:r>
              <a:rPr lang="ro-RO" sz="1400" dirty="0" smtClean="0">
                <a:solidFill>
                  <a:srgbClr val="C5060B"/>
                </a:solidFill>
                <a:latin typeface="Lucida Console"/>
              </a:rPr>
              <a:t>: </a:t>
            </a:r>
            <a:r>
              <a:rPr lang="ro-RO" sz="1400" dirty="0" err="1" smtClean="0">
                <a:solidFill>
                  <a:srgbClr val="C5060B"/>
                </a:solidFill>
                <a:latin typeface="Lucida Console"/>
              </a:rPr>
              <a:t>bonferroni</a:t>
            </a:r>
            <a:r>
              <a:rPr lang="ro-RO" sz="1400" dirty="0" smtClean="0">
                <a:solidFill>
                  <a:srgbClr val="C5060B"/>
                </a:solidFill>
                <a:latin typeface="Lucida Console"/>
              </a:rPr>
              <a:t> </a:t>
            </a:r>
            <a:r>
              <a:rPr lang="ro-RO" sz="1400" dirty="0" err="1" smtClean="0">
                <a:solidFill>
                  <a:srgbClr val="C5060B"/>
                </a:solidFill>
                <a:latin typeface="Lucida Console"/>
              </a:rPr>
              <a:t>Warning</a:t>
            </a:r>
            <a:r>
              <a:rPr lang="ro-RO" sz="1400" dirty="0" smtClean="0">
                <a:solidFill>
                  <a:srgbClr val="C5060B"/>
                </a:solidFill>
                <a:latin typeface="Lucida Console"/>
              </a:rPr>
              <a:t> </a:t>
            </a:r>
            <a:r>
              <a:rPr lang="ro-RO" sz="1400" dirty="0" err="1" smtClean="0">
                <a:solidFill>
                  <a:srgbClr val="C5060B"/>
                </a:solidFill>
                <a:latin typeface="Lucida Console"/>
              </a:rPr>
              <a:t>message</a:t>
            </a:r>
            <a:r>
              <a:rPr lang="ro-RO" sz="1400" dirty="0" smtClean="0">
                <a:solidFill>
                  <a:srgbClr val="C5060B"/>
                </a:solidFill>
                <a:latin typeface="Lucida Console"/>
              </a:rPr>
              <a:t>: In </a:t>
            </a:r>
            <a:r>
              <a:rPr lang="ro-RO" sz="1400" dirty="0" err="1" smtClean="0">
                <a:solidFill>
                  <a:srgbClr val="C5060B"/>
                </a:solidFill>
                <a:latin typeface="Lucida Console"/>
              </a:rPr>
              <a:t>posthoc.kruskal.dunn.test.default</a:t>
            </a:r>
            <a:r>
              <a:rPr lang="ro-RO" sz="1400" dirty="0" smtClean="0">
                <a:solidFill>
                  <a:srgbClr val="C5060B"/>
                </a:solidFill>
                <a:latin typeface="Lucida Console"/>
              </a:rPr>
              <a:t>(x = </a:t>
            </a:r>
            <a:r>
              <a:rPr lang="ro-RO" sz="1400" dirty="0" err="1" smtClean="0">
                <a:solidFill>
                  <a:srgbClr val="C5060B"/>
                </a:solidFill>
                <a:latin typeface="Lucida Console"/>
              </a:rPr>
              <a:t>syllables</a:t>
            </a:r>
            <a:r>
              <a:rPr lang="ro-RO" sz="1400" dirty="0" smtClean="0">
                <a:solidFill>
                  <a:srgbClr val="C5060B"/>
                </a:solidFill>
                <a:latin typeface="Lucida Console"/>
              </a:rPr>
              <a:t>, g = </a:t>
            </a:r>
            <a:r>
              <a:rPr lang="ro-RO" sz="1400" dirty="0" err="1" smtClean="0">
                <a:solidFill>
                  <a:srgbClr val="C5060B"/>
                </a:solidFill>
                <a:latin typeface="Lucida Console"/>
              </a:rPr>
              <a:t>group</a:t>
            </a:r>
            <a:r>
              <a:rPr lang="ro-RO" sz="1400" dirty="0" smtClean="0">
                <a:solidFill>
                  <a:srgbClr val="C5060B"/>
                </a:solidFill>
                <a:latin typeface="Lucida Console"/>
              </a:rPr>
              <a:t>, </a:t>
            </a:r>
            <a:r>
              <a:rPr lang="ro-RO" sz="1400" dirty="0" err="1" smtClean="0">
                <a:solidFill>
                  <a:srgbClr val="C5060B"/>
                </a:solidFill>
                <a:latin typeface="Lucida Console"/>
              </a:rPr>
              <a:t>p.adjust.method</a:t>
            </a:r>
            <a:r>
              <a:rPr lang="ro-RO" sz="1400" dirty="0" smtClean="0">
                <a:solidFill>
                  <a:srgbClr val="C5060B"/>
                </a:solidFill>
                <a:latin typeface="Lucida Console"/>
              </a:rPr>
              <a:t> = "</a:t>
            </a:r>
            <a:r>
              <a:rPr lang="ro-RO" sz="1400" dirty="0" err="1" smtClean="0">
                <a:solidFill>
                  <a:srgbClr val="C5060B"/>
                </a:solidFill>
                <a:latin typeface="Lucida Console"/>
              </a:rPr>
              <a:t>bonferroni</a:t>
            </a:r>
            <a:r>
              <a:rPr lang="ro-RO" sz="1400" dirty="0" smtClean="0">
                <a:solidFill>
                  <a:srgbClr val="C5060B"/>
                </a:solidFill>
                <a:latin typeface="Lucida Console"/>
              </a:rPr>
              <a:t>") : </a:t>
            </a:r>
            <a:r>
              <a:rPr lang="ro-RO" sz="1400" dirty="0" err="1" smtClean="0">
                <a:solidFill>
                  <a:srgbClr val="C5060B"/>
                </a:solidFill>
                <a:latin typeface="Lucida Console"/>
              </a:rPr>
              <a:t>Ties</a:t>
            </a:r>
            <a:r>
              <a:rPr lang="ro-RO" sz="1400" dirty="0" smtClean="0">
                <a:solidFill>
                  <a:srgbClr val="C5060B"/>
                </a:solidFill>
                <a:latin typeface="Lucida Console"/>
              </a:rPr>
              <a:t> are </a:t>
            </a:r>
            <a:r>
              <a:rPr lang="ro-RO" sz="1400" dirty="0" err="1" smtClean="0">
                <a:solidFill>
                  <a:srgbClr val="C5060B"/>
                </a:solidFill>
                <a:latin typeface="Lucida Console"/>
              </a:rPr>
              <a:t>present</a:t>
            </a:r>
            <a:r>
              <a:rPr lang="ro-RO" sz="1400" dirty="0" smtClean="0">
                <a:solidFill>
                  <a:srgbClr val="C5060B"/>
                </a:solidFill>
                <a:latin typeface="Lucida Console"/>
              </a:rPr>
              <a:t>. </a:t>
            </a:r>
            <a:r>
              <a:rPr lang="ro-RO" sz="1400" dirty="0" err="1" smtClean="0">
                <a:solidFill>
                  <a:srgbClr val="C5060B"/>
                </a:solidFill>
                <a:latin typeface="Lucida Console"/>
              </a:rPr>
              <a:t>z-quantiles</a:t>
            </a:r>
            <a:r>
              <a:rPr lang="ro-RO" sz="1400" dirty="0" smtClean="0">
                <a:solidFill>
                  <a:srgbClr val="C5060B"/>
                </a:solidFill>
                <a:latin typeface="Lucida Console"/>
              </a:rPr>
              <a:t> </a:t>
            </a:r>
            <a:r>
              <a:rPr lang="ro-RO" sz="1400" dirty="0" err="1" smtClean="0">
                <a:solidFill>
                  <a:srgbClr val="C5060B"/>
                </a:solidFill>
                <a:latin typeface="Lucida Console"/>
              </a:rPr>
              <a:t>were</a:t>
            </a:r>
            <a:r>
              <a:rPr lang="ro-RO" sz="1400" dirty="0" smtClean="0">
                <a:solidFill>
                  <a:srgbClr val="C5060B"/>
                </a:solidFill>
                <a:latin typeface="Lucida Console"/>
              </a:rPr>
              <a:t> </a:t>
            </a:r>
            <a:r>
              <a:rPr lang="ro-RO" sz="1400" dirty="0" err="1" smtClean="0">
                <a:solidFill>
                  <a:srgbClr val="C5060B"/>
                </a:solidFill>
                <a:latin typeface="Lucida Console"/>
              </a:rPr>
              <a:t>corrected</a:t>
            </a:r>
            <a:r>
              <a:rPr lang="ro-RO" sz="1400" dirty="0" smtClean="0">
                <a:solidFill>
                  <a:srgbClr val="C5060B"/>
                </a:solidFill>
                <a:latin typeface="Lucida Console"/>
              </a:rPr>
              <a:t> for </a:t>
            </a:r>
            <a:r>
              <a:rPr lang="ro-RO" sz="1400" dirty="0" err="1" smtClean="0">
                <a:solidFill>
                  <a:srgbClr val="C5060B"/>
                </a:solidFill>
                <a:latin typeface="Lucida Console"/>
              </a:rPr>
              <a:t>ties</a:t>
            </a:r>
            <a:r>
              <a:rPr lang="ro-RO" sz="1400" dirty="0" smtClean="0">
                <a:solidFill>
                  <a:srgbClr val="C5060B"/>
                </a:solidFill>
                <a:latin typeface="Lucida Console"/>
              </a:rPr>
              <a:t>. </a:t>
            </a:r>
            <a:endParaRPr lang="en-US" sz="1400" dirty="0" smtClean="0">
              <a:solidFill>
                <a:srgbClr val="C5060B"/>
              </a:solidFill>
              <a:latin typeface="Lucida Console"/>
            </a:endParaRPr>
          </a:p>
          <a:p>
            <a:pPr fontAlgn="t">
              <a:buNone/>
            </a:pPr>
            <a:r>
              <a:rPr lang="ro-RO" sz="1400" dirty="0" err="1" smtClean="0">
                <a:solidFill>
                  <a:srgbClr val="0000FF"/>
                </a:solidFill>
                <a:latin typeface="Lucida Console"/>
              </a:rPr>
              <a:t>pairwise.wilcox.test</a:t>
            </a:r>
            <a:r>
              <a:rPr lang="ro-RO" sz="1400" dirty="0" smtClean="0">
                <a:solidFill>
                  <a:srgbClr val="0000FF"/>
                </a:solidFill>
                <a:latin typeface="Lucida Console"/>
              </a:rPr>
              <a:t>(</a:t>
            </a:r>
            <a:r>
              <a:rPr lang="ro-RO" sz="1400" dirty="0" err="1" smtClean="0">
                <a:solidFill>
                  <a:srgbClr val="0000FF"/>
                </a:solidFill>
                <a:latin typeface="Lucida Console"/>
              </a:rPr>
              <a:t>syllables</a:t>
            </a:r>
            <a:r>
              <a:rPr lang="ro-RO" sz="1400" dirty="0" smtClean="0">
                <a:solidFill>
                  <a:srgbClr val="0000FF"/>
                </a:solidFill>
                <a:latin typeface="Lucida Console"/>
              </a:rPr>
              <a:t>, </a:t>
            </a:r>
            <a:r>
              <a:rPr lang="ro-RO" sz="1400" dirty="0" err="1" smtClean="0">
                <a:solidFill>
                  <a:srgbClr val="0000FF"/>
                </a:solidFill>
                <a:latin typeface="Lucida Console"/>
              </a:rPr>
              <a:t>group</a:t>
            </a:r>
            <a:r>
              <a:rPr lang="ro-RO" sz="1400" dirty="0" smtClean="0">
                <a:solidFill>
                  <a:srgbClr val="0000FF"/>
                </a:solidFill>
                <a:latin typeface="Lucida Console"/>
              </a:rPr>
              <a:t>,</a:t>
            </a:r>
            <a:r>
              <a:rPr lang="ro-RO" sz="1400" dirty="0" err="1" smtClean="0">
                <a:solidFill>
                  <a:srgbClr val="0000FF"/>
                </a:solidFill>
                <a:latin typeface="Lucida Console"/>
              </a:rPr>
              <a:t>p.adj</a:t>
            </a:r>
            <a:r>
              <a:rPr lang="ro-RO" sz="1400" dirty="0" smtClean="0">
                <a:solidFill>
                  <a:srgbClr val="0000FF"/>
                </a:solidFill>
                <a:latin typeface="Lucida Console"/>
              </a:rPr>
              <a:t>='</a:t>
            </a:r>
            <a:r>
              <a:rPr lang="ro-RO" sz="1400" dirty="0" err="1" smtClean="0">
                <a:solidFill>
                  <a:srgbClr val="0000FF"/>
                </a:solidFill>
                <a:latin typeface="Lucida Console"/>
              </a:rPr>
              <a:t>bonferroni</a:t>
            </a:r>
            <a:r>
              <a:rPr lang="ro-RO" sz="1400" dirty="0" smtClean="0">
                <a:solidFill>
                  <a:srgbClr val="0000FF"/>
                </a:solidFill>
                <a:latin typeface="Lucida Console"/>
              </a:rPr>
              <a:t>',exact=F) </a:t>
            </a:r>
            <a:endParaRPr lang="en-US" sz="1400" dirty="0" smtClean="0">
              <a:solidFill>
                <a:srgbClr val="0000FF"/>
              </a:solidFill>
              <a:latin typeface="Lucida Console"/>
            </a:endParaRPr>
          </a:p>
          <a:p>
            <a:pPr fontAlgn="t">
              <a:buNone/>
            </a:pPr>
            <a:endParaRPr lang="en-US" sz="1400" dirty="0" smtClean="0">
              <a:solidFill>
                <a:srgbClr val="0000FF"/>
              </a:solidFill>
              <a:latin typeface="Lucida Console"/>
            </a:endParaRPr>
          </a:p>
          <a:p>
            <a:pPr fontAlgn="t">
              <a:spcBef>
                <a:spcPts val="0"/>
              </a:spcBef>
              <a:buNone/>
            </a:pPr>
            <a:r>
              <a:rPr lang="ro-RO" sz="1400" dirty="0" err="1" smtClean="0">
                <a:latin typeface="Lucida Console"/>
              </a:rPr>
              <a:t>Pairwise</a:t>
            </a:r>
            <a:r>
              <a:rPr lang="ro-RO" sz="1400" dirty="0" smtClean="0">
                <a:latin typeface="Lucida Console"/>
              </a:rPr>
              <a:t> </a:t>
            </a:r>
            <a:r>
              <a:rPr lang="ro-RO" sz="1400" dirty="0" err="1" smtClean="0">
                <a:latin typeface="Lucida Console"/>
              </a:rPr>
              <a:t>comparisons</a:t>
            </a:r>
            <a:r>
              <a:rPr lang="ro-RO" sz="1400" dirty="0" smtClean="0">
                <a:latin typeface="Lucida Console"/>
              </a:rPr>
              <a:t> </a:t>
            </a:r>
            <a:r>
              <a:rPr lang="ro-RO" sz="1400" dirty="0" err="1" smtClean="0">
                <a:latin typeface="Lucida Console"/>
              </a:rPr>
              <a:t>using</a:t>
            </a:r>
            <a:r>
              <a:rPr lang="ro-RO" sz="1400" dirty="0" smtClean="0">
                <a:latin typeface="Lucida Console"/>
              </a:rPr>
              <a:t> </a:t>
            </a:r>
            <a:r>
              <a:rPr lang="ro-RO" sz="1400" dirty="0" err="1" smtClean="0">
                <a:latin typeface="Lucida Console"/>
              </a:rPr>
              <a:t>Wilcoxon</a:t>
            </a:r>
            <a:r>
              <a:rPr lang="ro-RO" sz="1400" dirty="0" smtClean="0">
                <a:latin typeface="Lucida Console"/>
              </a:rPr>
              <a:t> </a:t>
            </a:r>
            <a:r>
              <a:rPr lang="ro-RO" sz="1400" dirty="0" err="1" smtClean="0">
                <a:latin typeface="Lucida Console"/>
              </a:rPr>
              <a:t>rank</a:t>
            </a:r>
            <a:r>
              <a:rPr lang="ro-RO" sz="1400" dirty="0" smtClean="0">
                <a:latin typeface="Lucida Console"/>
              </a:rPr>
              <a:t> </a:t>
            </a:r>
            <a:r>
              <a:rPr lang="ro-RO" sz="1400" dirty="0" err="1" smtClean="0">
                <a:latin typeface="Lucida Console"/>
              </a:rPr>
              <a:t>sum</a:t>
            </a:r>
            <a:r>
              <a:rPr lang="ro-RO" sz="1400" dirty="0" smtClean="0">
                <a:latin typeface="Lucida Console"/>
              </a:rPr>
              <a:t> test </a:t>
            </a:r>
            <a:endParaRPr lang="en-US" sz="1400" dirty="0" smtClean="0">
              <a:latin typeface="Lucida Console"/>
            </a:endParaRPr>
          </a:p>
          <a:p>
            <a:pPr fontAlgn="t">
              <a:spcBef>
                <a:spcPts val="0"/>
              </a:spcBef>
              <a:buNone/>
            </a:pPr>
            <a:r>
              <a:rPr lang="ro-RO" sz="1400" dirty="0" smtClean="0">
                <a:latin typeface="Lucida Console"/>
              </a:rPr>
              <a:t>data: </a:t>
            </a:r>
            <a:r>
              <a:rPr lang="ro-RO" sz="1400" dirty="0" err="1" smtClean="0">
                <a:latin typeface="Lucida Console"/>
              </a:rPr>
              <a:t>syllables</a:t>
            </a:r>
            <a:r>
              <a:rPr lang="ro-RO" sz="1400" dirty="0" smtClean="0">
                <a:latin typeface="Lucida Console"/>
              </a:rPr>
              <a:t> </a:t>
            </a:r>
            <a:r>
              <a:rPr lang="ro-RO" sz="1400" dirty="0" err="1" smtClean="0">
                <a:latin typeface="Lucida Console"/>
              </a:rPr>
              <a:t>and</a:t>
            </a:r>
            <a:r>
              <a:rPr lang="ro-RO" sz="1400" dirty="0" smtClean="0">
                <a:latin typeface="Lucida Console"/>
              </a:rPr>
              <a:t> </a:t>
            </a:r>
            <a:r>
              <a:rPr lang="ro-RO" sz="1400" dirty="0" err="1" smtClean="0">
                <a:latin typeface="Lucida Console"/>
              </a:rPr>
              <a:t>group</a:t>
            </a:r>
            <a:r>
              <a:rPr lang="ro-RO" sz="1400" dirty="0" smtClean="0">
                <a:latin typeface="Lucida Console"/>
              </a:rPr>
              <a:t> </a:t>
            </a:r>
            <a:endParaRPr lang="en-US" sz="1400" dirty="0" smtClean="0">
              <a:latin typeface="Lucida Console"/>
            </a:endParaRPr>
          </a:p>
          <a:p>
            <a:pPr fontAlgn="t">
              <a:spcBef>
                <a:spcPts val="0"/>
              </a:spcBef>
              <a:buNone/>
            </a:pPr>
            <a:r>
              <a:rPr lang="en-US" sz="1400" dirty="0" smtClean="0">
                <a:latin typeface="Lucida Console"/>
              </a:rPr>
              <a:t>     </a:t>
            </a:r>
            <a:r>
              <a:rPr lang="ro-RO" sz="1400" dirty="0" smtClean="0">
                <a:latin typeface="Lucida Console"/>
              </a:rPr>
              <a:t>1 </a:t>
            </a:r>
            <a:r>
              <a:rPr lang="en-US" sz="1400" dirty="0" smtClean="0">
                <a:latin typeface="Lucida Console"/>
              </a:rPr>
              <a:t>    </a:t>
            </a:r>
            <a:r>
              <a:rPr lang="ro-RO" sz="1400" dirty="0" smtClean="0">
                <a:latin typeface="Lucida Console"/>
              </a:rPr>
              <a:t>2 </a:t>
            </a:r>
            <a:endParaRPr lang="en-US" sz="1400" dirty="0" smtClean="0">
              <a:latin typeface="Lucida Console"/>
            </a:endParaRPr>
          </a:p>
          <a:p>
            <a:pPr fontAlgn="t">
              <a:spcBef>
                <a:spcPts val="0"/>
              </a:spcBef>
              <a:buNone/>
            </a:pPr>
            <a:r>
              <a:rPr lang="ro-RO" sz="1400" dirty="0" smtClean="0">
                <a:latin typeface="Lucida Console"/>
              </a:rPr>
              <a:t>2 </a:t>
            </a:r>
            <a:r>
              <a:rPr lang="en-US" sz="1400" dirty="0" smtClean="0">
                <a:latin typeface="Lucida Console"/>
              </a:rPr>
              <a:t>  </a:t>
            </a:r>
            <a:r>
              <a:rPr lang="ro-RO" sz="1400" dirty="0" smtClean="0">
                <a:latin typeface="Lucida Console"/>
              </a:rPr>
              <a:t>0.057 </a:t>
            </a:r>
            <a:r>
              <a:rPr lang="en-US" sz="1400" dirty="0" smtClean="0">
                <a:latin typeface="Lucida Console"/>
              </a:rPr>
              <a:t> </a:t>
            </a:r>
            <a:r>
              <a:rPr lang="ro-RO" sz="1400" dirty="0" smtClean="0">
                <a:latin typeface="Lucida Console"/>
              </a:rPr>
              <a:t>- </a:t>
            </a:r>
            <a:endParaRPr lang="en-US" sz="1400" dirty="0" smtClean="0">
              <a:latin typeface="Lucida Console"/>
            </a:endParaRPr>
          </a:p>
          <a:p>
            <a:pPr fontAlgn="t">
              <a:spcBef>
                <a:spcPts val="0"/>
              </a:spcBef>
              <a:buNone/>
            </a:pPr>
            <a:r>
              <a:rPr lang="ro-RO" sz="1400" dirty="0" smtClean="0">
                <a:latin typeface="Lucida Console"/>
              </a:rPr>
              <a:t>3 </a:t>
            </a:r>
            <a:r>
              <a:rPr lang="en-US" sz="1400" dirty="0" smtClean="0">
                <a:latin typeface="Lucida Console"/>
              </a:rPr>
              <a:t>  </a:t>
            </a:r>
            <a:r>
              <a:rPr lang="ro-RO" sz="1400" dirty="0" smtClean="0">
                <a:latin typeface="Lucida Console"/>
              </a:rPr>
              <a:t>0.045 1.000 </a:t>
            </a:r>
            <a:endParaRPr lang="en-US" sz="1400" dirty="0" smtClean="0">
              <a:latin typeface="Lucida Console"/>
            </a:endParaRPr>
          </a:p>
          <a:p>
            <a:pPr fontAlgn="t">
              <a:spcBef>
                <a:spcPts val="0"/>
              </a:spcBef>
              <a:buNone/>
            </a:pPr>
            <a:r>
              <a:rPr lang="ro-RO" sz="1400" dirty="0" smtClean="0">
                <a:latin typeface="Lucida Console"/>
              </a:rPr>
              <a:t>P </a:t>
            </a:r>
            <a:r>
              <a:rPr lang="ro-RO" sz="1400" dirty="0" err="1" smtClean="0">
                <a:latin typeface="Lucida Console"/>
              </a:rPr>
              <a:t>value</a:t>
            </a:r>
            <a:r>
              <a:rPr lang="ro-RO" sz="1400" dirty="0" smtClean="0">
                <a:latin typeface="Lucida Console"/>
              </a:rPr>
              <a:t> </a:t>
            </a:r>
            <a:r>
              <a:rPr lang="ro-RO" sz="1400" dirty="0" err="1" smtClean="0">
                <a:latin typeface="Lucida Console"/>
              </a:rPr>
              <a:t>adjustment</a:t>
            </a:r>
            <a:r>
              <a:rPr lang="ro-RO" sz="1400" dirty="0" smtClean="0">
                <a:latin typeface="Lucida Console"/>
              </a:rPr>
              <a:t> </a:t>
            </a:r>
            <a:r>
              <a:rPr lang="ro-RO" sz="1400" dirty="0" err="1" smtClean="0">
                <a:latin typeface="Lucida Console"/>
              </a:rPr>
              <a:t>method</a:t>
            </a:r>
            <a:r>
              <a:rPr lang="ro-RO" sz="1400" dirty="0" smtClean="0">
                <a:latin typeface="Lucida Console"/>
              </a:rPr>
              <a:t>: </a:t>
            </a:r>
            <a:r>
              <a:rPr lang="ro-RO" sz="1400" dirty="0" err="1" smtClean="0">
                <a:latin typeface="Lucida Console"/>
              </a:rPr>
              <a:t>bonferroni</a:t>
            </a:r>
            <a:r>
              <a:rPr lang="ro-RO" sz="1400" dirty="0" smtClean="0">
                <a:solidFill>
                  <a:srgbClr val="0000FF"/>
                </a:solidFill>
                <a:latin typeface="Lucida Console"/>
              </a:rPr>
              <a:t> </a:t>
            </a:r>
            <a:endParaRPr lang="ro-RO" sz="1400" dirty="0">
              <a:solidFill>
                <a:srgbClr val="0000FF"/>
              </a:solidFill>
              <a:latin typeface="Lucida Console"/>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12536"/>
          </a:xfrm>
        </p:spPr>
        <p:txBody>
          <a:bodyPr>
            <a:normAutofit/>
          </a:bodyPr>
          <a:lstStyle/>
          <a:p>
            <a:pPr algn="just">
              <a:buNone/>
            </a:pPr>
            <a:r>
              <a:rPr lang="en-US" sz="1800" dirty="0" smtClean="0">
                <a:solidFill>
                  <a:schemeClr val="tx1"/>
                </a:solidFill>
              </a:rPr>
              <a:t>If ranking of values results in any ties, a tie correction is required. In that case, find a new </a:t>
            </a:r>
            <a:r>
              <a:rPr lang="en-US" sz="1800" i="1" dirty="0" smtClean="0">
                <a:solidFill>
                  <a:schemeClr val="tx1"/>
                </a:solidFill>
              </a:rPr>
              <a:t>H statistic by dividing the original H statistic by the tie correction. Use </a:t>
            </a:r>
            <a:r>
              <a:rPr lang="en-US" sz="1800" dirty="0" smtClean="0">
                <a:solidFill>
                  <a:schemeClr val="tx1"/>
                </a:solidFill>
              </a:rPr>
              <a:t>formula below  to determine the tie correction value;</a:t>
            </a:r>
          </a:p>
          <a:p>
            <a:pPr algn="just">
              <a:buNone/>
            </a:pPr>
            <a:endParaRPr lang="en-US" sz="1800" dirty="0" smtClean="0">
              <a:solidFill>
                <a:schemeClr val="tx1"/>
              </a:solidFill>
            </a:endParaRPr>
          </a:p>
          <a:p>
            <a:pPr algn="just">
              <a:buNone/>
            </a:pPr>
            <a:endParaRPr lang="en-US" sz="1800" dirty="0" smtClean="0">
              <a:solidFill>
                <a:schemeClr val="tx1"/>
              </a:solidFill>
            </a:endParaRPr>
          </a:p>
          <a:p>
            <a:pPr algn="just">
              <a:buNone/>
            </a:pPr>
            <a:endParaRPr lang="en-US" sz="1800" dirty="0" smtClean="0">
              <a:solidFill>
                <a:schemeClr val="tx1"/>
              </a:solidFill>
            </a:endParaRPr>
          </a:p>
          <a:p>
            <a:pPr algn="just">
              <a:buNone/>
            </a:pPr>
            <a:r>
              <a:rPr lang="en-US" sz="1800" dirty="0" smtClean="0">
                <a:solidFill>
                  <a:schemeClr val="tx1"/>
                </a:solidFill>
              </a:rPr>
              <a:t>where </a:t>
            </a:r>
            <a:r>
              <a:rPr lang="en-US" sz="1800" i="1" dirty="0" smtClean="0">
                <a:solidFill>
                  <a:schemeClr val="tx1"/>
                </a:solidFill>
              </a:rPr>
              <a:t>C</a:t>
            </a:r>
            <a:r>
              <a:rPr lang="en-US" sz="1800" i="1" baseline="-25000" dirty="0" smtClean="0">
                <a:solidFill>
                  <a:schemeClr val="tx1"/>
                </a:solidFill>
              </a:rPr>
              <a:t>H</a:t>
            </a:r>
            <a:r>
              <a:rPr lang="en-US" sz="1800" i="1" dirty="0" smtClean="0">
                <a:solidFill>
                  <a:schemeClr val="tx1"/>
                </a:solidFill>
              </a:rPr>
              <a:t> is the ties correction, T is the number of values from a set of ties, and N </a:t>
            </a:r>
            <a:r>
              <a:rPr lang="en-US" sz="1800" dirty="0" smtClean="0">
                <a:solidFill>
                  <a:schemeClr val="tx1"/>
                </a:solidFill>
              </a:rPr>
              <a:t>is the number of values from all combined samples.</a:t>
            </a:r>
          </a:p>
          <a:p>
            <a:pPr algn="just">
              <a:buNone/>
            </a:pPr>
            <a:endParaRPr lang="en-US" sz="1800" dirty="0" smtClean="0">
              <a:solidFill>
                <a:schemeClr val="tx1"/>
              </a:solidFill>
            </a:endParaRPr>
          </a:p>
          <a:p>
            <a:pPr algn="just">
              <a:buNone/>
            </a:pPr>
            <a:r>
              <a:rPr lang="en-US" sz="1800" dirty="0" smtClean="0">
                <a:solidFill>
                  <a:schemeClr val="tx1"/>
                </a:solidFill>
              </a:rPr>
              <a:t>If the </a:t>
            </a:r>
            <a:r>
              <a:rPr lang="en-US" sz="1800" i="1" dirty="0" smtClean="0">
                <a:solidFill>
                  <a:schemeClr val="tx1"/>
                </a:solidFill>
              </a:rPr>
              <a:t>H statistic is not significant, then no differences exist between any of </a:t>
            </a:r>
            <a:r>
              <a:rPr lang="en-US" sz="1800" dirty="0" smtClean="0">
                <a:solidFill>
                  <a:schemeClr val="tx1"/>
                </a:solidFill>
              </a:rPr>
              <a:t>the samples. However, if the </a:t>
            </a:r>
            <a:r>
              <a:rPr lang="en-US" sz="1800" i="1" dirty="0" smtClean="0">
                <a:solidFill>
                  <a:schemeClr val="tx1"/>
                </a:solidFill>
              </a:rPr>
              <a:t>H statistic is significant, then a difference exists between </a:t>
            </a:r>
            <a:r>
              <a:rPr lang="en-US" sz="1800" dirty="0" smtClean="0">
                <a:solidFill>
                  <a:schemeClr val="tx1"/>
                </a:solidFill>
              </a:rPr>
              <a:t>at least two of the samples.</a:t>
            </a:r>
          </a:p>
          <a:p>
            <a:pPr algn="just">
              <a:buNone/>
            </a:pPr>
            <a:endParaRPr lang="en-US" sz="1800" dirty="0" smtClean="0">
              <a:solidFill>
                <a:schemeClr val="tx1"/>
              </a:solidFill>
            </a:endParaRPr>
          </a:p>
          <a:p>
            <a:pPr algn="just">
              <a:buNone/>
            </a:pPr>
            <a:endParaRPr lang="en-US" sz="1800"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2743200" y="2057400"/>
            <a:ext cx="2325832" cy="752475"/>
          </a:xfrm>
          <a:prstGeom prst="rect">
            <a:avLst/>
          </a:prstGeom>
          <a:noFill/>
          <a:ln w="9525">
            <a:noFill/>
            <a:miter lim="800000"/>
            <a:headEnd/>
            <a:tailEnd/>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17336"/>
          </a:xfrm>
        </p:spPr>
        <p:txBody>
          <a:bodyPr>
            <a:normAutofit/>
          </a:bodyPr>
          <a:lstStyle/>
          <a:p>
            <a:pPr algn="just">
              <a:buNone/>
            </a:pPr>
            <a:r>
              <a:rPr lang="en-US" sz="1800" b="1" dirty="0" smtClean="0">
                <a:solidFill>
                  <a:schemeClr val="tx1"/>
                </a:solidFill>
              </a:rPr>
              <a:t>Example</a:t>
            </a:r>
            <a:r>
              <a:rPr lang="en-US" sz="1800" dirty="0" smtClean="0">
                <a:solidFill>
                  <a:schemeClr val="tx1"/>
                </a:solidFill>
              </a:rPr>
              <a:t>. Researchers were interested in studying the social interaction of  different adults. They sought to determine if social interaction can be tied to self-confidence. The researchers classified 17 participants into three groups based on the social interaction exhibited. The participant groups were labeled as follows:</a:t>
            </a:r>
          </a:p>
          <a:p>
            <a:pPr algn="just">
              <a:buNone/>
            </a:pPr>
            <a:r>
              <a:rPr lang="en-US" sz="1400" dirty="0" smtClean="0">
                <a:solidFill>
                  <a:schemeClr val="tx1"/>
                </a:solidFill>
              </a:rPr>
              <a:t>High = constant interaction; talks with many different people; initiates discussion</a:t>
            </a:r>
          </a:p>
          <a:p>
            <a:pPr algn="just">
              <a:buNone/>
            </a:pPr>
            <a:r>
              <a:rPr lang="en-US" sz="1400" dirty="0" smtClean="0">
                <a:solidFill>
                  <a:schemeClr val="tx1"/>
                </a:solidFill>
              </a:rPr>
              <a:t>Medium = interacts with a variety of people; some periods of isolation; tends to focus on fewer people</a:t>
            </a:r>
          </a:p>
          <a:p>
            <a:pPr algn="just">
              <a:buNone/>
            </a:pPr>
            <a:r>
              <a:rPr lang="en-US" sz="1400" dirty="0" smtClean="0">
                <a:solidFill>
                  <a:schemeClr val="tx1"/>
                </a:solidFill>
              </a:rPr>
              <a:t>Low = remains mostly isolated from others; speaks if spoken to, but leaves interaction quickly</a:t>
            </a:r>
          </a:p>
          <a:p>
            <a:pPr algn="just">
              <a:buNone/>
            </a:pPr>
            <a:endParaRPr lang="en-US" sz="1600" dirty="0" smtClean="0">
              <a:solidFill>
                <a:schemeClr val="tx1"/>
              </a:solidFill>
            </a:endParaRPr>
          </a:p>
          <a:p>
            <a:pPr algn="just">
              <a:buNone/>
            </a:pPr>
            <a:r>
              <a:rPr lang="en-US" sz="1800" dirty="0" smtClean="0">
                <a:solidFill>
                  <a:schemeClr val="tx1"/>
                </a:solidFill>
              </a:rPr>
              <a:t>After the participants had been classified into the three social interaction </a:t>
            </a:r>
            <a:r>
              <a:rPr lang="en-US" sz="1800" dirty="0" err="1" smtClean="0">
                <a:solidFill>
                  <a:schemeClr val="tx1"/>
                </a:solidFill>
              </a:rPr>
              <a:t>groups,they</a:t>
            </a:r>
            <a:r>
              <a:rPr lang="en-US" sz="1800" dirty="0" smtClean="0">
                <a:solidFill>
                  <a:schemeClr val="tx1"/>
                </a:solidFill>
              </a:rPr>
              <a:t> were directed to complete a self-assessment of self-confidence on a 25-point scale. Table 1 shows the scores obtained by each of the participants, with 25 points being an indication of high self-confidence.</a:t>
            </a:r>
          </a:p>
          <a:p>
            <a:pPr algn="just">
              <a:buNone/>
            </a:pPr>
            <a:endParaRPr lang="en-US" sz="1800"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3124200" y="4765022"/>
            <a:ext cx="2581275" cy="1978678"/>
          </a:xfrm>
          <a:prstGeom prst="rect">
            <a:avLst/>
          </a:prstGeom>
          <a:noFill/>
          <a:ln w="9525">
            <a:noFill/>
            <a:miter lim="800000"/>
            <a:headEnd/>
            <a:tailEnd/>
          </a:ln>
        </p:spPr>
      </p:pic>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93536"/>
          </a:xfrm>
        </p:spPr>
        <p:txBody>
          <a:bodyPr>
            <a:normAutofit/>
          </a:bodyPr>
          <a:lstStyle/>
          <a:p>
            <a:pPr>
              <a:buNone/>
            </a:pPr>
            <a:r>
              <a:rPr lang="en-US" sz="1800" b="1" i="1" dirty="0" smtClean="0">
                <a:solidFill>
                  <a:schemeClr val="tx1"/>
                </a:solidFill>
              </a:rPr>
              <a:t>Compute the Test Statistic </a:t>
            </a:r>
          </a:p>
          <a:p>
            <a:pPr>
              <a:buNone/>
            </a:pPr>
            <a:endParaRPr lang="en-US" sz="1800" b="1" i="1" dirty="0" smtClean="0">
              <a:solidFill>
                <a:schemeClr val="tx1"/>
              </a:solidFill>
            </a:endParaRPr>
          </a:p>
          <a:p>
            <a:pPr>
              <a:buNone/>
            </a:pPr>
            <a:r>
              <a:rPr lang="en-US" sz="1800" dirty="0" smtClean="0">
                <a:solidFill>
                  <a:schemeClr val="tx1"/>
                </a:solidFill>
              </a:rPr>
              <a:t>First, combine and rank the three samples together. Place the participant ranks in their social interaction groups to compute the sum of ranks </a:t>
            </a:r>
            <a:r>
              <a:rPr lang="en-US" sz="1800" dirty="0" err="1" smtClean="0">
                <a:solidFill>
                  <a:schemeClr val="tx1"/>
                </a:solidFill>
              </a:rPr>
              <a:t>R</a:t>
            </a:r>
            <a:r>
              <a:rPr lang="en-US" sz="1800" baseline="-25000" dirty="0" err="1" smtClean="0">
                <a:solidFill>
                  <a:schemeClr val="tx1"/>
                </a:solidFill>
              </a:rPr>
              <a:t>i</a:t>
            </a:r>
            <a:r>
              <a:rPr lang="en-US" sz="1800" dirty="0" smtClean="0">
                <a:solidFill>
                  <a:schemeClr val="tx1"/>
                </a:solidFill>
              </a:rPr>
              <a:t> for each group.</a:t>
            </a:r>
          </a:p>
          <a:p>
            <a:pPr>
              <a:buNone/>
            </a:pPr>
            <a:endParaRPr lang="en-US" sz="1800" dirty="0" smtClean="0">
              <a:solidFill>
                <a:schemeClr val="tx1"/>
              </a:solidFill>
            </a:endParaRPr>
          </a:p>
          <a:p>
            <a:pPr>
              <a:buNone/>
            </a:pPr>
            <a:endParaRPr lang="en-US" sz="1800" dirty="0" smtClean="0">
              <a:solidFill>
                <a:schemeClr val="tx1"/>
              </a:solidFill>
            </a:endParaRPr>
          </a:p>
          <a:p>
            <a:pPr>
              <a:buNone/>
            </a:pPr>
            <a:endParaRPr lang="en-US" sz="1800"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2743200" y="2438400"/>
            <a:ext cx="4394269" cy="3876675"/>
          </a:xfrm>
          <a:prstGeom prst="rect">
            <a:avLst/>
          </a:prstGeom>
          <a:noFill/>
          <a:ln w="9525">
            <a:noFill/>
            <a:miter lim="800000"/>
            <a:headEnd/>
            <a:tailEnd/>
          </a:ln>
        </p:spPr>
      </p:pic>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12536"/>
          </a:xfrm>
        </p:spPr>
        <p:txBody>
          <a:bodyPr>
            <a:normAutofit/>
          </a:bodyPr>
          <a:lstStyle/>
          <a:p>
            <a:pPr algn="just">
              <a:buNone/>
            </a:pPr>
            <a:r>
              <a:rPr lang="en-US" sz="1800" b="1" i="1" dirty="0" smtClean="0">
                <a:solidFill>
                  <a:schemeClr val="tx1"/>
                </a:solidFill>
              </a:rPr>
              <a:t>Compute the Test Statistic </a:t>
            </a:r>
          </a:p>
          <a:p>
            <a:pPr algn="just">
              <a:buNone/>
            </a:pPr>
            <a:r>
              <a:rPr lang="en-US" sz="1800" dirty="0" smtClean="0">
                <a:solidFill>
                  <a:schemeClr val="tx1"/>
                </a:solidFill>
              </a:rPr>
              <a:t>Next, compute the sum of ranks for each social interaction group. The ranks in each group are added to obtain a total R-value for the group. </a:t>
            </a:r>
          </a:p>
          <a:p>
            <a:pPr algn="just">
              <a:buNone/>
            </a:pPr>
            <a:r>
              <a:rPr lang="en-US" sz="1800" dirty="0" smtClean="0">
                <a:solidFill>
                  <a:schemeClr val="tx1"/>
                </a:solidFill>
              </a:rPr>
              <a:t>For the high group,</a:t>
            </a:r>
          </a:p>
          <a:p>
            <a:pPr algn="just">
              <a:buNone/>
            </a:pPr>
            <a:r>
              <a:rPr lang="en-US" sz="1800" dirty="0" smtClean="0">
                <a:solidFill>
                  <a:schemeClr val="tx1"/>
                </a:solidFill>
              </a:rPr>
              <a:t>     R</a:t>
            </a:r>
            <a:r>
              <a:rPr lang="en-US" sz="1800" baseline="-25000" dirty="0" smtClean="0">
                <a:solidFill>
                  <a:schemeClr val="tx1"/>
                </a:solidFill>
              </a:rPr>
              <a:t>H</a:t>
            </a:r>
            <a:r>
              <a:rPr lang="en-US" sz="1800" dirty="0" smtClean="0">
                <a:solidFill>
                  <a:schemeClr val="tx1"/>
                </a:solidFill>
              </a:rPr>
              <a:t> =10+12+13.5+15+16+17=83.5</a:t>
            </a:r>
          </a:p>
          <a:p>
            <a:pPr algn="just">
              <a:buNone/>
            </a:pPr>
            <a:r>
              <a:rPr lang="en-US" sz="1800" dirty="0" smtClean="0">
                <a:solidFill>
                  <a:schemeClr val="tx1"/>
                </a:solidFill>
              </a:rPr>
              <a:t>     </a:t>
            </a:r>
            <a:r>
              <a:rPr lang="en-US" sz="1800" dirty="0" err="1" smtClean="0">
                <a:solidFill>
                  <a:schemeClr val="tx1"/>
                </a:solidFill>
              </a:rPr>
              <a:t>n</a:t>
            </a:r>
            <a:r>
              <a:rPr lang="en-US" sz="1800" baseline="-25000" dirty="0" err="1" smtClean="0">
                <a:solidFill>
                  <a:schemeClr val="tx1"/>
                </a:solidFill>
              </a:rPr>
              <a:t>H</a:t>
            </a:r>
            <a:r>
              <a:rPr lang="en-US" sz="1800" dirty="0" smtClean="0">
                <a:solidFill>
                  <a:schemeClr val="tx1"/>
                </a:solidFill>
              </a:rPr>
              <a:t> =6</a:t>
            </a:r>
          </a:p>
          <a:p>
            <a:pPr algn="just">
              <a:buNone/>
            </a:pPr>
            <a:endParaRPr lang="en-US" sz="1800" dirty="0" smtClean="0">
              <a:solidFill>
                <a:schemeClr val="tx1"/>
              </a:solidFill>
            </a:endParaRPr>
          </a:p>
          <a:p>
            <a:pPr algn="just">
              <a:buNone/>
            </a:pPr>
            <a:endParaRPr lang="en-US" sz="1800"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2133600" y="2971800"/>
            <a:ext cx="5637759" cy="3765365"/>
          </a:xfrm>
          <a:prstGeom prst="rect">
            <a:avLst/>
          </a:prstGeom>
          <a:noFill/>
          <a:ln w="9525">
            <a:noFill/>
            <a:miter lim="800000"/>
            <a:headEnd/>
            <a:tailEnd/>
          </a:ln>
        </p:spPr>
      </p:pic>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93536"/>
          </a:xfrm>
        </p:spPr>
        <p:txBody>
          <a:bodyPr>
            <a:normAutofit/>
          </a:bodyPr>
          <a:lstStyle/>
          <a:p>
            <a:pPr algn="just">
              <a:buNone/>
            </a:pPr>
            <a:r>
              <a:rPr lang="en-US" sz="1800" dirty="0" smtClean="0">
                <a:solidFill>
                  <a:schemeClr val="tx1"/>
                </a:solidFill>
              </a:rPr>
              <a:t>These </a:t>
            </a:r>
            <a:r>
              <a:rPr lang="en-US" sz="1800" i="1" dirty="0" smtClean="0">
                <a:solidFill>
                  <a:schemeClr val="tx1"/>
                </a:solidFill>
              </a:rPr>
              <a:t>R-values are used to compute the Kruskal–Wallis H-test statistic</a:t>
            </a:r>
            <a:r>
              <a:rPr lang="en-US" sz="1800" dirty="0" smtClean="0">
                <a:solidFill>
                  <a:schemeClr val="tx1"/>
                </a:solidFill>
              </a:rPr>
              <a:t>. The  number of participants in each group is identified by a lowercase </a:t>
            </a:r>
            <a:r>
              <a:rPr lang="en-US" sz="1800" i="1" dirty="0" smtClean="0">
                <a:solidFill>
                  <a:schemeClr val="tx1"/>
                </a:solidFill>
              </a:rPr>
              <a:t>n. The </a:t>
            </a:r>
            <a:r>
              <a:rPr lang="en-US" sz="1800" dirty="0" smtClean="0">
                <a:solidFill>
                  <a:schemeClr val="tx1"/>
                </a:solidFill>
              </a:rPr>
              <a:t>total group size in the study is identified by the uppercase </a:t>
            </a:r>
            <a:r>
              <a:rPr lang="en-US" sz="1800" i="1" dirty="0" smtClean="0">
                <a:solidFill>
                  <a:schemeClr val="tx1"/>
                </a:solidFill>
              </a:rPr>
              <a:t>N.</a:t>
            </a:r>
          </a:p>
          <a:p>
            <a:pPr algn="just">
              <a:buNone/>
            </a:pPr>
            <a:endParaRPr lang="en-US" sz="1800" i="1" dirty="0" smtClean="0">
              <a:solidFill>
                <a:schemeClr val="tx1"/>
              </a:solidFill>
            </a:endParaRPr>
          </a:p>
          <a:p>
            <a:pPr algn="just">
              <a:buNone/>
            </a:pPr>
            <a:endParaRPr lang="en-US" sz="1800" dirty="0">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533400" y="1752600"/>
            <a:ext cx="6136184" cy="4352925"/>
          </a:xfrm>
          <a:prstGeom prst="rect">
            <a:avLst/>
          </a:prstGeom>
          <a:noFill/>
          <a:ln w="9525">
            <a:noFill/>
            <a:miter lim="800000"/>
            <a:headEnd/>
            <a:tailEnd/>
          </a:ln>
        </p:spPr>
      </p:pic>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828800" y="533400"/>
            <a:ext cx="4199293" cy="6324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Reasons to Use Nonparametric Tests</a:t>
            </a:r>
            <a:endParaRPr lang="ro-RO" sz="2800" dirty="0"/>
          </a:p>
        </p:txBody>
      </p:sp>
      <p:sp>
        <p:nvSpPr>
          <p:cNvPr id="3" name="Content Placeholder 2"/>
          <p:cNvSpPr>
            <a:spLocks noGrp="1"/>
          </p:cNvSpPr>
          <p:nvPr>
            <p:ph idx="1"/>
          </p:nvPr>
        </p:nvSpPr>
        <p:spPr>
          <a:xfrm>
            <a:off x="381000" y="1295400"/>
            <a:ext cx="8534400" cy="4517363"/>
          </a:xfrm>
        </p:spPr>
        <p:txBody>
          <a:bodyPr/>
          <a:lstStyle/>
          <a:p>
            <a:pPr marL="0" lvl="0" indent="0" defTabSz="914400" eaLnBrk="0" fontAlgn="base" hangingPunct="0">
              <a:spcBef>
                <a:spcPct val="0"/>
              </a:spcBef>
              <a:spcAft>
                <a:spcPct val="0"/>
              </a:spcAft>
              <a:buClrTx/>
              <a:buSzTx/>
              <a:buNone/>
            </a:pPr>
            <a:r>
              <a:rPr lang="en-US" dirty="0" smtClean="0">
                <a:solidFill>
                  <a:schemeClr val="tx1"/>
                </a:solidFill>
                <a:cs typeface="Segoe UI" pitchFamily="34" charset="0"/>
              </a:rPr>
              <a:t>The fact that you </a:t>
            </a:r>
            <a:r>
              <a:rPr lang="en-US" i="1" dirty="0" smtClean="0">
                <a:solidFill>
                  <a:schemeClr val="tx1"/>
                </a:solidFill>
                <a:cs typeface="Segoe UI" pitchFamily="34" charset="0"/>
              </a:rPr>
              <a:t>can</a:t>
            </a:r>
            <a:r>
              <a:rPr lang="en-US" dirty="0" smtClean="0">
                <a:solidFill>
                  <a:schemeClr val="tx1"/>
                </a:solidFill>
                <a:cs typeface="Segoe UI" pitchFamily="34" charset="0"/>
              </a:rPr>
              <a:t> perform a parametric test with non-normal data doesn’t imply that the mean is the best </a:t>
            </a:r>
            <a:r>
              <a:rPr lang="en-US" dirty="0" smtClean="0">
                <a:solidFill>
                  <a:srgbClr val="0070C0"/>
                </a:solidFill>
                <a:cs typeface="Segoe UI" pitchFamily="34" charset="0"/>
              </a:rPr>
              <a:t>measure of the central tendency</a:t>
            </a:r>
            <a:r>
              <a:rPr lang="en-US" dirty="0" smtClean="0">
                <a:solidFill>
                  <a:schemeClr val="tx1"/>
                </a:solidFill>
                <a:cs typeface="Segoe UI" pitchFamily="34" charset="0"/>
              </a:rPr>
              <a:t> for your data.</a:t>
            </a:r>
          </a:p>
          <a:p>
            <a:pPr marL="0" lvl="0" indent="0" defTabSz="914400" eaLnBrk="0" fontAlgn="base" hangingPunct="0">
              <a:spcBef>
                <a:spcPct val="0"/>
              </a:spcBef>
              <a:spcAft>
                <a:spcPct val="0"/>
              </a:spcAft>
              <a:buClrTx/>
              <a:buSzTx/>
              <a:buNone/>
            </a:pPr>
            <a:endParaRPr lang="en-US" dirty="0" smtClean="0">
              <a:solidFill>
                <a:schemeClr val="tx1"/>
              </a:solidFill>
              <a:cs typeface="Arial" pitchFamily="34" charset="0"/>
            </a:endParaRPr>
          </a:p>
          <a:p>
            <a:pPr marL="0" lvl="0" indent="0" defTabSz="914400" eaLnBrk="0" fontAlgn="base" hangingPunct="0">
              <a:spcBef>
                <a:spcPct val="0"/>
              </a:spcBef>
              <a:spcAft>
                <a:spcPct val="0"/>
              </a:spcAft>
              <a:buClrTx/>
              <a:buSzTx/>
              <a:buNone/>
            </a:pPr>
            <a:r>
              <a:rPr lang="en-US" dirty="0" smtClean="0">
                <a:solidFill>
                  <a:schemeClr val="tx1"/>
                </a:solidFill>
                <a:cs typeface="Segoe UI" pitchFamily="34" charset="0"/>
              </a:rPr>
              <a:t>For example, the center of a skewed distribution, like income, can be better measured by the median where 50% are above the median and 50% are below. If you add a few billionaires to a sample, the mathematical mean increases greatly even though the income for the typical person doesn’t change.</a:t>
            </a:r>
          </a:p>
          <a:p>
            <a:pPr marL="0" lvl="0" indent="0" defTabSz="914400" eaLnBrk="0" fontAlgn="base" hangingPunct="0">
              <a:spcBef>
                <a:spcPct val="0"/>
              </a:spcBef>
              <a:spcAft>
                <a:spcPct val="0"/>
              </a:spcAft>
              <a:buClrTx/>
              <a:buSzTx/>
              <a:buNone/>
            </a:pPr>
            <a:endParaRPr lang="en-US" dirty="0" smtClean="0">
              <a:solidFill>
                <a:schemeClr val="tx1"/>
              </a:solidFill>
              <a:cs typeface="Arial" pitchFamily="34" charset="0"/>
            </a:endParaRPr>
          </a:p>
          <a:p>
            <a:pPr marL="0" lvl="0" indent="0" defTabSz="914400" eaLnBrk="0" fontAlgn="base" hangingPunct="0">
              <a:spcBef>
                <a:spcPct val="0"/>
              </a:spcBef>
              <a:spcAft>
                <a:spcPct val="0"/>
              </a:spcAft>
              <a:buClrTx/>
              <a:buSzTx/>
              <a:buNone/>
            </a:pPr>
            <a:r>
              <a:rPr lang="en-US" dirty="0" smtClean="0">
                <a:solidFill>
                  <a:schemeClr val="tx1"/>
                </a:solidFill>
                <a:cs typeface="Segoe UI" pitchFamily="34" charset="0"/>
              </a:rPr>
              <a:t>When your distribution is skewed enough, the mean is strongly affected by changes far out in the distribution’s tail whereas the median continues to more closely reflect the center of the distribution. For these two distributions, a random sample of 100 from each distribution produces means that are significantly different, but medians that are not significantly different.</a:t>
            </a:r>
          </a:p>
          <a:p>
            <a:pPr>
              <a:buNone/>
            </a:pPr>
            <a:endParaRPr lang="ro-RO" dirty="0">
              <a:solidFill>
                <a:schemeClr val="tx1"/>
              </a:solidFill>
            </a:endParaRPr>
          </a:p>
        </p:txBody>
      </p:sp>
      <p:pic>
        <p:nvPicPr>
          <p:cNvPr id="4" name="Picture 2" descr="Comparing two skewed distributions"/>
          <p:cNvPicPr>
            <a:picLocks noChangeAspect="1" noChangeArrowheads="1"/>
          </p:cNvPicPr>
          <p:nvPr/>
        </p:nvPicPr>
        <p:blipFill>
          <a:blip r:embed="rId2" cstate="print"/>
          <a:srcRect/>
          <a:stretch>
            <a:fillRect/>
          </a:stretch>
        </p:blipFill>
        <p:spPr bwMode="auto">
          <a:xfrm>
            <a:off x="3657600" y="4953000"/>
            <a:ext cx="1905000" cy="1723063"/>
          </a:xfrm>
          <a:prstGeom prst="rect">
            <a:avLst/>
          </a:prstGeom>
          <a:noFill/>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143000" y="533400"/>
            <a:ext cx="5362575" cy="6191250"/>
          </a:xfrm>
          <a:prstGeom prst="rect">
            <a:avLst/>
          </a:prstGeom>
          <a:noFill/>
          <a:ln w="9525">
            <a:noFill/>
            <a:miter lim="800000"/>
            <a:headEnd/>
            <a:tailEnd/>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12536"/>
          </a:xfrm>
        </p:spPr>
        <p:txBody>
          <a:bodyPr>
            <a:normAutofit/>
          </a:bodyPr>
          <a:lstStyle/>
          <a:p>
            <a:pPr>
              <a:buNone/>
            </a:pPr>
            <a:r>
              <a:rPr lang="en-US" sz="1800" b="1" i="1" dirty="0" smtClean="0">
                <a:solidFill>
                  <a:schemeClr val="tx1"/>
                </a:solidFill>
              </a:rPr>
              <a:t>Determine the Value Needed for Rejection of the Null Hypothesis. Using the  Appropriate Table of Critical Values for the Particular Statistic </a:t>
            </a:r>
          </a:p>
          <a:p>
            <a:pPr>
              <a:buNone/>
            </a:pPr>
            <a:endParaRPr lang="en-US" sz="1800" dirty="0" smtClean="0">
              <a:solidFill>
                <a:schemeClr val="tx1"/>
              </a:solidFill>
            </a:endParaRPr>
          </a:p>
          <a:p>
            <a:pPr>
              <a:buNone/>
            </a:pPr>
            <a:r>
              <a:rPr lang="en-US" sz="1800" dirty="0" smtClean="0">
                <a:solidFill>
                  <a:schemeClr val="tx1"/>
                </a:solidFill>
              </a:rPr>
              <a:t>We will use the critical value table for the Kruskal–Wallis H-test since it includes the number of groups, k, and the numbers of samples, n, for our data. In this case, we look for the critical value for k = 3 and n1 = 6, n2 = 6, and n3 = 5 with α = 0.05. </a:t>
            </a:r>
          </a:p>
          <a:p>
            <a:pPr>
              <a:buNone/>
            </a:pPr>
            <a:endParaRPr lang="en-US" sz="1800" dirty="0" smtClean="0">
              <a:solidFill>
                <a:schemeClr val="tx1"/>
              </a:solidFill>
            </a:endParaRPr>
          </a:p>
          <a:p>
            <a:pPr>
              <a:buNone/>
            </a:pPr>
            <a:r>
              <a:rPr lang="en-US" sz="1800" dirty="0" smtClean="0">
                <a:solidFill>
                  <a:schemeClr val="tx1"/>
                </a:solidFill>
              </a:rPr>
              <a:t>Using the tables the critical value for the Kruskal–Wallis H-test is 5.76.</a:t>
            </a:r>
          </a:p>
          <a:p>
            <a:pPr>
              <a:buNone/>
            </a:pPr>
            <a:endParaRPr lang="en-US" sz="1800" dirty="0" smtClean="0">
              <a:solidFill>
                <a:schemeClr val="tx1"/>
              </a:solidFill>
            </a:endParaRPr>
          </a:p>
          <a:p>
            <a:pPr>
              <a:buNone/>
            </a:pPr>
            <a:r>
              <a:rPr lang="en-US" sz="1800" b="1" i="1" dirty="0" smtClean="0">
                <a:solidFill>
                  <a:schemeClr val="tx1"/>
                </a:solidFill>
              </a:rPr>
              <a:t>Compare the Obtained Value with the Critical Value </a:t>
            </a:r>
          </a:p>
          <a:p>
            <a:pPr>
              <a:buNone/>
            </a:pPr>
            <a:r>
              <a:rPr lang="en-US" sz="1800" dirty="0" smtClean="0">
                <a:solidFill>
                  <a:schemeClr val="tx1"/>
                </a:solidFill>
              </a:rPr>
              <a:t>The critical value for rejecting the null hypothesis is 5.76 and the obtained value is </a:t>
            </a:r>
            <a:r>
              <a:rPr lang="en-US" sz="1800" i="1" dirty="0" smtClean="0">
                <a:solidFill>
                  <a:schemeClr val="tx1"/>
                </a:solidFill>
              </a:rPr>
              <a:t>H = 9.94. </a:t>
            </a:r>
            <a:r>
              <a:rPr lang="en-US" sz="1800" dirty="0" smtClean="0">
                <a:solidFill>
                  <a:schemeClr val="tx1"/>
                </a:solidFill>
              </a:rPr>
              <a:t>If the critical value is less than or equal to the obtained value, we must reject the null hypothesis. If instead, the critical value exceeds the obtained value, we do not reject the null hypothesis. Since critical value is less than the obtained value, we must reject the null hypothesis.</a:t>
            </a:r>
            <a:endParaRPr lang="en-US" sz="1800" dirty="0">
              <a:solidFill>
                <a:schemeClr val="tx1"/>
              </a:solidFill>
            </a:endParaRPr>
          </a:p>
        </p:txBody>
      </p:sp>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12536"/>
          </a:xfrm>
        </p:spPr>
        <p:txBody>
          <a:bodyPr>
            <a:normAutofit lnSpcReduction="10000"/>
          </a:bodyPr>
          <a:lstStyle/>
          <a:p>
            <a:pPr algn="just">
              <a:buNone/>
            </a:pPr>
            <a:r>
              <a:rPr lang="en-US" sz="1800" dirty="0" smtClean="0">
                <a:solidFill>
                  <a:schemeClr val="tx1"/>
                </a:solidFill>
              </a:rPr>
              <a:t>At this point, it is worth mentioning that larger samples often result in more ties. While comparatively small, as observed in step 4, corrections for ties can make a difference in the decision regarding the null hypothesis. If the </a:t>
            </a:r>
            <a:r>
              <a:rPr lang="en-US" sz="1800" i="1" dirty="0" smtClean="0">
                <a:solidFill>
                  <a:schemeClr val="tx1"/>
                </a:solidFill>
              </a:rPr>
              <a:t>H were near the </a:t>
            </a:r>
            <a:r>
              <a:rPr lang="en-US" sz="1800" dirty="0" smtClean="0">
                <a:solidFill>
                  <a:schemeClr val="tx1"/>
                </a:solidFill>
              </a:rPr>
              <a:t>critical value of 5.99 for </a:t>
            </a:r>
            <a:r>
              <a:rPr lang="en-US" sz="1800" i="1" dirty="0" smtClean="0">
                <a:solidFill>
                  <a:schemeClr val="tx1"/>
                </a:solidFill>
              </a:rPr>
              <a:t>df = 2 (e.g., H = 5.80), and the tie correction calculated </a:t>
            </a:r>
            <a:r>
              <a:rPr lang="en-US" sz="1800" dirty="0" smtClean="0">
                <a:solidFill>
                  <a:schemeClr val="tx1"/>
                </a:solidFill>
              </a:rPr>
              <a:t>to be 0.965, the decision would be to reject the null hypothesis with the correction (</a:t>
            </a:r>
            <a:r>
              <a:rPr lang="en-US" sz="1800" i="1" dirty="0" smtClean="0">
                <a:solidFill>
                  <a:schemeClr val="tx1"/>
                </a:solidFill>
              </a:rPr>
              <a:t>H = 6.01), but to not reject the null hypothesis without the correction. Therefore, </a:t>
            </a:r>
            <a:r>
              <a:rPr lang="en-US" sz="1800" dirty="0" smtClean="0">
                <a:solidFill>
                  <a:schemeClr val="tx1"/>
                </a:solidFill>
              </a:rPr>
              <a:t>it is important to perform tie corrections.</a:t>
            </a:r>
          </a:p>
          <a:p>
            <a:pPr algn="just">
              <a:buNone/>
            </a:pPr>
            <a:endParaRPr lang="en-US" sz="1800" dirty="0" smtClean="0">
              <a:solidFill>
                <a:schemeClr val="tx1"/>
              </a:solidFill>
            </a:endParaRPr>
          </a:p>
          <a:p>
            <a:pPr algn="just">
              <a:buNone/>
            </a:pPr>
            <a:r>
              <a:rPr lang="en-US" sz="1800" b="1" i="1" dirty="0" smtClean="0">
                <a:solidFill>
                  <a:schemeClr val="tx1"/>
                </a:solidFill>
              </a:rPr>
              <a:t>Interpret the Results </a:t>
            </a:r>
          </a:p>
          <a:p>
            <a:pPr algn="just">
              <a:buNone/>
            </a:pPr>
            <a:r>
              <a:rPr lang="en-US" sz="1800" dirty="0" smtClean="0">
                <a:solidFill>
                  <a:schemeClr val="tx1"/>
                </a:solidFill>
              </a:rPr>
              <a:t>We rejected the null hypothesis, suggesting that a real difference in self-confidence exists between one or more of the three social interaction types. In particular, the  data show that those who were classified as fitting the definition of the “low” group were mostly people who reported poor self confidence, and those who were in the “high” group were mostly people who reported good self-confidence. </a:t>
            </a:r>
          </a:p>
          <a:p>
            <a:pPr algn="just">
              <a:buNone/>
            </a:pPr>
            <a:endParaRPr lang="en-US" sz="1800" dirty="0" smtClean="0">
              <a:solidFill>
                <a:schemeClr val="tx1"/>
              </a:solidFill>
            </a:endParaRPr>
          </a:p>
          <a:p>
            <a:pPr algn="just">
              <a:buNone/>
            </a:pPr>
            <a:r>
              <a:rPr lang="en-US" sz="1800" dirty="0" smtClean="0">
                <a:solidFill>
                  <a:schemeClr val="tx1"/>
                </a:solidFill>
              </a:rPr>
              <a:t>However,  describing specific differences in this manner is speculative. Therefore, we need a  technique for statistically identifying difference between groups, or contrasts.</a:t>
            </a:r>
            <a:endParaRPr lang="en-US" sz="1800" dirty="0">
              <a:solidFill>
                <a:schemeClr val="tx1"/>
              </a:solidFill>
            </a:endParaRPr>
          </a:p>
        </p:txBody>
      </p:sp>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12536"/>
          </a:xfrm>
        </p:spPr>
        <p:txBody>
          <a:bodyPr>
            <a:normAutofit/>
          </a:bodyPr>
          <a:lstStyle/>
          <a:p>
            <a:pPr algn="just">
              <a:buNone/>
            </a:pPr>
            <a:r>
              <a:rPr lang="en-US" sz="1800" b="1" i="1" dirty="0" smtClean="0">
                <a:solidFill>
                  <a:schemeClr val="tx1"/>
                </a:solidFill>
              </a:rPr>
              <a:t>Sample Contrasts, or Post Hoc Tests </a:t>
            </a:r>
          </a:p>
          <a:p>
            <a:pPr algn="just">
              <a:buNone/>
            </a:pPr>
            <a:r>
              <a:rPr lang="en-US" sz="1800" dirty="0" smtClean="0">
                <a:solidFill>
                  <a:schemeClr val="tx1"/>
                </a:solidFill>
              </a:rPr>
              <a:t>The Kruskal–Wallis H-test identifies if a statistical difference exists; however, it  does not identify how many differences exist and which samples are different. To identify which samples are different and which are not, we can use a procedure called contrasts or </a:t>
            </a:r>
            <a:r>
              <a:rPr lang="en-US" sz="1800" i="1" dirty="0" smtClean="0">
                <a:solidFill>
                  <a:schemeClr val="tx1"/>
                </a:solidFill>
              </a:rPr>
              <a:t>post hoc tests</a:t>
            </a:r>
            <a:r>
              <a:rPr lang="en-US" sz="1800" dirty="0" smtClean="0">
                <a:solidFill>
                  <a:schemeClr val="tx1"/>
                </a:solidFill>
              </a:rPr>
              <a:t>.</a:t>
            </a:r>
          </a:p>
          <a:p>
            <a:pPr algn="just">
              <a:buNone/>
            </a:pPr>
            <a:endParaRPr lang="en-US" sz="1800" dirty="0" smtClean="0">
              <a:solidFill>
                <a:schemeClr val="tx1"/>
              </a:solidFill>
            </a:endParaRPr>
          </a:p>
          <a:p>
            <a:pPr algn="just">
              <a:buNone/>
            </a:pPr>
            <a:endParaRPr lang="en-US" sz="1800" dirty="0">
              <a:solidFill>
                <a:schemeClr val="tx1"/>
              </a:solidFill>
            </a:endParaRPr>
          </a:p>
        </p:txBody>
      </p:sp>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12536"/>
          </a:xfrm>
        </p:spPr>
        <p:txBody>
          <a:bodyPr>
            <a:normAutofit fontScale="92500" lnSpcReduction="20000"/>
          </a:bodyPr>
          <a:lstStyle/>
          <a:p>
            <a:pPr algn="just">
              <a:buNone/>
            </a:pPr>
            <a:r>
              <a:rPr lang="en-US" sz="1600" b="1" dirty="0" smtClean="0">
                <a:solidFill>
                  <a:schemeClr val="tx1"/>
                </a:solidFill>
              </a:rPr>
              <a:t>&gt; d8&lt;-read.table("ex.txt", header=TRUE)</a:t>
            </a:r>
          </a:p>
          <a:p>
            <a:pPr algn="just">
              <a:buNone/>
            </a:pPr>
            <a:r>
              <a:rPr lang="en-US" sz="1600" b="1" dirty="0" smtClean="0">
                <a:solidFill>
                  <a:schemeClr val="tx1"/>
                </a:solidFill>
              </a:rPr>
              <a:t>&gt; d8</a:t>
            </a:r>
          </a:p>
          <a:p>
            <a:pPr algn="just">
              <a:buNone/>
            </a:pPr>
            <a:r>
              <a:rPr lang="en-US" sz="1400" dirty="0" smtClean="0">
                <a:solidFill>
                  <a:schemeClr val="tx1"/>
                </a:solidFill>
              </a:rPr>
              <a:t>   </a:t>
            </a:r>
            <a:r>
              <a:rPr lang="en-US" sz="1400" dirty="0" err="1" smtClean="0">
                <a:solidFill>
                  <a:schemeClr val="tx1"/>
                </a:solidFill>
              </a:rPr>
              <a:t>confid</a:t>
            </a:r>
            <a:r>
              <a:rPr lang="en-US" sz="1400" dirty="0" smtClean="0">
                <a:solidFill>
                  <a:schemeClr val="tx1"/>
                </a:solidFill>
              </a:rPr>
              <a:t> group</a:t>
            </a:r>
          </a:p>
          <a:p>
            <a:pPr algn="just">
              <a:spcBef>
                <a:spcPts val="0"/>
              </a:spcBef>
              <a:buNone/>
            </a:pPr>
            <a:r>
              <a:rPr lang="en-US" sz="1400" dirty="0" smtClean="0">
                <a:solidFill>
                  <a:schemeClr val="tx1"/>
                </a:solidFill>
              </a:rPr>
              <a:t>1      21     1</a:t>
            </a:r>
          </a:p>
          <a:p>
            <a:pPr algn="just">
              <a:spcBef>
                <a:spcPts val="0"/>
              </a:spcBef>
              <a:buNone/>
            </a:pPr>
            <a:r>
              <a:rPr lang="en-US" sz="1400" dirty="0" smtClean="0">
                <a:solidFill>
                  <a:schemeClr val="tx1"/>
                </a:solidFill>
              </a:rPr>
              <a:t>2      23     1</a:t>
            </a:r>
          </a:p>
          <a:p>
            <a:pPr algn="just">
              <a:spcBef>
                <a:spcPts val="0"/>
              </a:spcBef>
              <a:buNone/>
            </a:pPr>
            <a:r>
              <a:rPr lang="en-US" sz="1400" dirty="0" smtClean="0">
                <a:solidFill>
                  <a:schemeClr val="tx1"/>
                </a:solidFill>
              </a:rPr>
              <a:t>3      18     1</a:t>
            </a:r>
          </a:p>
          <a:p>
            <a:pPr algn="just">
              <a:spcBef>
                <a:spcPts val="0"/>
              </a:spcBef>
              <a:buNone/>
            </a:pPr>
            <a:r>
              <a:rPr lang="en-US" sz="1400" dirty="0" smtClean="0">
                <a:solidFill>
                  <a:schemeClr val="tx1"/>
                </a:solidFill>
              </a:rPr>
              <a:t>4      12     1</a:t>
            </a:r>
          </a:p>
          <a:p>
            <a:pPr algn="just">
              <a:spcBef>
                <a:spcPts val="0"/>
              </a:spcBef>
              <a:buNone/>
            </a:pPr>
            <a:r>
              <a:rPr lang="en-US" sz="1400" dirty="0" smtClean="0">
                <a:solidFill>
                  <a:schemeClr val="tx1"/>
                </a:solidFill>
              </a:rPr>
              <a:t>5      19     1</a:t>
            </a:r>
          </a:p>
          <a:p>
            <a:pPr algn="just">
              <a:spcBef>
                <a:spcPts val="0"/>
              </a:spcBef>
              <a:buNone/>
            </a:pPr>
            <a:r>
              <a:rPr lang="en-US" sz="1400" dirty="0" smtClean="0">
                <a:solidFill>
                  <a:schemeClr val="tx1"/>
                </a:solidFill>
              </a:rPr>
              <a:t>6      20     1</a:t>
            </a:r>
          </a:p>
          <a:p>
            <a:pPr algn="just">
              <a:spcBef>
                <a:spcPts val="0"/>
              </a:spcBef>
              <a:buNone/>
            </a:pPr>
            <a:r>
              <a:rPr lang="en-US" sz="1400" dirty="0" smtClean="0">
                <a:solidFill>
                  <a:schemeClr val="tx1"/>
                </a:solidFill>
              </a:rPr>
              <a:t>7      19     2</a:t>
            </a:r>
          </a:p>
          <a:p>
            <a:pPr algn="just">
              <a:spcBef>
                <a:spcPts val="0"/>
              </a:spcBef>
              <a:buNone/>
            </a:pPr>
            <a:r>
              <a:rPr lang="en-US" sz="1400" dirty="0" smtClean="0">
                <a:solidFill>
                  <a:schemeClr val="tx1"/>
                </a:solidFill>
              </a:rPr>
              <a:t>8       5     2</a:t>
            </a:r>
          </a:p>
          <a:p>
            <a:pPr algn="just">
              <a:spcBef>
                <a:spcPts val="0"/>
              </a:spcBef>
              <a:buNone/>
            </a:pPr>
            <a:r>
              <a:rPr lang="en-US" sz="1400" dirty="0" smtClean="0">
                <a:solidFill>
                  <a:schemeClr val="tx1"/>
                </a:solidFill>
              </a:rPr>
              <a:t>9      10     2</a:t>
            </a:r>
          </a:p>
          <a:p>
            <a:pPr algn="just">
              <a:spcBef>
                <a:spcPts val="0"/>
              </a:spcBef>
              <a:buNone/>
            </a:pPr>
            <a:r>
              <a:rPr lang="en-US" sz="1400" dirty="0" smtClean="0">
                <a:solidFill>
                  <a:schemeClr val="tx1"/>
                </a:solidFill>
              </a:rPr>
              <a:t>10     11     2</a:t>
            </a:r>
          </a:p>
          <a:p>
            <a:pPr algn="just">
              <a:spcBef>
                <a:spcPts val="0"/>
              </a:spcBef>
              <a:buNone/>
            </a:pPr>
            <a:r>
              <a:rPr lang="en-US" sz="1400" dirty="0" smtClean="0">
                <a:solidFill>
                  <a:schemeClr val="tx1"/>
                </a:solidFill>
              </a:rPr>
              <a:t>11      9     2</a:t>
            </a:r>
          </a:p>
          <a:p>
            <a:pPr algn="just">
              <a:spcBef>
                <a:spcPts val="0"/>
              </a:spcBef>
              <a:buNone/>
            </a:pPr>
            <a:r>
              <a:rPr lang="en-US" sz="1400" dirty="0" smtClean="0">
                <a:solidFill>
                  <a:schemeClr val="tx1"/>
                </a:solidFill>
              </a:rPr>
              <a:t>12      7     3</a:t>
            </a:r>
          </a:p>
          <a:p>
            <a:pPr algn="just">
              <a:spcBef>
                <a:spcPts val="0"/>
              </a:spcBef>
              <a:buNone/>
            </a:pPr>
            <a:r>
              <a:rPr lang="en-US" sz="1400" dirty="0" smtClean="0">
                <a:solidFill>
                  <a:schemeClr val="tx1"/>
                </a:solidFill>
              </a:rPr>
              <a:t>13      8     3</a:t>
            </a:r>
          </a:p>
          <a:p>
            <a:pPr algn="just">
              <a:spcBef>
                <a:spcPts val="0"/>
              </a:spcBef>
              <a:buNone/>
            </a:pPr>
            <a:r>
              <a:rPr lang="en-US" sz="1400" dirty="0" smtClean="0">
                <a:solidFill>
                  <a:schemeClr val="tx1"/>
                </a:solidFill>
              </a:rPr>
              <a:t>14     15     3</a:t>
            </a:r>
          </a:p>
          <a:p>
            <a:pPr algn="just">
              <a:spcBef>
                <a:spcPts val="0"/>
              </a:spcBef>
              <a:buNone/>
            </a:pPr>
            <a:r>
              <a:rPr lang="en-US" sz="1400" dirty="0" smtClean="0">
                <a:solidFill>
                  <a:schemeClr val="tx1"/>
                </a:solidFill>
              </a:rPr>
              <a:t>15      3     3</a:t>
            </a:r>
          </a:p>
          <a:p>
            <a:pPr algn="just">
              <a:spcBef>
                <a:spcPts val="0"/>
              </a:spcBef>
              <a:buNone/>
            </a:pPr>
            <a:r>
              <a:rPr lang="en-US" sz="1400" dirty="0" smtClean="0">
                <a:solidFill>
                  <a:schemeClr val="tx1"/>
                </a:solidFill>
              </a:rPr>
              <a:t>16      6     3</a:t>
            </a:r>
          </a:p>
          <a:p>
            <a:pPr algn="just">
              <a:spcBef>
                <a:spcPts val="0"/>
              </a:spcBef>
              <a:buNone/>
            </a:pPr>
            <a:r>
              <a:rPr lang="en-US" sz="1400" dirty="0" smtClean="0">
                <a:solidFill>
                  <a:schemeClr val="tx1"/>
                </a:solidFill>
              </a:rPr>
              <a:t>17      4     3</a:t>
            </a:r>
          </a:p>
          <a:p>
            <a:pPr algn="just">
              <a:buNone/>
            </a:pPr>
            <a:r>
              <a:rPr lang="en-US" sz="1600" b="1" dirty="0" smtClean="0">
                <a:solidFill>
                  <a:schemeClr val="tx1"/>
                </a:solidFill>
              </a:rPr>
              <a:t>&gt; </a:t>
            </a:r>
            <a:r>
              <a:rPr lang="en-US" sz="1600" b="1" dirty="0" err="1" smtClean="0">
                <a:solidFill>
                  <a:schemeClr val="tx1"/>
                </a:solidFill>
              </a:rPr>
              <a:t>kruskal.test</a:t>
            </a:r>
            <a:r>
              <a:rPr lang="en-US" sz="1600" b="1" dirty="0" smtClean="0">
                <a:solidFill>
                  <a:schemeClr val="tx1"/>
                </a:solidFill>
              </a:rPr>
              <a:t>(</a:t>
            </a:r>
            <a:r>
              <a:rPr lang="en-US" sz="1600" b="1" dirty="0" err="1" smtClean="0">
                <a:solidFill>
                  <a:schemeClr val="tx1"/>
                </a:solidFill>
              </a:rPr>
              <a:t>confid</a:t>
            </a:r>
            <a:r>
              <a:rPr lang="en-US" sz="1600" b="1" dirty="0" smtClean="0">
                <a:solidFill>
                  <a:schemeClr val="tx1"/>
                </a:solidFill>
              </a:rPr>
              <a:t> ~ group, data = d8) </a:t>
            </a:r>
          </a:p>
          <a:p>
            <a:pPr algn="just">
              <a:buNone/>
            </a:pPr>
            <a:endParaRPr lang="en-US" sz="1400" dirty="0" smtClean="0">
              <a:solidFill>
                <a:schemeClr val="tx1"/>
              </a:solidFill>
            </a:endParaRPr>
          </a:p>
          <a:p>
            <a:pPr algn="just">
              <a:buNone/>
            </a:pPr>
            <a:r>
              <a:rPr lang="en-US" sz="1400" dirty="0" smtClean="0">
                <a:solidFill>
                  <a:schemeClr val="tx1"/>
                </a:solidFill>
              </a:rPr>
              <a:t>        Kruskal-Wallis rank sum test</a:t>
            </a:r>
          </a:p>
          <a:p>
            <a:pPr algn="just">
              <a:buNone/>
            </a:pPr>
            <a:endParaRPr lang="en-US" sz="1400" dirty="0" smtClean="0"/>
          </a:p>
          <a:p>
            <a:pPr algn="just">
              <a:buNone/>
            </a:pPr>
            <a:r>
              <a:rPr lang="en-US" sz="1400" dirty="0" smtClean="0"/>
              <a:t>data:  </a:t>
            </a:r>
            <a:r>
              <a:rPr lang="en-US" sz="1400" dirty="0" err="1" smtClean="0"/>
              <a:t>confid</a:t>
            </a:r>
            <a:r>
              <a:rPr lang="en-US" sz="1400" dirty="0" smtClean="0"/>
              <a:t> by group</a:t>
            </a:r>
          </a:p>
          <a:p>
            <a:pPr algn="just">
              <a:buNone/>
            </a:pPr>
            <a:r>
              <a:rPr lang="en-US" sz="1400" dirty="0" smtClean="0"/>
              <a:t>Kruskal-Wallis chi-squared = </a:t>
            </a:r>
            <a:r>
              <a:rPr lang="en-US" sz="1400" dirty="0" smtClean="0">
                <a:solidFill>
                  <a:srgbClr val="FF0000"/>
                </a:solidFill>
              </a:rPr>
              <a:t>9.9439, </a:t>
            </a:r>
            <a:r>
              <a:rPr lang="en-US" sz="1400" dirty="0" smtClean="0"/>
              <a:t>df = 2, p-value = </a:t>
            </a:r>
            <a:r>
              <a:rPr lang="en-US" sz="1400" dirty="0" smtClean="0">
                <a:solidFill>
                  <a:srgbClr val="FF0000"/>
                </a:solidFill>
              </a:rPr>
              <a:t>0.00693</a:t>
            </a:r>
          </a:p>
          <a:p>
            <a:pPr algn="just">
              <a:buNone/>
            </a:pPr>
            <a:endParaRPr lang="en-US" sz="1400" dirty="0"/>
          </a:p>
        </p:txBody>
      </p:sp>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193536"/>
          </a:xfrm>
        </p:spPr>
        <p:txBody>
          <a:bodyPr>
            <a:normAutofit fontScale="85000" lnSpcReduction="20000"/>
          </a:bodyPr>
          <a:lstStyle/>
          <a:p>
            <a:pPr algn="just">
              <a:buNone/>
            </a:pPr>
            <a:r>
              <a:rPr lang="en-US" sz="1600" b="1" dirty="0" smtClean="0">
                <a:solidFill>
                  <a:schemeClr val="tx1"/>
                </a:solidFill>
              </a:rPr>
              <a:t>&gt; library(PMCMR)</a:t>
            </a:r>
          </a:p>
          <a:p>
            <a:pPr algn="just">
              <a:buNone/>
            </a:pPr>
            <a:r>
              <a:rPr lang="en-US" sz="1600" b="1" dirty="0" smtClean="0">
                <a:solidFill>
                  <a:schemeClr val="tx1"/>
                </a:solidFill>
              </a:rPr>
              <a:t>&gt; </a:t>
            </a:r>
            <a:r>
              <a:rPr lang="en-US" sz="1600" b="1" dirty="0" err="1" smtClean="0">
                <a:solidFill>
                  <a:schemeClr val="tx1"/>
                </a:solidFill>
              </a:rPr>
              <a:t>posthoc.kruskal.nemenyi.test</a:t>
            </a:r>
            <a:r>
              <a:rPr lang="en-US" sz="1600" b="1" dirty="0" smtClean="0">
                <a:solidFill>
                  <a:schemeClr val="tx1"/>
                </a:solidFill>
              </a:rPr>
              <a:t> (</a:t>
            </a:r>
            <a:r>
              <a:rPr lang="en-US" sz="1600" b="1" dirty="0" err="1" smtClean="0">
                <a:solidFill>
                  <a:schemeClr val="tx1"/>
                </a:solidFill>
              </a:rPr>
              <a:t>confid</a:t>
            </a:r>
            <a:r>
              <a:rPr lang="en-US" sz="1600" b="1" dirty="0" smtClean="0">
                <a:solidFill>
                  <a:schemeClr val="tx1"/>
                </a:solidFill>
              </a:rPr>
              <a:t> ~ group, method="Tukey", data=d8)</a:t>
            </a:r>
          </a:p>
          <a:p>
            <a:pPr algn="just">
              <a:buNone/>
            </a:pPr>
            <a:r>
              <a:rPr lang="en-US" sz="1400" dirty="0" smtClean="0">
                <a:solidFill>
                  <a:schemeClr val="tx1"/>
                </a:solidFill>
              </a:rPr>
              <a:t>        </a:t>
            </a:r>
            <a:r>
              <a:rPr lang="en-US" sz="1400" dirty="0" err="1" smtClean="0">
                <a:solidFill>
                  <a:schemeClr val="tx1"/>
                </a:solidFill>
              </a:rPr>
              <a:t>Pairwise</a:t>
            </a:r>
            <a:r>
              <a:rPr lang="en-US" sz="1400" dirty="0" smtClean="0">
                <a:solidFill>
                  <a:schemeClr val="tx1"/>
                </a:solidFill>
              </a:rPr>
              <a:t> comparisons using Tukey and Kramer (</a:t>
            </a:r>
            <a:r>
              <a:rPr lang="en-US" sz="1400" dirty="0" err="1" smtClean="0">
                <a:solidFill>
                  <a:schemeClr val="tx1"/>
                </a:solidFill>
              </a:rPr>
              <a:t>Nemenyi</a:t>
            </a:r>
            <a:r>
              <a:rPr lang="en-US" sz="1400" dirty="0" smtClean="0">
                <a:solidFill>
                  <a:schemeClr val="tx1"/>
                </a:solidFill>
              </a:rPr>
              <a:t>) test      </a:t>
            </a:r>
          </a:p>
          <a:p>
            <a:pPr algn="just">
              <a:buNone/>
            </a:pPr>
            <a:r>
              <a:rPr lang="en-US" sz="1400" dirty="0" smtClean="0">
                <a:solidFill>
                  <a:schemeClr val="tx1"/>
                </a:solidFill>
              </a:rPr>
              <a:t>                   with Tukey-Dist approximation for independent samples </a:t>
            </a:r>
          </a:p>
          <a:p>
            <a:pPr algn="just">
              <a:buNone/>
            </a:pPr>
            <a:endParaRPr lang="en-US" sz="1400" dirty="0" smtClean="0">
              <a:solidFill>
                <a:schemeClr val="tx1"/>
              </a:solidFill>
            </a:endParaRPr>
          </a:p>
          <a:p>
            <a:pPr algn="just">
              <a:buNone/>
            </a:pPr>
            <a:r>
              <a:rPr lang="en-US" sz="1400" dirty="0" smtClean="0">
                <a:solidFill>
                  <a:schemeClr val="tx1"/>
                </a:solidFill>
              </a:rPr>
              <a:t>data:  </a:t>
            </a:r>
            <a:r>
              <a:rPr lang="en-US" sz="1400" dirty="0" err="1" smtClean="0">
                <a:solidFill>
                  <a:schemeClr val="tx1"/>
                </a:solidFill>
              </a:rPr>
              <a:t>confid</a:t>
            </a:r>
            <a:r>
              <a:rPr lang="en-US" sz="1400" dirty="0" smtClean="0">
                <a:solidFill>
                  <a:schemeClr val="tx1"/>
                </a:solidFill>
              </a:rPr>
              <a:t> by group </a:t>
            </a:r>
          </a:p>
          <a:p>
            <a:pPr algn="just">
              <a:buNone/>
            </a:pPr>
            <a:endParaRPr lang="en-US" sz="1400" dirty="0" smtClean="0"/>
          </a:p>
          <a:p>
            <a:pPr algn="just">
              <a:buNone/>
            </a:pPr>
            <a:r>
              <a:rPr lang="en-US" sz="1400" dirty="0" smtClean="0"/>
              <a:t>  1      2     </a:t>
            </a:r>
          </a:p>
          <a:p>
            <a:pPr algn="just">
              <a:buNone/>
            </a:pPr>
            <a:r>
              <a:rPr lang="en-US" sz="1400" dirty="0" smtClean="0"/>
              <a:t>2 0.1380 -     </a:t>
            </a:r>
          </a:p>
          <a:p>
            <a:pPr algn="just">
              <a:buNone/>
            </a:pPr>
            <a:r>
              <a:rPr lang="en-US" sz="1400" dirty="0" smtClean="0"/>
              <a:t>3 </a:t>
            </a:r>
            <a:r>
              <a:rPr lang="en-US" sz="1400" dirty="0" smtClean="0">
                <a:solidFill>
                  <a:srgbClr val="FF0000"/>
                </a:solidFill>
              </a:rPr>
              <a:t>0.0052</a:t>
            </a:r>
            <a:r>
              <a:rPr lang="en-US" sz="1400" dirty="0" smtClean="0"/>
              <a:t> 0.5338</a:t>
            </a:r>
          </a:p>
          <a:p>
            <a:pPr algn="just">
              <a:buNone/>
            </a:pPr>
            <a:endParaRPr lang="en-US" sz="1400" dirty="0" smtClean="0"/>
          </a:p>
          <a:p>
            <a:pPr algn="just">
              <a:buNone/>
            </a:pPr>
            <a:r>
              <a:rPr lang="en-US" sz="1400" dirty="0" smtClean="0">
                <a:solidFill>
                  <a:schemeClr val="tx1"/>
                </a:solidFill>
              </a:rPr>
              <a:t>P value adjustment method: none </a:t>
            </a:r>
          </a:p>
          <a:p>
            <a:pPr algn="just">
              <a:buNone/>
            </a:pPr>
            <a:r>
              <a:rPr lang="en-US" sz="1400" dirty="0" smtClean="0">
                <a:solidFill>
                  <a:schemeClr val="tx1"/>
                </a:solidFill>
              </a:rPr>
              <a:t>Warning message:</a:t>
            </a:r>
          </a:p>
          <a:p>
            <a:pPr algn="just">
              <a:buNone/>
            </a:pPr>
            <a:r>
              <a:rPr lang="en-US" sz="1400" dirty="0" smtClean="0">
                <a:solidFill>
                  <a:schemeClr val="tx1"/>
                </a:solidFill>
              </a:rPr>
              <a:t>In </a:t>
            </a:r>
            <a:r>
              <a:rPr lang="en-US" sz="1400" dirty="0" err="1" smtClean="0">
                <a:solidFill>
                  <a:schemeClr val="tx1"/>
                </a:solidFill>
              </a:rPr>
              <a:t>posthoc.kruskal.nemenyi.test.default</a:t>
            </a:r>
            <a:r>
              <a:rPr lang="en-US" sz="1400" dirty="0" smtClean="0">
                <a:solidFill>
                  <a:schemeClr val="tx1"/>
                </a:solidFill>
              </a:rPr>
              <a:t>(c(21L, 23L, 18L, 12L, 19L,  :</a:t>
            </a:r>
          </a:p>
          <a:p>
            <a:pPr algn="just">
              <a:buNone/>
            </a:pPr>
            <a:r>
              <a:rPr lang="en-US" sz="1400" dirty="0" smtClean="0">
                <a:solidFill>
                  <a:schemeClr val="tx1"/>
                </a:solidFill>
              </a:rPr>
              <a:t>  Ties are present, p-values are not corrected.</a:t>
            </a:r>
          </a:p>
          <a:p>
            <a:pPr algn="just">
              <a:buNone/>
            </a:pPr>
            <a:endParaRPr lang="en-US" sz="1400" dirty="0" smtClean="0">
              <a:solidFill>
                <a:schemeClr val="tx1"/>
              </a:solidFill>
            </a:endParaRPr>
          </a:p>
          <a:p>
            <a:pPr>
              <a:buNone/>
            </a:pPr>
            <a:r>
              <a:rPr lang="en-US" sz="1800" dirty="0" smtClean="0">
                <a:solidFill>
                  <a:schemeClr val="tx1"/>
                </a:solidFill>
              </a:rPr>
              <a:t>We notice that the high–low group comparison is indeed significantly different</a:t>
            </a:r>
            <a:r>
              <a:rPr lang="en-US" sz="1800" dirty="0" smtClean="0"/>
              <a:t>.</a:t>
            </a:r>
          </a:p>
          <a:p>
            <a:pPr algn="just">
              <a:buNone/>
            </a:pPr>
            <a:endParaRPr lang="en-US" sz="1800" dirty="0" smtClean="0">
              <a:solidFill>
                <a:schemeClr val="tx1"/>
              </a:solidFill>
            </a:endParaRPr>
          </a:p>
          <a:p>
            <a:pPr algn="just">
              <a:buNone/>
            </a:pPr>
            <a:r>
              <a:rPr lang="en-US" sz="1800" dirty="0" smtClean="0">
                <a:solidFill>
                  <a:schemeClr val="tx1"/>
                </a:solidFill>
              </a:rPr>
              <a:t>The example compare unrelated samples so we will use the Mann–Whitney U-test. It is important to note that performing several two-sample tests has a tendency to inflate the type I error rate. In our example, we would compare three groups, k = 3. At α = 0.05, the type I error rate would be 1 − (1 − 0.05)3 = 0.14.</a:t>
            </a:r>
            <a:endParaRPr lang="en-US" sz="1800" dirty="0">
              <a:solidFill>
                <a:schemeClr val="tx1"/>
              </a:solidFill>
            </a:endParaRPr>
          </a:p>
        </p:txBody>
      </p:sp>
    </p:spTree>
    <p:extLst>
      <p:ext uri="{BB962C8B-B14F-4D97-AF65-F5344CB8AC3E}">
        <p14:creationId xmlns:p14="http://schemas.microsoft.com/office/powerpoint/2010/main" xmlns="" val="196456783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6447501" cy="1320800"/>
          </a:xfrm>
        </p:spPr>
        <p:txBody>
          <a:bodyPr/>
          <a:lstStyle/>
          <a:p>
            <a:pPr algn="ctr"/>
            <a:r>
              <a:rPr lang="en-US" dirty="0" smtClean="0"/>
              <a:t>TWO OR MORE DEPENDENT SAMPLES</a:t>
            </a:r>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sp>
        <p:nvSpPr>
          <p:cNvPr id="3" name="Content Placeholder 2"/>
          <p:cNvSpPr>
            <a:spLocks noGrp="1"/>
          </p:cNvSpPr>
          <p:nvPr>
            <p:ph idx="1"/>
          </p:nvPr>
        </p:nvSpPr>
        <p:spPr>
          <a:xfrm>
            <a:off x="508001" y="1295400"/>
            <a:ext cx="8254999" cy="5257800"/>
          </a:xfrm>
        </p:spPr>
        <p:txBody>
          <a:bodyPr>
            <a:normAutofit/>
          </a:bodyPr>
          <a:lstStyle/>
          <a:p>
            <a:pPr algn="just">
              <a:buNone/>
            </a:pPr>
            <a:r>
              <a:rPr lang="en-US" b="1" dirty="0" smtClean="0">
                <a:solidFill>
                  <a:schemeClr val="tx1"/>
                </a:solidFill>
              </a:rPr>
              <a:t>Hypothesis evaluated with test </a:t>
            </a:r>
            <a:r>
              <a:rPr lang="en-US" dirty="0" smtClean="0">
                <a:solidFill>
                  <a:schemeClr val="tx1"/>
                </a:solidFill>
              </a:rPr>
              <a:t>In a set of </a:t>
            </a:r>
            <a:r>
              <a:rPr lang="en-US" i="1" dirty="0" smtClean="0">
                <a:solidFill>
                  <a:schemeClr val="tx1"/>
                </a:solidFill>
              </a:rPr>
              <a:t>k dependent samples (where k  2), do at least two </a:t>
            </a:r>
            <a:r>
              <a:rPr lang="en-US" dirty="0" smtClean="0">
                <a:solidFill>
                  <a:schemeClr val="tx1"/>
                </a:solidFill>
              </a:rPr>
              <a:t>of the samples represent populations with different median values?</a:t>
            </a:r>
          </a:p>
          <a:p>
            <a:pPr algn="just">
              <a:buNone/>
            </a:pPr>
            <a:r>
              <a:rPr lang="en-US" b="1" dirty="0" smtClean="0">
                <a:solidFill>
                  <a:schemeClr val="tx1"/>
                </a:solidFill>
              </a:rPr>
              <a:t>Relevant background information on test </a:t>
            </a:r>
            <a:r>
              <a:rPr lang="en-US" dirty="0" smtClean="0">
                <a:solidFill>
                  <a:schemeClr val="tx1"/>
                </a:solidFill>
              </a:rPr>
              <a:t>The Friedman two-way analysis of variance by ranks (Friedman (1937)) is employed with ordinal (rank-order) data in a hypothesis testing situation involving a design with two or more dependent samples. The test is an extension of the binomial sign test for two dependent samples to a design involving more than two dependent samples and, when </a:t>
            </a:r>
            <a:r>
              <a:rPr lang="en-US" i="1" dirty="0" smtClean="0">
                <a:solidFill>
                  <a:schemeClr val="tx1"/>
                </a:solidFill>
              </a:rPr>
              <a:t>k = 2.</a:t>
            </a:r>
          </a:p>
          <a:p>
            <a:pPr algn="just">
              <a:buNone/>
            </a:pPr>
            <a:endParaRPr lang="en-US" i="1" dirty="0" smtClean="0">
              <a:solidFill>
                <a:schemeClr val="tx1"/>
              </a:solidFill>
            </a:endParaRPr>
          </a:p>
          <a:p>
            <a:pPr algn="just">
              <a:buNone/>
            </a:pPr>
            <a:r>
              <a:rPr lang="en-US" dirty="0" smtClean="0">
                <a:solidFill>
                  <a:schemeClr val="tx1"/>
                </a:solidFill>
              </a:rPr>
              <a:t>If the result of the </a:t>
            </a:r>
            <a:r>
              <a:rPr lang="en-US" b="1" dirty="0" smtClean="0">
                <a:solidFill>
                  <a:schemeClr val="tx1"/>
                </a:solidFill>
              </a:rPr>
              <a:t>Friedman two-way analysis of variance by ranks is significant, </a:t>
            </a:r>
            <a:r>
              <a:rPr lang="en-US" dirty="0" smtClean="0">
                <a:solidFill>
                  <a:schemeClr val="tx1"/>
                </a:solidFill>
              </a:rPr>
              <a:t>it indicates there is a significant difference between at least two of the sample medians in the set of </a:t>
            </a:r>
            <a:r>
              <a:rPr lang="en-US" i="1" dirty="0" smtClean="0">
                <a:solidFill>
                  <a:schemeClr val="tx1"/>
                </a:solidFill>
              </a:rPr>
              <a:t>k medians. </a:t>
            </a:r>
          </a:p>
          <a:p>
            <a:pPr algn="just">
              <a:buNone/>
            </a:pPr>
            <a:r>
              <a:rPr lang="en-US" i="1" dirty="0" smtClean="0">
                <a:solidFill>
                  <a:schemeClr val="tx1"/>
                </a:solidFill>
              </a:rPr>
              <a:t>As a result of the latter, the researcher can conclude there is a high likelihood that </a:t>
            </a:r>
            <a:r>
              <a:rPr lang="en-US" dirty="0" smtClean="0">
                <a:solidFill>
                  <a:schemeClr val="tx1"/>
                </a:solidFill>
              </a:rPr>
              <a:t>at least two of the samples represent populations with different median values.</a:t>
            </a:r>
          </a:p>
          <a:p>
            <a:pPr algn="just">
              <a:buNone/>
            </a:pPr>
            <a:endParaRPr lang="en-US" dirty="0" smtClean="0">
              <a:solidFill>
                <a:schemeClr val="tx1"/>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sp>
        <p:nvSpPr>
          <p:cNvPr id="3" name="Content Placeholder 2"/>
          <p:cNvSpPr>
            <a:spLocks noGrp="1"/>
          </p:cNvSpPr>
          <p:nvPr>
            <p:ph idx="1"/>
          </p:nvPr>
        </p:nvSpPr>
        <p:spPr>
          <a:xfrm>
            <a:off x="508001" y="1295400"/>
            <a:ext cx="8254999" cy="5257800"/>
          </a:xfrm>
        </p:spPr>
        <p:txBody>
          <a:bodyPr>
            <a:normAutofit lnSpcReduction="10000"/>
          </a:bodyPr>
          <a:lstStyle/>
          <a:p>
            <a:pPr algn="just">
              <a:buNone/>
            </a:pPr>
            <a:r>
              <a:rPr lang="en-US" dirty="0" smtClean="0">
                <a:solidFill>
                  <a:schemeClr val="tx1"/>
                </a:solidFill>
              </a:rPr>
              <a:t>In employing the </a:t>
            </a:r>
            <a:r>
              <a:rPr lang="en-US" b="1" dirty="0" smtClean="0">
                <a:solidFill>
                  <a:schemeClr val="tx1"/>
                </a:solidFill>
              </a:rPr>
              <a:t>Friedman two-way analysis of variance by ranks, one of the following </a:t>
            </a:r>
            <a:r>
              <a:rPr lang="en-US" dirty="0" smtClean="0">
                <a:solidFill>
                  <a:schemeClr val="tx1"/>
                </a:solidFill>
              </a:rPr>
              <a:t>is true with regard to the rank-order data that are evaluated: </a:t>
            </a:r>
          </a:p>
          <a:p>
            <a:pPr algn="just">
              <a:buNone/>
            </a:pPr>
            <a:endParaRPr lang="en-US" dirty="0" smtClean="0">
              <a:solidFill>
                <a:schemeClr val="tx1"/>
              </a:solidFill>
            </a:endParaRPr>
          </a:p>
          <a:p>
            <a:pPr algn="just">
              <a:buAutoNum type="alphaLcParenR"/>
            </a:pPr>
            <a:r>
              <a:rPr lang="en-US" dirty="0" smtClean="0">
                <a:solidFill>
                  <a:schemeClr val="tx1"/>
                </a:solidFill>
              </a:rPr>
              <a:t>The data are in a rank-order format, since it is the only format in which scores are available; or </a:t>
            </a:r>
          </a:p>
          <a:p>
            <a:pPr algn="just">
              <a:buAutoNum type="alphaLcParenR"/>
            </a:pPr>
            <a:r>
              <a:rPr lang="en-US" dirty="0" smtClean="0">
                <a:solidFill>
                  <a:schemeClr val="tx1"/>
                </a:solidFill>
              </a:rPr>
              <a:t>The data have been transformed into a rank-order format from an interval/ratio format, since the researcher has reason to believe that one or more of the assumptions of the </a:t>
            </a:r>
            <a:r>
              <a:rPr lang="en-US" b="1" dirty="0" smtClean="0">
                <a:solidFill>
                  <a:schemeClr val="tx1"/>
                </a:solidFill>
              </a:rPr>
              <a:t>single-factor within-subjects analysis of variance which is the parametric analog of the Friedman test) are </a:t>
            </a:r>
            <a:r>
              <a:rPr lang="en-US" dirty="0" smtClean="0">
                <a:solidFill>
                  <a:schemeClr val="tx1"/>
                </a:solidFill>
              </a:rPr>
              <a:t>violated. </a:t>
            </a:r>
          </a:p>
          <a:p>
            <a:pPr algn="just">
              <a:buNone/>
            </a:pPr>
            <a:r>
              <a:rPr lang="en-US" dirty="0" smtClean="0">
                <a:solidFill>
                  <a:schemeClr val="tx1"/>
                </a:solidFill>
              </a:rPr>
              <a:t>It should be pointed out that when a researcher elects to transform a set of interval/ratio data into ranks, information is sacrificed. This latter fact accounts for why there is reluctance among some researchers to employ nonparametric tests such as the </a:t>
            </a:r>
            <a:r>
              <a:rPr lang="en-US" b="1" dirty="0" smtClean="0">
                <a:solidFill>
                  <a:schemeClr val="tx1"/>
                </a:solidFill>
              </a:rPr>
              <a:t>Friedman two way analysis of variance by ranks, even if there is reason to believe that one or more of the </a:t>
            </a:r>
            <a:r>
              <a:rPr lang="en-US" dirty="0" smtClean="0">
                <a:solidFill>
                  <a:schemeClr val="tx1"/>
                </a:solidFill>
              </a:rPr>
              <a:t>assumptions of the </a:t>
            </a:r>
            <a:r>
              <a:rPr lang="en-US" b="1" dirty="0" smtClean="0">
                <a:solidFill>
                  <a:schemeClr val="tx1"/>
                </a:solidFill>
              </a:rPr>
              <a:t>single-factor within-subjects analysis of variance have been violated.</a:t>
            </a:r>
            <a:endParaRPr lang="en-US" dirty="0" smtClean="0">
              <a:solidFill>
                <a:schemeClr val="tx1"/>
              </a:solidFil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sp>
        <p:nvSpPr>
          <p:cNvPr id="3" name="Content Placeholder 2"/>
          <p:cNvSpPr>
            <a:spLocks noGrp="1"/>
          </p:cNvSpPr>
          <p:nvPr>
            <p:ph idx="1"/>
          </p:nvPr>
        </p:nvSpPr>
        <p:spPr>
          <a:xfrm>
            <a:off x="508001" y="1295400"/>
            <a:ext cx="8254999" cy="5257800"/>
          </a:xfrm>
        </p:spPr>
        <p:txBody>
          <a:bodyPr>
            <a:normAutofit fontScale="92500" lnSpcReduction="20000"/>
          </a:bodyPr>
          <a:lstStyle/>
          <a:p>
            <a:pPr algn="just">
              <a:buNone/>
            </a:pPr>
            <a:r>
              <a:rPr lang="en-US" b="1" dirty="0" smtClean="0">
                <a:solidFill>
                  <a:schemeClr val="tx1"/>
                </a:solidFill>
              </a:rPr>
              <a:t>Example 11.1 </a:t>
            </a:r>
            <a:r>
              <a:rPr lang="en-US" i="1" dirty="0" smtClean="0">
                <a:solidFill>
                  <a:schemeClr val="tx1"/>
                </a:solidFill>
              </a:rPr>
              <a:t>A psychologist conducts a study to determine whether or not noise can inhibit learning. Each of six subjects is tested under three experimental conditions. In each of the experimental conditions a subject is given 20 minutes to memorize a list of 10 nonsense syllables, which the subject is told she will be tested on the following day. The three experimental conditions each subject serves under are as follows: </a:t>
            </a:r>
            <a:r>
              <a:rPr lang="en-US" b="1" i="1" dirty="0" smtClean="0">
                <a:solidFill>
                  <a:schemeClr val="tx1"/>
                </a:solidFill>
              </a:rPr>
              <a:t>Condition 1, the no noise condition, requires </a:t>
            </a:r>
            <a:r>
              <a:rPr lang="en-US" i="1" dirty="0" smtClean="0">
                <a:solidFill>
                  <a:schemeClr val="tx1"/>
                </a:solidFill>
              </a:rPr>
              <a:t>subjects to study the list of nonsense syllables in a quiet room. </a:t>
            </a:r>
            <a:r>
              <a:rPr lang="en-US" b="1" i="1" dirty="0" smtClean="0">
                <a:solidFill>
                  <a:schemeClr val="tx1"/>
                </a:solidFill>
              </a:rPr>
              <a:t>Condition 2, the moderate noise </a:t>
            </a:r>
            <a:r>
              <a:rPr lang="en-US" i="1" dirty="0" smtClean="0">
                <a:solidFill>
                  <a:schemeClr val="tx1"/>
                </a:solidFill>
              </a:rPr>
              <a:t>condition, requires subjects to study the list of nonsense syllables while listening to classical music. </a:t>
            </a:r>
            <a:r>
              <a:rPr lang="en-US" b="1" i="1" dirty="0" smtClean="0">
                <a:solidFill>
                  <a:schemeClr val="tx1"/>
                </a:solidFill>
              </a:rPr>
              <a:t>Condition 3, the extreme noise condition, requires subjects to study the list of nonsense </a:t>
            </a:r>
            <a:r>
              <a:rPr lang="en-US" i="1" dirty="0" smtClean="0">
                <a:solidFill>
                  <a:schemeClr val="tx1"/>
                </a:solidFill>
              </a:rPr>
              <a:t>syllables while listening to rock music. Although in each of the experimental conditions subjects are presented with a different list of nonsense syllables, the three lists are comparable with respect to those variables that are known to influence a person’s ability to learn nonsense syllables. To control for order effects, the order of presentation of the three experimental conditions is completely counterbalanced. The number of nonsense syllables correctly recalled by the six subjects under the three experimental conditions follow. (Subjects’ scores are listed in the order </a:t>
            </a:r>
            <a:r>
              <a:rPr lang="en-US" b="1" i="1" dirty="0" smtClean="0">
                <a:solidFill>
                  <a:schemeClr val="tx1"/>
                </a:solidFill>
              </a:rPr>
              <a:t>Condition 1, Condition 2, Condition 3.) Subject 1: 9, 7, 4; Subject 2: 10, 8, 7; </a:t>
            </a:r>
            <a:r>
              <a:rPr lang="en-US" b="1" dirty="0" smtClean="0">
                <a:solidFill>
                  <a:schemeClr val="tx1"/>
                </a:solidFill>
              </a:rPr>
              <a:t>Subject 3: 7, 5, 3; Subject 4: 10, 8, 7; Subject 5: 7, 5, 2; Subject 6: 8, 6, 6. </a:t>
            </a:r>
          </a:p>
          <a:p>
            <a:pPr algn="just">
              <a:buNone/>
            </a:pPr>
            <a:r>
              <a:rPr lang="en-US" b="1" i="1" dirty="0" smtClean="0">
                <a:solidFill>
                  <a:schemeClr val="tx1"/>
                </a:solidFill>
              </a:rPr>
              <a:t>Do the data </a:t>
            </a:r>
            <a:r>
              <a:rPr lang="en-US" i="1" dirty="0" smtClean="0">
                <a:solidFill>
                  <a:schemeClr val="tx1"/>
                </a:solidFill>
              </a:rPr>
              <a:t>indicate that noise influenced subjects’ performance?</a:t>
            </a:r>
            <a:endParaRPr lang="en-US" dirty="0" smtClean="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47501" cy="457200"/>
          </a:xfrm>
        </p:spPr>
        <p:txBody>
          <a:bodyPr>
            <a:normAutofit fontScale="90000"/>
          </a:bodyPr>
          <a:lstStyle/>
          <a:p>
            <a:pPr algn="ctr"/>
            <a:r>
              <a:rPr lang="en-US" dirty="0" smtClean="0"/>
              <a:t>REVIEW</a:t>
            </a:r>
            <a:endParaRPr lang="ro-RO" dirty="0"/>
          </a:p>
        </p:txBody>
      </p:sp>
      <p:sp>
        <p:nvSpPr>
          <p:cNvPr id="3" name="Content Placeholder 2"/>
          <p:cNvSpPr>
            <a:spLocks noGrp="1"/>
          </p:cNvSpPr>
          <p:nvPr>
            <p:ph idx="1"/>
          </p:nvPr>
        </p:nvSpPr>
        <p:spPr>
          <a:xfrm>
            <a:off x="508001" y="990600"/>
            <a:ext cx="8407399" cy="5050763"/>
          </a:xfrm>
        </p:spPr>
        <p:txBody>
          <a:bodyPr>
            <a:normAutofit/>
          </a:bodyPr>
          <a:lstStyle/>
          <a:p>
            <a:pPr algn="just">
              <a:buNone/>
            </a:pPr>
            <a:r>
              <a:rPr lang="en-US" sz="1600" b="1" dirty="0" smtClean="0">
                <a:solidFill>
                  <a:schemeClr val="tx1"/>
                </a:solidFill>
              </a:rPr>
              <a:t>Statistics </a:t>
            </a:r>
            <a:r>
              <a:rPr lang="en-US" sz="1600" dirty="0" smtClean="0">
                <a:solidFill>
                  <a:schemeClr val="tx1"/>
                </a:solidFill>
              </a:rPr>
              <a:t>is a field within mathematics that involves the summary and analysis of data. The field of statistics can be divided into two general areas, </a:t>
            </a:r>
            <a:r>
              <a:rPr lang="en-US" sz="1600" b="1" dirty="0" smtClean="0">
                <a:solidFill>
                  <a:schemeClr val="tx1"/>
                </a:solidFill>
              </a:rPr>
              <a:t>descriptive statistics and inferential </a:t>
            </a:r>
            <a:r>
              <a:rPr lang="ro-RO" sz="1600" b="1" dirty="0" err="1" smtClean="0">
                <a:solidFill>
                  <a:schemeClr val="tx1"/>
                </a:solidFill>
              </a:rPr>
              <a:t>statistics</a:t>
            </a:r>
            <a:r>
              <a:rPr lang="ro-RO" sz="1600" b="1" dirty="0" smtClean="0">
                <a:solidFill>
                  <a:schemeClr val="tx1"/>
                </a:solidFill>
              </a:rPr>
              <a:t>.</a:t>
            </a:r>
            <a:endParaRPr lang="en-US" sz="1600" b="1" dirty="0" smtClean="0">
              <a:solidFill>
                <a:schemeClr val="tx1"/>
              </a:solidFill>
            </a:endParaRPr>
          </a:p>
          <a:p>
            <a:pPr algn="just">
              <a:buNone/>
            </a:pPr>
            <a:endParaRPr lang="en-US" sz="1600" b="1" dirty="0" smtClean="0">
              <a:solidFill>
                <a:schemeClr val="tx1"/>
              </a:solidFill>
            </a:endParaRPr>
          </a:p>
          <a:p>
            <a:pPr algn="just">
              <a:buNone/>
            </a:pPr>
            <a:r>
              <a:rPr lang="en-US" sz="1600" b="1" dirty="0" smtClean="0">
                <a:solidFill>
                  <a:schemeClr val="tx1"/>
                </a:solidFill>
              </a:rPr>
              <a:t>Descriptive statistics </a:t>
            </a:r>
            <a:r>
              <a:rPr lang="en-US" sz="1600" dirty="0" smtClean="0">
                <a:solidFill>
                  <a:schemeClr val="tx1"/>
                </a:solidFill>
              </a:rPr>
              <a:t>is a branch of statistics in which data are only used for descriptive purposes and are not employed to make predictions. Thus, descriptive statistics consists of methods and procedures for presenting and summarizing data. The procedures most commonly employed in descriptive statistics are the use of tables and graphs, and the computation of measures of central tendency and variability.</a:t>
            </a:r>
          </a:p>
          <a:p>
            <a:pPr algn="just">
              <a:buNone/>
            </a:pPr>
            <a:endParaRPr lang="en-US" sz="1600" dirty="0" smtClean="0">
              <a:solidFill>
                <a:schemeClr val="tx1"/>
              </a:solidFill>
            </a:endParaRPr>
          </a:p>
          <a:p>
            <a:pPr algn="just">
              <a:buNone/>
            </a:pPr>
            <a:r>
              <a:rPr lang="en-US" sz="1600" b="1" dirty="0" smtClean="0">
                <a:solidFill>
                  <a:schemeClr val="tx1"/>
                </a:solidFill>
              </a:rPr>
              <a:t>Inferential statistics </a:t>
            </a:r>
            <a:r>
              <a:rPr lang="en-US" sz="1600" dirty="0" smtClean="0">
                <a:solidFill>
                  <a:schemeClr val="tx1"/>
                </a:solidFill>
              </a:rPr>
              <a:t>employs data in order to draw inferences (i.e., derive conclusions) or make predictions. Typically, in inferential statistics sample data are employed to draw inferences about one or more populations from which the samples have been derived. Whereas a </a:t>
            </a:r>
            <a:r>
              <a:rPr lang="en-US" sz="1600" b="1" dirty="0" smtClean="0">
                <a:solidFill>
                  <a:schemeClr val="tx1"/>
                </a:solidFill>
              </a:rPr>
              <a:t>population </a:t>
            </a:r>
            <a:r>
              <a:rPr lang="en-US" sz="1600" dirty="0" smtClean="0">
                <a:solidFill>
                  <a:schemeClr val="tx1"/>
                </a:solidFill>
              </a:rPr>
              <a:t>consists of the sum total of subjects or objects that share something in common with one another, a </a:t>
            </a:r>
            <a:r>
              <a:rPr lang="en-US" sz="1600" b="1" dirty="0" smtClean="0">
                <a:solidFill>
                  <a:schemeClr val="tx1"/>
                </a:solidFill>
              </a:rPr>
              <a:t>sample </a:t>
            </a:r>
            <a:r>
              <a:rPr lang="en-US" sz="1600" dirty="0" smtClean="0">
                <a:solidFill>
                  <a:schemeClr val="tx1"/>
                </a:solidFill>
              </a:rPr>
              <a:t>is a set of subjects or objects which have been derived from a population.</a:t>
            </a:r>
          </a:p>
          <a:p>
            <a:pPr algn="just">
              <a:buNone/>
            </a:pPr>
            <a:endParaRPr lang="en-US" sz="1600" dirty="0" smtClean="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447501" cy="609600"/>
          </a:xfrm>
        </p:spPr>
        <p:txBody>
          <a:bodyPr>
            <a:normAutofit/>
          </a:bodyPr>
          <a:lstStyle/>
          <a:p>
            <a:r>
              <a:rPr lang="en-US" sz="2800" b="1" dirty="0" smtClean="0"/>
              <a:t>Reasons to Use Nonparametric Tests</a:t>
            </a:r>
            <a:endParaRPr lang="ro-RO" sz="2800" dirty="0"/>
          </a:p>
        </p:txBody>
      </p:sp>
      <p:sp>
        <p:nvSpPr>
          <p:cNvPr id="3" name="Content Placeholder 2"/>
          <p:cNvSpPr>
            <a:spLocks noGrp="1"/>
          </p:cNvSpPr>
          <p:nvPr>
            <p:ph idx="1"/>
          </p:nvPr>
        </p:nvSpPr>
        <p:spPr>
          <a:xfrm>
            <a:off x="381000" y="990600"/>
            <a:ext cx="8534400" cy="5410200"/>
          </a:xfrm>
        </p:spPr>
        <p:txBody>
          <a:bodyPr>
            <a:normAutofit/>
          </a:bodyPr>
          <a:lstStyle/>
          <a:p>
            <a:pPr>
              <a:buNone/>
            </a:pPr>
            <a:r>
              <a:rPr lang="en-US" sz="1600" b="1" dirty="0" smtClean="0"/>
              <a:t>Reason 2: You have a very small sample size</a:t>
            </a:r>
          </a:p>
          <a:p>
            <a:endParaRPr lang="en-US" sz="1600" dirty="0" smtClean="0"/>
          </a:p>
          <a:p>
            <a:pPr>
              <a:buNone/>
            </a:pPr>
            <a:r>
              <a:rPr lang="en-US" sz="1600" dirty="0" smtClean="0"/>
              <a:t>If you are not confident that you have normally distributed data, you should use a nonparametric test. When you have a really small sample, you might not even be able to ascertain the distribution of your data because the distribution tests will lack sufficient power to provide meaningful results.</a:t>
            </a:r>
          </a:p>
          <a:p>
            <a:endParaRPr lang="en-US" sz="1600" dirty="0" smtClean="0"/>
          </a:p>
          <a:p>
            <a:endParaRPr lang="en-US" sz="1600" dirty="0" smtClean="0"/>
          </a:p>
          <a:p>
            <a:pPr>
              <a:buNone/>
            </a:pPr>
            <a:r>
              <a:rPr lang="en-US" sz="1600" b="1" dirty="0" smtClean="0"/>
              <a:t>Reason 3: You have ordinal data, ranked data, or outliers that you can’t remove</a:t>
            </a:r>
          </a:p>
          <a:p>
            <a:endParaRPr lang="en-US" sz="1600" dirty="0" smtClean="0"/>
          </a:p>
          <a:p>
            <a:pPr>
              <a:buNone/>
            </a:pPr>
            <a:r>
              <a:rPr lang="en-US" sz="1600" dirty="0" smtClean="0"/>
              <a:t>Typical parametric tests can only assess continuous data and the results can be significantly affected by outliers. Conversely, some nonparametric tests can handle ordinal data, ranked data, and not be seriously affected by outliers. </a:t>
            </a:r>
            <a:endParaRPr lang="en-US" sz="2600" dirty="0" smtClean="0"/>
          </a:p>
          <a:p>
            <a:pPr marL="0" lvl="0" indent="0" defTabSz="914400" eaLnBrk="0" fontAlgn="base" hangingPunct="0">
              <a:spcBef>
                <a:spcPct val="0"/>
              </a:spcBef>
              <a:spcAft>
                <a:spcPct val="0"/>
              </a:spcAft>
              <a:buClrTx/>
              <a:buSzTx/>
              <a:buNone/>
            </a:pPr>
            <a:endParaRPr lang="en-US" dirty="0" smtClean="0">
              <a:solidFill>
                <a:schemeClr val="tx1"/>
              </a:solidFill>
              <a:cs typeface="Segoe UI" pitchFamily="34" charset="0"/>
            </a:endParaRPr>
          </a:p>
          <a:p>
            <a:pPr>
              <a:buNone/>
            </a:pPr>
            <a:endParaRPr lang="ro-RO" dirty="0">
              <a:solidFill>
                <a:schemeClr val="tx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18114" name="Picture 2"/>
          <p:cNvPicPr>
            <a:picLocks noChangeAspect="1" noChangeArrowheads="1"/>
          </p:cNvPicPr>
          <p:nvPr/>
        </p:nvPicPr>
        <p:blipFill>
          <a:blip r:embed="rId2" cstate="print"/>
          <a:srcRect/>
          <a:stretch>
            <a:fillRect/>
          </a:stretch>
        </p:blipFill>
        <p:spPr bwMode="auto">
          <a:xfrm>
            <a:off x="304800" y="1371600"/>
            <a:ext cx="6954086" cy="2667000"/>
          </a:xfrm>
          <a:prstGeom prst="rect">
            <a:avLst/>
          </a:prstGeom>
          <a:noFill/>
          <a:ln w="9525">
            <a:noFill/>
            <a:miter lim="800000"/>
            <a:headEnd/>
            <a:tailEnd/>
          </a:ln>
        </p:spPr>
      </p:pic>
      <p:pic>
        <p:nvPicPr>
          <p:cNvPr id="218115" name="Picture 3"/>
          <p:cNvPicPr>
            <a:picLocks noChangeAspect="1" noChangeArrowheads="1"/>
          </p:cNvPicPr>
          <p:nvPr/>
        </p:nvPicPr>
        <p:blipFill>
          <a:blip r:embed="rId3" cstate="print"/>
          <a:srcRect/>
          <a:stretch>
            <a:fillRect/>
          </a:stretch>
        </p:blipFill>
        <p:spPr bwMode="auto">
          <a:xfrm>
            <a:off x="152400" y="4038600"/>
            <a:ext cx="7010400" cy="1230302"/>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19138" name="Picture 2"/>
          <p:cNvPicPr>
            <a:picLocks noChangeAspect="1" noChangeArrowheads="1"/>
          </p:cNvPicPr>
          <p:nvPr/>
        </p:nvPicPr>
        <p:blipFill>
          <a:blip r:embed="rId2" cstate="print"/>
          <a:srcRect/>
          <a:stretch>
            <a:fillRect/>
          </a:stretch>
        </p:blipFill>
        <p:spPr bwMode="auto">
          <a:xfrm>
            <a:off x="381000" y="1371600"/>
            <a:ext cx="6978008" cy="4572000"/>
          </a:xfrm>
          <a:prstGeom prst="rect">
            <a:avLst/>
          </a:prstGeom>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0162" name="Picture 2"/>
          <p:cNvPicPr>
            <a:picLocks noChangeAspect="1" noChangeArrowheads="1"/>
          </p:cNvPicPr>
          <p:nvPr/>
        </p:nvPicPr>
        <p:blipFill>
          <a:blip r:embed="rId2" cstate="print"/>
          <a:srcRect/>
          <a:stretch>
            <a:fillRect/>
          </a:stretch>
        </p:blipFill>
        <p:spPr bwMode="auto">
          <a:xfrm>
            <a:off x="685800" y="1371600"/>
            <a:ext cx="6507956" cy="4572000"/>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1186" name="Picture 2"/>
          <p:cNvPicPr>
            <a:picLocks noChangeAspect="1" noChangeArrowheads="1"/>
          </p:cNvPicPr>
          <p:nvPr/>
        </p:nvPicPr>
        <p:blipFill>
          <a:blip r:embed="rId2" cstate="print"/>
          <a:srcRect/>
          <a:stretch>
            <a:fillRect/>
          </a:stretch>
        </p:blipFill>
        <p:spPr bwMode="auto">
          <a:xfrm>
            <a:off x="457200" y="1524000"/>
            <a:ext cx="6775495" cy="3171825"/>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2210" name="Picture 2"/>
          <p:cNvPicPr>
            <a:picLocks noChangeAspect="1" noChangeArrowheads="1"/>
          </p:cNvPicPr>
          <p:nvPr/>
        </p:nvPicPr>
        <p:blipFill>
          <a:blip r:embed="rId2" cstate="print"/>
          <a:srcRect/>
          <a:stretch>
            <a:fillRect/>
          </a:stretch>
        </p:blipFill>
        <p:spPr bwMode="auto">
          <a:xfrm>
            <a:off x="381000" y="1295400"/>
            <a:ext cx="6705600" cy="4379477"/>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3234" name="Picture 2"/>
          <p:cNvPicPr>
            <a:picLocks noChangeAspect="1" noChangeArrowheads="1"/>
          </p:cNvPicPr>
          <p:nvPr/>
        </p:nvPicPr>
        <p:blipFill>
          <a:blip r:embed="rId2" cstate="print"/>
          <a:srcRect/>
          <a:stretch>
            <a:fillRect/>
          </a:stretch>
        </p:blipFill>
        <p:spPr bwMode="auto">
          <a:xfrm>
            <a:off x="533400" y="1371600"/>
            <a:ext cx="6758940" cy="2133600"/>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4258" name="Picture 2"/>
          <p:cNvPicPr>
            <a:picLocks noChangeAspect="1" noChangeArrowheads="1"/>
          </p:cNvPicPr>
          <p:nvPr/>
        </p:nvPicPr>
        <p:blipFill>
          <a:blip r:embed="rId2" cstate="print"/>
          <a:srcRect/>
          <a:stretch>
            <a:fillRect/>
          </a:stretch>
        </p:blipFill>
        <p:spPr bwMode="auto">
          <a:xfrm>
            <a:off x="533400" y="1295400"/>
            <a:ext cx="6591300" cy="3259194"/>
          </a:xfrm>
          <a:prstGeom prst="rect">
            <a:avLst/>
          </a:prstGeom>
          <a:noFill/>
          <a:ln w="9525">
            <a:noFill/>
            <a:miter lim="800000"/>
            <a:headEnd/>
            <a:tailEnd/>
          </a:ln>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5282" name="Picture 2"/>
          <p:cNvPicPr>
            <a:picLocks noChangeAspect="1" noChangeArrowheads="1"/>
          </p:cNvPicPr>
          <p:nvPr/>
        </p:nvPicPr>
        <p:blipFill>
          <a:blip r:embed="rId2" cstate="print"/>
          <a:srcRect/>
          <a:stretch>
            <a:fillRect/>
          </a:stretch>
        </p:blipFill>
        <p:spPr bwMode="auto">
          <a:xfrm>
            <a:off x="762000" y="1600200"/>
            <a:ext cx="6151458" cy="4062412"/>
          </a:xfrm>
          <a:prstGeom prst="rect">
            <a:avLst/>
          </a:prstGeom>
          <a:noFill/>
          <a:ln w="9525">
            <a:noFill/>
            <a:miter lim="800000"/>
            <a:headEnd/>
            <a:tailEnd/>
          </a:ln>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838200"/>
          </a:xfrm>
        </p:spPr>
        <p:txBody>
          <a:bodyPr>
            <a:noAutofit/>
          </a:bodyPr>
          <a:lstStyle/>
          <a:p>
            <a:pPr algn="ctr"/>
            <a:r>
              <a:rPr lang="en-US" sz="2000" b="1" dirty="0" smtClean="0"/>
              <a:t>11. The Friedman Two-Way Analysis of Variance by Ranks</a:t>
            </a:r>
            <a:br>
              <a:rPr lang="en-US" sz="2000" b="1" dirty="0" smtClean="0"/>
            </a:br>
            <a:r>
              <a:rPr lang="en-US" sz="2000" b="1" dirty="0" smtClean="0"/>
              <a:t>(Nonparametric Test Employed with Ordinal Data)</a:t>
            </a:r>
            <a:endParaRPr lang="en-US" sz="2000" dirty="0"/>
          </a:p>
        </p:txBody>
      </p:sp>
      <p:pic>
        <p:nvPicPr>
          <p:cNvPr id="226306" name="Picture 2"/>
          <p:cNvPicPr>
            <a:picLocks noChangeAspect="1" noChangeArrowheads="1"/>
          </p:cNvPicPr>
          <p:nvPr/>
        </p:nvPicPr>
        <p:blipFill>
          <a:blip r:embed="rId2" cstate="print"/>
          <a:srcRect/>
          <a:stretch>
            <a:fillRect/>
          </a:stretch>
        </p:blipFill>
        <p:spPr bwMode="auto">
          <a:xfrm>
            <a:off x="609600" y="1600200"/>
            <a:ext cx="6629400" cy="2340643"/>
          </a:xfrm>
          <a:prstGeom prst="rect">
            <a:avLst/>
          </a:prstGeom>
          <a:noFill/>
          <a:ln w="9525">
            <a:noFill/>
            <a:miter lim="800000"/>
            <a:headEnd/>
            <a:tailEnd/>
          </a:ln>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47501" cy="1320800"/>
          </a:xfrm>
        </p:spPr>
        <p:txBody>
          <a:bodyPr/>
          <a:lstStyle/>
          <a:p>
            <a:r>
              <a:rPr lang="en-US" dirty="0" smtClean="0"/>
              <a:t>R code</a:t>
            </a:r>
            <a:endParaRPr lang="ro-RO" dirty="0"/>
          </a:p>
        </p:txBody>
      </p:sp>
      <p:sp>
        <p:nvSpPr>
          <p:cNvPr id="3" name="Content Placeholder 2"/>
          <p:cNvSpPr>
            <a:spLocks noGrp="1"/>
          </p:cNvSpPr>
          <p:nvPr>
            <p:ph idx="1"/>
          </p:nvPr>
        </p:nvSpPr>
        <p:spPr>
          <a:xfrm>
            <a:off x="508001" y="762000"/>
            <a:ext cx="8254999" cy="6096000"/>
          </a:xfrm>
        </p:spPr>
        <p:txBody>
          <a:bodyPr>
            <a:normAutofit lnSpcReduction="10000"/>
          </a:bodyPr>
          <a:lstStyle/>
          <a:p>
            <a:pPr>
              <a:buNone/>
            </a:pPr>
            <a:r>
              <a:rPr lang="en-US" sz="1400" b="1" dirty="0" smtClean="0">
                <a:solidFill>
                  <a:srgbClr val="00B050"/>
                </a:solidFill>
              </a:rPr>
              <a:t> #Friedman test</a:t>
            </a:r>
          </a:p>
          <a:p>
            <a:pPr>
              <a:spcBef>
                <a:spcPts val="0"/>
              </a:spcBef>
              <a:buNone/>
            </a:pPr>
            <a:r>
              <a:rPr lang="ro-RO" sz="1400" dirty="0" smtClean="0">
                <a:solidFill>
                  <a:srgbClr val="0000FF"/>
                </a:solidFill>
              </a:rPr>
              <a:t>data&lt;</a:t>
            </a:r>
            <a:r>
              <a:rPr lang="ro-RO" sz="1400" dirty="0" err="1" smtClean="0">
                <a:solidFill>
                  <a:srgbClr val="0000FF"/>
                </a:solidFill>
              </a:rPr>
              <a:t>-read.table</a:t>
            </a:r>
            <a:r>
              <a:rPr lang="ro-RO" sz="1400" dirty="0" smtClean="0">
                <a:solidFill>
                  <a:srgbClr val="0000FF"/>
                </a:solidFill>
              </a:rPr>
              <a:t>("</a:t>
            </a:r>
            <a:r>
              <a:rPr lang="ro-RO" sz="1400" dirty="0" err="1" smtClean="0">
                <a:solidFill>
                  <a:srgbClr val="0000FF"/>
                </a:solidFill>
              </a:rPr>
              <a:t>friedman.txt</a:t>
            </a:r>
            <a:r>
              <a:rPr lang="ro-RO" sz="1400" dirty="0" smtClean="0">
                <a:solidFill>
                  <a:srgbClr val="0000FF"/>
                </a:solidFill>
              </a:rPr>
              <a:t>", </a:t>
            </a:r>
            <a:r>
              <a:rPr lang="ro-RO" sz="1400" dirty="0" err="1" smtClean="0">
                <a:solidFill>
                  <a:srgbClr val="0000FF"/>
                </a:solidFill>
              </a:rPr>
              <a:t>header</a:t>
            </a:r>
            <a:r>
              <a:rPr lang="ro-RO" sz="1400" dirty="0" smtClean="0">
                <a:solidFill>
                  <a:srgbClr val="0000FF"/>
                </a:solidFill>
              </a:rPr>
              <a:t>=TRUE) </a:t>
            </a:r>
            <a:endParaRPr lang="en-US" sz="1400" dirty="0" smtClean="0">
              <a:solidFill>
                <a:srgbClr val="0000FF"/>
              </a:solidFill>
            </a:endParaRPr>
          </a:p>
          <a:p>
            <a:pPr>
              <a:spcBef>
                <a:spcPts val="0"/>
              </a:spcBef>
              <a:buNone/>
            </a:pPr>
            <a:r>
              <a:rPr lang="ro-RO" sz="1400" dirty="0" smtClean="0">
                <a:solidFill>
                  <a:srgbClr val="0000FF"/>
                </a:solidFill>
              </a:rPr>
              <a:t>data </a:t>
            </a:r>
            <a:endParaRPr lang="en-US" sz="1400" dirty="0" smtClean="0">
              <a:solidFill>
                <a:srgbClr val="0000FF"/>
              </a:solidFill>
            </a:endParaRPr>
          </a:p>
          <a:p>
            <a:pPr>
              <a:spcBef>
                <a:spcPts val="0"/>
              </a:spcBef>
              <a:buNone/>
            </a:pPr>
            <a:r>
              <a:rPr lang="en-US" sz="1400" dirty="0" smtClean="0"/>
              <a:t>	</a:t>
            </a:r>
            <a:r>
              <a:rPr lang="ro-RO" sz="1400" dirty="0" err="1" smtClean="0"/>
              <a:t>subject</a:t>
            </a:r>
            <a:r>
              <a:rPr lang="ro-RO" sz="1400" dirty="0" smtClean="0"/>
              <a:t> </a:t>
            </a:r>
            <a:r>
              <a:rPr lang="ro-RO" sz="1400" dirty="0" err="1" smtClean="0"/>
              <a:t>condition</a:t>
            </a:r>
            <a:r>
              <a:rPr lang="ro-RO" sz="1400" dirty="0" smtClean="0"/>
              <a:t> </a:t>
            </a:r>
            <a:r>
              <a:rPr lang="ro-RO" sz="1400" dirty="0" err="1" smtClean="0"/>
              <a:t>score</a:t>
            </a:r>
            <a:r>
              <a:rPr lang="ro-RO" sz="1400" dirty="0" smtClean="0"/>
              <a:t> </a:t>
            </a:r>
            <a:endParaRPr lang="en-US" sz="1400" dirty="0" smtClean="0"/>
          </a:p>
          <a:p>
            <a:pPr>
              <a:spcBef>
                <a:spcPts val="0"/>
              </a:spcBef>
              <a:buNone/>
            </a:pPr>
            <a:r>
              <a:rPr lang="ro-RO" sz="1400" dirty="0" smtClean="0"/>
              <a:t>1 </a:t>
            </a:r>
            <a:r>
              <a:rPr lang="en-US" sz="1400" dirty="0" smtClean="0"/>
              <a:t>	</a:t>
            </a:r>
            <a:r>
              <a:rPr lang="ro-RO" sz="1400" dirty="0" smtClean="0"/>
              <a:t>1</a:t>
            </a:r>
            <a:r>
              <a:rPr lang="en-US" sz="1400" dirty="0" smtClean="0"/>
              <a:t>		</a:t>
            </a:r>
            <a:r>
              <a:rPr lang="ro-RO" sz="1400" dirty="0" smtClean="0"/>
              <a:t> 1</a:t>
            </a:r>
            <a:r>
              <a:rPr lang="en-US" sz="1400" dirty="0" smtClean="0"/>
              <a:t>	</a:t>
            </a:r>
            <a:r>
              <a:rPr lang="ro-RO" sz="1400" dirty="0" smtClean="0"/>
              <a:t> 9 </a:t>
            </a:r>
            <a:endParaRPr lang="en-US" sz="1400" dirty="0" smtClean="0"/>
          </a:p>
          <a:p>
            <a:pPr>
              <a:spcBef>
                <a:spcPts val="0"/>
              </a:spcBef>
              <a:buNone/>
            </a:pPr>
            <a:r>
              <a:rPr lang="ro-RO" sz="1400" dirty="0" smtClean="0"/>
              <a:t>2 </a:t>
            </a:r>
            <a:r>
              <a:rPr lang="en-US" sz="1400" dirty="0" smtClean="0"/>
              <a:t>	</a:t>
            </a:r>
            <a:r>
              <a:rPr lang="ro-RO" sz="1400" dirty="0" smtClean="0"/>
              <a:t>1</a:t>
            </a:r>
            <a:r>
              <a:rPr lang="en-US" sz="1400" dirty="0" smtClean="0"/>
              <a:t>		</a:t>
            </a:r>
            <a:r>
              <a:rPr lang="ro-RO" sz="1400" dirty="0" smtClean="0"/>
              <a:t> 2 </a:t>
            </a:r>
            <a:r>
              <a:rPr lang="en-US" sz="1400" dirty="0" smtClean="0"/>
              <a:t>	</a:t>
            </a:r>
            <a:r>
              <a:rPr lang="ro-RO" sz="1400" dirty="0" smtClean="0"/>
              <a:t>7</a:t>
            </a:r>
            <a:endParaRPr lang="en-US" sz="1400" dirty="0" smtClean="0"/>
          </a:p>
          <a:p>
            <a:pPr>
              <a:spcBef>
                <a:spcPts val="0"/>
              </a:spcBef>
              <a:buNone/>
            </a:pPr>
            <a:r>
              <a:rPr lang="ro-RO" sz="1400" dirty="0" smtClean="0"/>
              <a:t>3 </a:t>
            </a:r>
            <a:r>
              <a:rPr lang="en-US" sz="1400" dirty="0" smtClean="0"/>
              <a:t>	</a:t>
            </a:r>
            <a:r>
              <a:rPr lang="ro-RO" sz="1400" dirty="0" smtClean="0"/>
              <a:t>1 </a:t>
            </a:r>
            <a:r>
              <a:rPr lang="en-US" sz="1400" dirty="0" smtClean="0"/>
              <a:t>	</a:t>
            </a:r>
            <a:r>
              <a:rPr lang="ro-RO" sz="1400" dirty="0" smtClean="0"/>
              <a:t>3 </a:t>
            </a:r>
            <a:r>
              <a:rPr lang="en-US" sz="1400" dirty="0" smtClean="0"/>
              <a:t>	</a:t>
            </a:r>
            <a:r>
              <a:rPr lang="ro-RO" sz="1400" dirty="0" smtClean="0"/>
              <a:t>4 </a:t>
            </a:r>
            <a:endParaRPr lang="en-US" sz="1400" dirty="0" smtClean="0"/>
          </a:p>
          <a:p>
            <a:pPr>
              <a:spcBef>
                <a:spcPts val="0"/>
              </a:spcBef>
              <a:buNone/>
            </a:pPr>
            <a:r>
              <a:rPr lang="ro-RO" sz="1400" dirty="0" smtClean="0"/>
              <a:t>4 </a:t>
            </a:r>
            <a:r>
              <a:rPr lang="en-US" sz="1400" dirty="0" smtClean="0"/>
              <a:t>	</a:t>
            </a:r>
            <a:r>
              <a:rPr lang="ro-RO" sz="1400" dirty="0" smtClean="0"/>
              <a:t>2</a:t>
            </a:r>
            <a:r>
              <a:rPr lang="en-US" sz="1400" dirty="0" smtClean="0"/>
              <a:t>		</a:t>
            </a:r>
            <a:r>
              <a:rPr lang="ro-RO" sz="1400" dirty="0" smtClean="0"/>
              <a:t> 1 </a:t>
            </a:r>
            <a:r>
              <a:rPr lang="en-US" sz="1400" dirty="0" smtClean="0"/>
              <a:t>	</a:t>
            </a:r>
            <a:r>
              <a:rPr lang="ro-RO" sz="1400" dirty="0" smtClean="0"/>
              <a:t>10</a:t>
            </a:r>
            <a:endParaRPr lang="en-US" sz="1400" dirty="0" smtClean="0"/>
          </a:p>
          <a:p>
            <a:pPr>
              <a:spcBef>
                <a:spcPts val="0"/>
              </a:spcBef>
              <a:buNone/>
            </a:pPr>
            <a:r>
              <a:rPr lang="ro-RO" sz="1400" dirty="0" smtClean="0"/>
              <a:t> 5 </a:t>
            </a:r>
            <a:r>
              <a:rPr lang="en-US" sz="1400" dirty="0" smtClean="0"/>
              <a:t>	</a:t>
            </a:r>
            <a:r>
              <a:rPr lang="ro-RO" sz="1400" dirty="0" smtClean="0"/>
              <a:t>2 </a:t>
            </a:r>
            <a:r>
              <a:rPr lang="en-US" sz="1400" dirty="0" smtClean="0"/>
              <a:t>	</a:t>
            </a:r>
            <a:r>
              <a:rPr lang="ro-RO" sz="1400" dirty="0" smtClean="0"/>
              <a:t>2 </a:t>
            </a:r>
            <a:r>
              <a:rPr lang="en-US" sz="1400" dirty="0" smtClean="0"/>
              <a:t>	</a:t>
            </a:r>
            <a:r>
              <a:rPr lang="ro-RO" sz="1400" dirty="0" smtClean="0"/>
              <a:t>8 </a:t>
            </a:r>
            <a:endParaRPr lang="en-US" sz="1400" dirty="0" smtClean="0"/>
          </a:p>
          <a:p>
            <a:pPr>
              <a:spcBef>
                <a:spcPts val="0"/>
              </a:spcBef>
              <a:buNone/>
            </a:pPr>
            <a:r>
              <a:rPr lang="ro-RO" sz="1400" dirty="0" smtClean="0"/>
              <a:t>6</a:t>
            </a:r>
            <a:r>
              <a:rPr lang="en-US" sz="1400" dirty="0" smtClean="0"/>
              <a:t>	</a:t>
            </a:r>
            <a:r>
              <a:rPr lang="ro-RO" sz="1400" dirty="0" smtClean="0"/>
              <a:t> 2</a:t>
            </a:r>
            <a:r>
              <a:rPr lang="en-US" sz="1400" dirty="0" smtClean="0"/>
              <a:t>	</a:t>
            </a:r>
            <a:r>
              <a:rPr lang="ro-RO" sz="1400" dirty="0" smtClean="0"/>
              <a:t> 3</a:t>
            </a:r>
            <a:r>
              <a:rPr lang="en-US" sz="1400" dirty="0" smtClean="0"/>
              <a:t>	</a:t>
            </a:r>
            <a:r>
              <a:rPr lang="ro-RO" sz="1400" dirty="0" smtClean="0"/>
              <a:t> 7 </a:t>
            </a:r>
            <a:endParaRPr lang="en-US" sz="1400" dirty="0" smtClean="0"/>
          </a:p>
          <a:p>
            <a:pPr>
              <a:spcBef>
                <a:spcPts val="0"/>
              </a:spcBef>
              <a:buNone/>
            </a:pPr>
            <a:r>
              <a:rPr lang="ro-RO" sz="1400" dirty="0" smtClean="0"/>
              <a:t>7 </a:t>
            </a:r>
            <a:r>
              <a:rPr lang="en-US" sz="1400" dirty="0" smtClean="0"/>
              <a:t>	</a:t>
            </a:r>
            <a:r>
              <a:rPr lang="ro-RO" sz="1400" dirty="0" smtClean="0"/>
              <a:t>3</a:t>
            </a:r>
            <a:r>
              <a:rPr lang="en-US" sz="1400" dirty="0" smtClean="0"/>
              <a:t>		</a:t>
            </a:r>
            <a:r>
              <a:rPr lang="ro-RO" sz="1400" dirty="0" smtClean="0"/>
              <a:t> 1 </a:t>
            </a:r>
            <a:r>
              <a:rPr lang="en-US" sz="1400" dirty="0" smtClean="0"/>
              <a:t>	</a:t>
            </a:r>
            <a:r>
              <a:rPr lang="ro-RO" sz="1400" dirty="0" smtClean="0"/>
              <a:t>7 </a:t>
            </a:r>
            <a:endParaRPr lang="en-US" sz="1400" dirty="0" smtClean="0"/>
          </a:p>
          <a:p>
            <a:pPr>
              <a:spcBef>
                <a:spcPts val="0"/>
              </a:spcBef>
              <a:buNone/>
            </a:pPr>
            <a:r>
              <a:rPr lang="ro-RO" sz="1400" dirty="0" smtClean="0"/>
              <a:t>8 </a:t>
            </a:r>
            <a:r>
              <a:rPr lang="en-US" sz="1400" dirty="0" smtClean="0"/>
              <a:t>	</a:t>
            </a:r>
            <a:r>
              <a:rPr lang="ro-RO" sz="1400" dirty="0" smtClean="0"/>
              <a:t>3 </a:t>
            </a:r>
            <a:r>
              <a:rPr lang="en-US" sz="1400" dirty="0" smtClean="0"/>
              <a:t>	</a:t>
            </a:r>
            <a:r>
              <a:rPr lang="ro-RO" sz="1400" dirty="0" smtClean="0"/>
              <a:t>2 </a:t>
            </a:r>
            <a:r>
              <a:rPr lang="en-US" sz="1400" dirty="0" smtClean="0"/>
              <a:t>	</a:t>
            </a:r>
            <a:r>
              <a:rPr lang="ro-RO" sz="1400" dirty="0" smtClean="0"/>
              <a:t>5 </a:t>
            </a:r>
            <a:endParaRPr lang="en-US" sz="1400" dirty="0" smtClean="0"/>
          </a:p>
          <a:p>
            <a:pPr>
              <a:spcBef>
                <a:spcPts val="0"/>
              </a:spcBef>
              <a:buNone/>
            </a:pPr>
            <a:r>
              <a:rPr lang="ro-RO" sz="1400" dirty="0" smtClean="0"/>
              <a:t>9</a:t>
            </a:r>
            <a:r>
              <a:rPr lang="en-US" sz="1400" dirty="0" smtClean="0"/>
              <a:t>	</a:t>
            </a:r>
            <a:r>
              <a:rPr lang="ro-RO" sz="1400" dirty="0" smtClean="0"/>
              <a:t> 3 </a:t>
            </a:r>
            <a:r>
              <a:rPr lang="en-US" sz="1400" dirty="0" smtClean="0"/>
              <a:t>	</a:t>
            </a:r>
            <a:r>
              <a:rPr lang="ro-RO" sz="1400" dirty="0" smtClean="0"/>
              <a:t>3 </a:t>
            </a:r>
            <a:r>
              <a:rPr lang="en-US" sz="1400" dirty="0" smtClean="0"/>
              <a:t>	</a:t>
            </a:r>
            <a:r>
              <a:rPr lang="ro-RO" sz="1400" dirty="0" smtClean="0"/>
              <a:t>3 </a:t>
            </a:r>
            <a:endParaRPr lang="en-US" sz="1400" dirty="0" smtClean="0"/>
          </a:p>
          <a:p>
            <a:pPr>
              <a:spcBef>
                <a:spcPts val="0"/>
              </a:spcBef>
              <a:buNone/>
            </a:pPr>
            <a:r>
              <a:rPr lang="ro-RO" sz="1400" dirty="0" smtClean="0"/>
              <a:t>10 </a:t>
            </a:r>
            <a:r>
              <a:rPr lang="en-US" sz="1400" dirty="0" smtClean="0"/>
              <a:t>	</a:t>
            </a:r>
            <a:r>
              <a:rPr lang="ro-RO" sz="1400" dirty="0" smtClean="0"/>
              <a:t>4 </a:t>
            </a:r>
            <a:r>
              <a:rPr lang="en-US" sz="1400" dirty="0" smtClean="0"/>
              <a:t>	</a:t>
            </a:r>
            <a:r>
              <a:rPr lang="ro-RO" sz="1400" dirty="0" smtClean="0"/>
              <a:t>1 </a:t>
            </a:r>
            <a:r>
              <a:rPr lang="en-US" sz="1400" dirty="0" smtClean="0"/>
              <a:t>	</a:t>
            </a:r>
            <a:r>
              <a:rPr lang="ro-RO" sz="1400" dirty="0" smtClean="0"/>
              <a:t>10</a:t>
            </a:r>
            <a:endParaRPr lang="en-US" sz="1400" dirty="0" smtClean="0"/>
          </a:p>
          <a:p>
            <a:pPr>
              <a:spcBef>
                <a:spcPts val="0"/>
              </a:spcBef>
              <a:buNone/>
            </a:pPr>
            <a:r>
              <a:rPr lang="ro-RO" sz="1400" dirty="0" smtClean="0"/>
              <a:t> 11 </a:t>
            </a:r>
            <a:r>
              <a:rPr lang="en-US" sz="1400" dirty="0" smtClean="0"/>
              <a:t>	</a:t>
            </a:r>
            <a:r>
              <a:rPr lang="ro-RO" sz="1400" dirty="0" smtClean="0"/>
              <a:t>4</a:t>
            </a:r>
            <a:r>
              <a:rPr lang="en-US" sz="1400" dirty="0" smtClean="0"/>
              <a:t>		</a:t>
            </a:r>
            <a:r>
              <a:rPr lang="ro-RO" sz="1400" dirty="0" smtClean="0"/>
              <a:t> 2</a:t>
            </a:r>
            <a:r>
              <a:rPr lang="en-US" sz="1400" dirty="0" smtClean="0"/>
              <a:t>	</a:t>
            </a:r>
            <a:r>
              <a:rPr lang="ro-RO" sz="1400" dirty="0" smtClean="0"/>
              <a:t> 8 </a:t>
            </a:r>
            <a:endParaRPr lang="en-US" sz="1400" dirty="0" smtClean="0"/>
          </a:p>
          <a:p>
            <a:pPr>
              <a:spcBef>
                <a:spcPts val="0"/>
              </a:spcBef>
              <a:buNone/>
            </a:pPr>
            <a:r>
              <a:rPr lang="ro-RO" sz="1400" dirty="0" smtClean="0"/>
              <a:t>12 </a:t>
            </a:r>
            <a:r>
              <a:rPr lang="en-US" sz="1400" dirty="0" smtClean="0"/>
              <a:t>	</a:t>
            </a:r>
            <a:r>
              <a:rPr lang="ro-RO" sz="1400" dirty="0" smtClean="0"/>
              <a:t>4 </a:t>
            </a:r>
            <a:r>
              <a:rPr lang="en-US" sz="1400" dirty="0" smtClean="0"/>
              <a:t>	</a:t>
            </a:r>
            <a:r>
              <a:rPr lang="ro-RO" sz="1400" dirty="0" smtClean="0"/>
              <a:t>3</a:t>
            </a:r>
            <a:r>
              <a:rPr lang="en-US" sz="1400" dirty="0" smtClean="0"/>
              <a:t>	</a:t>
            </a:r>
            <a:r>
              <a:rPr lang="ro-RO" sz="1400" dirty="0" smtClean="0"/>
              <a:t> 7 </a:t>
            </a:r>
            <a:endParaRPr lang="en-US" sz="1400" dirty="0" smtClean="0"/>
          </a:p>
          <a:p>
            <a:pPr>
              <a:spcBef>
                <a:spcPts val="0"/>
              </a:spcBef>
              <a:buNone/>
            </a:pPr>
            <a:r>
              <a:rPr lang="ro-RO" sz="1400" dirty="0" smtClean="0"/>
              <a:t>13</a:t>
            </a:r>
            <a:r>
              <a:rPr lang="en-US" sz="1400" dirty="0" smtClean="0"/>
              <a:t>	</a:t>
            </a:r>
            <a:r>
              <a:rPr lang="ro-RO" sz="1400" dirty="0" smtClean="0"/>
              <a:t> 5 </a:t>
            </a:r>
            <a:r>
              <a:rPr lang="en-US" sz="1400" dirty="0" smtClean="0"/>
              <a:t>	</a:t>
            </a:r>
            <a:r>
              <a:rPr lang="ro-RO" sz="1400" dirty="0" smtClean="0"/>
              <a:t>1 </a:t>
            </a:r>
            <a:r>
              <a:rPr lang="en-US" sz="1400" dirty="0" smtClean="0"/>
              <a:t>	</a:t>
            </a:r>
            <a:r>
              <a:rPr lang="ro-RO" sz="1400" dirty="0" smtClean="0"/>
              <a:t>7 </a:t>
            </a:r>
            <a:endParaRPr lang="en-US" sz="1400" dirty="0" smtClean="0"/>
          </a:p>
          <a:p>
            <a:pPr>
              <a:spcBef>
                <a:spcPts val="0"/>
              </a:spcBef>
              <a:buNone/>
            </a:pPr>
            <a:r>
              <a:rPr lang="ro-RO" sz="1400" dirty="0" smtClean="0"/>
              <a:t>14 </a:t>
            </a:r>
            <a:r>
              <a:rPr lang="en-US" sz="1400" dirty="0" smtClean="0"/>
              <a:t>	</a:t>
            </a:r>
            <a:r>
              <a:rPr lang="ro-RO" sz="1400" dirty="0" smtClean="0"/>
              <a:t>5 </a:t>
            </a:r>
            <a:r>
              <a:rPr lang="en-US" sz="1400" dirty="0" smtClean="0"/>
              <a:t>	</a:t>
            </a:r>
            <a:r>
              <a:rPr lang="ro-RO" sz="1400" dirty="0" smtClean="0"/>
              <a:t>2 </a:t>
            </a:r>
            <a:r>
              <a:rPr lang="en-US" sz="1400" dirty="0" smtClean="0"/>
              <a:t>	</a:t>
            </a:r>
            <a:r>
              <a:rPr lang="ro-RO" sz="1400" dirty="0" smtClean="0"/>
              <a:t>5 </a:t>
            </a:r>
            <a:endParaRPr lang="en-US" sz="1400" dirty="0" smtClean="0"/>
          </a:p>
          <a:p>
            <a:pPr>
              <a:spcBef>
                <a:spcPts val="0"/>
              </a:spcBef>
              <a:buNone/>
            </a:pPr>
            <a:r>
              <a:rPr lang="ro-RO" sz="1400" dirty="0" smtClean="0"/>
              <a:t>15 </a:t>
            </a:r>
            <a:r>
              <a:rPr lang="en-US" sz="1400" dirty="0" smtClean="0"/>
              <a:t>	</a:t>
            </a:r>
            <a:r>
              <a:rPr lang="ro-RO" sz="1400" dirty="0" smtClean="0"/>
              <a:t>5 </a:t>
            </a:r>
            <a:r>
              <a:rPr lang="en-US" sz="1400" dirty="0" smtClean="0"/>
              <a:t>	</a:t>
            </a:r>
            <a:r>
              <a:rPr lang="ro-RO" sz="1400" dirty="0" smtClean="0"/>
              <a:t>3</a:t>
            </a:r>
            <a:r>
              <a:rPr lang="en-US" sz="1400" dirty="0" smtClean="0"/>
              <a:t>	</a:t>
            </a:r>
            <a:r>
              <a:rPr lang="ro-RO" sz="1400" dirty="0" smtClean="0"/>
              <a:t> 2 </a:t>
            </a:r>
            <a:endParaRPr lang="en-US" sz="1400" dirty="0" smtClean="0"/>
          </a:p>
          <a:p>
            <a:pPr>
              <a:spcBef>
                <a:spcPts val="0"/>
              </a:spcBef>
              <a:buNone/>
            </a:pPr>
            <a:r>
              <a:rPr lang="ro-RO" sz="1400" dirty="0" smtClean="0"/>
              <a:t>16 </a:t>
            </a:r>
            <a:r>
              <a:rPr lang="en-US" sz="1400" dirty="0" smtClean="0"/>
              <a:t>	</a:t>
            </a:r>
            <a:r>
              <a:rPr lang="ro-RO" sz="1400" dirty="0" smtClean="0"/>
              <a:t>6 </a:t>
            </a:r>
            <a:r>
              <a:rPr lang="en-US" sz="1400" dirty="0" smtClean="0"/>
              <a:t>	</a:t>
            </a:r>
            <a:r>
              <a:rPr lang="ro-RO" sz="1400" dirty="0" smtClean="0"/>
              <a:t>1</a:t>
            </a:r>
            <a:r>
              <a:rPr lang="en-US" sz="1400" dirty="0" smtClean="0"/>
              <a:t>	</a:t>
            </a:r>
            <a:r>
              <a:rPr lang="ro-RO" sz="1400" dirty="0" smtClean="0"/>
              <a:t> 8 </a:t>
            </a:r>
            <a:endParaRPr lang="en-US" sz="1400" dirty="0" smtClean="0"/>
          </a:p>
          <a:p>
            <a:pPr>
              <a:spcBef>
                <a:spcPts val="0"/>
              </a:spcBef>
              <a:buNone/>
            </a:pPr>
            <a:r>
              <a:rPr lang="ro-RO" sz="1400" dirty="0" smtClean="0"/>
              <a:t>17 </a:t>
            </a:r>
            <a:r>
              <a:rPr lang="en-US" sz="1400" dirty="0" smtClean="0"/>
              <a:t>	</a:t>
            </a:r>
            <a:r>
              <a:rPr lang="ro-RO" sz="1400" dirty="0" smtClean="0"/>
              <a:t>6 </a:t>
            </a:r>
            <a:r>
              <a:rPr lang="en-US" sz="1400" dirty="0" smtClean="0"/>
              <a:t>	</a:t>
            </a:r>
            <a:r>
              <a:rPr lang="ro-RO" sz="1400" dirty="0" smtClean="0"/>
              <a:t>2</a:t>
            </a:r>
            <a:r>
              <a:rPr lang="en-US" sz="1400" dirty="0" smtClean="0"/>
              <a:t>	</a:t>
            </a:r>
            <a:r>
              <a:rPr lang="ro-RO" sz="1400" dirty="0" smtClean="0"/>
              <a:t> 6 </a:t>
            </a:r>
            <a:endParaRPr lang="en-US" sz="1400" dirty="0" smtClean="0"/>
          </a:p>
          <a:p>
            <a:pPr>
              <a:spcBef>
                <a:spcPts val="0"/>
              </a:spcBef>
              <a:buNone/>
            </a:pPr>
            <a:r>
              <a:rPr lang="ro-RO" sz="1400" dirty="0" smtClean="0"/>
              <a:t>18 </a:t>
            </a:r>
            <a:r>
              <a:rPr lang="en-US" sz="1400" dirty="0" smtClean="0"/>
              <a:t>	</a:t>
            </a:r>
            <a:r>
              <a:rPr lang="ro-RO" sz="1400" dirty="0" smtClean="0"/>
              <a:t>6 </a:t>
            </a:r>
            <a:r>
              <a:rPr lang="en-US" sz="1400" dirty="0" smtClean="0"/>
              <a:t>	</a:t>
            </a:r>
            <a:r>
              <a:rPr lang="ro-RO" sz="1400" dirty="0" smtClean="0"/>
              <a:t>3 </a:t>
            </a:r>
            <a:r>
              <a:rPr lang="en-US" sz="1400" dirty="0" smtClean="0"/>
              <a:t>	</a:t>
            </a:r>
            <a:r>
              <a:rPr lang="ro-RO" sz="1400" dirty="0" smtClean="0"/>
              <a:t>6 </a:t>
            </a:r>
            <a:endParaRPr lang="en-US" sz="1400" dirty="0" smtClean="0"/>
          </a:p>
          <a:p>
            <a:pPr>
              <a:buNone/>
            </a:pPr>
            <a:r>
              <a:rPr lang="ro-RO" sz="1400" dirty="0" err="1" smtClean="0">
                <a:solidFill>
                  <a:srgbClr val="0000FF"/>
                </a:solidFill>
              </a:rPr>
              <a:t>friedman.test</a:t>
            </a:r>
            <a:r>
              <a:rPr lang="ro-RO" sz="1400" dirty="0" smtClean="0">
                <a:solidFill>
                  <a:srgbClr val="0000FF"/>
                </a:solidFill>
              </a:rPr>
              <a:t>(</a:t>
            </a:r>
            <a:r>
              <a:rPr lang="ro-RO" sz="1400" dirty="0" err="1" smtClean="0">
                <a:solidFill>
                  <a:srgbClr val="0000FF"/>
                </a:solidFill>
              </a:rPr>
              <a:t>score</a:t>
            </a:r>
            <a:r>
              <a:rPr lang="ro-RO" sz="1400" dirty="0" smtClean="0">
                <a:solidFill>
                  <a:srgbClr val="0000FF"/>
                </a:solidFill>
              </a:rPr>
              <a:t>~</a:t>
            </a:r>
            <a:r>
              <a:rPr lang="ro-RO" sz="1400" dirty="0" err="1" smtClean="0">
                <a:solidFill>
                  <a:srgbClr val="0000FF"/>
                </a:solidFill>
              </a:rPr>
              <a:t>condition</a:t>
            </a:r>
            <a:r>
              <a:rPr lang="ro-RO" sz="1400" dirty="0" smtClean="0">
                <a:solidFill>
                  <a:srgbClr val="0000FF"/>
                </a:solidFill>
              </a:rPr>
              <a:t>|</a:t>
            </a:r>
            <a:r>
              <a:rPr lang="ro-RO" sz="1400" dirty="0" err="1" smtClean="0">
                <a:solidFill>
                  <a:srgbClr val="0000FF"/>
                </a:solidFill>
              </a:rPr>
              <a:t>subject</a:t>
            </a:r>
            <a:r>
              <a:rPr lang="ro-RO" sz="1400" dirty="0" smtClean="0">
                <a:solidFill>
                  <a:srgbClr val="0000FF"/>
                </a:solidFill>
              </a:rPr>
              <a:t> , data=</a:t>
            </a:r>
            <a:r>
              <a:rPr lang="ro-RO" sz="1400" dirty="0" err="1" smtClean="0">
                <a:solidFill>
                  <a:srgbClr val="0000FF"/>
                </a:solidFill>
              </a:rPr>
              <a:t>data</a:t>
            </a:r>
            <a:r>
              <a:rPr lang="ro-RO" sz="1400" dirty="0" smtClean="0">
                <a:solidFill>
                  <a:srgbClr val="0000FF"/>
                </a:solidFill>
              </a:rPr>
              <a:t>) </a:t>
            </a:r>
            <a:endParaRPr lang="en-US" sz="1400" dirty="0" smtClean="0">
              <a:solidFill>
                <a:srgbClr val="0000FF"/>
              </a:solidFill>
            </a:endParaRPr>
          </a:p>
          <a:p>
            <a:pPr>
              <a:buNone/>
            </a:pPr>
            <a:r>
              <a:rPr lang="ro-RO" sz="1400" dirty="0" err="1" smtClean="0"/>
              <a:t>Friedman</a:t>
            </a:r>
            <a:r>
              <a:rPr lang="ro-RO" sz="1400" dirty="0" smtClean="0"/>
              <a:t> </a:t>
            </a:r>
            <a:r>
              <a:rPr lang="ro-RO" sz="1400" dirty="0" err="1" smtClean="0"/>
              <a:t>rank</a:t>
            </a:r>
            <a:r>
              <a:rPr lang="ro-RO" sz="1400" dirty="0" smtClean="0"/>
              <a:t> </a:t>
            </a:r>
            <a:r>
              <a:rPr lang="ro-RO" sz="1400" dirty="0" err="1" smtClean="0"/>
              <a:t>sum</a:t>
            </a:r>
            <a:r>
              <a:rPr lang="ro-RO" sz="1400" dirty="0" smtClean="0"/>
              <a:t> test </a:t>
            </a:r>
            <a:endParaRPr lang="en-US" sz="1400" dirty="0" smtClean="0"/>
          </a:p>
          <a:p>
            <a:pPr>
              <a:buNone/>
            </a:pPr>
            <a:r>
              <a:rPr lang="ro-RO" sz="1400" dirty="0" smtClean="0"/>
              <a:t>data: </a:t>
            </a:r>
            <a:r>
              <a:rPr lang="ro-RO" sz="1400" dirty="0" err="1" smtClean="0"/>
              <a:t>score</a:t>
            </a:r>
            <a:r>
              <a:rPr lang="ro-RO" sz="1400" dirty="0" smtClean="0"/>
              <a:t> </a:t>
            </a:r>
            <a:r>
              <a:rPr lang="ro-RO" sz="1400" dirty="0" err="1" smtClean="0"/>
              <a:t>and</a:t>
            </a:r>
            <a:r>
              <a:rPr lang="ro-RO" sz="1400" dirty="0" smtClean="0"/>
              <a:t> </a:t>
            </a:r>
            <a:r>
              <a:rPr lang="ro-RO" sz="1400" dirty="0" err="1" smtClean="0"/>
              <a:t>condition</a:t>
            </a:r>
            <a:r>
              <a:rPr lang="ro-RO" sz="1400" dirty="0" smtClean="0"/>
              <a:t> </a:t>
            </a:r>
            <a:r>
              <a:rPr lang="ro-RO" sz="1400" dirty="0" err="1" smtClean="0"/>
              <a:t>and</a:t>
            </a:r>
            <a:r>
              <a:rPr lang="ro-RO" sz="1400" dirty="0" smtClean="0"/>
              <a:t> </a:t>
            </a:r>
            <a:r>
              <a:rPr lang="ro-RO" sz="1400" dirty="0" err="1" smtClean="0"/>
              <a:t>subject</a:t>
            </a:r>
            <a:r>
              <a:rPr lang="ro-RO" sz="1400" dirty="0" smtClean="0"/>
              <a:t> </a:t>
            </a:r>
            <a:endParaRPr lang="en-US" sz="1400" dirty="0" smtClean="0"/>
          </a:p>
          <a:p>
            <a:pPr>
              <a:buNone/>
            </a:pPr>
            <a:r>
              <a:rPr lang="ro-RO" sz="1400" dirty="0" err="1" smtClean="0"/>
              <a:t>Friedman</a:t>
            </a:r>
            <a:r>
              <a:rPr lang="ro-RO" sz="1400" dirty="0" smtClean="0"/>
              <a:t> </a:t>
            </a:r>
            <a:r>
              <a:rPr lang="ro-RO" sz="1400" dirty="0" err="1" smtClean="0"/>
              <a:t>chi-squared</a:t>
            </a:r>
            <a:r>
              <a:rPr lang="ro-RO" sz="1400" dirty="0" smtClean="0"/>
              <a:t> = </a:t>
            </a:r>
            <a:r>
              <a:rPr lang="ro-RO" sz="1400" dirty="0" smtClean="0">
                <a:solidFill>
                  <a:srgbClr val="FF0000"/>
                </a:solidFill>
              </a:rPr>
              <a:t>11.565</a:t>
            </a:r>
            <a:r>
              <a:rPr lang="ro-RO" sz="1400" dirty="0" smtClean="0"/>
              <a:t>, </a:t>
            </a:r>
            <a:r>
              <a:rPr lang="ro-RO" sz="1400" dirty="0" err="1" smtClean="0"/>
              <a:t>df</a:t>
            </a:r>
            <a:r>
              <a:rPr lang="ro-RO" sz="1400" dirty="0" smtClean="0"/>
              <a:t> = 2, </a:t>
            </a:r>
            <a:r>
              <a:rPr lang="ro-RO" sz="1400" dirty="0" err="1" smtClean="0"/>
              <a:t>p-value</a:t>
            </a:r>
            <a:r>
              <a:rPr lang="ro-RO" sz="1400" dirty="0" smtClean="0"/>
              <a:t> =</a:t>
            </a:r>
            <a:r>
              <a:rPr lang="ro-RO" sz="1400" dirty="0" smtClean="0">
                <a:solidFill>
                  <a:srgbClr val="FF0000"/>
                </a:solidFill>
              </a:rPr>
              <a:t> 0.003081</a:t>
            </a:r>
            <a:endParaRPr lang="en-US" sz="1400" b="1" dirty="0" smtClean="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47501" cy="533400"/>
          </a:xfrm>
        </p:spPr>
        <p:txBody>
          <a:bodyPr>
            <a:normAutofit/>
          </a:bodyPr>
          <a:lstStyle/>
          <a:p>
            <a:r>
              <a:rPr lang="ro-RO" sz="2400" dirty="0" smtClean="0"/>
              <a:t>Nominal (Categorical) Data Analysis </a:t>
            </a:r>
            <a:endParaRPr lang="ro-RO" sz="2400" dirty="0"/>
          </a:p>
        </p:txBody>
      </p:sp>
      <p:sp>
        <p:nvSpPr>
          <p:cNvPr id="3" name="Content Placeholder 2"/>
          <p:cNvSpPr>
            <a:spLocks noGrp="1"/>
          </p:cNvSpPr>
          <p:nvPr>
            <p:ph idx="1"/>
          </p:nvPr>
        </p:nvSpPr>
        <p:spPr>
          <a:xfrm>
            <a:off x="508001" y="990600"/>
            <a:ext cx="8026399" cy="5050763"/>
          </a:xfrm>
        </p:spPr>
        <p:txBody>
          <a:bodyPr/>
          <a:lstStyle/>
          <a:p>
            <a:pPr>
              <a:buNone/>
            </a:pPr>
            <a:r>
              <a:rPr lang="en-US" dirty="0" smtClean="0">
                <a:solidFill>
                  <a:schemeClr val="tx1"/>
                </a:solidFill>
              </a:rPr>
              <a:t> If two variables are measured at the nominal level (categorical in nature), we assess their relationship by cross-tabulating the data in a </a:t>
            </a:r>
            <a:r>
              <a:rPr lang="en-US" b="1" dirty="0" smtClean="0">
                <a:solidFill>
                  <a:schemeClr val="tx1"/>
                </a:solidFill>
              </a:rPr>
              <a:t>contingency table</a:t>
            </a:r>
            <a:r>
              <a:rPr lang="en-US" dirty="0" smtClean="0">
                <a:solidFill>
                  <a:schemeClr val="tx1"/>
                </a:solidFill>
              </a:rPr>
              <a:t>. </a:t>
            </a:r>
          </a:p>
          <a:p>
            <a:pPr>
              <a:buNone/>
            </a:pPr>
            <a:r>
              <a:rPr lang="en-US" dirty="0" smtClean="0">
                <a:solidFill>
                  <a:schemeClr val="tx1"/>
                </a:solidFill>
              </a:rPr>
              <a:t>A contingency table is a two-dimensional (rows x columns) table formed by 'cross-classifying' subjects or events on two categorical variables. One variable's categories define the rows while the other variable's categories define the columns. The intersection (cross-tabulation) of each row and column forms a cell, which displays the count (frequency) of cases classified as being in the applicable category of both variables.</a:t>
            </a:r>
          </a:p>
          <a:p>
            <a:pPr>
              <a:buNone/>
            </a:pPr>
            <a:r>
              <a:rPr lang="en-US" dirty="0" smtClean="0">
                <a:solidFill>
                  <a:schemeClr val="tx1"/>
                </a:solidFill>
              </a:rPr>
              <a:t>Below is a simple example of a hypothetical contingency table that cross-tabulates patient gender against survival of chest trauma: </a:t>
            </a:r>
            <a:endParaRPr lang="ro-RO" dirty="0">
              <a:solidFill>
                <a:schemeClr val="tx1"/>
              </a:solidFill>
            </a:endParaRPr>
          </a:p>
        </p:txBody>
      </p:sp>
      <p:pic>
        <p:nvPicPr>
          <p:cNvPr id="145410" name="Picture 2"/>
          <p:cNvPicPr>
            <a:picLocks noChangeAspect="1" noChangeArrowheads="1"/>
          </p:cNvPicPr>
          <p:nvPr/>
        </p:nvPicPr>
        <p:blipFill>
          <a:blip r:embed="rId2" cstate="print"/>
          <a:srcRect/>
          <a:stretch>
            <a:fillRect/>
          </a:stretch>
        </p:blipFill>
        <p:spPr bwMode="auto">
          <a:xfrm>
            <a:off x="1143000" y="4648200"/>
            <a:ext cx="5200650" cy="1762530"/>
          </a:xfrm>
          <a:prstGeom prst="rect">
            <a:avLst/>
          </a:prstGeom>
          <a:noFill/>
          <a:ln w="9525">
            <a:noFill/>
            <a:miter lim="800000"/>
            <a:headEnd/>
            <a:tailEnd/>
          </a:ln>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47501" cy="1320800"/>
          </a:xfrm>
        </p:spPr>
        <p:txBody>
          <a:bodyPr/>
          <a:lstStyle/>
          <a:p>
            <a:r>
              <a:rPr lang="en-US" dirty="0" smtClean="0"/>
              <a:t>R code</a:t>
            </a:r>
            <a:endParaRPr lang="ro-RO" dirty="0"/>
          </a:p>
        </p:txBody>
      </p:sp>
      <p:sp>
        <p:nvSpPr>
          <p:cNvPr id="3" name="Content Placeholder 2"/>
          <p:cNvSpPr>
            <a:spLocks noGrp="1"/>
          </p:cNvSpPr>
          <p:nvPr>
            <p:ph idx="1"/>
          </p:nvPr>
        </p:nvSpPr>
        <p:spPr>
          <a:xfrm>
            <a:off x="508001" y="762000"/>
            <a:ext cx="8254999" cy="6096000"/>
          </a:xfrm>
        </p:spPr>
        <p:txBody>
          <a:bodyPr>
            <a:normAutofit/>
          </a:bodyPr>
          <a:lstStyle/>
          <a:p>
            <a:pPr>
              <a:buNone/>
            </a:pPr>
            <a:r>
              <a:rPr lang="en-US" sz="1400" b="1" dirty="0" smtClean="0">
                <a:solidFill>
                  <a:srgbClr val="00B050"/>
                </a:solidFill>
              </a:rPr>
              <a:t> #Friedman test #library(FSA)</a:t>
            </a:r>
          </a:p>
          <a:p>
            <a:pPr>
              <a:buNone/>
            </a:pPr>
            <a:endParaRPr lang="en-US" sz="1400" b="1" dirty="0" smtClean="0">
              <a:solidFill>
                <a:srgbClr val="00B050"/>
              </a:solidFill>
            </a:endParaRPr>
          </a:p>
          <a:p>
            <a:pPr>
              <a:buNone/>
            </a:pPr>
            <a:r>
              <a:rPr lang="en-US" sz="1400" b="1" dirty="0" smtClean="0">
                <a:solidFill>
                  <a:srgbClr val="00B050"/>
                </a:solidFill>
              </a:rPr>
              <a:t>library(</a:t>
            </a:r>
            <a:r>
              <a:rPr lang="en-US" sz="1400" b="1" dirty="0" err="1" smtClean="0">
                <a:solidFill>
                  <a:srgbClr val="00B050"/>
                </a:solidFill>
              </a:rPr>
              <a:t>PMCMRplus</a:t>
            </a:r>
            <a:r>
              <a:rPr lang="en-US" sz="1400" b="1" dirty="0" smtClean="0">
                <a:solidFill>
                  <a:srgbClr val="00B050"/>
                </a:solidFill>
              </a:rPr>
              <a:t>)</a:t>
            </a:r>
          </a:p>
          <a:p>
            <a:pPr>
              <a:buNone/>
            </a:pPr>
            <a:endParaRPr lang="en-US" sz="1400" b="1" dirty="0" smtClean="0">
              <a:solidFill>
                <a:srgbClr val="00B050"/>
              </a:solidFill>
            </a:endParaRPr>
          </a:p>
          <a:p>
            <a:pPr>
              <a:spcBef>
                <a:spcPts val="0"/>
              </a:spcBef>
              <a:buNone/>
            </a:pPr>
            <a:r>
              <a:rPr lang="ro-RO" sz="1400" dirty="0" smtClean="0">
                <a:solidFill>
                  <a:srgbClr val="0000FF"/>
                </a:solidFill>
              </a:rPr>
              <a:t>&gt; </a:t>
            </a:r>
            <a:r>
              <a:rPr lang="ro-RO" sz="1400" dirty="0" err="1" smtClean="0">
                <a:solidFill>
                  <a:srgbClr val="0000FF"/>
                </a:solidFill>
              </a:rPr>
              <a:t>posthoc.friedman.nemenyi.test</a:t>
            </a:r>
            <a:r>
              <a:rPr lang="ro-RO" sz="1400" dirty="0" smtClean="0">
                <a:solidFill>
                  <a:srgbClr val="0000FF"/>
                </a:solidFill>
              </a:rPr>
              <a:t>(</a:t>
            </a:r>
            <a:r>
              <a:rPr lang="ro-RO" sz="1400" dirty="0" err="1" smtClean="0">
                <a:solidFill>
                  <a:srgbClr val="0000FF"/>
                </a:solidFill>
              </a:rPr>
              <a:t>score</a:t>
            </a:r>
            <a:r>
              <a:rPr lang="ro-RO" sz="1400" dirty="0" smtClean="0">
                <a:solidFill>
                  <a:srgbClr val="0000FF"/>
                </a:solidFill>
              </a:rPr>
              <a:t>~</a:t>
            </a:r>
            <a:r>
              <a:rPr lang="ro-RO" sz="1400" dirty="0" err="1" smtClean="0">
                <a:solidFill>
                  <a:srgbClr val="0000FF"/>
                </a:solidFill>
              </a:rPr>
              <a:t>condition</a:t>
            </a:r>
            <a:r>
              <a:rPr lang="ro-RO" sz="1400" dirty="0" smtClean="0">
                <a:solidFill>
                  <a:srgbClr val="0000FF"/>
                </a:solidFill>
              </a:rPr>
              <a:t>|</a:t>
            </a:r>
            <a:r>
              <a:rPr lang="ro-RO" sz="1400" dirty="0" err="1" smtClean="0">
                <a:solidFill>
                  <a:srgbClr val="0000FF"/>
                </a:solidFill>
              </a:rPr>
              <a:t>subject</a:t>
            </a:r>
            <a:r>
              <a:rPr lang="ro-RO" sz="1400" dirty="0" smtClean="0">
                <a:solidFill>
                  <a:srgbClr val="0000FF"/>
                </a:solidFill>
              </a:rPr>
              <a:t> , data=</a:t>
            </a:r>
            <a:r>
              <a:rPr lang="ro-RO" sz="1400" dirty="0" err="1" smtClean="0">
                <a:solidFill>
                  <a:srgbClr val="0000FF"/>
                </a:solidFill>
              </a:rPr>
              <a:t>data</a:t>
            </a:r>
            <a:r>
              <a:rPr lang="ro-RO" sz="1400" dirty="0" smtClean="0">
                <a:solidFill>
                  <a:srgbClr val="0000FF"/>
                </a:solidFill>
              </a:rPr>
              <a:t>)</a:t>
            </a:r>
          </a:p>
          <a:p>
            <a:pPr>
              <a:spcBef>
                <a:spcPts val="0"/>
              </a:spcBef>
              <a:buNone/>
            </a:pPr>
            <a:endParaRPr lang="ro-RO" sz="1400" dirty="0" smtClean="0">
              <a:solidFill>
                <a:srgbClr val="0000FF"/>
              </a:solidFill>
            </a:endParaRPr>
          </a:p>
          <a:p>
            <a:pPr>
              <a:spcBef>
                <a:spcPts val="0"/>
              </a:spcBef>
              <a:buNone/>
            </a:pPr>
            <a:r>
              <a:rPr lang="ro-RO" sz="1400" dirty="0" smtClean="0">
                <a:solidFill>
                  <a:srgbClr val="0000FF"/>
                </a:solidFill>
              </a:rPr>
              <a:t>	</a:t>
            </a:r>
            <a:r>
              <a:rPr lang="ro-RO" sz="1400" dirty="0" err="1" smtClean="0">
                <a:solidFill>
                  <a:srgbClr val="FF0000"/>
                </a:solidFill>
              </a:rPr>
              <a:t>Pairwise</a:t>
            </a:r>
            <a:r>
              <a:rPr lang="ro-RO" sz="1400" dirty="0" smtClean="0">
                <a:solidFill>
                  <a:srgbClr val="FF0000"/>
                </a:solidFill>
              </a:rPr>
              <a:t> </a:t>
            </a:r>
            <a:r>
              <a:rPr lang="ro-RO" sz="1400" dirty="0" err="1" smtClean="0">
                <a:solidFill>
                  <a:srgbClr val="FF0000"/>
                </a:solidFill>
              </a:rPr>
              <a:t>comparisons</a:t>
            </a:r>
            <a:r>
              <a:rPr lang="ro-RO" sz="1400" dirty="0" smtClean="0">
                <a:solidFill>
                  <a:srgbClr val="FF0000"/>
                </a:solidFill>
              </a:rPr>
              <a:t> </a:t>
            </a:r>
            <a:r>
              <a:rPr lang="ro-RO" sz="1400" dirty="0" err="1" smtClean="0">
                <a:solidFill>
                  <a:srgbClr val="FF0000"/>
                </a:solidFill>
              </a:rPr>
              <a:t>using</a:t>
            </a:r>
            <a:r>
              <a:rPr lang="ro-RO" sz="1400" dirty="0" smtClean="0">
                <a:solidFill>
                  <a:srgbClr val="FF0000"/>
                </a:solidFill>
              </a:rPr>
              <a:t> </a:t>
            </a:r>
            <a:r>
              <a:rPr lang="ro-RO" sz="1400" dirty="0" err="1" smtClean="0">
                <a:solidFill>
                  <a:srgbClr val="FF0000"/>
                </a:solidFill>
              </a:rPr>
              <a:t>Nemenyi</a:t>
            </a:r>
            <a:r>
              <a:rPr lang="ro-RO" sz="1400" dirty="0" smtClean="0">
                <a:solidFill>
                  <a:srgbClr val="FF0000"/>
                </a:solidFill>
              </a:rPr>
              <a:t> multiple </a:t>
            </a:r>
            <a:r>
              <a:rPr lang="ro-RO" sz="1400" dirty="0" err="1" smtClean="0">
                <a:solidFill>
                  <a:srgbClr val="FF0000"/>
                </a:solidFill>
              </a:rPr>
              <a:t>comparison</a:t>
            </a:r>
            <a:r>
              <a:rPr lang="ro-RO" sz="1400" dirty="0" smtClean="0">
                <a:solidFill>
                  <a:srgbClr val="FF0000"/>
                </a:solidFill>
              </a:rPr>
              <a:t> test	</a:t>
            </a:r>
          </a:p>
          <a:p>
            <a:pPr>
              <a:spcBef>
                <a:spcPts val="0"/>
              </a:spcBef>
              <a:buNone/>
            </a:pPr>
            <a:r>
              <a:rPr lang="ro-RO" sz="1400" dirty="0" smtClean="0">
                <a:solidFill>
                  <a:srgbClr val="FF0000"/>
                </a:solidFill>
              </a:rPr>
              <a:t>             </a:t>
            </a:r>
            <a:r>
              <a:rPr lang="ro-RO" sz="1400" dirty="0" err="1" smtClean="0">
                <a:solidFill>
                  <a:srgbClr val="FF0000"/>
                </a:solidFill>
              </a:rPr>
              <a:t>with</a:t>
            </a:r>
            <a:r>
              <a:rPr lang="ro-RO" sz="1400" dirty="0" smtClean="0">
                <a:solidFill>
                  <a:srgbClr val="FF0000"/>
                </a:solidFill>
              </a:rPr>
              <a:t> q </a:t>
            </a:r>
            <a:r>
              <a:rPr lang="ro-RO" sz="1400" dirty="0" err="1" smtClean="0">
                <a:solidFill>
                  <a:srgbClr val="FF0000"/>
                </a:solidFill>
              </a:rPr>
              <a:t>approximation</a:t>
            </a:r>
            <a:r>
              <a:rPr lang="ro-RO" sz="1400" dirty="0" smtClean="0">
                <a:solidFill>
                  <a:srgbClr val="FF0000"/>
                </a:solidFill>
              </a:rPr>
              <a:t> for </a:t>
            </a:r>
            <a:r>
              <a:rPr lang="ro-RO" sz="1400" dirty="0" err="1" smtClean="0">
                <a:solidFill>
                  <a:srgbClr val="FF0000"/>
                </a:solidFill>
              </a:rPr>
              <a:t>unreplicated</a:t>
            </a:r>
            <a:r>
              <a:rPr lang="ro-RO" sz="1400" dirty="0" smtClean="0">
                <a:solidFill>
                  <a:srgbClr val="FF0000"/>
                </a:solidFill>
              </a:rPr>
              <a:t> </a:t>
            </a:r>
            <a:r>
              <a:rPr lang="ro-RO" sz="1400" dirty="0" err="1" smtClean="0">
                <a:solidFill>
                  <a:srgbClr val="FF0000"/>
                </a:solidFill>
              </a:rPr>
              <a:t>blocked</a:t>
            </a:r>
            <a:r>
              <a:rPr lang="ro-RO" sz="1400" dirty="0" smtClean="0">
                <a:solidFill>
                  <a:srgbClr val="FF0000"/>
                </a:solidFill>
              </a:rPr>
              <a:t> data</a:t>
            </a:r>
          </a:p>
          <a:p>
            <a:pPr>
              <a:spcBef>
                <a:spcPts val="0"/>
              </a:spcBef>
              <a:buNone/>
            </a:pPr>
            <a:endParaRPr lang="ro-RO" sz="1400" dirty="0" smtClean="0">
              <a:solidFill>
                <a:srgbClr val="FF0000"/>
              </a:solidFill>
            </a:endParaRPr>
          </a:p>
          <a:p>
            <a:pPr>
              <a:spcBef>
                <a:spcPts val="0"/>
              </a:spcBef>
              <a:buNone/>
            </a:pPr>
            <a:r>
              <a:rPr lang="ro-RO" sz="1400" dirty="0" smtClean="0">
                <a:solidFill>
                  <a:srgbClr val="FF0000"/>
                </a:solidFill>
              </a:rPr>
              <a:t>data: </a:t>
            </a:r>
            <a:r>
              <a:rPr lang="ro-RO" sz="1400" dirty="0" err="1" smtClean="0">
                <a:solidFill>
                  <a:srgbClr val="FF0000"/>
                </a:solidFill>
              </a:rPr>
              <a:t>score</a:t>
            </a:r>
            <a:r>
              <a:rPr lang="ro-RO" sz="1400" dirty="0" smtClean="0">
                <a:solidFill>
                  <a:srgbClr val="FF0000"/>
                </a:solidFill>
              </a:rPr>
              <a:t> </a:t>
            </a:r>
            <a:r>
              <a:rPr lang="ro-RO" sz="1400" dirty="0" err="1" smtClean="0">
                <a:solidFill>
                  <a:srgbClr val="FF0000"/>
                </a:solidFill>
              </a:rPr>
              <a:t>and</a:t>
            </a:r>
            <a:r>
              <a:rPr lang="ro-RO" sz="1400" dirty="0" smtClean="0">
                <a:solidFill>
                  <a:srgbClr val="FF0000"/>
                </a:solidFill>
              </a:rPr>
              <a:t> </a:t>
            </a:r>
            <a:r>
              <a:rPr lang="ro-RO" sz="1400" dirty="0" err="1" smtClean="0">
                <a:solidFill>
                  <a:srgbClr val="FF0000"/>
                </a:solidFill>
              </a:rPr>
              <a:t>condition</a:t>
            </a:r>
            <a:r>
              <a:rPr lang="ro-RO" sz="1400" dirty="0" smtClean="0">
                <a:solidFill>
                  <a:srgbClr val="FF0000"/>
                </a:solidFill>
              </a:rPr>
              <a:t> </a:t>
            </a:r>
            <a:r>
              <a:rPr lang="ro-RO" sz="1400" dirty="0" err="1" smtClean="0">
                <a:solidFill>
                  <a:srgbClr val="FF0000"/>
                </a:solidFill>
              </a:rPr>
              <a:t>and</a:t>
            </a:r>
            <a:r>
              <a:rPr lang="ro-RO" sz="1400" dirty="0" smtClean="0">
                <a:solidFill>
                  <a:srgbClr val="FF0000"/>
                </a:solidFill>
              </a:rPr>
              <a:t> </a:t>
            </a:r>
            <a:r>
              <a:rPr lang="ro-RO" sz="1400" dirty="0" err="1" smtClean="0">
                <a:solidFill>
                  <a:srgbClr val="FF0000"/>
                </a:solidFill>
              </a:rPr>
              <a:t>subject</a:t>
            </a:r>
            <a:endParaRPr lang="ro-RO" sz="1400" dirty="0" smtClean="0">
              <a:solidFill>
                <a:srgbClr val="FF0000"/>
              </a:solidFill>
            </a:endParaRPr>
          </a:p>
          <a:p>
            <a:pPr>
              <a:spcBef>
                <a:spcPts val="0"/>
              </a:spcBef>
              <a:buNone/>
            </a:pPr>
            <a:endParaRPr lang="ro-RO" sz="1400" dirty="0" smtClean="0">
              <a:solidFill>
                <a:srgbClr val="0000FF"/>
              </a:solidFill>
            </a:endParaRPr>
          </a:p>
          <a:p>
            <a:pPr>
              <a:spcBef>
                <a:spcPts val="0"/>
              </a:spcBef>
              <a:buNone/>
            </a:pPr>
            <a:r>
              <a:rPr lang="ro-RO" sz="1400" dirty="0" smtClean="0">
                <a:solidFill>
                  <a:schemeClr val="tx1"/>
                </a:solidFill>
              </a:rPr>
              <a:t>  1      2     </a:t>
            </a:r>
          </a:p>
          <a:p>
            <a:pPr>
              <a:spcBef>
                <a:spcPts val="0"/>
              </a:spcBef>
              <a:buNone/>
            </a:pPr>
            <a:r>
              <a:rPr lang="ro-RO" sz="1400" dirty="0" smtClean="0">
                <a:solidFill>
                  <a:schemeClr val="tx1"/>
                </a:solidFill>
              </a:rPr>
              <a:t>2 0.1455 -     </a:t>
            </a:r>
          </a:p>
          <a:p>
            <a:pPr>
              <a:spcBef>
                <a:spcPts val="0"/>
              </a:spcBef>
              <a:buNone/>
            </a:pPr>
            <a:r>
              <a:rPr lang="ro-RO" sz="1400" dirty="0" smtClean="0">
                <a:solidFill>
                  <a:schemeClr val="tx1"/>
                </a:solidFill>
              </a:rPr>
              <a:t>3 </a:t>
            </a:r>
            <a:r>
              <a:rPr lang="ro-RO" sz="1400" dirty="0" smtClean="0">
                <a:solidFill>
                  <a:srgbClr val="FF0000"/>
                </a:solidFill>
              </a:rPr>
              <a:t>0.0026</a:t>
            </a:r>
            <a:r>
              <a:rPr lang="ro-RO" sz="1400" dirty="0" smtClean="0">
                <a:solidFill>
                  <a:schemeClr val="tx1"/>
                </a:solidFill>
              </a:rPr>
              <a:t> 0.3186</a:t>
            </a:r>
          </a:p>
          <a:p>
            <a:pPr>
              <a:spcBef>
                <a:spcPts val="0"/>
              </a:spcBef>
              <a:buNone/>
            </a:pPr>
            <a:endParaRPr lang="ro-RO" sz="1400" dirty="0" smtClean="0">
              <a:solidFill>
                <a:srgbClr val="0000FF"/>
              </a:solidFill>
            </a:endParaRPr>
          </a:p>
          <a:p>
            <a:pPr>
              <a:spcBef>
                <a:spcPts val="0"/>
              </a:spcBef>
              <a:buNone/>
            </a:pPr>
            <a:r>
              <a:rPr lang="ro-RO" sz="1400" dirty="0" smtClean="0">
                <a:solidFill>
                  <a:srgbClr val="0000FF"/>
                </a:solidFill>
              </a:rPr>
              <a:t>P </a:t>
            </a:r>
            <a:r>
              <a:rPr lang="ro-RO" sz="1400" dirty="0" err="1" smtClean="0">
                <a:solidFill>
                  <a:srgbClr val="0000FF"/>
                </a:solidFill>
              </a:rPr>
              <a:t>value</a:t>
            </a:r>
            <a:r>
              <a:rPr lang="ro-RO" sz="1400" dirty="0" smtClean="0">
                <a:solidFill>
                  <a:srgbClr val="0000FF"/>
                </a:solidFill>
              </a:rPr>
              <a:t> </a:t>
            </a:r>
            <a:r>
              <a:rPr lang="ro-RO" sz="1400" dirty="0" err="1" smtClean="0">
                <a:solidFill>
                  <a:srgbClr val="0000FF"/>
                </a:solidFill>
              </a:rPr>
              <a:t>adjustment</a:t>
            </a:r>
            <a:r>
              <a:rPr lang="ro-RO" sz="1400" dirty="0" smtClean="0">
                <a:solidFill>
                  <a:srgbClr val="0000FF"/>
                </a:solidFill>
              </a:rPr>
              <a:t> </a:t>
            </a:r>
            <a:r>
              <a:rPr lang="ro-RO" sz="1400" dirty="0" err="1" smtClean="0">
                <a:solidFill>
                  <a:srgbClr val="0000FF"/>
                </a:solidFill>
              </a:rPr>
              <a:t>method</a:t>
            </a:r>
            <a:r>
              <a:rPr lang="ro-RO" sz="1400" dirty="0" smtClean="0">
                <a:solidFill>
                  <a:srgbClr val="0000FF"/>
                </a:solidFill>
              </a:rPr>
              <a:t>: none</a:t>
            </a:r>
            <a:endParaRPr lang="en-US" sz="1400" b="1"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81000" y="533400"/>
          <a:ext cx="8001000" cy="5486401"/>
        </p:xfrm>
        <a:graphic>
          <a:graphicData uri="http://schemas.openxmlformats.org/drawingml/2006/table">
            <a:tbl>
              <a:tblPr/>
              <a:tblGrid>
                <a:gridCol w="1369691"/>
                <a:gridCol w="1837389"/>
                <a:gridCol w="2396960"/>
                <a:gridCol w="2396960"/>
              </a:tblGrid>
              <a:tr h="580938">
                <a:tc gridSpan="4">
                  <a:txBody>
                    <a:bodyPr/>
                    <a:lstStyle/>
                    <a:p>
                      <a:pPr algn="ctr" fontAlgn="b"/>
                      <a:r>
                        <a:rPr lang="en-US" sz="1600" b="1" i="0" u="none" strike="noStrike" dirty="0">
                          <a:solidFill>
                            <a:srgbClr val="000000"/>
                          </a:solidFill>
                          <a:latin typeface="Calibri"/>
                        </a:rPr>
                        <a:t>Decision Table for Inferential Statistical Tests Employed</a:t>
                      </a:r>
                      <a:br>
                        <a:rPr lang="en-US" sz="1600" b="1" i="0" u="none" strike="noStrike" dirty="0">
                          <a:solidFill>
                            <a:srgbClr val="000000"/>
                          </a:solidFill>
                          <a:latin typeface="Calibri"/>
                        </a:rPr>
                      </a:br>
                      <a:r>
                        <a:rPr lang="en-US" sz="1600" b="1" i="0" u="none" strike="noStrike" dirty="0">
                          <a:solidFill>
                            <a:srgbClr val="000000"/>
                          </a:solidFill>
                          <a:latin typeface="Calibri"/>
                        </a:rPr>
                        <a:t>with Categorical/Nominal Data</a:t>
                      </a:r>
                    </a:p>
                  </a:txBody>
                  <a:tcPr marL="5744" marR="5744" marT="5744" marB="0" anchor="b">
                    <a:lnL>
                      <a:noFill/>
                    </a:lnL>
                    <a:lnR>
                      <a:noFill/>
                    </a:lnR>
                    <a:lnT>
                      <a:noFill/>
                    </a:lnT>
                    <a:lnB>
                      <a:noFill/>
                    </a:lnB>
                  </a:tcPr>
                </a:tc>
                <a:tc hMerge="1">
                  <a:txBody>
                    <a:bodyPr/>
                    <a:lstStyle/>
                    <a:p>
                      <a:endParaRPr lang="ro-RO"/>
                    </a:p>
                  </a:txBody>
                  <a:tcPr/>
                </a:tc>
                <a:tc hMerge="1">
                  <a:txBody>
                    <a:bodyPr/>
                    <a:lstStyle/>
                    <a:p>
                      <a:endParaRPr lang="ro-RO"/>
                    </a:p>
                  </a:txBody>
                  <a:tcPr/>
                </a:tc>
                <a:tc hMerge="1">
                  <a:txBody>
                    <a:bodyPr/>
                    <a:lstStyle/>
                    <a:p>
                      <a:endParaRPr lang="ro-RO"/>
                    </a:p>
                  </a:txBody>
                  <a:tcPr/>
                </a:tc>
              </a:tr>
              <a:tr h="293851">
                <a:tc>
                  <a:txBody>
                    <a:bodyPr/>
                    <a:lstStyle/>
                    <a:p>
                      <a:pPr algn="l" fontAlgn="b"/>
                      <a:endParaRPr lang="ro-RO" sz="7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o-RO" sz="16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o-RO" sz="1600" b="0" i="0" u="none" strike="noStrike" dirty="0">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o-RO" sz="7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r>
              <a:tr h="257964">
                <a:tc gridSpan="2">
                  <a:txBody>
                    <a:bodyPr/>
                    <a:lstStyle/>
                    <a:p>
                      <a:pPr algn="ctr" fontAlgn="b"/>
                      <a:r>
                        <a:rPr lang="ro-RO" sz="1400" b="1" i="0" u="none" strike="noStrike">
                          <a:solidFill>
                            <a:srgbClr val="000000"/>
                          </a:solidFill>
                          <a:latin typeface="Calibri"/>
                        </a:rPr>
                        <a:t>Number of 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o-RO"/>
                    </a:p>
                  </a:txBody>
                  <a:tcPr/>
                </a:tc>
                <a:tc>
                  <a:txBody>
                    <a:bodyPr/>
                    <a:lstStyle/>
                    <a:p>
                      <a:pPr algn="l" fontAlgn="b"/>
                      <a:r>
                        <a:rPr lang="ro-RO" sz="1400" b="1" i="0" u="none" strike="noStrike">
                          <a:solidFill>
                            <a:srgbClr val="000000"/>
                          </a:solidFill>
                          <a:latin typeface="Calibri"/>
                        </a:rPr>
                        <a:t>Hypothesis evaluated</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400" b="1" i="0" u="none" strike="noStrike" dirty="0">
                          <a:solidFill>
                            <a:srgbClr val="000000"/>
                          </a:solidFill>
                          <a:latin typeface="Calibri"/>
                        </a:rPr>
                        <a:t>Test</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2770">
                <a:tc rowSpan="2" gridSpan="2">
                  <a:txBody>
                    <a:bodyPr/>
                    <a:lstStyle/>
                    <a:p>
                      <a:pPr algn="l" fontAlgn="ctr"/>
                      <a:r>
                        <a:rPr lang="ro-RO" sz="1000" b="0" i="0" u="none" strike="noStrike" dirty="0">
                          <a:solidFill>
                            <a:srgbClr val="000000"/>
                          </a:solidFill>
                          <a:latin typeface="Calibri"/>
                        </a:rPr>
                        <a:t>            Single </a:t>
                      </a:r>
                      <a:r>
                        <a:rPr lang="ro-RO" sz="1000" b="0" i="0" u="none" strike="noStrike" dirty="0" err="1">
                          <a:solidFill>
                            <a:srgbClr val="000000"/>
                          </a:solidFill>
                          <a:latin typeface="Calibri"/>
                        </a:rPr>
                        <a:t>sample</a:t>
                      </a:r>
                      <a:endParaRPr lang="ro-RO" sz="1000" b="0" i="0" u="none" strike="noStrike" dirty="0">
                        <a:solidFill>
                          <a:srgbClr val="000000"/>
                        </a:solidFill>
                        <a:latin typeface="Calibri"/>
                      </a:endParaRPr>
                    </a:p>
                  </a:txBody>
                  <a:tcPr marL="5744" marR="5744" marT="5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o-RO"/>
                    </a:p>
                  </a:txBody>
                  <a:tcPr/>
                </a:tc>
                <a:tc>
                  <a:txBody>
                    <a:bodyPr/>
                    <a:lstStyle/>
                    <a:p>
                      <a:pPr algn="l" fontAlgn="b"/>
                      <a:r>
                        <a:rPr lang="en-US" sz="1000" b="0" i="0" u="none" strike="noStrike" dirty="0">
                          <a:solidFill>
                            <a:srgbClr val="000000"/>
                          </a:solidFill>
                          <a:latin typeface="Calibri"/>
                        </a:rPr>
                        <a:t>Hypothesis about distribution of</a:t>
                      </a:r>
                      <a:br>
                        <a:rPr lang="en-US" sz="1000" b="0" i="0" u="none" strike="noStrike" dirty="0">
                          <a:solidFill>
                            <a:srgbClr val="000000"/>
                          </a:solidFill>
                          <a:latin typeface="Calibri"/>
                        </a:rPr>
                      </a:br>
                      <a:r>
                        <a:rPr lang="en-US" sz="1000" b="0" i="0" u="none" strike="noStrike" dirty="0">
                          <a:solidFill>
                            <a:srgbClr val="000000"/>
                          </a:solidFill>
                          <a:latin typeface="Calibri"/>
                        </a:rPr>
                        <a:t>data in a single population</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Calibri"/>
                        </a:rPr>
                        <a:t> </a:t>
                      </a:r>
                      <a:r>
                        <a:rPr lang="en-US" sz="1000" b="1" i="0" u="none" strike="noStrike" dirty="0" smtClean="0">
                          <a:solidFill>
                            <a:srgbClr val="000000"/>
                          </a:solidFill>
                          <a:latin typeface="Calibri"/>
                        </a:rPr>
                        <a:t>Test 1 </a:t>
                      </a:r>
                      <a:r>
                        <a:rPr lang="en-US" sz="1000" b="0" i="0" u="none" strike="noStrike" dirty="0" smtClean="0">
                          <a:solidFill>
                            <a:srgbClr val="000000"/>
                          </a:solidFill>
                          <a:latin typeface="Calibri"/>
                        </a:rPr>
                        <a:t>- The </a:t>
                      </a:r>
                      <a:r>
                        <a:rPr lang="en-US" sz="1000" b="0" i="0" u="none" strike="noStrike" dirty="0">
                          <a:solidFill>
                            <a:srgbClr val="000000"/>
                          </a:solidFill>
                          <a:latin typeface="Calibri"/>
                        </a:rPr>
                        <a:t>chi-square goodness-of-fit test </a:t>
                      </a:r>
                      <a:br>
                        <a:rPr lang="en-US" sz="1000" b="0" i="0" u="none" strike="noStrike" dirty="0">
                          <a:solidFill>
                            <a:srgbClr val="000000"/>
                          </a:solidFill>
                          <a:latin typeface="Calibri"/>
                        </a:rPr>
                      </a:br>
                      <a:r>
                        <a:rPr lang="en-US" sz="1000" b="1" i="0" u="none" strike="noStrike" dirty="0" err="1" smtClean="0">
                          <a:solidFill>
                            <a:srgbClr val="000000"/>
                          </a:solidFill>
                          <a:latin typeface="Calibri"/>
                        </a:rPr>
                        <a:t>Test</a:t>
                      </a:r>
                      <a:r>
                        <a:rPr lang="en-US" sz="1000" b="1" i="0" u="none" strike="noStrike" dirty="0" smtClean="0">
                          <a:solidFill>
                            <a:srgbClr val="000000"/>
                          </a:solidFill>
                          <a:latin typeface="Calibri"/>
                        </a:rPr>
                        <a:t> 4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binomial sign test for a single sample </a:t>
                      </a:r>
                      <a:br>
                        <a:rPr lang="en-US" sz="1000" b="0" i="0" u="none" strike="noStrike" dirty="0">
                          <a:solidFill>
                            <a:srgbClr val="000000"/>
                          </a:solidFill>
                          <a:latin typeface="Calibri"/>
                        </a:rPr>
                      </a:br>
                      <a:r>
                        <a:rPr lang="en-US" sz="1000" b="0" i="0" u="none" strike="noStrike" dirty="0">
                          <a:solidFill>
                            <a:srgbClr val="000000"/>
                          </a:solidFill>
                          <a:latin typeface="Calibri"/>
                        </a:rPr>
                        <a:t>The z test for a population proportion</a:t>
                      </a:r>
                      <a:br>
                        <a:rPr lang="en-US" sz="1000" b="0" i="0" u="none" strike="noStrike" dirty="0">
                          <a:solidFill>
                            <a:srgbClr val="000000"/>
                          </a:solidFill>
                          <a:latin typeface="Calibri"/>
                        </a:rPr>
                      </a:br>
                      <a:r>
                        <a:rPr lang="en-US" sz="1000" b="1" i="0" u="none" strike="noStrike" dirty="0" smtClean="0">
                          <a:solidFill>
                            <a:srgbClr val="000000"/>
                          </a:solidFill>
                          <a:latin typeface="Calibri"/>
                        </a:rPr>
                        <a:t>Test 3b-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chi-square test of independence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192">
                <a:tc gridSpan="2" vMerge="1">
                  <a:txBody>
                    <a:bodyPr/>
                    <a:lstStyle/>
                    <a:p>
                      <a:endParaRPr lang="ro-RO"/>
                    </a:p>
                  </a:txBody>
                  <a:tcPr/>
                </a:tc>
                <a:tc hMerge="1" vMerge="1">
                  <a:txBody>
                    <a:bodyPr/>
                    <a:lstStyle/>
                    <a:p>
                      <a:endParaRPr lang="ro-RO"/>
                    </a:p>
                  </a:txBody>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083341">
                <a:tc rowSpan="2">
                  <a:txBody>
                    <a:bodyPr/>
                    <a:lstStyle/>
                    <a:p>
                      <a:pPr algn="ctr" fontAlgn="ctr"/>
                      <a:r>
                        <a:rPr lang="ro-RO" sz="1000" b="0" i="0" u="none" strike="noStrike" dirty="0" err="1">
                          <a:solidFill>
                            <a:srgbClr val="000000"/>
                          </a:solidFill>
                          <a:latin typeface="Calibri"/>
                        </a:rPr>
                        <a:t>Two</a:t>
                      </a:r>
                      <a:r>
                        <a:rPr lang="ro-RO" sz="1000" b="0" i="0" u="none" strike="noStrike" dirty="0">
                          <a:solidFill>
                            <a:srgbClr val="000000"/>
                          </a:solidFill>
                          <a:latin typeface="Calibri"/>
                        </a:rPr>
                        <a:t> </a:t>
                      </a:r>
                      <a:r>
                        <a:rPr lang="ro-RO" sz="1000" b="0" i="0" u="none" strike="noStrike" dirty="0" err="1">
                          <a:solidFill>
                            <a:srgbClr val="000000"/>
                          </a:solidFill>
                          <a:latin typeface="Calibri"/>
                        </a:rPr>
                        <a:t>samples</a:t>
                      </a:r>
                      <a:endParaRPr lang="ro-RO" sz="1000" b="0" i="0" u="none" strike="noStrike" dirty="0">
                        <a:solidFill>
                          <a:srgbClr val="000000"/>
                        </a:solidFill>
                        <a:latin typeface="Calibri"/>
                      </a:endParaRPr>
                    </a:p>
                  </a:txBody>
                  <a:tcPr marL="5744" marR="5744" marT="5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000" b="0" i="0" u="none" strike="noStrike" dirty="0" err="1">
                          <a:solidFill>
                            <a:srgbClr val="000000"/>
                          </a:solidFill>
                          <a:latin typeface="Calibri"/>
                        </a:rPr>
                        <a:t>Two</a:t>
                      </a:r>
                      <a:r>
                        <a:rPr lang="ro-RO" sz="1000" b="0" i="0" u="none" strike="noStrike" dirty="0">
                          <a:solidFill>
                            <a:srgbClr val="000000"/>
                          </a:solidFill>
                          <a:latin typeface="Calibri"/>
                        </a:rPr>
                        <a:t> independent </a:t>
                      </a:r>
                      <a:r>
                        <a:rPr lang="ro-RO" sz="1000" b="0" i="0" u="none" strike="noStrike" dirty="0" err="1">
                          <a:solidFill>
                            <a:srgbClr val="000000"/>
                          </a:solidFill>
                          <a:latin typeface="Calibri"/>
                        </a:rPr>
                        <a:t>samples</a:t>
                      </a:r>
                      <a:endParaRPr lang="ro-RO" sz="1000" b="0"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Hypothesis about distribution of data in two independent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smtClean="0">
                          <a:solidFill>
                            <a:srgbClr val="000000"/>
                          </a:solidFill>
                          <a:latin typeface="Calibri"/>
                        </a:rPr>
                        <a:t>Test 3a-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chi-square test for homogeneity </a:t>
                      </a:r>
                      <a:br>
                        <a:rPr lang="en-US" sz="1000" b="0" i="0" u="none" strike="noStrike" dirty="0">
                          <a:solidFill>
                            <a:srgbClr val="000000"/>
                          </a:solidFill>
                          <a:latin typeface="Calibri"/>
                        </a:rPr>
                      </a:br>
                      <a:r>
                        <a:rPr lang="en-US" sz="1000" b="0" i="0" u="none" strike="noStrike" dirty="0">
                          <a:solidFill>
                            <a:srgbClr val="000000"/>
                          </a:solidFill>
                          <a:latin typeface="Calibri"/>
                        </a:rPr>
                        <a:t>The Fisher exact test</a:t>
                      </a:r>
                      <a:br>
                        <a:rPr lang="en-US" sz="1000" b="0" i="0" u="none" strike="noStrike" dirty="0">
                          <a:solidFill>
                            <a:srgbClr val="000000"/>
                          </a:solidFill>
                          <a:latin typeface="Calibri"/>
                        </a:rPr>
                      </a:br>
                      <a:r>
                        <a:rPr lang="en-US" sz="1000" b="0" i="0" u="none" strike="noStrike" dirty="0">
                          <a:solidFill>
                            <a:srgbClr val="000000"/>
                          </a:solidFill>
                          <a:latin typeface="Calibri"/>
                        </a:rPr>
                        <a:t>The z test for two independent proportions </a:t>
                      </a:r>
                      <a:br>
                        <a:rPr lang="en-US" sz="1000" b="0" i="0" u="none" strike="noStrike" dirty="0">
                          <a:solidFill>
                            <a:srgbClr val="000000"/>
                          </a:solidFill>
                          <a:latin typeface="Calibri"/>
                        </a:rPr>
                      </a:br>
                      <a:endParaRPr lang="en-US" sz="1000" b="0"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051">
                <a:tc vMerge="1">
                  <a:txBody>
                    <a:bodyPr/>
                    <a:lstStyle/>
                    <a:p>
                      <a:endParaRPr lang="ro-RO"/>
                    </a:p>
                  </a:txBody>
                  <a:tcPr/>
                </a:tc>
                <a:tc>
                  <a:txBody>
                    <a:bodyPr/>
                    <a:lstStyle/>
                    <a:p>
                      <a:pPr algn="l" fontAlgn="b"/>
                      <a:r>
                        <a:rPr lang="ro-RO" sz="1000" b="0" i="0" u="none" strike="noStrike" dirty="0" err="1">
                          <a:solidFill>
                            <a:srgbClr val="000000"/>
                          </a:solidFill>
                          <a:latin typeface="Calibri"/>
                        </a:rPr>
                        <a:t>Two</a:t>
                      </a:r>
                      <a:r>
                        <a:rPr lang="ro-RO" sz="1000" b="0" i="0" u="none" strike="noStrike" dirty="0">
                          <a:solidFill>
                            <a:srgbClr val="000000"/>
                          </a:solidFill>
                          <a:latin typeface="Calibri"/>
                        </a:rPr>
                        <a:t>  dependent </a:t>
                      </a:r>
                      <a:r>
                        <a:rPr lang="ro-RO" sz="1000" b="0" i="0" u="none" strike="noStrike" dirty="0" err="1">
                          <a:solidFill>
                            <a:srgbClr val="000000"/>
                          </a:solidFill>
                          <a:latin typeface="Calibri"/>
                        </a:rPr>
                        <a:t>samples</a:t>
                      </a:r>
                      <a:endParaRPr lang="ro-RO" sz="1000" b="0"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Hypothesis about distribution of data in two 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000" b="0" i="0" u="none" strike="noStrike" dirty="0">
                          <a:solidFill>
                            <a:srgbClr val="000000"/>
                          </a:solidFill>
                          <a:latin typeface="Calibri"/>
                        </a:rPr>
                        <a:t>The </a:t>
                      </a:r>
                      <a:r>
                        <a:rPr lang="ro-RO" sz="1000" b="0" i="0" u="none" strike="noStrike" dirty="0" err="1">
                          <a:solidFill>
                            <a:srgbClr val="000000"/>
                          </a:solidFill>
                          <a:latin typeface="Calibri"/>
                        </a:rPr>
                        <a:t>McNemar</a:t>
                      </a:r>
                      <a:r>
                        <a:rPr lang="ro-RO" sz="1000" b="0" i="0" u="none" strike="noStrike" dirty="0">
                          <a:solidFill>
                            <a:srgbClr val="000000"/>
                          </a:solidFill>
                          <a:latin typeface="Calibri"/>
                        </a:rPr>
                        <a:t> test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192">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dirty="0">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545051">
                <a:tc rowSpan="2">
                  <a:txBody>
                    <a:bodyPr/>
                    <a:lstStyle/>
                    <a:p>
                      <a:pPr algn="ctr" fontAlgn="ctr"/>
                      <a:r>
                        <a:rPr lang="ro-RO" sz="1000" b="0" i="0" u="none" strike="noStrike">
                          <a:solidFill>
                            <a:srgbClr val="000000"/>
                          </a:solidFill>
                          <a:latin typeface="Calibri"/>
                        </a:rPr>
                        <a:t>Two or more samples</a:t>
                      </a:r>
                    </a:p>
                  </a:txBody>
                  <a:tcPr marL="5744" marR="5744" marT="5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Two or more independent</a:t>
                      </a:r>
                      <a:br>
                        <a:rPr lang="en-US" sz="1000" b="0" i="0" u="none" strike="noStrike">
                          <a:solidFill>
                            <a:srgbClr val="000000"/>
                          </a:solidFill>
                          <a:latin typeface="Calibri"/>
                        </a:rPr>
                      </a:br>
                      <a:r>
                        <a:rPr lang="en-US" sz="1000" b="0" i="0" u="none" strike="noStrike">
                          <a:solidFill>
                            <a:srgbClr val="000000"/>
                          </a:solidFill>
                          <a:latin typeface="Calibri"/>
                        </a:rPr>
                        <a:t>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Hypothesis about distribution of data in two or more independent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Calibri"/>
                        </a:rPr>
                        <a:t>  </a:t>
                      </a:r>
                      <a:r>
                        <a:rPr lang="en-US" sz="1000" b="1" i="0" u="none" strike="noStrike" dirty="0" smtClean="0">
                          <a:solidFill>
                            <a:srgbClr val="000000"/>
                          </a:solidFill>
                          <a:latin typeface="Calibri"/>
                        </a:rPr>
                        <a:t>Test 3a-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chi-square test for homogeneity </a:t>
                      </a:r>
                      <a:br>
                        <a:rPr lang="en-US" sz="1000" b="0" i="0" u="none" strike="noStrike" dirty="0">
                          <a:solidFill>
                            <a:srgbClr val="000000"/>
                          </a:solidFill>
                          <a:latin typeface="Calibri"/>
                        </a:rPr>
                      </a:br>
                      <a:endParaRPr lang="en-US" sz="1000" b="0"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051">
                <a:tc vMerge="1">
                  <a:txBody>
                    <a:bodyPr/>
                    <a:lstStyle/>
                    <a:p>
                      <a:endParaRPr lang="ro-RO"/>
                    </a:p>
                  </a:txBody>
                  <a:tcPr/>
                </a:tc>
                <a:tc>
                  <a:txBody>
                    <a:bodyPr/>
                    <a:lstStyle/>
                    <a:p>
                      <a:pPr algn="l" fontAlgn="b"/>
                      <a:r>
                        <a:rPr lang="en-US" sz="1000" b="0" i="0" u="none" strike="noStrike">
                          <a:solidFill>
                            <a:srgbClr val="000000"/>
                          </a:solidFill>
                          <a:latin typeface="Calibri"/>
                        </a:rPr>
                        <a:t>Two or more dependent 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Hypothesis about distribution of </a:t>
                      </a:r>
                      <a:r>
                        <a:rPr lang="en-US" sz="1000" b="0" i="0" u="none" strike="noStrike" dirty="0" err="1">
                          <a:solidFill>
                            <a:srgbClr val="000000"/>
                          </a:solidFill>
                          <a:latin typeface="Calibri"/>
                        </a:rPr>
                        <a:t>of</a:t>
                      </a:r>
                      <a:r>
                        <a:rPr lang="en-US" sz="1000" b="0" i="0" u="none" strike="noStrike" dirty="0">
                          <a:solidFill>
                            <a:srgbClr val="000000"/>
                          </a:solidFill>
                          <a:latin typeface="Calibri"/>
                        </a:rPr>
                        <a:t> data in two or more 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000" b="0" i="0" u="none" strike="noStrike" dirty="0">
                          <a:solidFill>
                            <a:srgbClr val="000000"/>
                          </a:solidFill>
                          <a:latin typeface="Calibri"/>
                        </a:rPr>
                        <a:t>The </a:t>
                      </a:r>
                      <a:r>
                        <a:rPr lang="ro-RO" sz="1000" b="0" i="0" u="none" strike="noStrike" dirty="0" err="1">
                          <a:solidFill>
                            <a:srgbClr val="000000"/>
                          </a:solidFill>
                          <a:latin typeface="Calibri"/>
                        </a:rPr>
                        <a:t>Cochran</a:t>
                      </a:r>
                      <a:r>
                        <a:rPr lang="ro-RO" sz="1000" b="0" i="0" u="none" strike="noStrike" dirty="0">
                          <a:solidFill>
                            <a:srgbClr val="000000"/>
                          </a:solidFill>
                          <a:latin typeface="Calibri"/>
                        </a:rPr>
                        <a:t> Q test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143000"/>
          <a:ext cx="8229600" cy="4897871"/>
        </p:xfrm>
        <a:graphic>
          <a:graphicData uri="http://schemas.openxmlformats.org/drawingml/2006/table">
            <a:tbl>
              <a:tblPr/>
              <a:tblGrid>
                <a:gridCol w="1408825"/>
                <a:gridCol w="1889887"/>
                <a:gridCol w="2465444"/>
                <a:gridCol w="2465444"/>
              </a:tblGrid>
              <a:tr h="523875">
                <a:tc gridSpan="4">
                  <a:txBody>
                    <a:bodyPr/>
                    <a:lstStyle/>
                    <a:p>
                      <a:pPr algn="ctr" fontAlgn="b"/>
                      <a:r>
                        <a:rPr lang="en-US" sz="2000" b="1" i="0" u="none" strike="noStrike" dirty="0">
                          <a:solidFill>
                            <a:srgbClr val="000000"/>
                          </a:solidFill>
                          <a:latin typeface="Calibri"/>
                        </a:rPr>
                        <a:t>Decision Table for Inferential Statistical Tests Employed</a:t>
                      </a:r>
                      <a:br>
                        <a:rPr lang="en-US" sz="2000" b="1" i="0" u="none" strike="noStrike" dirty="0">
                          <a:solidFill>
                            <a:srgbClr val="000000"/>
                          </a:solidFill>
                          <a:latin typeface="Calibri"/>
                        </a:rPr>
                      </a:br>
                      <a:r>
                        <a:rPr lang="en-US" sz="2000" b="1" i="0" u="none" strike="noStrike" dirty="0">
                          <a:solidFill>
                            <a:srgbClr val="000000"/>
                          </a:solidFill>
                          <a:latin typeface="Calibri"/>
                        </a:rPr>
                        <a:t>with Ordinal/Rank-Order Data</a:t>
                      </a:r>
                    </a:p>
                  </a:txBody>
                  <a:tcPr marL="5744" marR="5744" marT="5744" marB="0" anchor="b">
                    <a:lnL>
                      <a:noFill/>
                    </a:lnL>
                    <a:lnR>
                      <a:noFill/>
                    </a:lnR>
                    <a:lnT>
                      <a:noFill/>
                    </a:lnT>
                    <a:lnB>
                      <a:noFill/>
                    </a:lnB>
                  </a:tcPr>
                </a:tc>
                <a:tc hMerge="1">
                  <a:txBody>
                    <a:bodyPr/>
                    <a:lstStyle/>
                    <a:p>
                      <a:endParaRPr lang="ro-RO"/>
                    </a:p>
                  </a:txBody>
                  <a:tcPr/>
                </a:tc>
                <a:tc hMerge="1">
                  <a:txBody>
                    <a:bodyPr/>
                    <a:lstStyle/>
                    <a:p>
                      <a:endParaRPr lang="ro-RO"/>
                    </a:p>
                  </a:txBody>
                  <a:tcPr/>
                </a:tc>
                <a:tc hMerge="1">
                  <a:txBody>
                    <a:bodyPr/>
                    <a:lstStyle/>
                    <a:p>
                      <a:endParaRPr lang="ro-RO"/>
                    </a:p>
                  </a:txBody>
                  <a:tcPr/>
                </a:tc>
              </a:tr>
              <a:tr h="174625">
                <a:tc>
                  <a:txBody>
                    <a:bodyPr/>
                    <a:lstStyle/>
                    <a:p>
                      <a:pPr algn="l" fontAlgn="b"/>
                      <a:endParaRPr lang="ro-RO" sz="7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o-RO" sz="7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o-RO" sz="7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o-RO" sz="700" b="0" i="0" u="none" strike="noStrike">
                        <a:solidFill>
                          <a:srgbClr val="000000"/>
                        </a:solidFill>
                        <a:latin typeface="Calibri"/>
                      </a:endParaRPr>
                    </a:p>
                  </a:txBody>
                  <a:tcPr marL="5744" marR="5744" marT="5744" marB="0" anchor="b">
                    <a:lnL>
                      <a:noFill/>
                    </a:lnL>
                    <a:lnR>
                      <a:noFill/>
                    </a:lnR>
                    <a:lnT>
                      <a:noFill/>
                    </a:lnT>
                    <a:lnB w="6350" cap="flat" cmpd="sng" algn="ctr">
                      <a:solidFill>
                        <a:srgbClr val="000000"/>
                      </a:solidFill>
                      <a:prstDash val="solid"/>
                      <a:round/>
                      <a:headEnd type="none" w="med" len="med"/>
                      <a:tailEnd type="none" w="med" len="med"/>
                    </a:lnB>
                  </a:tcPr>
                </a:tc>
              </a:tr>
              <a:tr h="174625">
                <a:tc gridSpan="2">
                  <a:txBody>
                    <a:bodyPr/>
                    <a:lstStyle/>
                    <a:p>
                      <a:pPr algn="ctr" fontAlgn="b">
                        <a:spcBef>
                          <a:spcPts val="1200"/>
                        </a:spcBef>
                      </a:pPr>
                      <a:r>
                        <a:rPr lang="ro-RO" sz="1400" b="1" i="0" u="none" strike="noStrike" dirty="0" err="1" smtClean="0">
                          <a:solidFill>
                            <a:srgbClr val="000000"/>
                          </a:solidFill>
                          <a:latin typeface="Calibri"/>
                        </a:rPr>
                        <a:t>Number</a:t>
                      </a:r>
                      <a:r>
                        <a:rPr lang="ro-RO" sz="1400" b="1" i="0" u="none" strike="noStrike" dirty="0" smtClean="0">
                          <a:solidFill>
                            <a:srgbClr val="000000"/>
                          </a:solidFill>
                          <a:latin typeface="Calibri"/>
                        </a:rPr>
                        <a:t> </a:t>
                      </a:r>
                      <a:r>
                        <a:rPr lang="ro-RO" sz="1400" b="1" i="0" u="none" strike="noStrike" dirty="0">
                          <a:solidFill>
                            <a:srgbClr val="000000"/>
                          </a:solidFill>
                          <a:latin typeface="Calibri"/>
                        </a:rPr>
                        <a:t>of </a:t>
                      </a:r>
                      <a:r>
                        <a:rPr lang="ro-RO" sz="1400" b="1" i="0" u="none" strike="noStrike" dirty="0" err="1">
                          <a:solidFill>
                            <a:srgbClr val="000000"/>
                          </a:solidFill>
                          <a:latin typeface="Calibri"/>
                        </a:rPr>
                        <a:t>samples</a:t>
                      </a:r>
                      <a:endParaRPr lang="ro-RO" sz="1400" b="1" i="0" u="none" strike="noStrike" dirty="0">
                        <a:solidFill>
                          <a:srgbClr val="000000"/>
                        </a:solidFill>
                        <a:latin typeface="Calibri"/>
                      </a:endParaRPr>
                    </a:p>
                    <a:p>
                      <a:pPr algn="ctr" fontAlgn="b"/>
                      <a:r>
                        <a:rPr lang="ro-RO" sz="1400" b="1" i="0" u="none" strike="noStrike" dirty="0">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o-RO" sz="1400" b="1"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dirty="0" err="1">
                          <a:solidFill>
                            <a:srgbClr val="000000"/>
                          </a:solidFill>
                          <a:latin typeface="Calibri"/>
                        </a:rPr>
                        <a:t>Hypothesis</a:t>
                      </a:r>
                      <a:r>
                        <a:rPr lang="ro-RO" sz="1400" b="1" i="0" u="none" strike="noStrike" dirty="0">
                          <a:solidFill>
                            <a:srgbClr val="000000"/>
                          </a:solidFill>
                          <a:latin typeface="Calibri"/>
                        </a:rPr>
                        <a:t> </a:t>
                      </a:r>
                      <a:r>
                        <a:rPr lang="ro-RO" sz="1400" b="1" i="0" u="none" strike="noStrike" dirty="0" err="1">
                          <a:solidFill>
                            <a:srgbClr val="000000"/>
                          </a:solidFill>
                          <a:latin typeface="Calibri"/>
                        </a:rPr>
                        <a:t>evaluated</a:t>
                      </a:r>
                      <a:endParaRPr lang="ro-RO" sz="1400" b="1"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o-RO" sz="1400" b="1" i="0" u="none" strike="noStrike" dirty="0">
                          <a:solidFill>
                            <a:srgbClr val="000000"/>
                          </a:solidFill>
                          <a:latin typeface="Calibri"/>
                        </a:rPr>
                        <a:t>Test</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875">
                <a:tc rowSpan="2" gridSpan="2">
                  <a:txBody>
                    <a:bodyPr/>
                    <a:lstStyle/>
                    <a:p>
                      <a:pPr algn="l" fontAlgn="ctr"/>
                      <a:r>
                        <a:rPr lang="ro-RO" sz="1000" b="0" i="0" u="none" strike="noStrike" dirty="0">
                          <a:solidFill>
                            <a:srgbClr val="000000"/>
                          </a:solidFill>
                          <a:latin typeface="Calibri"/>
                        </a:rPr>
                        <a:t>            Single </a:t>
                      </a:r>
                      <a:r>
                        <a:rPr lang="ro-RO" sz="1000" b="0" i="0" u="none" strike="noStrike" dirty="0" err="1">
                          <a:solidFill>
                            <a:srgbClr val="000000"/>
                          </a:solidFill>
                          <a:latin typeface="Calibri"/>
                        </a:rPr>
                        <a:t>sample</a:t>
                      </a:r>
                      <a:endParaRPr lang="ro-RO" sz="1000" b="0" i="0" u="none" strike="noStrike" dirty="0">
                        <a:solidFill>
                          <a:srgbClr val="000000"/>
                        </a:solidFill>
                        <a:latin typeface="Calibri"/>
                      </a:endParaRPr>
                    </a:p>
                  </a:txBody>
                  <a:tcPr marL="5744" marR="5744" marT="5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o-RO"/>
                    </a:p>
                  </a:txBody>
                  <a:tcPr/>
                </a:tc>
                <a:tc>
                  <a:txBody>
                    <a:bodyPr/>
                    <a:lstStyle/>
                    <a:p>
                      <a:pPr algn="l" fontAlgn="b"/>
                      <a:r>
                        <a:rPr lang="en-US" sz="1000" b="0" i="0" u="none" strike="noStrike">
                          <a:solidFill>
                            <a:srgbClr val="000000"/>
                          </a:solidFill>
                          <a:latin typeface="Calibri"/>
                        </a:rPr>
                        <a:t>Hypothesis about a population</a:t>
                      </a:r>
                      <a:br>
                        <a:rPr lang="en-US" sz="1000" b="0" i="0" u="none" strike="noStrike">
                          <a:solidFill>
                            <a:srgbClr val="000000"/>
                          </a:solidFill>
                          <a:latin typeface="Calibri"/>
                        </a:rPr>
                      </a:br>
                      <a:r>
                        <a:rPr lang="en-US" sz="1000" b="0" i="0" u="none" strike="noStrike">
                          <a:solidFill>
                            <a:srgbClr val="000000"/>
                          </a:solidFill>
                          <a:latin typeface="Calibri"/>
                        </a:rPr>
                        <a:t>median or the distribution of data</a:t>
                      </a:r>
                      <a:br>
                        <a:rPr lang="en-US" sz="1000" b="0" i="0" u="none" strike="noStrike">
                          <a:solidFill>
                            <a:srgbClr val="000000"/>
                          </a:solidFill>
                          <a:latin typeface="Calibri"/>
                        </a:rPr>
                      </a:br>
                      <a:r>
                        <a:rPr lang="en-US" sz="1000" b="0" i="0" u="none" strike="noStrike">
                          <a:solidFill>
                            <a:srgbClr val="000000"/>
                          </a:solidFill>
                          <a:latin typeface="Calibri"/>
                        </a:rPr>
                        <a:t>in a single population</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smtClean="0">
                          <a:solidFill>
                            <a:srgbClr val="000000"/>
                          </a:solidFill>
                          <a:latin typeface="Calibri"/>
                        </a:rPr>
                        <a:t>Test5</a:t>
                      </a:r>
                      <a:r>
                        <a:rPr lang="en-US" sz="1000" b="0" i="0" u="none" strike="noStrike" dirty="0" smtClean="0">
                          <a:solidFill>
                            <a:srgbClr val="000000"/>
                          </a:solidFill>
                          <a:latin typeface="Calibri"/>
                        </a:rPr>
                        <a:t>. The </a:t>
                      </a:r>
                      <a:r>
                        <a:rPr lang="en-US" sz="1000" b="0" i="0" u="none" strike="noStrike" dirty="0" err="1">
                          <a:solidFill>
                            <a:srgbClr val="000000"/>
                          </a:solidFill>
                          <a:latin typeface="Calibri"/>
                        </a:rPr>
                        <a:t>Wilcoxon</a:t>
                      </a:r>
                      <a:r>
                        <a:rPr lang="en-US" sz="1000" b="0" i="0" u="none" strike="noStrike" dirty="0">
                          <a:solidFill>
                            <a:srgbClr val="000000"/>
                          </a:solidFill>
                          <a:latin typeface="Calibri"/>
                        </a:rPr>
                        <a:t> signed-ranks test </a:t>
                      </a:r>
                      <a:br>
                        <a:rPr lang="en-US" sz="1000" b="0" i="0" u="none" strike="noStrike" dirty="0">
                          <a:solidFill>
                            <a:srgbClr val="000000"/>
                          </a:solidFill>
                          <a:latin typeface="Calibri"/>
                        </a:rPr>
                      </a:br>
                      <a:r>
                        <a:rPr lang="en-US" sz="1000" b="1" i="0" u="none" strike="noStrike" dirty="0" err="1" smtClean="0">
                          <a:solidFill>
                            <a:srgbClr val="000000"/>
                          </a:solidFill>
                          <a:latin typeface="Calibri"/>
                        </a:rPr>
                        <a:t>Test</a:t>
                      </a:r>
                      <a:r>
                        <a:rPr lang="en-US" sz="1000" b="1" i="0" u="none" strike="noStrike" baseline="0" dirty="0" smtClean="0">
                          <a:solidFill>
                            <a:srgbClr val="000000"/>
                          </a:solidFill>
                          <a:latin typeface="Calibri"/>
                        </a:rPr>
                        <a:t> 2</a:t>
                      </a:r>
                      <a:r>
                        <a:rPr lang="en-US" sz="1000" b="0" i="0" u="none" strike="noStrike" baseline="0" dirty="0" smtClean="0">
                          <a:solidFill>
                            <a:srgbClr val="000000"/>
                          </a:solidFill>
                          <a:latin typeface="Calibri"/>
                        </a:rPr>
                        <a:t>. </a:t>
                      </a:r>
                      <a:r>
                        <a:rPr lang="en-US" sz="1000" b="0" i="0" u="none" strike="noStrike" dirty="0" smtClean="0">
                          <a:solidFill>
                            <a:srgbClr val="000000"/>
                          </a:solidFill>
                          <a:latin typeface="Calibri"/>
                        </a:rPr>
                        <a:t>The </a:t>
                      </a:r>
                      <a:r>
                        <a:rPr lang="en-US" sz="1000" b="0" i="0" u="none" strike="noStrike" dirty="0" err="1">
                          <a:solidFill>
                            <a:srgbClr val="000000"/>
                          </a:solidFill>
                          <a:latin typeface="Calibri"/>
                        </a:rPr>
                        <a:t>Kolmogorov</a:t>
                      </a:r>
                      <a:r>
                        <a:rPr lang="en-US" sz="1000" b="0" i="0" u="none" strike="noStrike" dirty="0">
                          <a:solidFill>
                            <a:srgbClr val="000000"/>
                          </a:solidFill>
                          <a:latin typeface="Calibri"/>
                        </a:rPr>
                        <a:t>–Smirnov goodness-of-fit test </a:t>
                      </a:r>
                      <a:br>
                        <a:rPr lang="en-US" sz="1000" b="0" i="0" u="none" strike="noStrike" dirty="0">
                          <a:solidFill>
                            <a:srgbClr val="000000"/>
                          </a:solidFill>
                          <a:latin typeface="Calibri"/>
                        </a:rPr>
                      </a:br>
                      <a:r>
                        <a:rPr lang="en-US" sz="1000" b="1" i="0" u="none" strike="noStrike" dirty="0" err="1" smtClean="0">
                          <a:solidFill>
                            <a:srgbClr val="000000"/>
                          </a:solidFill>
                          <a:latin typeface="Calibri"/>
                        </a:rPr>
                        <a:t>Test</a:t>
                      </a:r>
                      <a:r>
                        <a:rPr lang="en-US" sz="1000" b="1" i="0" u="none" strike="noStrike" dirty="0" smtClean="0">
                          <a:solidFill>
                            <a:srgbClr val="000000"/>
                          </a:solidFill>
                          <a:latin typeface="Calibri"/>
                        </a:rPr>
                        <a:t> 6</a:t>
                      </a:r>
                      <a:r>
                        <a:rPr lang="en-US" sz="1000" b="0" i="0" u="none" strike="noStrike" dirty="0" smtClean="0">
                          <a:solidFill>
                            <a:srgbClr val="000000"/>
                          </a:solidFill>
                          <a:latin typeface="Calibri"/>
                        </a:rPr>
                        <a:t>. The </a:t>
                      </a:r>
                      <a:r>
                        <a:rPr lang="en-US" sz="1000" b="0" i="0" u="none" strike="noStrike" dirty="0">
                          <a:solidFill>
                            <a:srgbClr val="000000"/>
                          </a:solidFill>
                          <a:latin typeface="Calibri"/>
                        </a:rPr>
                        <a:t>single-sample test for the median</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625">
                <a:tc gridSpan="2" vMerge="1">
                  <a:txBody>
                    <a:bodyPr/>
                    <a:lstStyle/>
                    <a:p>
                      <a:endParaRPr lang="ro-RO"/>
                    </a:p>
                  </a:txBody>
                  <a:tcPr/>
                </a:tc>
                <a:tc hMerge="1" vMerge="1">
                  <a:txBody>
                    <a:bodyPr/>
                    <a:lstStyle/>
                    <a:p>
                      <a:endParaRPr lang="ro-RO"/>
                    </a:p>
                  </a:txBody>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dirty="0">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047749">
                <a:tc rowSpan="2">
                  <a:txBody>
                    <a:bodyPr/>
                    <a:lstStyle/>
                    <a:p>
                      <a:pPr algn="ctr" fontAlgn="ctr"/>
                      <a:r>
                        <a:rPr lang="ro-RO" sz="1000" b="0" i="0" u="none" strike="noStrike">
                          <a:solidFill>
                            <a:srgbClr val="000000"/>
                          </a:solidFill>
                          <a:latin typeface="Calibri"/>
                        </a:rPr>
                        <a:t>Two samples</a:t>
                      </a:r>
                    </a:p>
                  </a:txBody>
                  <a:tcPr marL="5744" marR="5744" marT="5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000" b="0" i="0" u="none" strike="noStrike">
                          <a:solidFill>
                            <a:srgbClr val="000000"/>
                          </a:solidFill>
                          <a:latin typeface="Calibri"/>
                        </a:rPr>
                        <a:t>Two independent 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Hypothesis about two independent</a:t>
                      </a:r>
                      <a:br>
                        <a:rPr lang="en-US" sz="1000" b="0" i="0" u="none" strike="noStrike">
                          <a:solidFill>
                            <a:srgbClr val="000000"/>
                          </a:solidFill>
                          <a:latin typeface="Calibri"/>
                        </a:rPr>
                      </a:br>
                      <a:r>
                        <a:rPr lang="en-US" sz="1000" b="0" i="0" u="none" strike="noStrike">
                          <a:solidFill>
                            <a:srgbClr val="000000"/>
                          </a:solidFill>
                          <a:latin typeface="Calibri"/>
                        </a:rPr>
                        <a:t>population medians, or some other</a:t>
                      </a:r>
                      <a:br>
                        <a:rPr lang="en-US" sz="1000" b="0" i="0" u="none" strike="noStrike">
                          <a:solidFill>
                            <a:srgbClr val="000000"/>
                          </a:solidFill>
                          <a:latin typeface="Calibri"/>
                        </a:rPr>
                      </a:br>
                      <a:r>
                        <a:rPr lang="en-US" sz="1000" b="0" i="0" u="none" strike="noStrike">
                          <a:solidFill>
                            <a:srgbClr val="000000"/>
                          </a:solidFill>
                          <a:latin typeface="Calibri"/>
                        </a:rPr>
                        <a:t>characteristic (other than variability) of two independent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smtClean="0">
                          <a:solidFill>
                            <a:srgbClr val="000000"/>
                          </a:solidFill>
                          <a:latin typeface="Calibri"/>
                        </a:rPr>
                        <a:t>Test7.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Mann–Whitney U test </a:t>
                      </a:r>
                      <a:br>
                        <a:rPr lang="en-US" sz="1000" b="0" i="0" u="none" strike="noStrike" dirty="0">
                          <a:solidFill>
                            <a:srgbClr val="000000"/>
                          </a:solidFill>
                          <a:latin typeface="Calibri"/>
                        </a:rPr>
                      </a:br>
                      <a:r>
                        <a:rPr lang="en-US" sz="1000" b="0" i="0" u="none" strike="noStrike" dirty="0" smtClean="0">
                          <a:solidFill>
                            <a:srgbClr val="000000"/>
                          </a:solidFill>
                          <a:latin typeface="Calibri"/>
                        </a:rPr>
                        <a:t>The </a:t>
                      </a:r>
                      <a:r>
                        <a:rPr lang="en-US" sz="1000" b="0" i="0" u="none" strike="noStrike" dirty="0" err="1">
                          <a:solidFill>
                            <a:srgbClr val="000000"/>
                          </a:solidFill>
                          <a:latin typeface="Calibri"/>
                        </a:rPr>
                        <a:t>Kolmogorov</a:t>
                      </a:r>
                      <a:r>
                        <a:rPr lang="en-US" sz="1000" b="0" i="0" u="none" strike="noStrike" dirty="0">
                          <a:solidFill>
                            <a:srgbClr val="000000"/>
                          </a:solidFill>
                          <a:latin typeface="Calibri"/>
                        </a:rPr>
                        <a:t>–Smirnov test for two independent samples </a:t>
                      </a:r>
                      <a:br>
                        <a:rPr lang="en-US" sz="1000" b="0" i="0" u="none" strike="noStrike" dirty="0">
                          <a:solidFill>
                            <a:srgbClr val="000000"/>
                          </a:solidFill>
                          <a:latin typeface="Calibri"/>
                        </a:rPr>
                      </a:br>
                      <a:r>
                        <a:rPr lang="en-US" sz="1000" b="0" i="0" u="none" strike="noStrike" dirty="0">
                          <a:solidFill>
                            <a:srgbClr val="000000"/>
                          </a:solidFill>
                          <a:latin typeface="Calibri"/>
                        </a:rPr>
                        <a:t>The median test for independent samples</a:t>
                      </a:r>
                      <a:br>
                        <a:rPr lang="en-US" sz="1000" b="0" i="0" u="none" strike="noStrike" dirty="0">
                          <a:solidFill>
                            <a:srgbClr val="000000"/>
                          </a:solidFill>
                          <a:latin typeface="Calibri"/>
                        </a:rPr>
                      </a:br>
                      <a:r>
                        <a:rPr lang="en-US" sz="1000" b="0" i="0" u="none" strike="noStrike" dirty="0">
                          <a:solidFill>
                            <a:srgbClr val="000000"/>
                          </a:solidFill>
                          <a:latin typeface="Calibri"/>
                        </a:rPr>
                        <a:t/>
                      </a:r>
                      <a:br>
                        <a:rPr lang="en-US" sz="1000" b="0" i="0" u="none" strike="noStrike" dirty="0">
                          <a:solidFill>
                            <a:srgbClr val="000000"/>
                          </a:solidFill>
                          <a:latin typeface="Calibri"/>
                        </a:rPr>
                      </a:br>
                      <a:endParaRPr lang="en-US" sz="1000" b="0"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1">
                <a:tc vMerge="1">
                  <a:txBody>
                    <a:bodyPr/>
                    <a:lstStyle/>
                    <a:p>
                      <a:endParaRPr lang="ro-RO"/>
                    </a:p>
                  </a:txBody>
                  <a:tcPr/>
                </a:tc>
                <a:tc>
                  <a:txBody>
                    <a:bodyPr/>
                    <a:lstStyle/>
                    <a:p>
                      <a:pPr algn="l" fontAlgn="b"/>
                      <a:r>
                        <a:rPr lang="ro-RO" sz="1000" b="0" i="0" u="none" strike="noStrike">
                          <a:solidFill>
                            <a:srgbClr val="000000"/>
                          </a:solidFill>
                          <a:latin typeface="Calibri"/>
                        </a:rPr>
                        <a:t>Two  dependent 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Hypothesis about the ordering of</a:t>
                      </a:r>
                      <a:br>
                        <a:rPr lang="en-US" sz="1000" b="0" i="0" u="none" strike="noStrike">
                          <a:solidFill>
                            <a:srgbClr val="000000"/>
                          </a:solidFill>
                          <a:latin typeface="Calibri"/>
                        </a:rPr>
                      </a:br>
                      <a:r>
                        <a:rPr lang="en-US" sz="1000" b="0" i="0" u="none" strike="noStrike">
                          <a:solidFill>
                            <a:srgbClr val="000000"/>
                          </a:solidFill>
                          <a:latin typeface="Calibri"/>
                        </a:rPr>
                        <a:t>data in two 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smtClean="0">
                          <a:solidFill>
                            <a:srgbClr val="000000"/>
                          </a:solidFill>
                          <a:latin typeface="Calibri"/>
                        </a:rPr>
                        <a:t>Test8. </a:t>
                      </a:r>
                      <a:r>
                        <a:rPr lang="en-US" sz="1000" b="0" i="0" u="none" strike="noStrike" dirty="0" smtClean="0">
                          <a:solidFill>
                            <a:srgbClr val="000000"/>
                          </a:solidFill>
                          <a:latin typeface="Calibri"/>
                        </a:rPr>
                        <a:t>The </a:t>
                      </a:r>
                      <a:r>
                        <a:rPr lang="en-US" sz="1000" b="0" i="0" u="none" strike="noStrike" dirty="0" err="1">
                          <a:solidFill>
                            <a:srgbClr val="000000"/>
                          </a:solidFill>
                          <a:latin typeface="Calibri"/>
                        </a:rPr>
                        <a:t>Wilcoxon</a:t>
                      </a:r>
                      <a:r>
                        <a:rPr lang="en-US" sz="1000" b="0" i="0" u="none" strike="noStrike" dirty="0">
                          <a:solidFill>
                            <a:srgbClr val="000000"/>
                          </a:solidFill>
                          <a:latin typeface="Calibri"/>
                        </a:rPr>
                        <a:t> matched-pairs signed-ranks test</a:t>
                      </a:r>
                      <a:br>
                        <a:rPr lang="en-US" sz="1000" b="0" i="0" u="none" strike="noStrike" dirty="0">
                          <a:solidFill>
                            <a:srgbClr val="000000"/>
                          </a:solidFill>
                          <a:latin typeface="Calibri"/>
                        </a:rPr>
                      </a:br>
                      <a:r>
                        <a:rPr lang="en-US" sz="1000" b="1" i="0" u="none" strike="noStrike" dirty="0" smtClean="0">
                          <a:solidFill>
                            <a:srgbClr val="000000"/>
                          </a:solidFill>
                          <a:latin typeface="Calibri"/>
                        </a:rPr>
                        <a:t>Test9.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binomial sign test for two dependent 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625">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ro-RO" sz="1000" b="0" i="0" u="none" strike="noStrike">
                          <a:solidFill>
                            <a:srgbClr val="000000"/>
                          </a:solidFill>
                          <a:latin typeface="Calibri"/>
                        </a:rPr>
                        <a:t>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698500">
                <a:tc rowSpan="2">
                  <a:txBody>
                    <a:bodyPr/>
                    <a:lstStyle/>
                    <a:p>
                      <a:pPr algn="ctr" fontAlgn="ctr"/>
                      <a:r>
                        <a:rPr lang="ro-RO" sz="1000" b="0" i="0" u="none" strike="noStrike">
                          <a:solidFill>
                            <a:srgbClr val="000000"/>
                          </a:solidFill>
                          <a:latin typeface="Calibri"/>
                        </a:rPr>
                        <a:t>Two or more samples</a:t>
                      </a:r>
                    </a:p>
                  </a:txBody>
                  <a:tcPr marL="5744" marR="5744" marT="57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Two or more independent</a:t>
                      </a:r>
                      <a:br>
                        <a:rPr lang="en-US" sz="1000" b="0" i="0" u="none" strike="noStrike">
                          <a:solidFill>
                            <a:srgbClr val="000000"/>
                          </a:solidFill>
                          <a:latin typeface="Calibri"/>
                        </a:rPr>
                      </a:br>
                      <a:r>
                        <a:rPr lang="en-US" sz="1000" b="0" i="0" u="none" strike="noStrike">
                          <a:solidFill>
                            <a:srgbClr val="000000"/>
                          </a:solidFill>
                          <a:latin typeface="Calibri"/>
                        </a:rPr>
                        <a:t>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Hypothesis about two or more independent population medians, or some other characteristic of two or more independent populations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smtClean="0">
                          <a:solidFill>
                            <a:srgbClr val="000000"/>
                          </a:solidFill>
                          <a:latin typeface="Calibri"/>
                        </a:rPr>
                        <a:t>Test10.</a:t>
                      </a:r>
                      <a:r>
                        <a:rPr lang="en-US" sz="1000" b="1" i="0" u="none" strike="noStrike" baseline="0" dirty="0" smtClean="0">
                          <a:solidFill>
                            <a:srgbClr val="000000"/>
                          </a:solidFill>
                          <a:latin typeface="Calibri"/>
                        </a:rPr>
                        <a:t> </a:t>
                      </a:r>
                      <a:r>
                        <a:rPr lang="en-US" sz="1000" b="0" i="0" u="none" strike="noStrike" dirty="0" smtClean="0">
                          <a:solidFill>
                            <a:srgbClr val="000000"/>
                          </a:solidFill>
                          <a:latin typeface="Calibri"/>
                        </a:rPr>
                        <a:t>The </a:t>
                      </a:r>
                      <a:r>
                        <a:rPr lang="en-US" sz="1000" b="0" i="0" u="none" strike="noStrike" dirty="0" err="1">
                          <a:solidFill>
                            <a:srgbClr val="000000"/>
                          </a:solidFill>
                          <a:latin typeface="Calibri"/>
                        </a:rPr>
                        <a:t>Kruskal</a:t>
                      </a:r>
                      <a:r>
                        <a:rPr lang="en-US" sz="1000" b="0" i="0" u="none" strike="noStrike" dirty="0">
                          <a:solidFill>
                            <a:srgbClr val="000000"/>
                          </a:solidFill>
                          <a:latin typeface="Calibri"/>
                        </a:rPr>
                        <a:t>–Wallis one-way analysis of variance </a:t>
                      </a:r>
                      <a:br>
                        <a:rPr lang="en-US" sz="1000" b="0" i="0" u="none" strike="noStrike" dirty="0">
                          <a:solidFill>
                            <a:srgbClr val="000000"/>
                          </a:solidFill>
                          <a:latin typeface="Calibri"/>
                        </a:rPr>
                      </a:br>
                      <a:endParaRPr lang="en-US" sz="1000" b="0" i="0" u="none" strike="noStrike" dirty="0">
                        <a:solidFill>
                          <a:srgbClr val="000000"/>
                        </a:solidFill>
                        <a:latin typeface="Calibri"/>
                      </a:endParaRP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51">
                <a:tc vMerge="1">
                  <a:txBody>
                    <a:bodyPr/>
                    <a:lstStyle/>
                    <a:p>
                      <a:endParaRPr lang="ro-RO"/>
                    </a:p>
                  </a:txBody>
                  <a:tcPr/>
                </a:tc>
                <a:tc>
                  <a:txBody>
                    <a:bodyPr/>
                    <a:lstStyle/>
                    <a:p>
                      <a:pPr algn="l" fontAlgn="b"/>
                      <a:r>
                        <a:rPr lang="en-US" sz="1000" b="0" i="0" u="none" strike="noStrike">
                          <a:solidFill>
                            <a:srgbClr val="000000"/>
                          </a:solidFill>
                          <a:latin typeface="Calibri"/>
                        </a:rPr>
                        <a:t>Two or more dependent samples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Hypothesis about two or more</a:t>
                      </a:r>
                      <a:br>
                        <a:rPr lang="en-US" sz="1000" b="0" i="0" u="none" strike="noStrike">
                          <a:solidFill>
                            <a:srgbClr val="000000"/>
                          </a:solidFill>
                          <a:latin typeface="Calibri"/>
                        </a:rPr>
                      </a:br>
                      <a:r>
                        <a:rPr lang="en-US" sz="1000" b="0" i="0" u="none" strike="noStrike">
                          <a:solidFill>
                            <a:srgbClr val="000000"/>
                          </a:solidFill>
                          <a:latin typeface="Calibri"/>
                        </a:rPr>
                        <a:t>dependent population medians</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smtClean="0">
                          <a:solidFill>
                            <a:srgbClr val="000000"/>
                          </a:solidFill>
                          <a:latin typeface="Calibri"/>
                        </a:rPr>
                        <a:t>Test11.</a:t>
                      </a:r>
                      <a:r>
                        <a:rPr lang="en-US" sz="1000" b="1" i="0" u="none" strike="noStrike" baseline="0" dirty="0" smtClean="0">
                          <a:solidFill>
                            <a:srgbClr val="000000"/>
                          </a:solidFill>
                          <a:latin typeface="Calibri"/>
                        </a:rPr>
                        <a:t> </a:t>
                      </a:r>
                      <a:r>
                        <a:rPr lang="en-US" sz="1000" b="0" i="0" u="none" strike="noStrike" dirty="0" smtClean="0">
                          <a:solidFill>
                            <a:srgbClr val="000000"/>
                          </a:solidFill>
                          <a:latin typeface="Calibri"/>
                        </a:rPr>
                        <a:t>The </a:t>
                      </a:r>
                      <a:r>
                        <a:rPr lang="en-US" sz="1000" b="0" i="0" u="none" strike="noStrike" dirty="0">
                          <a:solidFill>
                            <a:srgbClr val="000000"/>
                          </a:solidFill>
                          <a:latin typeface="Calibri"/>
                        </a:rPr>
                        <a:t>Friedman two-way analysis of variance </a:t>
                      </a:r>
                    </a:p>
                  </a:txBody>
                  <a:tcPr marL="5744" marR="5744" marT="5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447501" cy="609600"/>
          </a:xfrm>
        </p:spPr>
        <p:txBody>
          <a:bodyPr>
            <a:normAutofit fontScale="90000"/>
          </a:bodyPr>
          <a:lstStyle/>
          <a:p>
            <a:r>
              <a:rPr lang="en-US" dirty="0" smtClean="0"/>
              <a:t>Chi-square tests</a:t>
            </a:r>
            <a:endParaRPr lang="ro-RO" dirty="0"/>
          </a:p>
        </p:txBody>
      </p:sp>
      <p:sp>
        <p:nvSpPr>
          <p:cNvPr id="3" name="Content Placeholder 2"/>
          <p:cNvSpPr>
            <a:spLocks noGrp="1"/>
          </p:cNvSpPr>
          <p:nvPr>
            <p:ph idx="1"/>
          </p:nvPr>
        </p:nvSpPr>
        <p:spPr>
          <a:xfrm>
            <a:off x="381001" y="1219200"/>
            <a:ext cx="8458200" cy="4822163"/>
          </a:xfrm>
        </p:spPr>
        <p:txBody>
          <a:bodyPr>
            <a:noAutofit/>
          </a:bodyPr>
          <a:lstStyle/>
          <a:p>
            <a:pPr>
              <a:buNone/>
            </a:pPr>
            <a:endParaRPr lang="en-US" sz="1600" dirty="0" smtClean="0">
              <a:solidFill>
                <a:schemeClr val="tx1"/>
              </a:solidFill>
            </a:endParaRPr>
          </a:p>
          <a:p>
            <a:pPr>
              <a:buNone/>
            </a:pPr>
            <a:r>
              <a:rPr lang="en-US" sz="1600" dirty="0" smtClean="0">
                <a:solidFill>
                  <a:schemeClr val="tx1"/>
                </a:solidFill>
              </a:rPr>
              <a:t>Categorical or nominal data involve calculating or keeping track of frequencies. If we had a group of 20 people, for example, we could describe them-and group  them-based on arbitrary frequency information (e.g., </a:t>
            </a:r>
            <a:r>
              <a:rPr lang="en-US" sz="1600" i="1" dirty="0" smtClean="0">
                <a:solidFill>
                  <a:schemeClr val="tx1"/>
                </a:solidFill>
              </a:rPr>
              <a:t>How many had blue eyes?  Green eyes? How many of the  women are over 6 feet tall? How many group  members have advanced degrees?).</a:t>
            </a:r>
          </a:p>
          <a:p>
            <a:pPr>
              <a:buNone/>
            </a:pPr>
            <a:endParaRPr lang="en-US" sz="1600" dirty="0" smtClean="0">
              <a:solidFill>
                <a:schemeClr val="tx1"/>
              </a:solidFill>
            </a:endParaRPr>
          </a:p>
          <a:p>
            <a:pPr>
              <a:buNone/>
            </a:pPr>
            <a:r>
              <a:rPr lang="en-US" sz="1600" dirty="0" smtClean="0">
                <a:solidFill>
                  <a:schemeClr val="tx1"/>
                </a:solidFill>
              </a:rPr>
              <a:t>Such information is usually easy to follow and interpret, but when we want to make inferences about the presence or absence of some pattern (e.g., Are there  more women over 6 feet than under that height in the sample?) within the  frequencies, then we need to rely on a statistical tool for analyzing frequencies. </a:t>
            </a:r>
          </a:p>
          <a:p>
            <a:pPr>
              <a:buNone/>
            </a:pPr>
            <a:endParaRPr lang="en-US" sz="1600" dirty="0" smtClean="0">
              <a:solidFill>
                <a:schemeClr val="tx1"/>
              </a:solidFill>
            </a:endParaRPr>
          </a:p>
          <a:p>
            <a:pPr>
              <a:buNone/>
            </a:pPr>
            <a:r>
              <a:rPr lang="en-US" sz="1600" dirty="0" smtClean="0">
                <a:solidFill>
                  <a:schemeClr val="tx1"/>
                </a:solidFill>
              </a:rPr>
              <a:t>The chi-square test, which compares observed frequencies against expected  frequencies, is such a tool.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6447501" cy="609600"/>
          </a:xfrm>
        </p:spPr>
        <p:txBody>
          <a:bodyPr>
            <a:normAutofit fontScale="90000"/>
          </a:bodyPr>
          <a:lstStyle/>
          <a:p>
            <a:r>
              <a:rPr lang="en-US" dirty="0" smtClean="0"/>
              <a:t>Chi-square tests</a:t>
            </a:r>
            <a:endParaRPr lang="ro-RO" dirty="0"/>
          </a:p>
        </p:txBody>
      </p:sp>
      <p:sp>
        <p:nvSpPr>
          <p:cNvPr id="3" name="Content Placeholder 2"/>
          <p:cNvSpPr>
            <a:spLocks noGrp="1"/>
          </p:cNvSpPr>
          <p:nvPr>
            <p:ph idx="1"/>
          </p:nvPr>
        </p:nvSpPr>
        <p:spPr>
          <a:xfrm>
            <a:off x="381001" y="1219200"/>
            <a:ext cx="8458200" cy="4822163"/>
          </a:xfrm>
        </p:spPr>
        <p:txBody>
          <a:bodyPr>
            <a:noAutofit/>
          </a:bodyPr>
          <a:lstStyle/>
          <a:p>
            <a:pPr>
              <a:buNone/>
            </a:pPr>
            <a:endParaRPr lang="en-US" sz="1600" dirty="0" smtClean="0">
              <a:solidFill>
                <a:schemeClr val="tx1"/>
              </a:solidFill>
            </a:endParaRPr>
          </a:p>
          <a:p>
            <a:pPr algn="just">
              <a:buNone/>
            </a:pPr>
            <a:r>
              <a:rPr lang="en-US" sz="1600" dirty="0" smtClean="0">
                <a:solidFill>
                  <a:schemeClr val="tx1"/>
                </a:solidFill>
              </a:rPr>
              <a:t>One </a:t>
            </a:r>
            <a:r>
              <a:rPr lang="en-US" sz="1600" b="1" dirty="0" smtClean="0">
                <a:solidFill>
                  <a:schemeClr val="tx1"/>
                </a:solidFill>
              </a:rPr>
              <a:t>underlying assumption </a:t>
            </a:r>
            <a:r>
              <a:rPr lang="en-US" sz="1600" dirty="0" smtClean="0">
                <a:solidFill>
                  <a:schemeClr val="tx1"/>
                </a:solidFill>
              </a:rPr>
              <a:t>the chi-square does have is that observations are randomly  </a:t>
            </a:r>
          </a:p>
          <a:p>
            <a:pPr algn="just">
              <a:buNone/>
            </a:pPr>
            <a:r>
              <a:rPr lang="en-US" sz="1600" dirty="0" smtClean="0">
                <a:solidFill>
                  <a:schemeClr val="tx1"/>
                </a:solidFill>
              </a:rPr>
              <a:t>selected from some larger population.</a:t>
            </a:r>
          </a:p>
          <a:p>
            <a:pPr algn="just">
              <a:buNone/>
            </a:pPr>
            <a:endParaRPr lang="en-US" sz="1600" dirty="0" smtClean="0">
              <a:solidFill>
                <a:schemeClr val="tx1"/>
              </a:solidFill>
            </a:endParaRPr>
          </a:p>
          <a:p>
            <a:pPr lvl="1" algn="just">
              <a:buNone/>
            </a:pPr>
            <a:r>
              <a:rPr lang="en-US" sz="1400" dirty="0" smtClean="0">
                <a:solidFill>
                  <a:schemeClr val="tx1"/>
                </a:solidFill>
              </a:rPr>
              <a:t> If the observations are not randomly selected-and many times they will not be-then a researcher must be very cautious about generalizing from the data set's results back to the larger population. After all, you cannot learn the social climate of a college campus by speaking to fraternity and sorority members exclusively- so-called "independent" students must be polled, as well</a:t>
            </a:r>
            <a:r>
              <a:rPr lang="en-US" sz="1600" dirty="0" smtClean="0">
                <a:solidFill>
                  <a:schemeClr val="tx1"/>
                </a:solidFill>
              </a:rPr>
              <a:t>.</a:t>
            </a:r>
          </a:p>
          <a:p>
            <a:pPr>
              <a:buNone/>
            </a:pPr>
            <a:endParaRPr lang="en-US" sz="1600" dirty="0" smtClean="0">
              <a:solidFill>
                <a:schemeClr val="tx1"/>
              </a:solidFill>
            </a:endParaRPr>
          </a:p>
          <a:p>
            <a:pPr>
              <a:buNone/>
            </a:pPr>
            <a:r>
              <a:rPr lang="en-US" sz="1600" dirty="0" smtClean="0">
                <a:solidFill>
                  <a:schemeClr val="tx1"/>
                </a:solidFill>
              </a:rPr>
              <a:t>A </a:t>
            </a:r>
            <a:r>
              <a:rPr lang="en-US" sz="1600" b="1" dirty="0" smtClean="0">
                <a:solidFill>
                  <a:schemeClr val="tx1"/>
                </a:solidFill>
              </a:rPr>
              <a:t>second assumption </a:t>
            </a:r>
            <a:r>
              <a:rPr lang="en-US" sz="1600" dirty="0" smtClean="0">
                <a:solidFill>
                  <a:schemeClr val="tx1"/>
                </a:solidFill>
              </a:rPr>
              <a:t>is that the number of expected observations within a given category should be reasonably large. A good rule of thumb is to have few (preferably no) categories with less than an expected frequency of 5 observations in any given analysis.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86600" cy="609600"/>
          </a:xfrm>
        </p:spPr>
        <p:txBody>
          <a:bodyPr>
            <a:normAutofit fontScale="90000"/>
          </a:bodyPr>
          <a:lstStyle/>
          <a:p>
            <a:r>
              <a:rPr lang="en-US" dirty="0" smtClean="0"/>
              <a:t>Chi-square GOODNESS OF FIT test</a:t>
            </a:r>
            <a:endParaRPr lang="ro-RO" dirty="0"/>
          </a:p>
        </p:txBody>
      </p:sp>
      <p:sp>
        <p:nvSpPr>
          <p:cNvPr id="3" name="Content Placeholder 2"/>
          <p:cNvSpPr>
            <a:spLocks noGrp="1"/>
          </p:cNvSpPr>
          <p:nvPr>
            <p:ph idx="1"/>
          </p:nvPr>
        </p:nvSpPr>
        <p:spPr>
          <a:xfrm>
            <a:off x="304800" y="914400"/>
            <a:ext cx="8686799" cy="5562600"/>
          </a:xfrm>
        </p:spPr>
        <p:txBody>
          <a:bodyPr>
            <a:noAutofit/>
          </a:bodyPr>
          <a:lstStyle/>
          <a:p>
            <a:pPr>
              <a:buNone/>
            </a:pPr>
            <a:r>
              <a:rPr lang="en-US" sz="1600" dirty="0" smtClean="0">
                <a:solidFill>
                  <a:schemeClr val="tx1"/>
                </a:solidFill>
              </a:rPr>
              <a:t>When working with nominal, also known as categorical, data, however, we are interested in exploring the relative frequencies or proportions present in some distribution </a:t>
            </a:r>
          </a:p>
          <a:p>
            <a:pPr lvl="1">
              <a:buNone/>
            </a:pPr>
            <a:r>
              <a:rPr lang="en-US" sz="1400" dirty="0" smtClean="0">
                <a:solidFill>
                  <a:schemeClr val="tx1"/>
                </a:solidFill>
              </a:rPr>
              <a:t>(e.g., </a:t>
            </a:r>
            <a:r>
              <a:rPr lang="en-US" sz="1400" i="1" dirty="0" smtClean="0">
                <a:solidFill>
                  <a:schemeClr val="tx1"/>
                </a:solidFill>
              </a:rPr>
              <a:t>How many experimental psychologists are males rather than females?  </a:t>
            </a:r>
          </a:p>
          <a:p>
            <a:pPr lvl="1">
              <a:buNone/>
            </a:pPr>
            <a:r>
              <a:rPr lang="en-US" sz="1400" i="1" dirty="0" smtClean="0">
                <a:solidFill>
                  <a:schemeClr val="tx1"/>
                </a:solidFill>
              </a:rPr>
              <a:t>Of the four most popular majors at the college, which one do sophomores choose most often</a:t>
            </a:r>
            <a:r>
              <a:rPr lang="en-US" sz="1600" i="1" dirty="0" smtClean="0">
                <a:solidFill>
                  <a:schemeClr val="tx1"/>
                </a:solidFill>
              </a:rPr>
              <a:t>?).</a:t>
            </a:r>
          </a:p>
          <a:p>
            <a:pPr>
              <a:buNone/>
            </a:pPr>
            <a:r>
              <a:rPr lang="en-US" sz="1600" dirty="0" smtClean="0">
                <a:solidFill>
                  <a:schemeClr val="tx1"/>
                </a:solidFill>
              </a:rPr>
              <a:t>Questions like these involve collecting frequency data and then making comparisons based on how the observations are categorized. </a:t>
            </a:r>
          </a:p>
          <a:p>
            <a:pPr>
              <a:buNone/>
            </a:pPr>
            <a:endParaRPr lang="en-US" sz="1600" dirty="0" smtClean="0">
              <a:solidFill>
                <a:schemeClr val="tx1"/>
              </a:solidFill>
            </a:endParaRPr>
          </a:p>
          <a:p>
            <a:pPr>
              <a:buNone/>
            </a:pPr>
            <a:r>
              <a:rPr lang="en-US" sz="1600" dirty="0" smtClean="0">
                <a:solidFill>
                  <a:schemeClr val="tx1"/>
                </a:solidFill>
              </a:rPr>
              <a:t>The statistical test designed to make such  comparisons is commonly referred to as the </a:t>
            </a:r>
            <a:r>
              <a:rPr lang="en-US" sz="1600" i="1" u="sng" dirty="0" smtClean="0">
                <a:solidFill>
                  <a:schemeClr val="tx1"/>
                </a:solidFill>
              </a:rPr>
              <a:t>chi-square test for goodness-of-fit.</a:t>
            </a:r>
          </a:p>
          <a:p>
            <a:pPr>
              <a:buNone/>
            </a:pPr>
            <a:endParaRPr lang="en-US" sz="1600" i="1" u="sng" dirty="0" smtClean="0">
              <a:solidFill>
                <a:schemeClr val="tx1"/>
              </a:solidFill>
            </a:endParaRPr>
          </a:p>
          <a:p>
            <a:pPr marL="109728" indent="0">
              <a:buNone/>
            </a:pPr>
            <a:r>
              <a:rPr lang="en-US" sz="1600" dirty="0" smtClean="0">
                <a:solidFill>
                  <a:schemeClr val="tx1"/>
                </a:solidFill>
              </a:rPr>
              <a:t>The </a:t>
            </a:r>
            <a:r>
              <a:rPr lang="en-US" sz="1600" b="1" dirty="0" smtClean="0">
                <a:solidFill>
                  <a:schemeClr val="tx1"/>
                </a:solidFill>
              </a:rPr>
              <a:t>null hypothesis </a:t>
            </a:r>
            <a:r>
              <a:rPr lang="en-US" sz="1600" dirty="0" smtClean="0">
                <a:solidFill>
                  <a:schemeClr val="tx1"/>
                </a:solidFill>
              </a:rPr>
              <a:t>can take one of two forms: </a:t>
            </a:r>
            <a:r>
              <a:rPr lang="en-US" sz="1600" i="1" dirty="0" smtClean="0">
                <a:solidFill>
                  <a:srgbClr val="FF0000"/>
                </a:solidFill>
              </a:rPr>
              <a:t>no frequency difference </a:t>
            </a:r>
            <a:r>
              <a:rPr lang="en-US" sz="1600" dirty="0" smtClean="0">
                <a:solidFill>
                  <a:srgbClr val="FF0000"/>
                </a:solidFill>
              </a:rPr>
              <a:t>among a set of different categories </a:t>
            </a:r>
            <a:r>
              <a:rPr lang="en-US" sz="1600" dirty="0" smtClean="0">
                <a:solidFill>
                  <a:schemeClr val="tx1"/>
                </a:solidFill>
              </a:rPr>
              <a:t>or </a:t>
            </a:r>
            <a:r>
              <a:rPr lang="en-US" sz="1600" i="1" dirty="0" smtClean="0">
                <a:solidFill>
                  <a:srgbClr val="FF0000"/>
                </a:solidFill>
              </a:rPr>
              <a:t>no frequency difference from a comparison population.</a:t>
            </a:r>
          </a:p>
          <a:p>
            <a:pPr marL="109728" indent="0">
              <a:buNone/>
            </a:pPr>
            <a:endParaRPr lang="en-US" sz="1600" i="1" dirty="0" smtClean="0">
              <a:solidFill>
                <a:srgbClr val="FF0000"/>
              </a:solidFill>
            </a:endParaRPr>
          </a:p>
          <a:p>
            <a:pPr marL="109728" indent="0">
              <a:buNone/>
            </a:pPr>
            <a:r>
              <a:rPr lang="en-US" sz="1600" dirty="0" smtClean="0">
                <a:solidFill>
                  <a:schemeClr val="tx1"/>
                </a:solidFill>
              </a:rPr>
              <a:t>The alternative hypothesis states that: </a:t>
            </a:r>
            <a:r>
              <a:rPr lang="en-US" sz="1600" dirty="0" smtClean="0">
                <a:solidFill>
                  <a:srgbClr val="FF0000"/>
                </a:solidFill>
              </a:rPr>
              <a:t>There is a statistically reliable difference between the observed and the expected frequencies.</a:t>
            </a:r>
          </a:p>
          <a:p>
            <a:pPr marL="109728" indent="0">
              <a:buNone/>
            </a:pPr>
            <a:endParaRPr lang="en-US" sz="1600" i="1" dirty="0" smtClean="0">
              <a:solidFill>
                <a:srgbClr val="FF0000"/>
              </a:solidFill>
            </a:endParaRPr>
          </a:p>
          <a:p>
            <a:pPr>
              <a:buNone/>
            </a:pPr>
            <a:endParaRPr lang="en-US" sz="1600" i="1" dirty="0" smtClean="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45399" cy="990600"/>
          </a:xfrm>
        </p:spPr>
        <p:txBody>
          <a:bodyPr>
            <a:noAutofit/>
          </a:bodyPr>
          <a:lstStyle/>
          <a:p>
            <a:pPr algn="ctr"/>
            <a:r>
              <a:rPr lang="en-US" sz="2400" dirty="0" smtClean="0"/>
              <a:t>1</a:t>
            </a:r>
            <a:r>
              <a:rPr lang="en-US" sz="2000" dirty="0" smtClean="0"/>
              <a:t>. The Chi-Square Goodness-of-Fit Test (Nonparametric Test Employed with Categorical/Nominal Data)</a:t>
            </a:r>
            <a:r>
              <a:rPr lang="en-US" sz="2400" dirty="0" smtClean="0"/>
              <a:t/>
            </a:r>
            <a:br>
              <a:rPr lang="en-US" sz="2400" dirty="0" smtClean="0"/>
            </a:br>
            <a:endParaRPr lang="ro-RO" sz="2400" dirty="0"/>
          </a:p>
        </p:txBody>
      </p:sp>
      <p:sp>
        <p:nvSpPr>
          <p:cNvPr id="3" name="Content Placeholder 2"/>
          <p:cNvSpPr>
            <a:spLocks noGrp="1"/>
          </p:cNvSpPr>
          <p:nvPr>
            <p:ph idx="1"/>
          </p:nvPr>
        </p:nvSpPr>
        <p:spPr>
          <a:xfrm>
            <a:off x="381000" y="1219200"/>
            <a:ext cx="8229600" cy="4822163"/>
          </a:xfrm>
        </p:spPr>
        <p:txBody>
          <a:bodyPr/>
          <a:lstStyle/>
          <a:p>
            <a:pPr algn="just">
              <a:buNone/>
            </a:pPr>
            <a:r>
              <a:rPr lang="en-US" dirty="0" smtClean="0">
                <a:solidFill>
                  <a:schemeClr val="tx1"/>
                </a:solidFill>
              </a:rPr>
              <a:t> </a:t>
            </a:r>
            <a:r>
              <a:rPr lang="en-US" b="1" dirty="0" smtClean="0">
                <a:solidFill>
                  <a:schemeClr val="tx1"/>
                </a:solidFill>
              </a:rPr>
              <a:t>Hypothesis evaluated with test In the underlying population represented by a sample are the </a:t>
            </a:r>
            <a:r>
              <a:rPr lang="en-US" dirty="0" smtClean="0">
                <a:solidFill>
                  <a:schemeClr val="tx1"/>
                </a:solidFill>
              </a:rPr>
              <a:t>observed cell frequencies different from the expected cell frequencies?</a:t>
            </a:r>
          </a:p>
          <a:p>
            <a:pPr>
              <a:buNone/>
            </a:pPr>
            <a:r>
              <a:rPr lang="en-US" dirty="0" smtClean="0">
                <a:solidFill>
                  <a:schemeClr val="tx1"/>
                </a:solidFill>
              </a:rPr>
              <a:t>The </a:t>
            </a:r>
            <a:r>
              <a:rPr lang="en-US" b="1" dirty="0" smtClean="0">
                <a:solidFill>
                  <a:schemeClr val="tx1"/>
                </a:solidFill>
              </a:rPr>
              <a:t>chi-square goodness-of-fit test</a:t>
            </a:r>
            <a:r>
              <a:rPr lang="en-US" dirty="0" smtClean="0">
                <a:solidFill>
                  <a:schemeClr val="tx1"/>
                </a:solidFill>
              </a:rPr>
              <a:t>, also referred to as the chi-square test for a single sample, is employed in a hypothesis testing situation involving </a:t>
            </a:r>
            <a:r>
              <a:rPr lang="en-US" b="1" dirty="0" smtClean="0">
                <a:solidFill>
                  <a:schemeClr val="tx1"/>
                </a:solidFill>
              </a:rPr>
              <a:t>a single sample.  </a:t>
            </a:r>
          </a:p>
          <a:p>
            <a:pPr>
              <a:buNone/>
            </a:pPr>
            <a:r>
              <a:rPr lang="en-US" dirty="0" smtClean="0">
                <a:solidFill>
                  <a:schemeClr val="tx1"/>
                </a:solidFill>
              </a:rPr>
              <a:t>Based on some preexisting characteristic or measure of performance, each of n observations (subjects/objects) that is randomly selected from a population consisting of N observations (subjects/objects) is assigned to one of k mutually exclusive categories.</a:t>
            </a:r>
          </a:p>
          <a:p>
            <a:pPr>
              <a:buNone/>
            </a:pPr>
            <a:r>
              <a:rPr lang="en-US" dirty="0" smtClean="0">
                <a:solidFill>
                  <a:schemeClr val="tx1"/>
                </a:solidFill>
              </a:rPr>
              <a:t> The data are summarized in the form of a table consisting of k cells, each cell representing one of the k categories. </a:t>
            </a:r>
            <a:endParaRPr lang="ro-RO" dirty="0">
              <a:solidFill>
                <a:schemeClr val="tx1"/>
              </a:solidFill>
            </a:endParaRPr>
          </a:p>
        </p:txBody>
      </p:sp>
      <p:pic>
        <p:nvPicPr>
          <p:cNvPr id="146434" name="Picture 2"/>
          <p:cNvPicPr>
            <a:picLocks noChangeAspect="1" noChangeArrowheads="1"/>
          </p:cNvPicPr>
          <p:nvPr/>
        </p:nvPicPr>
        <p:blipFill>
          <a:blip r:embed="rId2" cstate="print"/>
          <a:srcRect/>
          <a:stretch>
            <a:fillRect/>
          </a:stretch>
        </p:blipFill>
        <p:spPr bwMode="auto">
          <a:xfrm>
            <a:off x="2819400" y="5181600"/>
            <a:ext cx="3829050" cy="11920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228600"/>
            <a:ext cx="8331199" cy="6324600"/>
          </a:xfrm>
        </p:spPr>
        <p:txBody>
          <a:bodyPr>
            <a:normAutofit/>
          </a:bodyPr>
          <a:lstStyle/>
          <a:p>
            <a:pPr algn="just">
              <a:buNone/>
            </a:pPr>
            <a:r>
              <a:rPr lang="en-US" sz="1600" dirty="0" smtClean="0">
                <a:solidFill>
                  <a:schemeClr val="tx1"/>
                </a:solidFill>
              </a:rPr>
              <a:t>The experimental hypothesis evaluated with the </a:t>
            </a:r>
            <a:r>
              <a:rPr lang="en-US" sz="1600" b="1" dirty="0" smtClean="0">
                <a:solidFill>
                  <a:schemeClr val="tx1"/>
                </a:solidFill>
              </a:rPr>
              <a:t>chi-square goodness-of-fit test is whether </a:t>
            </a:r>
            <a:r>
              <a:rPr lang="en-US" sz="1600" dirty="0" smtClean="0">
                <a:solidFill>
                  <a:schemeClr val="tx1"/>
                </a:solidFill>
              </a:rPr>
              <a:t>or not there is a difference between the </a:t>
            </a:r>
            <a:r>
              <a:rPr lang="en-US" sz="1600" b="1" dirty="0" smtClean="0">
                <a:solidFill>
                  <a:schemeClr val="tx1"/>
                </a:solidFill>
              </a:rPr>
              <a:t>observed frequencies of the </a:t>
            </a:r>
            <a:r>
              <a:rPr lang="en-US" sz="1600" b="1" i="1" dirty="0" smtClean="0">
                <a:solidFill>
                  <a:schemeClr val="tx1"/>
                </a:solidFill>
              </a:rPr>
              <a:t>k cells and their expected </a:t>
            </a:r>
            <a:r>
              <a:rPr lang="en-US" sz="1600" b="1" dirty="0" smtClean="0">
                <a:solidFill>
                  <a:schemeClr val="tx1"/>
                </a:solidFill>
              </a:rPr>
              <a:t>frequencies (also referred to as the theoretical frequencies). </a:t>
            </a:r>
          </a:p>
          <a:p>
            <a:pPr algn="just">
              <a:buNone/>
            </a:pPr>
            <a:endParaRPr lang="en-US" sz="1600" b="1" dirty="0" smtClean="0">
              <a:solidFill>
                <a:schemeClr val="tx1"/>
              </a:solidFill>
            </a:endParaRPr>
          </a:p>
          <a:p>
            <a:pPr algn="just">
              <a:buNone/>
            </a:pPr>
            <a:r>
              <a:rPr lang="en-US" sz="1600" b="1" dirty="0" smtClean="0">
                <a:solidFill>
                  <a:schemeClr val="tx1"/>
                </a:solidFill>
              </a:rPr>
              <a:t>The expected frequency of a cell </a:t>
            </a:r>
            <a:r>
              <a:rPr lang="en-US" sz="1600" dirty="0" smtClean="0">
                <a:solidFill>
                  <a:schemeClr val="tx1"/>
                </a:solidFill>
              </a:rPr>
              <a:t>is determined through the use of probability theory or is based on some preexisting empirical information about the variable under study. </a:t>
            </a:r>
          </a:p>
          <a:p>
            <a:pPr algn="just">
              <a:buNone/>
            </a:pPr>
            <a:endParaRPr lang="en-US" sz="1600" dirty="0" smtClean="0">
              <a:solidFill>
                <a:schemeClr val="tx1"/>
              </a:solidFill>
            </a:endParaRPr>
          </a:p>
          <a:p>
            <a:pPr algn="just">
              <a:buNone/>
            </a:pPr>
            <a:r>
              <a:rPr lang="en-US" sz="1600" dirty="0" smtClean="0">
                <a:solidFill>
                  <a:schemeClr val="tx1"/>
                </a:solidFill>
              </a:rPr>
              <a:t>If the result of the </a:t>
            </a:r>
            <a:r>
              <a:rPr lang="en-US" sz="1600" b="1" dirty="0" smtClean="0">
                <a:solidFill>
                  <a:schemeClr val="tx1"/>
                </a:solidFill>
              </a:rPr>
              <a:t>chi-square goodness-of-fit test </a:t>
            </a:r>
            <a:r>
              <a:rPr lang="en-US" sz="1600" dirty="0" smtClean="0">
                <a:solidFill>
                  <a:schemeClr val="tx1"/>
                </a:solidFill>
              </a:rPr>
              <a:t>is significant, the researcher can conclude that in the underlying population represented by the sample there is a high likelihood that the observed frequency for at least one of the </a:t>
            </a:r>
            <a:r>
              <a:rPr lang="en-US" sz="1600" i="1" dirty="0" smtClean="0">
                <a:solidFill>
                  <a:schemeClr val="tx1"/>
                </a:solidFill>
              </a:rPr>
              <a:t>k cells is not </a:t>
            </a:r>
            <a:r>
              <a:rPr lang="en-US" sz="1600" dirty="0" smtClean="0">
                <a:solidFill>
                  <a:schemeClr val="tx1"/>
                </a:solidFill>
              </a:rPr>
              <a:t>equal to the expected frequency of the cell. </a:t>
            </a:r>
          </a:p>
          <a:p>
            <a:pPr>
              <a:buNone/>
            </a:pPr>
            <a:endParaRPr lang="en-US" sz="1600" dirty="0" smtClean="0">
              <a:solidFill>
                <a:schemeClr val="tx1"/>
              </a:solidFill>
            </a:endParaRPr>
          </a:p>
          <a:p>
            <a:pPr>
              <a:buNone/>
            </a:pPr>
            <a:r>
              <a:rPr lang="en-US" sz="1600" dirty="0" smtClean="0">
                <a:solidFill>
                  <a:schemeClr val="tx1"/>
                </a:solidFill>
              </a:rPr>
              <a:t>The </a:t>
            </a:r>
            <a:r>
              <a:rPr lang="en-US" sz="1600" b="1" dirty="0" smtClean="0">
                <a:solidFill>
                  <a:schemeClr val="tx1"/>
                </a:solidFill>
              </a:rPr>
              <a:t>chi-square goodness-of-fit test is based on the following assumptions: </a:t>
            </a:r>
          </a:p>
          <a:p>
            <a:pPr lvl="1">
              <a:buAutoNum type="alphaLcParenR"/>
            </a:pPr>
            <a:r>
              <a:rPr lang="en-US" sz="1200" b="1" dirty="0" smtClean="0">
                <a:solidFill>
                  <a:schemeClr val="tx1"/>
                </a:solidFill>
              </a:rPr>
              <a:t>Categorical/</a:t>
            </a:r>
            <a:r>
              <a:rPr lang="en-US" sz="1400" dirty="0" smtClean="0">
                <a:solidFill>
                  <a:schemeClr val="tx1"/>
                </a:solidFill>
              </a:rPr>
              <a:t>nominal data are employed in the analysis. This assumption reflects the fact that the test data should represent frequencies for </a:t>
            </a:r>
            <a:r>
              <a:rPr lang="en-US" sz="1400" i="1" dirty="0" smtClean="0">
                <a:solidFill>
                  <a:schemeClr val="tx1"/>
                </a:solidFill>
              </a:rPr>
              <a:t>k mutually exclusive categories; </a:t>
            </a:r>
          </a:p>
          <a:p>
            <a:pPr marL="800100" lvl="1" indent="-342900">
              <a:buAutoNum type="alphaLcParenR"/>
            </a:pPr>
            <a:r>
              <a:rPr lang="en-US" sz="1400" i="1" dirty="0" smtClean="0">
                <a:solidFill>
                  <a:schemeClr val="tx1"/>
                </a:solidFill>
              </a:rPr>
              <a:t>The data that are evaluated consist of a random sample of n independent observations. This assumption reflects the fact that each observation can only be represented once in the data; </a:t>
            </a:r>
          </a:p>
          <a:p>
            <a:pPr marL="800100" lvl="1" indent="-342900">
              <a:buAutoNum type="alphaLcParenR"/>
            </a:pPr>
            <a:r>
              <a:rPr lang="en-US" sz="1400" i="1" dirty="0" smtClean="0">
                <a:solidFill>
                  <a:schemeClr val="tx1"/>
                </a:solidFill>
              </a:rPr>
              <a:t>The expected frequency of each cell is 5 or greater.</a:t>
            </a:r>
            <a:endParaRPr lang="ro-RO" sz="14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199" cy="1447800"/>
          </a:xfrm>
        </p:spPr>
        <p:txBody>
          <a:bodyPr>
            <a:noAutofit/>
          </a:bodyPr>
          <a:lstStyle/>
          <a:p>
            <a:r>
              <a:rPr lang="en-US" sz="1400" i="1" dirty="0" smtClean="0">
                <a:solidFill>
                  <a:srgbClr val="7030A0"/>
                </a:solidFill>
              </a:rPr>
              <a:t>A librarian wishes to determine if it is equally likely that a person will take a book out of the library each of the six days of the week the library is open (assume the library is closed on Sundays). She records the number of books signed out of the library during one week and obtains the following frequencies: Monday, 20; Tuesday, 14; Wednesday, 18; Thursday, 17; Friday, 22; and Saturday, 29. Assume no person is permitted to take out more than one book during the week. Do the data indicate there is a difference with respect to the number of books taken out on different days of the week?</a:t>
            </a:r>
            <a:endParaRPr lang="ro-RO" sz="1400" dirty="0">
              <a:solidFill>
                <a:srgbClr val="7030A0"/>
              </a:solidFill>
            </a:endParaRPr>
          </a:p>
        </p:txBody>
      </p:sp>
      <p:sp>
        <p:nvSpPr>
          <p:cNvPr id="3" name="Content Placeholder 2"/>
          <p:cNvSpPr>
            <a:spLocks noGrp="1"/>
          </p:cNvSpPr>
          <p:nvPr>
            <p:ph idx="1"/>
          </p:nvPr>
        </p:nvSpPr>
        <p:spPr>
          <a:xfrm>
            <a:off x="381001" y="1752600"/>
            <a:ext cx="8534400" cy="4288763"/>
          </a:xfrm>
        </p:spPr>
        <p:txBody>
          <a:bodyPr>
            <a:normAutofit/>
          </a:bodyPr>
          <a:lstStyle/>
          <a:p>
            <a:pPr>
              <a:buNone/>
            </a:pPr>
            <a:r>
              <a:rPr lang="en-US" sz="1600" b="1" dirty="0" smtClean="0">
                <a:solidFill>
                  <a:schemeClr val="tx1"/>
                </a:solidFill>
              </a:rPr>
              <a:t>Null hypothesis: </a:t>
            </a:r>
            <a:r>
              <a:rPr lang="en-US" sz="1600" dirty="0" smtClean="0">
                <a:solidFill>
                  <a:schemeClr val="tx1"/>
                </a:solidFill>
              </a:rPr>
              <a:t>In the underlying population the sample represents, for each of the  cells, the observed frequency of a cell is equal to the expected frequency of the cell.</a:t>
            </a:r>
          </a:p>
          <a:p>
            <a:pPr>
              <a:buNone/>
            </a:pPr>
            <a:r>
              <a:rPr lang="en-US" sz="1600" b="1" dirty="0" smtClean="0">
                <a:solidFill>
                  <a:schemeClr val="tx1"/>
                </a:solidFill>
              </a:rPr>
              <a:t>Alternative hypothesis: </a:t>
            </a:r>
            <a:r>
              <a:rPr lang="en-US" sz="1600" dirty="0" smtClean="0">
                <a:solidFill>
                  <a:schemeClr val="tx1"/>
                </a:solidFill>
              </a:rPr>
              <a:t>In the underlying population the sample represents, for at least one of the k cells the observed frequency of a cell is not equal to the expected frequency of the cell.</a:t>
            </a:r>
          </a:p>
          <a:p>
            <a:pPr>
              <a:buNone/>
            </a:pPr>
            <a:endParaRPr lang="en-US" sz="1600" dirty="0" smtClean="0">
              <a:solidFill>
                <a:schemeClr val="tx1"/>
              </a:solidFill>
            </a:endParaRPr>
          </a:p>
          <a:p>
            <a:pPr>
              <a:buNone/>
            </a:pPr>
            <a:endParaRPr lang="en-US" sz="1600" dirty="0" smtClean="0">
              <a:solidFill>
                <a:schemeClr val="tx1"/>
              </a:solidFill>
            </a:endParaRPr>
          </a:p>
          <a:p>
            <a:pPr>
              <a:buNone/>
            </a:pPr>
            <a:endParaRPr lang="en-US" sz="1600" dirty="0" smtClean="0">
              <a:solidFill>
                <a:schemeClr val="tx1"/>
              </a:solidFill>
            </a:endParaRPr>
          </a:p>
          <a:p>
            <a:pPr>
              <a:buNone/>
            </a:pPr>
            <a:endParaRPr lang="ro-RO" sz="1600" dirty="0">
              <a:solidFill>
                <a:schemeClr val="tx1"/>
              </a:solidFill>
            </a:endParaRPr>
          </a:p>
        </p:txBody>
      </p:sp>
      <p:pic>
        <p:nvPicPr>
          <p:cNvPr id="147458" name="Picture 2"/>
          <p:cNvPicPr>
            <a:picLocks noChangeAspect="1" noChangeArrowheads="1"/>
          </p:cNvPicPr>
          <p:nvPr/>
        </p:nvPicPr>
        <p:blipFill>
          <a:blip r:embed="rId2" cstate="print"/>
          <a:srcRect/>
          <a:stretch>
            <a:fillRect/>
          </a:stretch>
        </p:blipFill>
        <p:spPr bwMode="auto">
          <a:xfrm>
            <a:off x="762000" y="3657600"/>
            <a:ext cx="6772275" cy="23792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47501" cy="457200"/>
          </a:xfrm>
        </p:spPr>
        <p:txBody>
          <a:bodyPr>
            <a:normAutofit fontScale="90000"/>
          </a:bodyPr>
          <a:lstStyle/>
          <a:p>
            <a:pPr algn="ctr"/>
            <a:r>
              <a:rPr lang="en-US" dirty="0" smtClean="0"/>
              <a:t>REVIEW</a:t>
            </a:r>
            <a:endParaRPr lang="ro-RO" dirty="0"/>
          </a:p>
        </p:txBody>
      </p:sp>
      <p:sp>
        <p:nvSpPr>
          <p:cNvPr id="3" name="Content Placeholder 2"/>
          <p:cNvSpPr>
            <a:spLocks noGrp="1"/>
          </p:cNvSpPr>
          <p:nvPr>
            <p:ph idx="1"/>
          </p:nvPr>
        </p:nvSpPr>
        <p:spPr>
          <a:xfrm>
            <a:off x="508001" y="990600"/>
            <a:ext cx="8407399" cy="5050763"/>
          </a:xfrm>
        </p:spPr>
        <p:txBody>
          <a:bodyPr>
            <a:normAutofit/>
          </a:bodyPr>
          <a:lstStyle/>
          <a:p>
            <a:pPr algn="just">
              <a:buNone/>
            </a:pPr>
            <a:r>
              <a:rPr lang="en-US" sz="1600" dirty="0" smtClean="0">
                <a:solidFill>
                  <a:schemeClr val="tx1"/>
                </a:solidFill>
              </a:rPr>
              <a:t>A </a:t>
            </a:r>
            <a:r>
              <a:rPr lang="en-US" sz="1600" b="1" dirty="0" smtClean="0">
                <a:solidFill>
                  <a:schemeClr val="tx1"/>
                </a:solidFill>
              </a:rPr>
              <a:t>statistic </a:t>
            </a:r>
            <a:r>
              <a:rPr lang="en-US" sz="1600" dirty="0" smtClean="0">
                <a:solidFill>
                  <a:schemeClr val="tx1"/>
                </a:solidFill>
              </a:rPr>
              <a:t>refers to a characteristic of a sample, such as the average score (also known as the mean).</a:t>
            </a:r>
            <a:r>
              <a:rPr lang="en-US" sz="1600" b="1" dirty="0" smtClean="0">
                <a:solidFill>
                  <a:schemeClr val="tx1"/>
                </a:solidFill>
              </a:rPr>
              <a:t> </a:t>
            </a:r>
          </a:p>
          <a:p>
            <a:pPr algn="just">
              <a:buNone/>
            </a:pPr>
            <a:r>
              <a:rPr lang="en-US" sz="1600" b="1" dirty="0" smtClean="0">
                <a:solidFill>
                  <a:schemeClr val="tx1"/>
                </a:solidFill>
              </a:rPr>
              <a:t>A parameter, </a:t>
            </a:r>
            <a:r>
              <a:rPr lang="en-US" sz="1600" dirty="0" smtClean="0">
                <a:solidFill>
                  <a:schemeClr val="tx1"/>
                </a:solidFill>
              </a:rPr>
              <a:t>on the other hand, refers to a characteristic of a population (such as the average of a whole population).</a:t>
            </a:r>
          </a:p>
          <a:p>
            <a:pPr algn="just">
              <a:buNone/>
            </a:pPr>
            <a:endParaRPr lang="en-US" sz="1600" dirty="0" smtClean="0">
              <a:solidFill>
                <a:schemeClr val="tx1"/>
              </a:solidFill>
            </a:endParaRPr>
          </a:p>
          <a:p>
            <a:pPr>
              <a:buNone/>
            </a:pPr>
            <a:r>
              <a:rPr lang="ro-RO" sz="1600" dirty="0" smtClean="0">
                <a:solidFill>
                  <a:schemeClr val="tx1"/>
                </a:solidFill>
              </a:rPr>
              <a:t>The</a:t>
            </a:r>
            <a:r>
              <a:rPr lang="en-US" sz="1600" dirty="0" smtClean="0">
                <a:solidFill>
                  <a:schemeClr val="tx1"/>
                </a:solidFill>
              </a:rPr>
              <a:t> most basic statistics that are employed for both descriptive and inferential purposes are </a:t>
            </a:r>
            <a:r>
              <a:rPr lang="en-US" sz="1600" b="1" dirty="0" smtClean="0">
                <a:solidFill>
                  <a:schemeClr val="tx1"/>
                </a:solidFill>
              </a:rPr>
              <a:t>measures of central tendency </a:t>
            </a:r>
            <a:r>
              <a:rPr lang="en-US" sz="1600" dirty="0" smtClean="0">
                <a:solidFill>
                  <a:schemeClr val="tx1"/>
                </a:solidFill>
              </a:rPr>
              <a:t>(of which the mean is an example) and </a:t>
            </a:r>
            <a:r>
              <a:rPr lang="en-US" sz="1600" b="1" dirty="0" smtClean="0">
                <a:solidFill>
                  <a:schemeClr val="tx1"/>
                </a:solidFill>
              </a:rPr>
              <a:t>measures of variability.</a:t>
            </a:r>
          </a:p>
          <a:p>
            <a:pPr>
              <a:buNone/>
            </a:pPr>
            <a:endParaRPr lang="en-US" sz="1600" b="1" dirty="0" smtClean="0">
              <a:solidFill>
                <a:schemeClr val="tx1"/>
              </a:solidFill>
            </a:endParaRPr>
          </a:p>
          <a:p>
            <a:pPr>
              <a:buNone/>
            </a:pPr>
            <a:endParaRPr lang="en-US" sz="1600" dirty="0" smtClean="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752600"/>
            <a:ext cx="8534400" cy="4800600"/>
          </a:xfrm>
        </p:spPr>
        <p:txBody>
          <a:bodyPr>
            <a:normAutofit lnSpcReduction="10000"/>
          </a:bodyPr>
          <a:lstStyle/>
          <a:p>
            <a:pPr>
              <a:buNone/>
            </a:pPr>
            <a:r>
              <a:rPr lang="en-US" sz="1500" dirty="0" smtClean="0">
                <a:solidFill>
                  <a:schemeClr val="tx1"/>
                </a:solidFill>
              </a:rPr>
              <a:t>The obtained value is  evaluated with the </a:t>
            </a:r>
            <a:r>
              <a:rPr lang="en-US" sz="1500" b="1" dirty="0" smtClean="0">
                <a:solidFill>
                  <a:schemeClr val="tx1"/>
                </a:solidFill>
              </a:rPr>
              <a:t>Table of the Chi-Square </a:t>
            </a:r>
            <a:r>
              <a:rPr lang="en-US" sz="1500" b="1" dirty="0" err="1" smtClean="0">
                <a:solidFill>
                  <a:schemeClr val="tx1"/>
                </a:solidFill>
              </a:rPr>
              <a:t>Dis</a:t>
            </a:r>
            <a:r>
              <a:rPr lang="ro-RO" sz="1500" b="1" dirty="0" err="1" smtClean="0">
                <a:solidFill>
                  <a:schemeClr val="tx1"/>
                </a:solidFill>
              </a:rPr>
              <a:t>tribution</a:t>
            </a:r>
            <a:r>
              <a:rPr lang="en-US" sz="1500" b="1" dirty="0" smtClean="0">
                <a:solidFill>
                  <a:schemeClr val="tx1"/>
                </a:solidFill>
              </a:rPr>
              <a:t>. </a:t>
            </a:r>
          </a:p>
          <a:p>
            <a:pPr>
              <a:buNone/>
            </a:pPr>
            <a:r>
              <a:rPr lang="en-US" sz="1500" dirty="0" smtClean="0">
                <a:solidFill>
                  <a:schemeClr val="tx1"/>
                </a:solidFill>
              </a:rPr>
              <a:t>The degrees of freedom that are employed in evaluating the results of the </a:t>
            </a:r>
            <a:r>
              <a:rPr lang="en-US" sz="1500" b="1" dirty="0" smtClean="0">
                <a:solidFill>
                  <a:schemeClr val="tx1"/>
                </a:solidFill>
              </a:rPr>
              <a:t>chi-square </a:t>
            </a:r>
            <a:r>
              <a:rPr lang="ro-RO" sz="1500" b="1" dirty="0" err="1" smtClean="0">
                <a:solidFill>
                  <a:schemeClr val="tx1"/>
                </a:solidFill>
              </a:rPr>
              <a:t>goodness-of-fit</a:t>
            </a:r>
            <a:r>
              <a:rPr lang="ro-RO" sz="1500" b="1" dirty="0" smtClean="0">
                <a:solidFill>
                  <a:schemeClr val="tx1"/>
                </a:solidFill>
              </a:rPr>
              <a:t> test</a:t>
            </a:r>
            <a:r>
              <a:rPr lang="en-US" sz="1500" b="1" dirty="0" smtClean="0">
                <a:solidFill>
                  <a:schemeClr val="tx1"/>
                </a:solidFill>
              </a:rPr>
              <a:t> </a:t>
            </a:r>
            <a:r>
              <a:rPr lang="ro-RO" sz="1500" dirty="0" smtClean="0">
                <a:solidFill>
                  <a:schemeClr val="tx1"/>
                </a:solidFill>
              </a:rPr>
              <a:t> </a:t>
            </a:r>
            <a:r>
              <a:rPr lang="en-US" sz="1500" dirty="0" err="1" smtClean="0">
                <a:solidFill>
                  <a:schemeClr val="tx1"/>
                </a:solidFill>
              </a:rPr>
              <a:t>df</a:t>
            </a:r>
            <a:r>
              <a:rPr lang="en-US" sz="1500" dirty="0" smtClean="0">
                <a:solidFill>
                  <a:schemeClr val="tx1"/>
                </a:solidFill>
              </a:rPr>
              <a:t>=k-1.</a:t>
            </a:r>
          </a:p>
          <a:p>
            <a:pPr>
              <a:buNone/>
            </a:pPr>
            <a:r>
              <a:rPr lang="en-US" sz="1500" dirty="0" smtClean="0">
                <a:solidFill>
                  <a:schemeClr val="tx1"/>
                </a:solidFill>
              </a:rPr>
              <a:t>The tabled critical values for the </a:t>
            </a:r>
            <a:r>
              <a:rPr lang="en-US" sz="1500" b="1" dirty="0" smtClean="0">
                <a:solidFill>
                  <a:schemeClr val="tx1"/>
                </a:solidFill>
              </a:rPr>
              <a:t>chi-square goodness-of-fit test are always derived from the right tail of the distribution. Thus, the </a:t>
            </a:r>
            <a:r>
              <a:rPr lang="en-US" sz="1500" dirty="0" smtClean="0">
                <a:solidFill>
                  <a:schemeClr val="tx1"/>
                </a:solidFill>
              </a:rPr>
              <a:t>tabled critical .05 chi-square value (to be designated  ) will be the tabled chi-square value at </a:t>
            </a:r>
            <a:r>
              <a:rPr lang="ro-RO" sz="1500" dirty="0" err="1" smtClean="0">
                <a:solidFill>
                  <a:schemeClr val="tx1"/>
                </a:solidFill>
              </a:rPr>
              <a:t>the</a:t>
            </a:r>
            <a:r>
              <a:rPr lang="ro-RO" sz="1500" dirty="0" smtClean="0">
                <a:solidFill>
                  <a:schemeClr val="tx1"/>
                </a:solidFill>
              </a:rPr>
              <a:t> 95th </a:t>
            </a:r>
            <a:r>
              <a:rPr lang="ro-RO" sz="1500" dirty="0" err="1" smtClean="0">
                <a:solidFill>
                  <a:schemeClr val="tx1"/>
                </a:solidFill>
              </a:rPr>
              <a:t>percentile</a:t>
            </a:r>
            <a:r>
              <a:rPr lang="ro-RO" sz="1500" dirty="0" smtClean="0">
                <a:solidFill>
                  <a:schemeClr val="tx1"/>
                </a:solidFill>
              </a:rPr>
              <a:t>.</a:t>
            </a:r>
            <a:endParaRPr lang="en-US" sz="1500" dirty="0" smtClean="0">
              <a:solidFill>
                <a:schemeClr val="tx1"/>
              </a:solidFill>
            </a:endParaRPr>
          </a:p>
          <a:p>
            <a:pPr>
              <a:buNone/>
            </a:pPr>
            <a:endParaRPr lang="en-US" sz="1600" dirty="0" smtClean="0">
              <a:solidFill>
                <a:schemeClr val="tx1"/>
              </a:solidFill>
            </a:endParaRPr>
          </a:p>
          <a:p>
            <a:pPr>
              <a:buNone/>
            </a:pPr>
            <a:r>
              <a:rPr lang="ro-RO" sz="1600" i="1" dirty="0" err="1" smtClean="0">
                <a:solidFill>
                  <a:schemeClr val="tx1"/>
                </a:solidFill>
              </a:rPr>
              <a:t>df</a:t>
            </a:r>
            <a:r>
              <a:rPr lang="ro-RO" sz="1600" i="1" dirty="0" smtClean="0">
                <a:solidFill>
                  <a:schemeClr val="tx1"/>
                </a:solidFill>
              </a:rPr>
              <a:t> = 6 – 1 = 5</a:t>
            </a:r>
            <a:endParaRPr lang="en-US" sz="1600" i="1" dirty="0" smtClean="0">
              <a:solidFill>
                <a:schemeClr val="tx1"/>
              </a:solidFill>
            </a:endParaRPr>
          </a:p>
          <a:p>
            <a:pPr>
              <a:buNone/>
            </a:pPr>
            <a:r>
              <a:rPr lang="en-US" sz="1600" dirty="0" smtClean="0">
                <a:solidFill>
                  <a:schemeClr val="tx1"/>
                </a:solidFill>
              </a:rPr>
              <a:t>The tabled critical .05 chi-square value for </a:t>
            </a:r>
            <a:r>
              <a:rPr lang="en-US" sz="1600" i="1" dirty="0" err="1" smtClean="0">
                <a:solidFill>
                  <a:schemeClr val="tx1"/>
                </a:solidFill>
              </a:rPr>
              <a:t>df</a:t>
            </a:r>
            <a:r>
              <a:rPr lang="en-US" sz="1600" i="1" dirty="0" smtClean="0">
                <a:solidFill>
                  <a:schemeClr val="tx1"/>
                </a:solidFill>
              </a:rPr>
              <a:t> = 5 </a:t>
            </a:r>
            <a:r>
              <a:rPr lang="en-US" sz="1600" dirty="0" smtClean="0">
                <a:solidFill>
                  <a:schemeClr val="tx1"/>
                </a:solidFill>
              </a:rPr>
              <a:t>is </a:t>
            </a:r>
            <a:r>
              <a:rPr lang="el-GR" sz="1600" dirty="0" smtClean="0">
                <a:solidFill>
                  <a:schemeClr val="tx1"/>
                </a:solidFill>
              </a:rPr>
              <a:t>Χ</a:t>
            </a:r>
            <a:r>
              <a:rPr lang="en-US" sz="1600" baseline="30000" dirty="0" smtClean="0">
                <a:solidFill>
                  <a:schemeClr val="tx1"/>
                </a:solidFill>
              </a:rPr>
              <a:t>2</a:t>
            </a:r>
            <a:r>
              <a:rPr lang="en-US" sz="1600" baseline="-25000" dirty="0" smtClean="0">
                <a:solidFill>
                  <a:schemeClr val="tx1"/>
                </a:solidFill>
              </a:rPr>
              <a:t>0.05</a:t>
            </a:r>
            <a:r>
              <a:rPr lang="en-US" sz="1600" dirty="0" smtClean="0">
                <a:solidFill>
                  <a:schemeClr val="tx1"/>
                </a:solidFill>
              </a:rPr>
              <a:t> =11.07, which, as noted above, is the tabled chi-square value at the 95th percentile. </a:t>
            </a:r>
          </a:p>
          <a:p>
            <a:pPr>
              <a:buNone/>
            </a:pPr>
            <a:r>
              <a:rPr lang="en-US" sz="1600" dirty="0" smtClean="0">
                <a:solidFill>
                  <a:schemeClr val="tx1"/>
                </a:solidFill>
              </a:rPr>
              <a:t>Since the computed value  </a:t>
            </a:r>
            <a:r>
              <a:rPr lang="el-GR" sz="1600" dirty="0" smtClean="0">
                <a:solidFill>
                  <a:schemeClr val="tx1"/>
                </a:solidFill>
              </a:rPr>
              <a:t>Χ</a:t>
            </a:r>
            <a:r>
              <a:rPr lang="en-US" sz="1600" dirty="0" smtClean="0">
                <a:solidFill>
                  <a:schemeClr val="tx1"/>
                </a:solidFill>
              </a:rPr>
              <a:t> =6.7,  is less than   </a:t>
            </a:r>
            <a:r>
              <a:rPr lang="el-GR" sz="1600" dirty="0" smtClean="0">
                <a:solidFill>
                  <a:schemeClr val="tx1"/>
                </a:solidFill>
              </a:rPr>
              <a:t>Χ</a:t>
            </a:r>
            <a:r>
              <a:rPr lang="en-US" sz="1600" baseline="30000" dirty="0" smtClean="0">
                <a:solidFill>
                  <a:schemeClr val="tx1"/>
                </a:solidFill>
              </a:rPr>
              <a:t>2</a:t>
            </a:r>
            <a:r>
              <a:rPr lang="en-US" sz="1600" baseline="-25000" dirty="0" smtClean="0">
                <a:solidFill>
                  <a:schemeClr val="tx1"/>
                </a:solidFill>
              </a:rPr>
              <a:t>0.05</a:t>
            </a:r>
            <a:r>
              <a:rPr lang="en-US" sz="1600" dirty="0" smtClean="0">
                <a:solidFill>
                  <a:schemeClr val="tx1"/>
                </a:solidFill>
              </a:rPr>
              <a:t> =11.07, the null hypothesis cannot be rejected at the .05 level.</a:t>
            </a:r>
          </a:p>
          <a:p>
            <a:pPr>
              <a:buNone/>
            </a:pPr>
            <a:endParaRPr lang="en-US" sz="1600" dirty="0" smtClean="0">
              <a:solidFill>
                <a:schemeClr val="tx1"/>
              </a:solidFill>
            </a:endParaRPr>
          </a:p>
          <a:p>
            <a:pPr>
              <a:buNone/>
            </a:pPr>
            <a:r>
              <a:rPr lang="en-US" sz="1600" dirty="0" smtClean="0">
                <a:solidFill>
                  <a:schemeClr val="tx1"/>
                </a:solidFill>
              </a:rPr>
              <a:t>Although there are some deviations between the observed and expected frequencies in, the result of the </a:t>
            </a:r>
            <a:r>
              <a:rPr lang="en-US" sz="1600" b="1" dirty="0" smtClean="0">
                <a:solidFill>
                  <a:schemeClr val="tx1"/>
                </a:solidFill>
              </a:rPr>
              <a:t>chi-square goodness-of-fit test </a:t>
            </a:r>
            <a:r>
              <a:rPr lang="en-US" sz="1600" dirty="0" smtClean="0">
                <a:solidFill>
                  <a:schemeClr val="tx1"/>
                </a:solidFill>
              </a:rPr>
              <a:t>indicates there is a reasonably high likelihood that the deviations in the sample data can be </a:t>
            </a:r>
            <a:r>
              <a:rPr lang="ro-RO" sz="1600" dirty="0" err="1" smtClean="0">
                <a:solidFill>
                  <a:schemeClr val="tx1"/>
                </a:solidFill>
              </a:rPr>
              <a:t>attributed</a:t>
            </a:r>
            <a:r>
              <a:rPr lang="ro-RO" sz="1600" dirty="0" smtClean="0">
                <a:solidFill>
                  <a:schemeClr val="tx1"/>
                </a:solidFill>
              </a:rPr>
              <a:t> </a:t>
            </a:r>
            <a:r>
              <a:rPr lang="ro-RO" sz="1600" dirty="0" err="1" smtClean="0">
                <a:solidFill>
                  <a:schemeClr val="tx1"/>
                </a:solidFill>
              </a:rPr>
              <a:t>to</a:t>
            </a:r>
            <a:r>
              <a:rPr lang="ro-RO" sz="1600" dirty="0" smtClean="0">
                <a:solidFill>
                  <a:schemeClr val="tx1"/>
                </a:solidFill>
              </a:rPr>
              <a:t> </a:t>
            </a:r>
            <a:r>
              <a:rPr lang="ro-RO" sz="1600" dirty="0" err="1" smtClean="0">
                <a:solidFill>
                  <a:schemeClr val="tx1"/>
                </a:solidFill>
              </a:rPr>
              <a:t>chance</a:t>
            </a:r>
            <a:r>
              <a:rPr lang="ro-RO" sz="1600" dirty="0" smtClean="0">
                <a:solidFill>
                  <a:schemeClr val="tx1"/>
                </a:solidFill>
              </a:rPr>
              <a:t>.</a:t>
            </a:r>
          </a:p>
          <a:p>
            <a:pPr>
              <a:buNone/>
            </a:pPr>
            <a:endParaRPr lang="ro-RO" sz="1600" dirty="0">
              <a:solidFill>
                <a:schemeClr val="tx1"/>
              </a:solidFill>
            </a:endParaRPr>
          </a:p>
        </p:txBody>
      </p:sp>
      <p:pic>
        <p:nvPicPr>
          <p:cNvPr id="148482" name="Picture 2"/>
          <p:cNvPicPr>
            <a:picLocks noChangeAspect="1" noChangeArrowheads="1"/>
          </p:cNvPicPr>
          <p:nvPr/>
        </p:nvPicPr>
        <p:blipFill>
          <a:blip r:embed="rId2" cstate="print"/>
          <a:srcRect/>
          <a:stretch>
            <a:fillRect/>
          </a:stretch>
        </p:blipFill>
        <p:spPr bwMode="auto">
          <a:xfrm>
            <a:off x="304800" y="381000"/>
            <a:ext cx="5857875" cy="13239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2160590"/>
            <a:ext cx="7416799" cy="3880773"/>
          </a:xfrm>
        </p:spPr>
        <p:txBody>
          <a:bodyPr>
            <a:normAutofit/>
          </a:bodyPr>
          <a:lstStyle/>
          <a:p>
            <a:pPr>
              <a:buNone/>
            </a:pPr>
            <a:r>
              <a:rPr lang="en-US" sz="1600" dirty="0" smtClean="0">
                <a:solidFill>
                  <a:srgbClr val="00B050"/>
                </a:solidFill>
              </a:rPr>
              <a:t>#Chi-</a:t>
            </a:r>
            <a:r>
              <a:rPr lang="en-US" sz="1600" dirty="0" err="1" smtClean="0">
                <a:solidFill>
                  <a:srgbClr val="00B050"/>
                </a:solidFill>
              </a:rPr>
              <a:t>sqyare</a:t>
            </a:r>
            <a:r>
              <a:rPr lang="en-US" sz="1600" dirty="0" smtClean="0">
                <a:solidFill>
                  <a:srgbClr val="00B050"/>
                </a:solidFill>
              </a:rPr>
              <a:t> test of Goodness of fit</a:t>
            </a:r>
          </a:p>
          <a:p>
            <a:pPr>
              <a:buNone/>
            </a:pPr>
            <a:r>
              <a:rPr lang="en-US" sz="1600" dirty="0" err="1" smtClean="0">
                <a:solidFill>
                  <a:schemeClr val="tx1"/>
                </a:solidFill>
              </a:rPr>
              <a:t>chisq.test</a:t>
            </a:r>
            <a:r>
              <a:rPr lang="en-US" sz="1600" dirty="0" smtClean="0">
                <a:solidFill>
                  <a:schemeClr val="tx1"/>
                </a:solidFill>
              </a:rPr>
              <a:t>(c(20,14,18,17,22,29), p=c(20,20,20,20,20,20)/120)</a:t>
            </a:r>
          </a:p>
          <a:p>
            <a:pPr>
              <a:buNone/>
            </a:pPr>
            <a:endParaRPr lang="en-US" sz="1600" dirty="0" smtClean="0"/>
          </a:p>
          <a:p>
            <a:pPr>
              <a:buNone/>
            </a:pPr>
            <a:r>
              <a:rPr lang="en-US" sz="1600" dirty="0" smtClean="0"/>
              <a:t/>
            </a:r>
            <a:br>
              <a:rPr lang="en-US" sz="1600" dirty="0" smtClean="0"/>
            </a:br>
            <a:r>
              <a:rPr lang="en-US" sz="1600" dirty="0" smtClean="0">
                <a:solidFill>
                  <a:schemeClr val="tx1"/>
                </a:solidFill>
              </a:rPr>
              <a:t>Chi-squared test for given probabilities </a:t>
            </a:r>
          </a:p>
          <a:p>
            <a:pPr>
              <a:buNone/>
            </a:pPr>
            <a:r>
              <a:rPr lang="en-US" sz="1600" dirty="0" smtClean="0">
                <a:solidFill>
                  <a:schemeClr val="tx1"/>
                </a:solidFill>
              </a:rPr>
              <a:t>data: c(20, 14, 18, 17, 22, 29) </a:t>
            </a:r>
          </a:p>
          <a:p>
            <a:pPr>
              <a:buNone/>
            </a:pPr>
            <a:r>
              <a:rPr lang="en-US" sz="1600" dirty="0" smtClean="0">
                <a:solidFill>
                  <a:schemeClr val="tx1"/>
                </a:solidFill>
              </a:rPr>
              <a:t>X-squared = 6.7, </a:t>
            </a:r>
            <a:r>
              <a:rPr lang="en-US" sz="1600" dirty="0" err="1" smtClean="0">
                <a:solidFill>
                  <a:schemeClr val="tx1"/>
                </a:solidFill>
              </a:rPr>
              <a:t>df</a:t>
            </a:r>
            <a:r>
              <a:rPr lang="en-US" sz="1600" dirty="0" smtClean="0">
                <a:solidFill>
                  <a:schemeClr val="tx1"/>
                </a:solidFill>
              </a:rPr>
              <a:t> = 5, p-value = 0.2439</a:t>
            </a:r>
            <a:endParaRPr lang="ro-RO" sz="16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8763000" cy="1701800"/>
          </a:xfrm>
        </p:spPr>
        <p:txBody>
          <a:bodyPr>
            <a:normAutofit fontScale="90000"/>
          </a:bodyPr>
          <a:lstStyle/>
          <a:p>
            <a:r>
              <a:rPr lang="en-US" sz="1600" i="1" dirty="0" smtClean="0">
                <a:solidFill>
                  <a:srgbClr val="7030A0"/>
                </a:solidFill>
              </a:rPr>
              <a:t>A country in which four ethnic groups make up the population establishes affirmative action guidelines for medical school admissions. The country has one medical school, and it is mandated that each new class of medical students proportionally represents the four ethnic groups that comprise the country’s population. The four ethnic groups that make up the population and the proportion of people in each ethnic group are: </a:t>
            </a:r>
            <a:r>
              <a:rPr lang="en-US" sz="1600" i="1" dirty="0" err="1" smtClean="0">
                <a:solidFill>
                  <a:srgbClr val="7030A0"/>
                </a:solidFill>
              </a:rPr>
              <a:t>Balzacs</a:t>
            </a:r>
            <a:r>
              <a:rPr lang="en-US" sz="1600" i="1" dirty="0" smtClean="0">
                <a:solidFill>
                  <a:srgbClr val="7030A0"/>
                </a:solidFill>
              </a:rPr>
              <a:t> (.4), </a:t>
            </a:r>
            <a:r>
              <a:rPr lang="en-US" sz="1600" i="1" dirty="0" err="1" smtClean="0">
                <a:solidFill>
                  <a:srgbClr val="7030A0"/>
                </a:solidFill>
              </a:rPr>
              <a:t>Crosacs</a:t>
            </a:r>
            <a:r>
              <a:rPr lang="en-US" sz="1600" i="1" dirty="0" smtClean="0">
                <a:solidFill>
                  <a:srgbClr val="7030A0"/>
                </a:solidFill>
              </a:rPr>
              <a:t> (.25), </a:t>
            </a:r>
            <a:r>
              <a:rPr lang="en-US" sz="1600" i="1" dirty="0" err="1" smtClean="0">
                <a:solidFill>
                  <a:srgbClr val="7030A0"/>
                </a:solidFill>
              </a:rPr>
              <a:t>Murads</a:t>
            </a:r>
            <a:r>
              <a:rPr lang="en-US" sz="1600" i="1" dirty="0" smtClean="0">
                <a:solidFill>
                  <a:srgbClr val="7030A0"/>
                </a:solidFill>
              </a:rPr>
              <a:t> (.3), and </a:t>
            </a:r>
            <a:r>
              <a:rPr lang="en-US" sz="1600" i="1" dirty="0" err="1" smtClean="0">
                <a:solidFill>
                  <a:srgbClr val="7030A0"/>
                </a:solidFill>
              </a:rPr>
              <a:t>Isads</a:t>
            </a:r>
            <a:r>
              <a:rPr lang="en-US" sz="1600" i="1" dirty="0" smtClean="0">
                <a:solidFill>
                  <a:srgbClr val="7030A0"/>
                </a:solidFill>
              </a:rPr>
              <a:t> (.05).15 The number of students from each ethnic group admitted into the medical school class for the new year are: </a:t>
            </a:r>
            <a:r>
              <a:rPr lang="en-US" sz="1600" i="1" dirty="0" err="1" smtClean="0">
                <a:solidFill>
                  <a:srgbClr val="7030A0"/>
                </a:solidFill>
              </a:rPr>
              <a:t>Balzacs</a:t>
            </a:r>
            <a:r>
              <a:rPr lang="en-US" sz="1600" i="1" dirty="0" smtClean="0">
                <a:solidFill>
                  <a:srgbClr val="7030A0"/>
                </a:solidFill>
              </a:rPr>
              <a:t> (300), </a:t>
            </a:r>
            <a:r>
              <a:rPr lang="en-US" sz="1600" i="1" dirty="0" err="1" smtClean="0">
                <a:solidFill>
                  <a:srgbClr val="7030A0"/>
                </a:solidFill>
              </a:rPr>
              <a:t>Crosacs</a:t>
            </a:r>
            <a:r>
              <a:rPr lang="en-US" sz="1600" i="1" dirty="0" smtClean="0">
                <a:solidFill>
                  <a:srgbClr val="7030A0"/>
                </a:solidFill>
              </a:rPr>
              <a:t> (220), </a:t>
            </a:r>
            <a:r>
              <a:rPr lang="en-US" sz="1600" i="1" dirty="0" err="1" smtClean="0">
                <a:solidFill>
                  <a:srgbClr val="7030A0"/>
                </a:solidFill>
              </a:rPr>
              <a:t>Murads</a:t>
            </a:r>
            <a:r>
              <a:rPr lang="en-US" sz="1600" i="1" dirty="0" smtClean="0">
                <a:solidFill>
                  <a:srgbClr val="7030A0"/>
                </a:solidFill>
              </a:rPr>
              <a:t> (400), and </a:t>
            </a:r>
            <a:r>
              <a:rPr lang="en-US" sz="1600" i="1" dirty="0" err="1" smtClean="0">
                <a:solidFill>
                  <a:srgbClr val="7030A0"/>
                </a:solidFill>
              </a:rPr>
              <a:t>Isads</a:t>
            </a:r>
            <a:r>
              <a:rPr lang="en-US" sz="1600" i="1" dirty="0" smtClean="0">
                <a:solidFill>
                  <a:srgbClr val="7030A0"/>
                </a:solidFill>
              </a:rPr>
              <a:t> (80). Is there a significant discrepancy between the proportions mandated in the affirmative action guidelines and the actual proportion of the four ethnic groups in the new medical school class?</a:t>
            </a:r>
            <a:endParaRPr lang="ro-RO" sz="1600" dirty="0">
              <a:solidFill>
                <a:srgbClr val="7030A0"/>
              </a:solidFill>
            </a:endParaRPr>
          </a:p>
        </p:txBody>
      </p:sp>
      <p:sp>
        <p:nvSpPr>
          <p:cNvPr id="3" name="Content Placeholder 2"/>
          <p:cNvSpPr>
            <a:spLocks noGrp="1"/>
          </p:cNvSpPr>
          <p:nvPr>
            <p:ph idx="1"/>
          </p:nvPr>
        </p:nvSpPr>
        <p:spPr>
          <a:xfrm>
            <a:off x="381000" y="2438400"/>
            <a:ext cx="8458200" cy="4267200"/>
          </a:xfrm>
        </p:spPr>
        <p:txBody>
          <a:bodyPr>
            <a:normAutofit lnSpcReduction="10000"/>
          </a:bodyPr>
          <a:lstStyle/>
          <a:p>
            <a:pPr>
              <a:buNone/>
            </a:pPr>
            <a:r>
              <a:rPr lang="ro-RO" sz="1400" dirty="0" err="1" smtClean="0">
                <a:solidFill>
                  <a:schemeClr val="tx1"/>
                </a:solidFill>
              </a:rPr>
              <a:t>There</a:t>
            </a:r>
            <a:r>
              <a:rPr lang="en-US" sz="1400" dirty="0" smtClean="0">
                <a:solidFill>
                  <a:schemeClr val="tx1"/>
                </a:solidFill>
              </a:rPr>
              <a:t> are </a:t>
            </a:r>
            <a:r>
              <a:rPr lang="en-US" sz="1400" i="1" dirty="0" smtClean="0">
                <a:solidFill>
                  <a:schemeClr val="tx1"/>
                </a:solidFill>
              </a:rPr>
              <a:t>k = 4 cells — each cell representing one of the four mutually exclusive ethnic groups. </a:t>
            </a:r>
          </a:p>
          <a:p>
            <a:pPr>
              <a:buNone/>
            </a:pPr>
            <a:r>
              <a:rPr lang="en-US" sz="1400" i="1" dirty="0" smtClean="0">
                <a:solidFill>
                  <a:schemeClr val="tx1"/>
                </a:solidFill>
              </a:rPr>
              <a:t>The </a:t>
            </a:r>
            <a:r>
              <a:rPr lang="en-US" sz="1400" dirty="0" smtClean="0">
                <a:solidFill>
                  <a:schemeClr val="tx1"/>
                </a:solidFill>
              </a:rPr>
              <a:t>observed frequencies are the number of students from each of the four ethnic groups out of the total of 1000 students who are admitted to the medical school (i.e., </a:t>
            </a:r>
            <a:r>
              <a:rPr lang="en-US" sz="1400" i="1" dirty="0" smtClean="0">
                <a:solidFill>
                  <a:schemeClr val="tx1"/>
                </a:solidFill>
              </a:rPr>
              <a:t>n = 300 + 220 + 400 + 80 </a:t>
            </a:r>
            <a:r>
              <a:rPr lang="en-US" sz="1400" dirty="0" smtClean="0">
                <a:solidFill>
                  <a:schemeClr val="tx1"/>
                </a:solidFill>
              </a:rPr>
              <a:t>= 1000). The expected frequencies are computed based upon the proportion of each ethnic group in the population. Each of these values is obtained by multiplying the total number of medical school admissions (1000) by the proportion of a specific ethnic group in the population.</a:t>
            </a:r>
          </a:p>
          <a:p>
            <a:pPr>
              <a:buNone/>
            </a:pPr>
            <a:r>
              <a:rPr lang="ro-RO" sz="1400" dirty="0" err="1" smtClean="0">
                <a:solidFill>
                  <a:schemeClr val="tx1"/>
                </a:solidFill>
              </a:rPr>
              <a:t>Thus</a:t>
            </a:r>
            <a:r>
              <a:rPr lang="en-US" sz="1400" dirty="0" smtClean="0">
                <a:solidFill>
                  <a:schemeClr val="tx1"/>
                </a:solidFill>
              </a:rPr>
              <a:t> in the case of the </a:t>
            </a:r>
            <a:r>
              <a:rPr lang="en-US" sz="1400" b="1" dirty="0" err="1" smtClean="0">
                <a:solidFill>
                  <a:schemeClr val="tx1"/>
                </a:solidFill>
              </a:rPr>
              <a:t>Balzacs</a:t>
            </a:r>
            <a:r>
              <a:rPr lang="en-US" sz="1400" b="1" dirty="0" smtClean="0">
                <a:solidFill>
                  <a:schemeClr val="tx1"/>
                </a:solidFill>
              </a:rPr>
              <a:t>, the expected frequency is computed as </a:t>
            </a:r>
            <a:r>
              <a:rPr lang="en-US" sz="1400" dirty="0" smtClean="0">
                <a:solidFill>
                  <a:schemeClr val="tx1"/>
                </a:solidFill>
              </a:rPr>
              <a:t>follows: E1=1000*(0.4)=400.</a:t>
            </a:r>
          </a:p>
          <a:p>
            <a:pPr>
              <a:buNone/>
            </a:pPr>
            <a:endParaRPr lang="en-US" sz="1400" dirty="0" smtClean="0">
              <a:solidFill>
                <a:schemeClr val="tx1"/>
              </a:solidFill>
            </a:endParaRPr>
          </a:p>
          <a:p>
            <a:pPr>
              <a:buNone/>
            </a:pPr>
            <a:endParaRPr lang="en-US" sz="1400" dirty="0" smtClean="0">
              <a:solidFill>
                <a:schemeClr val="tx1"/>
              </a:solidFill>
            </a:endParaRPr>
          </a:p>
          <a:p>
            <a:pPr>
              <a:buNone/>
            </a:pPr>
            <a:endParaRPr lang="en-US" sz="1400" dirty="0" smtClean="0">
              <a:solidFill>
                <a:schemeClr val="tx1"/>
              </a:solidFill>
            </a:endParaRPr>
          </a:p>
          <a:p>
            <a:pPr>
              <a:buNone/>
            </a:pPr>
            <a:r>
              <a:rPr lang="en-US" sz="1400" dirty="0" err="1" smtClean="0">
                <a:solidFill>
                  <a:schemeClr val="tx1"/>
                </a:solidFill>
              </a:rPr>
              <a:t>df</a:t>
            </a:r>
            <a:r>
              <a:rPr lang="en-US" sz="1400" dirty="0" smtClean="0">
                <a:solidFill>
                  <a:schemeClr val="tx1"/>
                </a:solidFill>
              </a:rPr>
              <a:t>=4-1=3</a:t>
            </a:r>
          </a:p>
          <a:p>
            <a:pPr>
              <a:buNone/>
            </a:pPr>
            <a:r>
              <a:rPr lang="el-GR" sz="1400" dirty="0" smtClean="0">
                <a:solidFill>
                  <a:schemeClr val="tx1"/>
                </a:solidFill>
              </a:rPr>
              <a:t>Χ</a:t>
            </a:r>
            <a:r>
              <a:rPr lang="en-US" sz="1400" baseline="30000" dirty="0" smtClean="0">
                <a:solidFill>
                  <a:schemeClr val="tx1"/>
                </a:solidFill>
              </a:rPr>
              <a:t>2</a:t>
            </a:r>
            <a:r>
              <a:rPr lang="en-US" sz="1400" baseline="-25000" dirty="0" smtClean="0">
                <a:solidFill>
                  <a:schemeClr val="tx1"/>
                </a:solidFill>
              </a:rPr>
              <a:t>0.05</a:t>
            </a:r>
            <a:r>
              <a:rPr lang="en-US" sz="1400" dirty="0" smtClean="0">
                <a:solidFill>
                  <a:schemeClr val="tx1"/>
                </a:solidFill>
              </a:rPr>
              <a:t> =7.81</a:t>
            </a:r>
          </a:p>
          <a:p>
            <a:pPr>
              <a:buNone/>
            </a:pPr>
            <a:r>
              <a:rPr lang="en-US" sz="1400" dirty="0" smtClean="0">
                <a:solidFill>
                  <a:schemeClr val="tx1"/>
                </a:solidFill>
              </a:rPr>
              <a:t> Since </a:t>
            </a:r>
            <a:r>
              <a:rPr lang="el-GR" sz="1400" dirty="0" smtClean="0">
                <a:solidFill>
                  <a:schemeClr val="tx1"/>
                </a:solidFill>
              </a:rPr>
              <a:t>Χ</a:t>
            </a:r>
            <a:r>
              <a:rPr lang="en-US" sz="1400" dirty="0" smtClean="0">
                <a:solidFill>
                  <a:schemeClr val="tx1"/>
                </a:solidFill>
              </a:rPr>
              <a:t> =79.9&gt;</a:t>
            </a:r>
            <a:r>
              <a:rPr lang="el-GR" sz="1400" dirty="0" smtClean="0">
                <a:solidFill>
                  <a:schemeClr val="tx1"/>
                </a:solidFill>
              </a:rPr>
              <a:t>Χ</a:t>
            </a:r>
            <a:r>
              <a:rPr lang="en-US" sz="1400" baseline="30000" dirty="0" smtClean="0">
                <a:solidFill>
                  <a:schemeClr val="tx1"/>
                </a:solidFill>
              </a:rPr>
              <a:t>2</a:t>
            </a:r>
            <a:r>
              <a:rPr lang="en-US" sz="1400" baseline="-25000" dirty="0" smtClean="0">
                <a:solidFill>
                  <a:schemeClr val="tx1"/>
                </a:solidFill>
              </a:rPr>
              <a:t>0.05</a:t>
            </a:r>
            <a:r>
              <a:rPr lang="en-US" sz="1400" dirty="0" smtClean="0">
                <a:solidFill>
                  <a:schemeClr val="tx1"/>
                </a:solidFill>
              </a:rPr>
              <a:t> =7.81, the null hypothesis can be rejected at both the .05 level. Based on the chi-square analysis it can be concluded that </a:t>
            </a:r>
            <a:r>
              <a:rPr lang="en-US" sz="1400" dirty="0" smtClean="0">
                <a:solidFill>
                  <a:srgbClr val="0070C0"/>
                </a:solidFill>
              </a:rPr>
              <a:t>the medical school admissions data do not adhere to the proportions mandated in the affirmative action guidelines</a:t>
            </a:r>
            <a:r>
              <a:rPr lang="en-US" sz="1400" dirty="0" smtClean="0">
                <a:solidFill>
                  <a:schemeClr val="tx1"/>
                </a:solidFill>
              </a:rPr>
              <a:t>.</a:t>
            </a:r>
          </a:p>
          <a:p>
            <a:pPr>
              <a:buNone/>
            </a:pPr>
            <a:endParaRPr lang="en-US" sz="1400" dirty="0" smtClean="0">
              <a:solidFill>
                <a:schemeClr val="tx1"/>
              </a:solidFill>
            </a:endParaRPr>
          </a:p>
          <a:p>
            <a:pPr>
              <a:buNone/>
            </a:pPr>
            <a:endParaRPr lang="en-US" sz="1400" dirty="0" smtClean="0">
              <a:solidFill>
                <a:schemeClr val="tx1"/>
              </a:solidFill>
            </a:endParaRPr>
          </a:p>
        </p:txBody>
      </p:sp>
      <p:pic>
        <p:nvPicPr>
          <p:cNvPr id="149506" name="Picture 2"/>
          <p:cNvPicPr>
            <a:picLocks noChangeAspect="1" noChangeArrowheads="1"/>
          </p:cNvPicPr>
          <p:nvPr/>
        </p:nvPicPr>
        <p:blipFill>
          <a:blip r:embed="rId2" cstate="print"/>
          <a:srcRect/>
          <a:stretch>
            <a:fillRect/>
          </a:stretch>
        </p:blipFill>
        <p:spPr bwMode="auto">
          <a:xfrm>
            <a:off x="2590800" y="4267200"/>
            <a:ext cx="4419600" cy="134166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2160590"/>
            <a:ext cx="7416799" cy="3880773"/>
          </a:xfrm>
        </p:spPr>
        <p:txBody>
          <a:bodyPr>
            <a:normAutofit/>
          </a:bodyPr>
          <a:lstStyle/>
          <a:p>
            <a:pPr>
              <a:buNone/>
            </a:pPr>
            <a:r>
              <a:rPr lang="en-US" sz="1600" dirty="0" smtClean="0">
                <a:solidFill>
                  <a:srgbClr val="00B050"/>
                </a:solidFill>
              </a:rPr>
              <a:t>#Chi-</a:t>
            </a:r>
            <a:r>
              <a:rPr lang="en-US" sz="1600" dirty="0" err="1" smtClean="0">
                <a:solidFill>
                  <a:srgbClr val="00B050"/>
                </a:solidFill>
              </a:rPr>
              <a:t>sqyare</a:t>
            </a:r>
            <a:r>
              <a:rPr lang="en-US" sz="1600" dirty="0" smtClean="0">
                <a:solidFill>
                  <a:srgbClr val="00B050"/>
                </a:solidFill>
              </a:rPr>
              <a:t> test of Goodness of fit</a:t>
            </a:r>
          </a:p>
          <a:p>
            <a:pPr>
              <a:buNone/>
            </a:pPr>
            <a:r>
              <a:rPr lang="en-US" sz="1600" dirty="0" err="1" smtClean="0">
                <a:solidFill>
                  <a:schemeClr val="tx1"/>
                </a:solidFill>
              </a:rPr>
              <a:t>chisq.test</a:t>
            </a:r>
            <a:r>
              <a:rPr lang="en-US" sz="1600" dirty="0" smtClean="0">
                <a:solidFill>
                  <a:schemeClr val="tx1"/>
                </a:solidFill>
              </a:rPr>
              <a:t>(c(300,220,400,80), p=c(400,250,300,50)/1000) </a:t>
            </a:r>
          </a:p>
          <a:p>
            <a:pPr>
              <a:buNone/>
            </a:pPr>
            <a:endParaRPr lang="en-US" sz="1600" dirty="0" smtClean="0">
              <a:solidFill>
                <a:schemeClr val="tx1"/>
              </a:solidFill>
            </a:endParaRPr>
          </a:p>
          <a:p>
            <a:pPr algn="ctr">
              <a:buNone/>
            </a:pPr>
            <a:r>
              <a:rPr lang="en-US" sz="1600" dirty="0" smtClean="0">
                <a:solidFill>
                  <a:schemeClr val="tx1"/>
                </a:solidFill>
              </a:rPr>
              <a:t>Chi-squared test for given probabilities </a:t>
            </a:r>
          </a:p>
          <a:p>
            <a:pPr>
              <a:buNone/>
            </a:pPr>
            <a:r>
              <a:rPr lang="en-US" sz="1600" dirty="0" smtClean="0">
                <a:solidFill>
                  <a:schemeClr val="tx1"/>
                </a:solidFill>
              </a:rPr>
              <a:t>data: c(300, 220, 400, 80) </a:t>
            </a:r>
          </a:p>
          <a:p>
            <a:pPr>
              <a:buNone/>
            </a:pPr>
            <a:r>
              <a:rPr lang="en-US" sz="1600" dirty="0" smtClean="0">
                <a:solidFill>
                  <a:schemeClr val="tx1"/>
                </a:solidFill>
              </a:rPr>
              <a:t>X-squared = 79.933, </a:t>
            </a:r>
            <a:r>
              <a:rPr lang="en-US" sz="1600" dirty="0" err="1" smtClean="0">
                <a:solidFill>
                  <a:schemeClr val="tx1"/>
                </a:solidFill>
              </a:rPr>
              <a:t>df</a:t>
            </a:r>
            <a:r>
              <a:rPr lang="en-US" sz="1600" dirty="0" smtClean="0">
                <a:solidFill>
                  <a:schemeClr val="tx1"/>
                </a:solidFill>
              </a:rPr>
              <a:t> = 3, p-value &lt; 2.2e-16</a:t>
            </a:r>
            <a:endParaRPr lang="ro-RO" sz="16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8763000" cy="1701800"/>
          </a:xfrm>
        </p:spPr>
        <p:txBody>
          <a:bodyPr>
            <a:normAutofit/>
          </a:bodyPr>
          <a:lstStyle/>
          <a:p>
            <a:r>
              <a:rPr lang="en-US" sz="1600" i="1" dirty="0" smtClean="0">
                <a:solidFill>
                  <a:srgbClr val="7030A0"/>
                </a:solidFill>
              </a:rPr>
              <a:t>A physician who specializes in genetic diseases develops a theory which predicts</a:t>
            </a:r>
            <a:br>
              <a:rPr lang="en-US" sz="1600" i="1" dirty="0" smtClean="0">
                <a:solidFill>
                  <a:srgbClr val="7030A0"/>
                </a:solidFill>
              </a:rPr>
            </a:br>
            <a:r>
              <a:rPr lang="en-US" sz="1600" i="1" dirty="0" smtClean="0">
                <a:solidFill>
                  <a:srgbClr val="7030A0"/>
                </a:solidFill>
              </a:rPr>
              <a:t>that two-thirds of the people who develop a disease called </a:t>
            </a:r>
            <a:r>
              <a:rPr lang="en-US" sz="1600" i="1" dirty="0" err="1" smtClean="0">
                <a:solidFill>
                  <a:srgbClr val="7030A0"/>
                </a:solidFill>
              </a:rPr>
              <a:t>cyclomeiosis</a:t>
            </a:r>
            <a:r>
              <a:rPr lang="en-US" sz="1600" i="1" dirty="0" smtClean="0">
                <a:solidFill>
                  <a:srgbClr val="7030A0"/>
                </a:solidFill>
              </a:rPr>
              <a:t> will be males. She</a:t>
            </a:r>
            <a:br>
              <a:rPr lang="en-US" sz="1600" i="1" dirty="0" smtClean="0">
                <a:solidFill>
                  <a:srgbClr val="7030A0"/>
                </a:solidFill>
              </a:rPr>
            </a:br>
            <a:r>
              <a:rPr lang="en-US" sz="1600" i="1" dirty="0" smtClean="0">
                <a:solidFill>
                  <a:srgbClr val="7030A0"/>
                </a:solidFill>
              </a:rPr>
              <a:t>randomly selects 300 people who are afflicted with </a:t>
            </a:r>
            <a:r>
              <a:rPr lang="en-US" sz="1600" i="1" dirty="0" err="1" smtClean="0">
                <a:solidFill>
                  <a:srgbClr val="7030A0"/>
                </a:solidFill>
              </a:rPr>
              <a:t>cyclomeiosis</a:t>
            </a:r>
            <a:r>
              <a:rPr lang="en-US" sz="1600" i="1" dirty="0" smtClean="0">
                <a:solidFill>
                  <a:srgbClr val="7030A0"/>
                </a:solidFill>
              </a:rPr>
              <a:t> and observes that 140 of them are females. Is the physician’s theory supported?</a:t>
            </a:r>
            <a:endParaRPr lang="ro-RO" sz="1600" dirty="0">
              <a:solidFill>
                <a:srgbClr val="7030A0"/>
              </a:solidFill>
            </a:endParaRPr>
          </a:p>
        </p:txBody>
      </p:sp>
      <p:sp>
        <p:nvSpPr>
          <p:cNvPr id="3" name="Content Placeholder 2"/>
          <p:cNvSpPr>
            <a:spLocks noGrp="1"/>
          </p:cNvSpPr>
          <p:nvPr>
            <p:ph idx="1"/>
          </p:nvPr>
        </p:nvSpPr>
        <p:spPr>
          <a:xfrm>
            <a:off x="381000" y="1600200"/>
            <a:ext cx="8458200" cy="5105400"/>
          </a:xfrm>
        </p:spPr>
        <p:txBody>
          <a:bodyPr>
            <a:normAutofit/>
          </a:bodyPr>
          <a:lstStyle/>
          <a:p>
            <a:pPr>
              <a:buNone/>
            </a:pPr>
            <a:endParaRPr lang="en-US" sz="1400" dirty="0" smtClean="0">
              <a:solidFill>
                <a:schemeClr val="tx1"/>
              </a:solidFill>
            </a:endParaRPr>
          </a:p>
          <a:p>
            <a:pPr>
              <a:buNone/>
            </a:pPr>
            <a:endParaRPr lang="en-US" sz="1400" dirty="0" smtClean="0">
              <a:solidFill>
                <a:schemeClr val="tx1"/>
              </a:solidFill>
            </a:endParaRPr>
          </a:p>
          <a:p>
            <a:pPr>
              <a:buNone/>
            </a:pPr>
            <a:endParaRPr lang="en-US" sz="1400" dirty="0" smtClean="0">
              <a:solidFill>
                <a:schemeClr val="tx1"/>
              </a:solidFill>
            </a:endParaRPr>
          </a:p>
          <a:p>
            <a:pPr>
              <a:buNone/>
            </a:pPr>
            <a:endParaRPr lang="en-US" sz="1400" dirty="0" smtClean="0">
              <a:solidFill>
                <a:schemeClr val="tx1"/>
              </a:solidFill>
            </a:endParaRPr>
          </a:p>
          <a:p>
            <a:pPr>
              <a:buNone/>
            </a:pPr>
            <a:endParaRPr lang="en-US" sz="1400" dirty="0" smtClean="0">
              <a:solidFill>
                <a:schemeClr val="tx1"/>
              </a:solidFill>
            </a:endParaRPr>
          </a:p>
          <a:p>
            <a:pPr>
              <a:buNone/>
            </a:pPr>
            <a:endParaRPr lang="en-US" sz="1400" dirty="0" smtClean="0">
              <a:solidFill>
                <a:schemeClr val="tx1"/>
              </a:solidFill>
            </a:endParaRPr>
          </a:p>
          <a:p>
            <a:pPr>
              <a:buNone/>
            </a:pPr>
            <a:r>
              <a:rPr lang="en-US" sz="1400" dirty="0" err="1" smtClean="0">
                <a:solidFill>
                  <a:schemeClr val="tx1"/>
                </a:solidFill>
              </a:rPr>
              <a:t>df</a:t>
            </a:r>
            <a:r>
              <a:rPr lang="en-US" sz="1400" dirty="0" smtClean="0">
                <a:solidFill>
                  <a:schemeClr val="tx1"/>
                </a:solidFill>
              </a:rPr>
              <a:t>=2-1=1</a:t>
            </a:r>
          </a:p>
          <a:p>
            <a:pPr>
              <a:buNone/>
            </a:pPr>
            <a:r>
              <a:rPr lang="el-GR" sz="1400" dirty="0" smtClean="0">
                <a:solidFill>
                  <a:schemeClr val="tx1"/>
                </a:solidFill>
              </a:rPr>
              <a:t>Χ</a:t>
            </a:r>
            <a:r>
              <a:rPr lang="en-US" sz="1400" baseline="30000" dirty="0" smtClean="0">
                <a:solidFill>
                  <a:schemeClr val="tx1"/>
                </a:solidFill>
              </a:rPr>
              <a:t>2</a:t>
            </a:r>
            <a:r>
              <a:rPr lang="en-US" sz="1400" baseline="-25000" dirty="0" smtClean="0">
                <a:solidFill>
                  <a:schemeClr val="tx1"/>
                </a:solidFill>
              </a:rPr>
              <a:t>0.05</a:t>
            </a:r>
            <a:r>
              <a:rPr lang="en-US" sz="1400" dirty="0" smtClean="0">
                <a:solidFill>
                  <a:schemeClr val="tx1"/>
                </a:solidFill>
              </a:rPr>
              <a:t> =3.84</a:t>
            </a:r>
          </a:p>
          <a:p>
            <a:pPr>
              <a:buNone/>
            </a:pPr>
            <a:r>
              <a:rPr lang="en-US" sz="1400" dirty="0" smtClean="0">
                <a:solidFill>
                  <a:schemeClr val="tx1"/>
                </a:solidFill>
              </a:rPr>
              <a:t> Since </a:t>
            </a:r>
            <a:r>
              <a:rPr lang="el-GR" sz="1400" dirty="0" smtClean="0">
                <a:solidFill>
                  <a:schemeClr val="tx1"/>
                </a:solidFill>
              </a:rPr>
              <a:t>Χ</a:t>
            </a:r>
            <a:r>
              <a:rPr lang="en-US" sz="1400" dirty="0" smtClean="0">
                <a:solidFill>
                  <a:schemeClr val="tx1"/>
                </a:solidFill>
              </a:rPr>
              <a:t> =24&gt;</a:t>
            </a:r>
            <a:r>
              <a:rPr lang="el-GR" sz="1400" dirty="0" smtClean="0">
                <a:solidFill>
                  <a:schemeClr val="tx1"/>
                </a:solidFill>
              </a:rPr>
              <a:t>Χ</a:t>
            </a:r>
            <a:r>
              <a:rPr lang="en-US" sz="1400" baseline="30000" dirty="0" smtClean="0">
                <a:solidFill>
                  <a:schemeClr val="tx1"/>
                </a:solidFill>
              </a:rPr>
              <a:t>2</a:t>
            </a:r>
            <a:r>
              <a:rPr lang="en-US" sz="1400" baseline="-25000" dirty="0" smtClean="0">
                <a:solidFill>
                  <a:schemeClr val="tx1"/>
                </a:solidFill>
              </a:rPr>
              <a:t>0.05</a:t>
            </a:r>
            <a:r>
              <a:rPr lang="en-US" sz="1400" dirty="0" smtClean="0">
                <a:solidFill>
                  <a:schemeClr val="tx1"/>
                </a:solidFill>
              </a:rPr>
              <a:t> =3.84, the null hypothesis can be rejected at both the .05 level. Based on the chi-square analysis it can be concluded that </a:t>
            </a:r>
            <a:r>
              <a:rPr lang="en-US" sz="1400" dirty="0" smtClean="0">
                <a:solidFill>
                  <a:srgbClr val="0070C0"/>
                </a:solidFill>
              </a:rPr>
              <a:t>the observed distribution of males and females for the disease is not consistent with the doctor’s theory.</a:t>
            </a:r>
            <a:r>
              <a:rPr lang="en-US" sz="1400" dirty="0" smtClean="0">
                <a:solidFill>
                  <a:schemeClr val="tx1"/>
                </a:solidFill>
              </a:rPr>
              <a:t>.</a:t>
            </a:r>
          </a:p>
          <a:p>
            <a:pPr>
              <a:buNone/>
            </a:pPr>
            <a:endParaRPr lang="en-US" sz="1400" dirty="0" smtClean="0">
              <a:solidFill>
                <a:schemeClr val="tx1"/>
              </a:solidFill>
            </a:endParaRPr>
          </a:p>
          <a:p>
            <a:pPr>
              <a:buNone/>
            </a:pPr>
            <a:endParaRPr lang="en-US" sz="1400" dirty="0" smtClean="0">
              <a:solidFill>
                <a:schemeClr val="tx1"/>
              </a:solidFill>
            </a:endParaRPr>
          </a:p>
        </p:txBody>
      </p:sp>
      <p:pic>
        <p:nvPicPr>
          <p:cNvPr id="150530" name="Picture 2"/>
          <p:cNvPicPr>
            <a:picLocks noChangeAspect="1" noChangeArrowheads="1"/>
          </p:cNvPicPr>
          <p:nvPr/>
        </p:nvPicPr>
        <p:blipFill>
          <a:blip r:embed="rId2" cstate="print"/>
          <a:srcRect/>
          <a:stretch>
            <a:fillRect/>
          </a:stretch>
        </p:blipFill>
        <p:spPr bwMode="auto">
          <a:xfrm>
            <a:off x="457200" y="1828800"/>
            <a:ext cx="6096000" cy="141454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2160590"/>
            <a:ext cx="7416799" cy="3880773"/>
          </a:xfrm>
        </p:spPr>
        <p:txBody>
          <a:bodyPr>
            <a:normAutofit/>
          </a:bodyPr>
          <a:lstStyle/>
          <a:p>
            <a:pPr>
              <a:buNone/>
            </a:pPr>
            <a:r>
              <a:rPr lang="en-US" sz="1600" dirty="0" smtClean="0">
                <a:solidFill>
                  <a:srgbClr val="00B050"/>
                </a:solidFill>
              </a:rPr>
              <a:t>#Chi-</a:t>
            </a:r>
            <a:r>
              <a:rPr lang="en-US" sz="1600" dirty="0" err="1" smtClean="0">
                <a:solidFill>
                  <a:srgbClr val="00B050"/>
                </a:solidFill>
              </a:rPr>
              <a:t>sqyare</a:t>
            </a:r>
            <a:r>
              <a:rPr lang="en-US" sz="1600" dirty="0" smtClean="0">
                <a:solidFill>
                  <a:srgbClr val="00B050"/>
                </a:solidFill>
              </a:rPr>
              <a:t> test of Goodness of fit</a:t>
            </a:r>
          </a:p>
          <a:p>
            <a:pPr>
              <a:buNone/>
            </a:pPr>
            <a:r>
              <a:rPr lang="en-US" sz="1600" dirty="0" err="1" smtClean="0">
                <a:solidFill>
                  <a:schemeClr val="tx1"/>
                </a:solidFill>
              </a:rPr>
              <a:t>chisq.test</a:t>
            </a:r>
            <a:r>
              <a:rPr lang="en-US" sz="1600" dirty="0" smtClean="0">
                <a:solidFill>
                  <a:schemeClr val="tx1"/>
                </a:solidFill>
              </a:rPr>
              <a:t>(c(160,140), p=c(200,100)/300) </a:t>
            </a:r>
          </a:p>
          <a:p>
            <a:pPr>
              <a:buFont typeface="Wingdings"/>
              <a:buChar char="Ø"/>
            </a:pPr>
            <a:endParaRPr lang="en-US" sz="1600" dirty="0" smtClean="0">
              <a:solidFill>
                <a:schemeClr val="tx1"/>
              </a:solidFill>
            </a:endParaRPr>
          </a:p>
          <a:p>
            <a:pPr algn="ctr">
              <a:buNone/>
            </a:pPr>
            <a:r>
              <a:rPr lang="en-US" sz="1600" dirty="0" smtClean="0">
                <a:solidFill>
                  <a:schemeClr val="tx1"/>
                </a:solidFill>
              </a:rPr>
              <a:t>Chi-squared test for given probabilities </a:t>
            </a:r>
          </a:p>
          <a:p>
            <a:pPr>
              <a:buNone/>
            </a:pPr>
            <a:r>
              <a:rPr lang="en-US" sz="1600" dirty="0" smtClean="0">
                <a:solidFill>
                  <a:schemeClr val="tx1"/>
                </a:solidFill>
              </a:rPr>
              <a:t>data: c(160, 140) </a:t>
            </a:r>
          </a:p>
          <a:p>
            <a:pPr>
              <a:buNone/>
            </a:pPr>
            <a:r>
              <a:rPr lang="en-US" sz="1600" dirty="0" smtClean="0">
                <a:solidFill>
                  <a:schemeClr val="tx1"/>
                </a:solidFill>
              </a:rPr>
              <a:t>X-squared = 24, </a:t>
            </a:r>
            <a:r>
              <a:rPr lang="en-US" sz="1600" dirty="0" err="1" smtClean="0">
                <a:solidFill>
                  <a:schemeClr val="tx1"/>
                </a:solidFill>
              </a:rPr>
              <a:t>df</a:t>
            </a:r>
            <a:r>
              <a:rPr lang="en-US" sz="1600" dirty="0" smtClean="0">
                <a:solidFill>
                  <a:schemeClr val="tx1"/>
                </a:solidFill>
              </a:rPr>
              <a:t> = 1, p-value = 9.634e-07</a:t>
            </a:r>
            <a:endParaRPr lang="ro-RO" sz="16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228600"/>
            <a:ext cx="8229600" cy="1371600"/>
          </a:xfrm>
        </p:spPr>
        <p:txBody>
          <a:bodyPr>
            <a:normAutofit fontScale="90000"/>
          </a:bodyPr>
          <a:lstStyle/>
          <a:p>
            <a:pPr algn="just"/>
            <a:r>
              <a:rPr lang="en-US" sz="1600" dirty="0">
                <a:solidFill>
                  <a:srgbClr val="FF0000"/>
                </a:solidFill>
                <a:latin typeface="+mn-lt"/>
              </a:rPr>
              <a:t>Let's consider a specific example to illustrate the chi-square test for goodness-of-fit.</a:t>
            </a:r>
            <a:br>
              <a:rPr lang="en-US" sz="1600" dirty="0">
                <a:solidFill>
                  <a:srgbClr val="FF0000"/>
                </a:solidFill>
                <a:latin typeface="+mn-lt"/>
              </a:rPr>
            </a:br>
            <a:r>
              <a:rPr lang="en-US" sz="1600" dirty="0">
                <a:solidFill>
                  <a:srgbClr val="FF0000"/>
                </a:solidFill>
                <a:latin typeface="+mn-lt"/>
              </a:rPr>
              <a:t>A statistics instructor asks the 35 students in her class to complete a standard course</a:t>
            </a:r>
            <a:br>
              <a:rPr lang="en-US" sz="1600" dirty="0">
                <a:solidFill>
                  <a:srgbClr val="FF0000"/>
                </a:solidFill>
                <a:latin typeface="+mn-lt"/>
              </a:rPr>
            </a:br>
            <a:r>
              <a:rPr lang="en-US" sz="1600" dirty="0">
                <a:solidFill>
                  <a:srgbClr val="FF0000"/>
                </a:solidFill>
                <a:latin typeface="+mn-lt"/>
              </a:rPr>
              <a:t>evaluation. One of the key questions of interest to this instructor was: "Statistics was </a:t>
            </a:r>
            <a:r>
              <a:rPr lang="en-US" sz="1600" dirty="0" smtClean="0">
                <a:solidFill>
                  <a:srgbClr val="FF0000"/>
                </a:solidFill>
                <a:latin typeface="+mn-lt"/>
              </a:rPr>
              <a:t>my </a:t>
            </a:r>
            <a:r>
              <a:rPr lang="en-US" sz="1600" dirty="0">
                <a:solidFill>
                  <a:srgbClr val="FF0000"/>
                </a:solidFill>
                <a:latin typeface="+mn-lt"/>
              </a:rPr>
              <a:t>favorite class this semester." To respond to the statement, a student simply circled one</a:t>
            </a:r>
            <a:br>
              <a:rPr lang="en-US" sz="1600" dirty="0">
                <a:solidFill>
                  <a:srgbClr val="FF0000"/>
                </a:solidFill>
                <a:latin typeface="+mn-lt"/>
              </a:rPr>
            </a:br>
            <a:r>
              <a:rPr lang="en-US" sz="1600" dirty="0">
                <a:solidFill>
                  <a:srgbClr val="FF0000"/>
                </a:solidFill>
                <a:latin typeface="+mn-lt"/>
              </a:rPr>
              <a:t>(and only one) of the rating options (i.e., strongly agree, agree, undecided, disagree,</a:t>
            </a:r>
            <a:br>
              <a:rPr lang="en-US" sz="1600" dirty="0">
                <a:solidFill>
                  <a:srgbClr val="FF0000"/>
                </a:solidFill>
                <a:latin typeface="+mn-lt"/>
              </a:rPr>
            </a:br>
            <a:r>
              <a:rPr lang="en-US" sz="1600" dirty="0">
                <a:solidFill>
                  <a:srgbClr val="FF0000"/>
                </a:solidFill>
                <a:latin typeface="+mn-lt"/>
              </a:rPr>
              <a:t>strongly disagree). Here is a breakdown of the students' responses (N = 35):</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676400"/>
            <a:ext cx="4114800" cy="961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304800" y="2667000"/>
            <a:ext cx="8610600" cy="2031325"/>
          </a:xfrm>
          <a:prstGeom prst="rect">
            <a:avLst/>
          </a:prstGeom>
        </p:spPr>
        <p:txBody>
          <a:bodyPr wrap="square">
            <a:spAutoFit/>
          </a:bodyPr>
          <a:lstStyle/>
          <a:p>
            <a:pPr marL="109728" indent="0">
              <a:buNone/>
            </a:pPr>
            <a:r>
              <a:rPr lang="en-US" dirty="0" smtClean="0">
                <a:solidFill>
                  <a:srgbClr val="7030A0"/>
                </a:solidFill>
              </a:rPr>
              <a:t>Ho: No difference in course ratings across the five rating categories(i.e., strongly agree to strongly disagree).</a:t>
            </a:r>
          </a:p>
          <a:p>
            <a:pPr marL="109728" indent="0" algn="ctr">
              <a:buNone/>
            </a:pPr>
            <a:endParaRPr lang="en-US" dirty="0" smtClean="0"/>
          </a:p>
          <a:p>
            <a:pPr marL="109728" indent="0">
              <a:buNone/>
            </a:pPr>
            <a:r>
              <a:rPr lang="en-US" dirty="0" smtClean="0"/>
              <a:t>Because there are 35 students, the expected frequency for each category when no difference exists would be 7 (i.e., 35 students divided by the five possible categories equals 7 students in each one), or:</a:t>
            </a:r>
          </a:p>
          <a:p>
            <a:pPr marL="109728" indent="0">
              <a:buNone/>
            </a:pPr>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4648200"/>
            <a:ext cx="4054231"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57200"/>
            <a:ext cx="8331199" cy="5584163"/>
          </a:xfrm>
        </p:spPr>
        <p:txBody>
          <a:bodyPr>
            <a:normAutofit/>
          </a:bodyPr>
          <a:lstStyle/>
          <a:p>
            <a:pPr>
              <a:buNone/>
            </a:pPr>
            <a:r>
              <a:rPr lang="en-US" sz="1400" dirty="0" smtClean="0">
                <a:solidFill>
                  <a:schemeClr val="tx1"/>
                </a:solidFill>
              </a:rPr>
              <a:t>Thus, the general rule of thumb for determining the expected frequencies for the chi-square test for goodness-of-fit test is simply </a:t>
            </a:r>
            <a:r>
              <a:rPr lang="en-US" sz="1400" i="1" dirty="0" smtClean="0">
                <a:solidFill>
                  <a:schemeClr val="tx1"/>
                </a:solidFill>
              </a:rPr>
              <a:t>dividing N by the number of available categories.</a:t>
            </a:r>
          </a:p>
          <a:p>
            <a:pPr>
              <a:buNone/>
            </a:pPr>
            <a:r>
              <a:rPr lang="en-US" sz="1400" dirty="0" smtClean="0">
                <a:solidFill>
                  <a:schemeClr val="tx1"/>
                </a:solidFill>
              </a:rPr>
              <a:t>The alternative hypothesis, then, is:</a:t>
            </a:r>
          </a:p>
          <a:p>
            <a:pPr algn="ctr">
              <a:buNone/>
            </a:pPr>
            <a:r>
              <a:rPr lang="en-US" sz="1400" dirty="0" smtClean="0">
                <a:solidFill>
                  <a:srgbClr val="7030A0"/>
                </a:solidFill>
              </a:rPr>
              <a:t>H1: There is a statistically reliable difference between the observed and the expected frequencies.</a:t>
            </a:r>
          </a:p>
          <a:p>
            <a:pPr>
              <a:buNone/>
            </a:pPr>
            <a:endParaRPr lang="ro-RO" sz="1400" dirty="0">
              <a:solidFill>
                <a:srgbClr val="7030A0"/>
              </a:solidFill>
            </a:endParaRPr>
          </a:p>
        </p:txBody>
      </p:sp>
      <p:pic>
        <p:nvPicPr>
          <p:cNvPr id="4" name="Picture 2"/>
          <p:cNvPicPr>
            <a:picLocks noChangeAspect="1" noChangeArrowheads="1"/>
          </p:cNvPicPr>
          <p:nvPr/>
        </p:nvPicPr>
        <p:blipFill>
          <a:blip r:embed="rId2" cstate="print"/>
          <a:srcRect/>
          <a:stretch>
            <a:fillRect/>
          </a:stretch>
        </p:blipFill>
        <p:spPr bwMode="auto">
          <a:xfrm>
            <a:off x="609600" y="1752600"/>
            <a:ext cx="5895975" cy="2628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85800" y="4648200"/>
            <a:ext cx="3752850" cy="1876425"/>
          </a:xfrm>
          <a:prstGeom prst="rect">
            <a:avLst/>
          </a:prstGeom>
          <a:noFill/>
          <a:ln w="9525">
            <a:noFill/>
            <a:miter lim="800000"/>
            <a:headEnd/>
            <a:tailEnd/>
          </a:ln>
        </p:spPr>
      </p:pic>
      <p:sp>
        <p:nvSpPr>
          <p:cNvPr id="6" name="Rectangle 5"/>
          <p:cNvSpPr/>
          <p:nvPr/>
        </p:nvSpPr>
        <p:spPr>
          <a:xfrm>
            <a:off x="4953000" y="5334000"/>
            <a:ext cx="2514600" cy="307777"/>
          </a:xfrm>
          <a:prstGeom prst="rect">
            <a:avLst/>
          </a:prstGeom>
        </p:spPr>
        <p:txBody>
          <a:bodyPr wrap="square">
            <a:spAutoFit/>
          </a:bodyPr>
          <a:lstStyle/>
          <a:p>
            <a:pPr>
              <a:buNone/>
            </a:pPr>
            <a:r>
              <a:rPr lang="en-US" sz="1400" i="1" dirty="0" err="1" smtClean="0"/>
              <a:t>df</a:t>
            </a:r>
            <a:r>
              <a:rPr lang="en-US" sz="1400" i="1" baseline="-25000" dirty="0" err="1" smtClean="0"/>
              <a:t>x</a:t>
            </a:r>
            <a:r>
              <a:rPr lang="en-US" sz="1400" i="1" dirty="0" smtClean="0"/>
              <a:t> = 5 – 1=4.</a:t>
            </a:r>
            <a:endParaRPr lang="en-US" sz="1400" dirty="0" smtClean="0"/>
          </a:p>
        </p:txBody>
      </p:sp>
      <p:sp>
        <p:nvSpPr>
          <p:cNvPr id="7" name="Rectangle 6"/>
          <p:cNvSpPr/>
          <p:nvPr/>
        </p:nvSpPr>
        <p:spPr>
          <a:xfrm>
            <a:off x="3581400" y="6019800"/>
            <a:ext cx="5105400" cy="307777"/>
          </a:xfrm>
          <a:prstGeom prst="rect">
            <a:avLst/>
          </a:prstGeom>
        </p:spPr>
        <p:txBody>
          <a:bodyPr wrap="square">
            <a:spAutoFit/>
          </a:bodyPr>
          <a:lstStyle/>
          <a:p>
            <a:pPr algn="ctr">
              <a:buNone/>
            </a:pPr>
            <a:r>
              <a:rPr lang="en-US" sz="1400" dirty="0" smtClean="0"/>
              <a:t>Is </a:t>
            </a:r>
            <a:r>
              <a:rPr lang="en-US" sz="1400" i="1" dirty="0" smtClean="0">
                <a:latin typeface="Gigi" pitchFamily="82" charset="0"/>
              </a:rPr>
              <a:t>X</a:t>
            </a:r>
            <a:r>
              <a:rPr lang="en-US" sz="1400" i="1" baseline="30000" dirty="0" smtClean="0"/>
              <a:t>2</a:t>
            </a:r>
            <a:r>
              <a:rPr lang="en-US" sz="1400" i="1" dirty="0" smtClean="0"/>
              <a:t> (4) = 20.86 ≥ </a:t>
            </a:r>
            <a:r>
              <a:rPr lang="en-US" sz="1400" i="1" dirty="0" smtClean="0">
                <a:latin typeface="Gigi" pitchFamily="82" charset="0"/>
              </a:rPr>
              <a:t>X</a:t>
            </a:r>
            <a:r>
              <a:rPr lang="en-US" sz="1400" i="1" baseline="30000" dirty="0" smtClean="0"/>
              <a:t>2</a:t>
            </a:r>
            <a:r>
              <a:rPr lang="en-US" sz="1400" i="1" baseline="-25000" dirty="0" smtClean="0"/>
              <a:t> critical </a:t>
            </a:r>
            <a:r>
              <a:rPr lang="en-US" sz="1400" i="1" dirty="0" smtClean="0"/>
              <a:t>(4) = 9.488?       Yes, so Reject Ho.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2160590"/>
            <a:ext cx="7416799" cy="3880773"/>
          </a:xfrm>
        </p:spPr>
        <p:txBody>
          <a:bodyPr>
            <a:normAutofit/>
          </a:bodyPr>
          <a:lstStyle/>
          <a:p>
            <a:pPr>
              <a:buNone/>
            </a:pPr>
            <a:r>
              <a:rPr lang="en-US" sz="1600" dirty="0" smtClean="0">
                <a:solidFill>
                  <a:srgbClr val="00B050"/>
                </a:solidFill>
              </a:rPr>
              <a:t>#Chi-</a:t>
            </a:r>
            <a:r>
              <a:rPr lang="en-US" sz="1600" dirty="0" err="1" smtClean="0">
                <a:solidFill>
                  <a:srgbClr val="00B050"/>
                </a:solidFill>
              </a:rPr>
              <a:t>sqyare</a:t>
            </a:r>
            <a:r>
              <a:rPr lang="en-US" sz="1600" dirty="0" smtClean="0">
                <a:solidFill>
                  <a:srgbClr val="00B050"/>
                </a:solidFill>
              </a:rPr>
              <a:t> test of Goodness of fit</a:t>
            </a:r>
          </a:p>
          <a:p>
            <a:pPr>
              <a:buNone/>
            </a:pPr>
            <a:r>
              <a:rPr lang="en-US" sz="1600" dirty="0" smtClean="0"/>
              <a:t> </a:t>
            </a:r>
            <a:r>
              <a:rPr lang="en-US" sz="1600" dirty="0" err="1" smtClean="0">
                <a:solidFill>
                  <a:schemeClr val="tx1"/>
                </a:solidFill>
              </a:rPr>
              <a:t>chisq.test</a:t>
            </a:r>
            <a:r>
              <a:rPr lang="en-US" sz="1600" dirty="0" smtClean="0">
                <a:solidFill>
                  <a:schemeClr val="tx1"/>
                </a:solidFill>
              </a:rPr>
              <a:t>(c(17,8,3,2,5), p=c(7,7,7,7,7)/35)</a:t>
            </a:r>
          </a:p>
          <a:p>
            <a:pPr>
              <a:buNone/>
            </a:pPr>
            <a:endParaRPr lang="en-US" sz="1600" dirty="0" smtClean="0">
              <a:solidFill>
                <a:schemeClr val="tx1"/>
              </a:solidFill>
            </a:endParaRPr>
          </a:p>
          <a:p>
            <a:pPr>
              <a:buNone/>
            </a:pPr>
            <a:endParaRPr lang="en-US" sz="1600" dirty="0" smtClean="0">
              <a:solidFill>
                <a:schemeClr val="tx1"/>
              </a:solidFill>
            </a:endParaRPr>
          </a:p>
          <a:p>
            <a:pPr algn="ctr">
              <a:buNone/>
            </a:pPr>
            <a:r>
              <a:rPr lang="en-US" sz="1600" dirty="0" smtClean="0">
                <a:solidFill>
                  <a:schemeClr val="tx1"/>
                </a:solidFill>
              </a:rPr>
              <a:t> Chi-squared test for given probabilities</a:t>
            </a:r>
          </a:p>
          <a:p>
            <a:pPr>
              <a:buNone/>
            </a:pPr>
            <a:r>
              <a:rPr lang="en-US" sz="1600" dirty="0" smtClean="0">
                <a:solidFill>
                  <a:schemeClr val="tx1"/>
                </a:solidFill>
              </a:rPr>
              <a:t> data: c(17, 8, 3, 2, 5) </a:t>
            </a:r>
          </a:p>
          <a:p>
            <a:pPr>
              <a:buNone/>
            </a:pPr>
            <a:r>
              <a:rPr lang="en-US" sz="1600" dirty="0" smtClean="0">
                <a:solidFill>
                  <a:schemeClr val="tx1"/>
                </a:solidFill>
              </a:rPr>
              <a:t>X-squared = 20.857, </a:t>
            </a:r>
            <a:r>
              <a:rPr lang="en-US" sz="1600" dirty="0" err="1" smtClean="0">
                <a:solidFill>
                  <a:schemeClr val="tx1"/>
                </a:solidFill>
              </a:rPr>
              <a:t>df</a:t>
            </a:r>
            <a:r>
              <a:rPr lang="en-US" sz="1600" dirty="0" smtClean="0">
                <a:solidFill>
                  <a:schemeClr val="tx1"/>
                </a:solidFill>
              </a:rPr>
              <a:t> = 4, p-value = 0.000338</a:t>
            </a:r>
            <a:endParaRPr lang="ro-RO" sz="16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609600"/>
            <a:ext cx="8331199" cy="5431763"/>
          </a:xfrm>
        </p:spPr>
        <p:txBody>
          <a:bodyPr>
            <a:normAutofit/>
          </a:bodyPr>
          <a:lstStyle/>
          <a:p>
            <a:pPr>
              <a:buNone/>
            </a:pPr>
            <a:r>
              <a:rPr lang="en-US" sz="1400" dirty="0" smtClean="0">
                <a:solidFill>
                  <a:schemeClr val="tx1"/>
                </a:solidFill>
              </a:rPr>
              <a:t>As shown by the original data, students enrolled in statistics that semester generally (and strongly) agreed with the sentiment that it was their favorite course. </a:t>
            </a:r>
          </a:p>
          <a:p>
            <a:pPr>
              <a:buNone/>
            </a:pPr>
            <a:endParaRPr lang="en-US" sz="1400" dirty="0" smtClean="0">
              <a:solidFill>
                <a:schemeClr val="tx1"/>
              </a:solidFill>
            </a:endParaRPr>
          </a:p>
          <a:p>
            <a:pPr>
              <a:buNone/>
            </a:pPr>
            <a:r>
              <a:rPr lang="en-US" sz="1400" dirty="0" smtClean="0">
                <a:solidFill>
                  <a:schemeClr val="tx1"/>
                </a:solidFill>
              </a:rPr>
              <a:t>When a </a:t>
            </a:r>
            <a:r>
              <a:rPr lang="en-US" sz="1400" i="1" dirty="0" smtClean="0">
                <a:solidFill>
                  <a:schemeClr val="tx1"/>
                </a:solidFill>
                <a:latin typeface="Gigi" pitchFamily="82" charset="0"/>
              </a:rPr>
              <a:t>X</a:t>
            </a:r>
            <a:r>
              <a:rPr lang="en-US" sz="1400" i="1" baseline="30000" dirty="0" smtClean="0">
                <a:solidFill>
                  <a:schemeClr val="tx1"/>
                </a:solidFill>
              </a:rPr>
              <a:t>2</a:t>
            </a:r>
            <a:r>
              <a:rPr lang="en-US" sz="1400" i="1" dirty="0" smtClean="0">
                <a:solidFill>
                  <a:schemeClr val="tx1"/>
                </a:solidFill>
              </a:rPr>
              <a:t> test statistic is significant, "what you see is what you get“ </a:t>
            </a:r>
            <a:r>
              <a:rPr lang="en-US" sz="1400" dirty="0" smtClean="0">
                <a:solidFill>
                  <a:schemeClr val="tx1"/>
                </a:solidFill>
              </a:rPr>
              <a:t>where interpretation is </a:t>
            </a:r>
          </a:p>
          <a:p>
            <a:pPr>
              <a:buNone/>
            </a:pPr>
            <a:r>
              <a:rPr lang="en-US" sz="1400" dirty="0" smtClean="0">
                <a:solidFill>
                  <a:schemeClr val="tx1"/>
                </a:solidFill>
              </a:rPr>
              <a:t>concerned. </a:t>
            </a:r>
          </a:p>
          <a:p>
            <a:pPr>
              <a:buNone/>
            </a:pPr>
            <a:endParaRPr lang="en-US" sz="1400" dirty="0" smtClean="0">
              <a:solidFill>
                <a:schemeClr val="tx1"/>
              </a:solidFill>
            </a:endParaRPr>
          </a:p>
          <a:p>
            <a:pPr>
              <a:buNone/>
            </a:pPr>
            <a:r>
              <a:rPr lang="en-US" sz="1400" dirty="0" smtClean="0">
                <a:solidFill>
                  <a:schemeClr val="tx1"/>
                </a:solidFill>
              </a:rPr>
              <a:t>Can we conclude that all students share this belief?</a:t>
            </a:r>
          </a:p>
          <a:p>
            <a:pPr algn="just">
              <a:buNone/>
            </a:pPr>
            <a:endParaRPr lang="en-US" sz="1400" dirty="0" smtClean="0">
              <a:solidFill>
                <a:schemeClr val="tx1"/>
              </a:solidFill>
            </a:endParaRPr>
          </a:p>
          <a:p>
            <a:pPr algn="just">
              <a:buNone/>
            </a:pPr>
            <a:r>
              <a:rPr lang="en-US" sz="1400" dirty="0" smtClean="0">
                <a:solidFill>
                  <a:schemeClr val="tx1"/>
                </a:solidFill>
              </a:rPr>
              <a:t>Certainly not. Aside from required courses-and statistics may be one-anytime students take a  class they generally elect to be there, so they were not randomly selected from the larger  population. We can be reasonably confident that students in this sample defied expectations-they did indeed like the course-but we cannot generalize beyond this sample.</a:t>
            </a:r>
          </a:p>
          <a:p>
            <a:pPr>
              <a:buNone/>
            </a:pPr>
            <a:endParaRPr lang="ro-RO" sz="1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47501" cy="457200"/>
          </a:xfrm>
        </p:spPr>
        <p:txBody>
          <a:bodyPr>
            <a:normAutofit fontScale="90000"/>
          </a:bodyPr>
          <a:lstStyle/>
          <a:p>
            <a:r>
              <a:rPr lang="en-US" dirty="0" smtClean="0"/>
              <a:t>REVIEW -  MEASUREMENT SCALES </a:t>
            </a:r>
            <a:endParaRPr lang="ro-RO" dirty="0"/>
          </a:p>
        </p:txBody>
      </p:sp>
      <p:sp>
        <p:nvSpPr>
          <p:cNvPr id="3" name="Content Placeholder 2"/>
          <p:cNvSpPr>
            <a:spLocks noGrp="1"/>
          </p:cNvSpPr>
          <p:nvPr>
            <p:ph idx="1"/>
          </p:nvPr>
        </p:nvSpPr>
        <p:spPr>
          <a:xfrm>
            <a:off x="508001" y="990600"/>
            <a:ext cx="8407399" cy="5050763"/>
          </a:xfrm>
        </p:spPr>
        <p:txBody>
          <a:bodyPr>
            <a:normAutofit/>
          </a:bodyPr>
          <a:lstStyle/>
          <a:p>
            <a:pPr>
              <a:buNone/>
            </a:pPr>
            <a:r>
              <a:rPr lang="en-US" sz="1600" b="1" dirty="0" smtClean="0">
                <a:solidFill>
                  <a:schemeClr val="tx1"/>
                </a:solidFill>
              </a:rPr>
              <a:t>Nominal data</a:t>
            </a:r>
            <a:r>
              <a:rPr lang="en-US" sz="1600" dirty="0" smtClean="0">
                <a:solidFill>
                  <a:schemeClr val="tx1"/>
                </a:solidFill>
              </a:rPr>
              <a:t> (also called </a:t>
            </a:r>
            <a:r>
              <a:rPr lang="en-US" sz="1600" b="1" i="1" dirty="0" smtClean="0">
                <a:solidFill>
                  <a:schemeClr val="tx1"/>
                </a:solidFill>
              </a:rPr>
              <a:t>categorical data</a:t>
            </a:r>
            <a:r>
              <a:rPr lang="en-US" sz="1600" dirty="0" smtClean="0">
                <a:solidFill>
                  <a:schemeClr val="tx1"/>
                </a:solidFill>
              </a:rPr>
              <a:t>), are represented by counting the number of times a particular event or condition occurs. </a:t>
            </a:r>
          </a:p>
          <a:p>
            <a:pPr>
              <a:buNone/>
            </a:pPr>
            <a:endParaRPr lang="en-US" sz="1600" i="1" dirty="0" smtClean="0">
              <a:solidFill>
                <a:schemeClr val="tx1"/>
              </a:solidFill>
            </a:endParaRPr>
          </a:p>
          <a:p>
            <a:pPr>
              <a:buNone/>
            </a:pPr>
            <a:r>
              <a:rPr lang="en-US" sz="1600" i="1" dirty="0" smtClean="0">
                <a:solidFill>
                  <a:schemeClr val="tx1"/>
                </a:solidFill>
              </a:rPr>
              <a:t>For example</a:t>
            </a:r>
            <a:r>
              <a:rPr lang="en-US" sz="1600" dirty="0" smtClean="0">
                <a:solidFill>
                  <a:schemeClr val="tx1"/>
                </a:solidFill>
              </a:rPr>
              <a:t>, you may categorize the political alignment of a group of voters. Group members could be labeled democratic, republican, independent, undecided, or other. No single person should fall into more than one category.</a:t>
            </a:r>
          </a:p>
          <a:p>
            <a:pPr>
              <a:buNone/>
            </a:pPr>
            <a:endParaRPr lang="en-US" sz="1600" dirty="0" smtClean="0">
              <a:solidFill>
                <a:schemeClr val="tx1"/>
              </a:solidFill>
            </a:endParaRPr>
          </a:p>
          <a:p>
            <a:pPr>
              <a:buNone/>
            </a:pPr>
            <a:r>
              <a:rPr lang="en-US" sz="1600" dirty="0" smtClean="0">
                <a:solidFill>
                  <a:schemeClr val="tx1"/>
                </a:solidFill>
              </a:rPr>
              <a:t>In nominal/categorical measurement, numbers are employed merely to identify mutually exclusive categories, but cannot be manipulated in a meaningful mathematical manner.</a:t>
            </a:r>
          </a:p>
          <a:p>
            <a:pPr>
              <a:buNone/>
            </a:pPr>
            <a:endParaRPr lang="en-US" sz="1600" dirty="0" smtClean="0">
              <a:solidFill>
                <a:schemeClr val="tx1"/>
              </a:solidFill>
            </a:endParaRPr>
          </a:p>
          <a:p>
            <a:pPr>
              <a:buNone/>
            </a:pPr>
            <a:r>
              <a:rPr lang="en-US" sz="1600" dirty="0" smtClean="0">
                <a:solidFill>
                  <a:schemeClr val="tx1"/>
                </a:solidFill>
              </a:rPr>
              <a:t> As an example, a person's social security number represents nominal measurement, since it is used purely for purposes of identification, and cannot be meaningfully manipulated in a mathematical sense.</a:t>
            </a:r>
          </a:p>
          <a:p>
            <a:pPr>
              <a:buNone/>
            </a:pPr>
            <a:endParaRPr lang="en-US" sz="1600" dirty="0" smtClean="0">
              <a:solidFill>
                <a:schemeClr val="tx1"/>
              </a:solidFill>
            </a:endParaRPr>
          </a:p>
          <a:p>
            <a:pPr>
              <a:buNone/>
            </a:pPr>
            <a:endParaRPr lang="en-US" sz="1600" dirty="0" smtClean="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62000" y="152400"/>
            <a:ext cx="5562600" cy="642109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914400" y="76200"/>
            <a:ext cx="5335251" cy="3429000"/>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3" cstate="print"/>
          <a:srcRect/>
          <a:stretch>
            <a:fillRect/>
          </a:stretch>
        </p:blipFill>
        <p:spPr bwMode="auto">
          <a:xfrm>
            <a:off x="457200" y="3657600"/>
            <a:ext cx="6172200" cy="2881737"/>
          </a:xfrm>
          <a:prstGeom prst="rect">
            <a:avLst/>
          </a:prstGeom>
          <a:noFill/>
          <a:ln>
            <a:noFill/>
          </a:ln>
          <a:effectLst/>
          <a:extLst>
            <a:ext uri="{909E8E84-426E-40DD-AFC4-6F175D3DCCD1}">
              <a14:hiddenFill xmlns:a14="http://schemas.microsoft.com/office/drawing/2010/main" xmlns="">
                <a:blipFill dpi="0" rotWithShape="0">
                  <a:blip xmlns:r="http://schemas.openxmlformats.org/officeDocument/2006/relationships"/>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3000" y="165084"/>
            <a:ext cx="7200900" cy="669291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533400"/>
          </a:xfrm>
        </p:spPr>
        <p:txBody>
          <a:bodyPr>
            <a:normAutofit/>
          </a:bodyPr>
          <a:lstStyle/>
          <a:p>
            <a:pPr algn="ctr"/>
            <a:r>
              <a:rPr lang="en-US" sz="2800" i="1" dirty="0" smtClean="0">
                <a:latin typeface="+mn-lt"/>
              </a:rPr>
              <a:t>X</a:t>
            </a:r>
            <a:r>
              <a:rPr lang="en-US" sz="2800" i="1" baseline="30000" dirty="0" smtClean="0">
                <a:latin typeface="+mn-lt"/>
              </a:rPr>
              <a:t>2</a:t>
            </a:r>
            <a:r>
              <a:rPr lang="en-US" sz="2800" b="1" i="1" dirty="0" smtClean="0">
                <a:latin typeface="+mn-lt"/>
              </a:rPr>
              <a:t> Goodness-of-Fit</a:t>
            </a:r>
            <a:endParaRPr lang="en-US" sz="2800" dirty="0">
              <a:latin typeface="+mn-lt"/>
            </a:endParaRPr>
          </a:p>
        </p:txBody>
      </p:sp>
      <p:sp>
        <p:nvSpPr>
          <p:cNvPr id="3" name="Content Placeholder 2"/>
          <p:cNvSpPr>
            <a:spLocks noGrp="1"/>
          </p:cNvSpPr>
          <p:nvPr>
            <p:ph idx="1"/>
          </p:nvPr>
        </p:nvSpPr>
        <p:spPr>
          <a:xfrm>
            <a:off x="457200" y="1524000"/>
            <a:ext cx="8229600" cy="5050536"/>
          </a:xfrm>
        </p:spPr>
        <p:txBody>
          <a:bodyPr>
            <a:normAutofit/>
          </a:bodyPr>
          <a:lstStyle/>
          <a:p>
            <a:pPr>
              <a:spcBef>
                <a:spcPct val="50000"/>
              </a:spcBef>
              <a:buNone/>
            </a:pPr>
            <a:r>
              <a:rPr lang="en-US" altLang="en-US" sz="1600" b="1" i="1" dirty="0" smtClean="0">
                <a:solidFill>
                  <a:srgbClr val="94141A"/>
                </a:solidFill>
              </a:rPr>
              <a:t>Example : Credit Cards</a:t>
            </a:r>
          </a:p>
          <a:p>
            <a:pPr>
              <a:spcBef>
                <a:spcPct val="50000"/>
              </a:spcBef>
              <a:buNone/>
            </a:pPr>
            <a:r>
              <a:rPr lang="en-US" altLang="en-US" sz="1600" dirty="0" smtClean="0"/>
              <a:t>At a major credit card bank, the percentages of people who historically apply for the </a:t>
            </a:r>
          </a:p>
          <a:p>
            <a:pPr>
              <a:spcBef>
                <a:spcPct val="50000"/>
              </a:spcBef>
              <a:buNone/>
            </a:pPr>
            <a:r>
              <a:rPr lang="en-US" altLang="en-US" sz="1600" dirty="0" smtClean="0"/>
              <a:t>Silver, Gold, and Platinum cards are 60%, 30%, and 10% respectively.  In a recent </a:t>
            </a:r>
          </a:p>
          <a:p>
            <a:pPr>
              <a:spcBef>
                <a:spcPct val="50000"/>
              </a:spcBef>
              <a:buNone/>
            </a:pPr>
            <a:r>
              <a:rPr lang="en-US" altLang="en-US" sz="1600" dirty="0" smtClean="0"/>
              <a:t>sample of customers, 110 applied for Silver, 55 for Gold, and 35 for Platinum.  Is there </a:t>
            </a:r>
          </a:p>
          <a:p>
            <a:pPr>
              <a:spcBef>
                <a:spcPct val="50000"/>
              </a:spcBef>
              <a:buNone/>
            </a:pPr>
            <a:r>
              <a:rPr lang="en-US" altLang="en-US" sz="1600" dirty="0" smtClean="0"/>
              <a:t>evidence to suggest the percentages have changed?</a:t>
            </a:r>
          </a:p>
          <a:p>
            <a:pPr>
              <a:spcBef>
                <a:spcPct val="50000"/>
              </a:spcBef>
              <a:buNone/>
            </a:pPr>
            <a:r>
              <a:rPr lang="en-US" altLang="en-US" sz="1600" dirty="0" smtClean="0"/>
              <a:t>We expect 60% of 200 people, or 120 people, to apply for the Silver card.</a:t>
            </a:r>
          </a:p>
          <a:p>
            <a:pPr>
              <a:spcBef>
                <a:spcPct val="50000"/>
              </a:spcBef>
              <a:buNone/>
            </a:pPr>
            <a:endParaRPr lang="en-US" altLang="en-US" sz="1600" dirty="0" smtClean="0"/>
          </a:p>
          <a:p>
            <a:pPr>
              <a:spcBef>
                <a:spcPct val="50000"/>
              </a:spcBef>
              <a:buNone/>
            </a:pPr>
            <a:endParaRPr lang="en-US" altLang="en-US" sz="1600" dirty="0"/>
          </a:p>
        </p:txBody>
      </p:sp>
      <p:graphicFrame>
        <p:nvGraphicFramePr>
          <p:cNvPr id="4" name="Table 3"/>
          <p:cNvGraphicFramePr>
            <a:graphicFrameLocks noGrp="1"/>
          </p:cNvGraphicFramePr>
          <p:nvPr/>
        </p:nvGraphicFramePr>
        <p:xfrm>
          <a:off x="2209800" y="4114800"/>
          <a:ext cx="4870450" cy="1114425"/>
        </p:xfrm>
        <a:graphic>
          <a:graphicData uri="http://schemas.openxmlformats.org/drawingml/2006/table">
            <a:tbl>
              <a:tblPr/>
              <a:tblGrid>
                <a:gridCol w="1281113">
                  <a:extLst>
                    <a:ext uri="{9D8B030D-6E8A-4147-A177-3AD203B41FA5}">
                      <a16:colId xmlns:a16="http://schemas.microsoft.com/office/drawing/2014/main" xmlns="" val="20000"/>
                    </a:ext>
                  </a:extLst>
                </a:gridCol>
                <a:gridCol w="1030287">
                  <a:extLst>
                    <a:ext uri="{9D8B030D-6E8A-4147-A177-3AD203B41FA5}">
                      <a16:colId xmlns:a16="http://schemas.microsoft.com/office/drawing/2014/main" xmlns="" val="20001"/>
                    </a:ext>
                  </a:extLst>
                </a:gridCol>
                <a:gridCol w="1155700">
                  <a:extLst>
                    <a:ext uri="{9D8B030D-6E8A-4147-A177-3AD203B41FA5}">
                      <a16:colId xmlns:a16="http://schemas.microsoft.com/office/drawing/2014/main" xmlns="" val="20002"/>
                    </a:ext>
                  </a:extLst>
                </a:gridCol>
                <a:gridCol w="1403350">
                  <a:extLst>
                    <a:ext uri="{9D8B030D-6E8A-4147-A177-3AD203B41FA5}">
                      <a16:colId xmlns:a16="http://schemas.microsoft.com/office/drawing/2014/main" xmlns=""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imes New Roman" charset="0"/>
                        <a:cs typeface="Arial" charset="0"/>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charset="0"/>
                          <a:cs typeface="Arial" charset="0"/>
                        </a:rPr>
                        <a:t>Silver</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charset="0"/>
                          <a:cs typeface="Arial" charset="0"/>
                        </a:rPr>
                        <a:t>Gold</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charset="0"/>
                          <a:cs typeface="Arial" charset="0"/>
                        </a:rPr>
                        <a:t>Platinum</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cs typeface="Arial" charset="0"/>
                        </a:rPr>
                        <a:t>Observed</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cs typeface="Arial" charset="0"/>
                        </a:rPr>
                        <a:t>110</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cs typeface="Arial" charset="0"/>
                        </a:rPr>
                        <a:t>55</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charset="0"/>
                          <a:cs typeface="Arial" charset="0"/>
                        </a:rPr>
                        <a:t>35</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60066"/>
                          </a:solidFill>
                          <a:effectLst/>
                          <a:latin typeface="Times New Roman" charset="0"/>
                          <a:cs typeface="Arial" charset="0"/>
                        </a:rPr>
                        <a:t>Expected</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60066"/>
                          </a:solidFill>
                          <a:effectLst/>
                          <a:latin typeface="Times New Roman" charset="0"/>
                          <a:cs typeface="Arial" charset="0"/>
                        </a:rPr>
                        <a:t>120</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60066"/>
                          </a:solidFill>
                          <a:effectLst/>
                          <a:latin typeface="Times New Roman" charset="0"/>
                          <a:cs typeface="Arial" charset="0"/>
                        </a:rPr>
                        <a:t>60</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660066"/>
                          </a:solidFill>
                          <a:effectLst/>
                          <a:latin typeface="Times New Roman" charset="0"/>
                          <a:cs typeface="Arial" charset="0"/>
                        </a:rPr>
                        <a:t>20</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533400"/>
          </a:xfrm>
        </p:spPr>
        <p:txBody>
          <a:bodyPr>
            <a:normAutofit/>
          </a:bodyPr>
          <a:lstStyle/>
          <a:p>
            <a:pPr algn="ctr"/>
            <a:r>
              <a:rPr lang="en-US" sz="2800" i="1" dirty="0" smtClean="0">
                <a:latin typeface="+mn-lt"/>
              </a:rPr>
              <a:t>X</a:t>
            </a:r>
            <a:r>
              <a:rPr lang="en-US" sz="2800" i="1" baseline="30000" dirty="0" smtClean="0">
                <a:latin typeface="+mn-lt"/>
              </a:rPr>
              <a:t>2</a:t>
            </a:r>
            <a:r>
              <a:rPr lang="en-US" sz="2800" b="1" i="1" dirty="0" smtClean="0">
                <a:latin typeface="+mn-lt"/>
              </a:rPr>
              <a:t> Goodness-of-Fit</a:t>
            </a:r>
            <a:endParaRPr lang="en-US" sz="2800" dirty="0">
              <a:latin typeface="+mn-lt"/>
            </a:endParaRPr>
          </a:p>
        </p:txBody>
      </p:sp>
      <p:sp>
        <p:nvSpPr>
          <p:cNvPr id="3" name="Content Placeholder 2"/>
          <p:cNvSpPr>
            <a:spLocks noGrp="1"/>
          </p:cNvSpPr>
          <p:nvPr>
            <p:ph idx="1"/>
          </p:nvPr>
        </p:nvSpPr>
        <p:spPr>
          <a:xfrm>
            <a:off x="457200" y="1524000"/>
            <a:ext cx="8229600" cy="5050536"/>
          </a:xfrm>
        </p:spPr>
        <p:txBody>
          <a:bodyPr>
            <a:normAutofit fontScale="77500" lnSpcReduction="20000"/>
          </a:bodyPr>
          <a:lstStyle/>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endParaRPr lang="en-US" sz="1600" dirty="0" smtClean="0"/>
          </a:p>
          <a:p>
            <a:pPr algn="just">
              <a:buNone/>
            </a:pPr>
            <a:endParaRPr lang="en-US" altLang="en-US" sz="1600" dirty="0" smtClean="0"/>
          </a:p>
          <a:p>
            <a:pPr algn="just">
              <a:buNone/>
            </a:pPr>
            <a:r>
              <a:rPr lang="en-US" altLang="en-US" sz="2100" dirty="0" smtClean="0"/>
              <a:t>Using df = 2, from the Table the critical value is 10.595 &lt;12.5, hence reject the null  hypothesis.  There is sufficient evidence that customers are not applying for cards in the traditional proportions.  The distribution has changed over time</a:t>
            </a:r>
            <a:r>
              <a:rPr lang="en-US" altLang="en-US" sz="1600" dirty="0" smtClean="0"/>
              <a:t>.</a:t>
            </a:r>
          </a:p>
          <a:p>
            <a:pPr algn="just">
              <a:buNone/>
            </a:pPr>
            <a:endParaRPr lang="en-US" sz="1600" dirty="0" smtClean="0">
              <a:solidFill>
                <a:srgbClr val="7030A0"/>
              </a:solidFill>
            </a:endParaRPr>
          </a:p>
          <a:p>
            <a:pPr algn="just">
              <a:buNone/>
            </a:pPr>
            <a:endParaRPr lang="en-US" sz="1600" dirty="0" smtClean="0"/>
          </a:p>
          <a:p>
            <a:pPr algn="just">
              <a:buNone/>
            </a:pPr>
            <a:r>
              <a:rPr lang="en-US" sz="1600" dirty="0" smtClean="0">
                <a:solidFill>
                  <a:schemeClr val="tx1"/>
                </a:solidFill>
              </a:rPr>
              <a:t>&gt;  #Chi-</a:t>
            </a:r>
            <a:r>
              <a:rPr lang="en-US" sz="1600" dirty="0" err="1" smtClean="0">
                <a:solidFill>
                  <a:schemeClr val="tx1"/>
                </a:solidFill>
              </a:rPr>
              <a:t>sqyare</a:t>
            </a:r>
            <a:r>
              <a:rPr lang="en-US" sz="1600" dirty="0" smtClean="0">
                <a:solidFill>
                  <a:schemeClr val="tx1"/>
                </a:solidFill>
              </a:rPr>
              <a:t> test of Goodness of fit</a:t>
            </a:r>
          </a:p>
          <a:p>
            <a:pPr algn="just">
              <a:buNone/>
            </a:pPr>
            <a:r>
              <a:rPr lang="en-US" sz="1600" dirty="0" smtClean="0">
                <a:solidFill>
                  <a:schemeClr val="tx1"/>
                </a:solidFill>
              </a:rPr>
              <a:t>&gt; </a:t>
            </a:r>
            <a:r>
              <a:rPr lang="en-US" sz="1600" dirty="0" err="1" smtClean="0">
                <a:solidFill>
                  <a:schemeClr val="tx1"/>
                </a:solidFill>
              </a:rPr>
              <a:t>chisq.test</a:t>
            </a:r>
            <a:r>
              <a:rPr lang="en-US" sz="1600" dirty="0" smtClean="0">
                <a:solidFill>
                  <a:schemeClr val="tx1"/>
                </a:solidFill>
              </a:rPr>
              <a:t>(c(110,55,35), p=c(120,60,20)/200)</a:t>
            </a:r>
          </a:p>
          <a:p>
            <a:pPr algn="just">
              <a:buNone/>
            </a:pPr>
            <a:endParaRPr lang="en-US" sz="1600" dirty="0" smtClean="0">
              <a:solidFill>
                <a:schemeClr val="tx1"/>
              </a:solidFill>
            </a:endParaRPr>
          </a:p>
          <a:p>
            <a:pPr algn="just">
              <a:buNone/>
            </a:pPr>
            <a:r>
              <a:rPr lang="en-US" sz="1600" dirty="0" smtClean="0">
                <a:solidFill>
                  <a:schemeClr val="tx1"/>
                </a:solidFill>
              </a:rPr>
              <a:t>	Chi-squared test for given probabilities</a:t>
            </a:r>
          </a:p>
          <a:p>
            <a:pPr algn="just">
              <a:buNone/>
            </a:pPr>
            <a:endParaRPr lang="en-US" sz="1600" dirty="0" smtClean="0">
              <a:solidFill>
                <a:schemeClr val="tx1"/>
              </a:solidFill>
            </a:endParaRPr>
          </a:p>
          <a:p>
            <a:pPr algn="just">
              <a:buNone/>
            </a:pPr>
            <a:r>
              <a:rPr lang="en-US" sz="1600" dirty="0" smtClean="0">
                <a:solidFill>
                  <a:schemeClr val="tx1"/>
                </a:solidFill>
              </a:rPr>
              <a:t>data:  c(110, 55, 35)</a:t>
            </a:r>
          </a:p>
          <a:p>
            <a:pPr algn="just">
              <a:buNone/>
            </a:pPr>
            <a:r>
              <a:rPr lang="en-US" sz="1600" dirty="0" smtClean="0">
                <a:solidFill>
                  <a:schemeClr val="tx1"/>
                </a:solidFill>
              </a:rPr>
              <a:t>X-squared = 12.5, </a:t>
            </a:r>
            <a:r>
              <a:rPr lang="en-US" sz="1600" dirty="0" err="1" smtClean="0">
                <a:solidFill>
                  <a:schemeClr val="tx1"/>
                </a:solidFill>
              </a:rPr>
              <a:t>df</a:t>
            </a:r>
            <a:r>
              <a:rPr lang="en-US" sz="1600" dirty="0" smtClean="0">
                <a:solidFill>
                  <a:schemeClr val="tx1"/>
                </a:solidFill>
              </a:rPr>
              <a:t> = 2, </a:t>
            </a:r>
            <a:r>
              <a:rPr lang="en-US" sz="1600" b="1" dirty="0" smtClean="0">
                <a:solidFill>
                  <a:schemeClr val="tx1"/>
                </a:solidFill>
              </a:rPr>
              <a:t>p-value = 0.00193</a:t>
            </a:r>
            <a:endParaRPr lang="en-US" sz="1600" b="1" dirty="0">
              <a:solidFill>
                <a:schemeClr val="tx1"/>
              </a:solidFill>
            </a:endParaRPr>
          </a:p>
        </p:txBody>
      </p:sp>
      <p:graphicFrame>
        <p:nvGraphicFramePr>
          <p:cNvPr id="1026" name="Object 2"/>
          <p:cNvGraphicFramePr>
            <a:graphicFrameLocks noChangeAspect="1"/>
          </p:cNvGraphicFramePr>
          <p:nvPr/>
        </p:nvGraphicFramePr>
        <p:xfrm>
          <a:off x="1981200" y="1676400"/>
          <a:ext cx="3441700" cy="1451452"/>
        </p:xfrm>
        <a:graphic>
          <a:graphicData uri="http://schemas.openxmlformats.org/presentationml/2006/ole">
            <p:oleObj spid="_x0000_s151554" name="Equation" r:id="rId3" imgW="4889500" imgH="2235200" progId="">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en-US" sz="2000" b="1" dirty="0" smtClean="0"/>
              <a:t>2. </a:t>
            </a:r>
            <a:r>
              <a:rPr lang="ro-RO" sz="2000" b="1" dirty="0" smtClean="0"/>
              <a:t>Kolmogorov–Smirnov </a:t>
            </a:r>
            <a:r>
              <a:rPr lang="ro-RO" sz="2000" b="1" dirty="0" err="1" smtClean="0"/>
              <a:t>goodness-of-fit</a:t>
            </a:r>
            <a:r>
              <a:rPr lang="ro-RO" sz="2000" b="1" dirty="0" smtClean="0"/>
              <a:t> test</a:t>
            </a:r>
            <a:r>
              <a:rPr lang="en-US" sz="2000" b="1" dirty="0" smtClean="0"/>
              <a:t> </a:t>
            </a:r>
            <a:r>
              <a:rPr lang="ro-RO" sz="2000" b="1" dirty="0" smtClean="0"/>
              <a:t>for a single </a:t>
            </a:r>
            <a:r>
              <a:rPr lang="ro-RO" sz="2000" b="1" dirty="0" err="1" smtClean="0"/>
              <a:t>sample</a:t>
            </a:r>
            <a:endParaRPr lang="ro-RO" sz="2000" dirty="0"/>
          </a:p>
        </p:txBody>
      </p:sp>
      <p:sp>
        <p:nvSpPr>
          <p:cNvPr id="3" name="Content Placeholder 2"/>
          <p:cNvSpPr>
            <a:spLocks noGrp="1"/>
          </p:cNvSpPr>
          <p:nvPr>
            <p:ph idx="1"/>
          </p:nvPr>
        </p:nvSpPr>
        <p:spPr>
          <a:xfrm>
            <a:off x="381001" y="1219200"/>
            <a:ext cx="8458200" cy="4822163"/>
          </a:xfrm>
        </p:spPr>
        <p:txBody>
          <a:bodyPr>
            <a:noAutofit/>
          </a:bodyPr>
          <a:lstStyle/>
          <a:p>
            <a:pPr>
              <a:buNone/>
            </a:pPr>
            <a:endParaRPr lang="en-US" sz="1600" dirty="0" smtClean="0">
              <a:solidFill>
                <a:schemeClr val="tx1"/>
              </a:solidFill>
            </a:endParaRPr>
          </a:p>
          <a:p>
            <a:pPr>
              <a:buNone/>
            </a:pPr>
            <a:r>
              <a:rPr lang="en-US" sz="1600" b="1" u="sng" dirty="0" smtClean="0">
                <a:solidFill>
                  <a:schemeClr val="tx1"/>
                </a:solidFill>
              </a:rPr>
              <a:t>Null hypothesis</a:t>
            </a:r>
            <a:r>
              <a:rPr lang="en-US" sz="1600" dirty="0" smtClean="0">
                <a:solidFill>
                  <a:schemeClr val="tx1"/>
                </a:solidFill>
              </a:rPr>
              <a:t>: </a:t>
            </a:r>
            <a:r>
              <a:rPr lang="ro-RO" sz="1600" dirty="0" err="1" smtClean="0">
                <a:solidFill>
                  <a:schemeClr val="tx1"/>
                </a:solidFill>
              </a:rPr>
              <a:t>the</a:t>
            </a:r>
            <a:r>
              <a:rPr lang="ro-RO" sz="1600" dirty="0" smtClean="0">
                <a:solidFill>
                  <a:schemeClr val="tx1"/>
                </a:solidFill>
              </a:rPr>
              <a:t> </a:t>
            </a:r>
            <a:r>
              <a:rPr lang="ro-RO" sz="1600" dirty="0" err="1" smtClean="0">
                <a:solidFill>
                  <a:schemeClr val="tx1"/>
                </a:solidFill>
              </a:rPr>
              <a:t>researcher</a:t>
            </a:r>
            <a:r>
              <a:rPr lang="en-US" sz="1600" dirty="0" smtClean="0">
                <a:solidFill>
                  <a:schemeClr val="tx1"/>
                </a:solidFill>
              </a:rPr>
              <a:t> wants or expects to demonstrate that one or more samples come from a specific population or from the same population.</a:t>
            </a:r>
          </a:p>
          <a:p>
            <a:pPr>
              <a:buNone/>
            </a:pPr>
            <a:endParaRPr lang="en-US" sz="1600" dirty="0" smtClean="0">
              <a:solidFill>
                <a:schemeClr val="tx1"/>
              </a:solidFill>
            </a:endParaRPr>
          </a:p>
          <a:p>
            <a:pPr>
              <a:buNone/>
            </a:pPr>
            <a:r>
              <a:rPr lang="en-US" sz="1600" b="1" dirty="0" smtClean="0">
                <a:solidFill>
                  <a:schemeClr val="tx1"/>
                </a:solidFill>
              </a:rPr>
              <a:t>Alternative</a:t>
            </a:r>
            <a:r>
              <a:rPr lang="en-US" sz="1600" dirty="0" smtClean="0">
                <a:solidFill>
                  <a:schemeClr val="tx1"/>
                </a:solidFill>
              </a:rPr>
              <a:t>: the alternative hypothesis for a goodness-of fit test generally does not stipulate an alternative distribution that would become the most likely distribution for the data if the null hypothesis is rejected.</a:t>
            </a:r>
          </a:p>
          <a:p>
            <a:pPr>
              <a:buNone/>
            </a:pPr>
            <a:endParaRPr lang="en-US" sz="1600" dirty="0" smtClean="0">
              <a:solidFill>
                <a:schemeClr val="tx1"/>
              </a:solidFill>
            </a:endParaRPr>
          </a:p>
          <a:p>
            <a:pPr>
              <a:buNone/>
            </a:pPr>
            <a:endParaRPr lang="en-US" sz="1600" dirty="0" smtClean="0">
              <a:solidFill>
                <a:schemeClr val="tx1"/>
              </a:solidFill>
            </a:endParaRPr>
          </a:p>
          <a:p>
            <a:pPr>
              <a:buNone/>
            </a:pPr>
            <a:r>
              <a:rPr lang="en-US" sz="1600" dirty="0" smtClean="0">
                <a:solidFill>
                  <a:schemeClr val="tx1"/>
                </a:solidFill>
              </a:rPr>
              <a:t>Unlike the </a:t>
            </a:r>
            <a:r>
              <a:rPr lang="en-US" sz="1600" b="1" dirty="0" smtClean="0">
                <a:solidFill>
                  <a:schemeClr val="tx1"/>
                </a:solidFill>
              </a:rPr>
              <a:t>chi-square goodness-of-fit test , </a:t>
            </a:r>
            <a:r>
              <a:rPr lang="en-US" sz="1600" dirty="0" smtClean="0">
                <a:solidFill>
                  <a:schemeClr val="tx1"/>
                </a:solidFill>
              </a:rPr>
              <a:t>the </a:t>
            </a:r>
            <a:r>
              <a:rPr lang="en-US" sz="1600" b="1" dirty="0" err="1" smtClean="0">
                <a:solidFill>
                  <a:schemeClr val="tx1"/>
                </a:solidFill>
              </a:rPr>
              <a:t>Kolmogorov</a:t>
            </a:r>
            <a:r>
              <a:rPr lang="en-US" sz="1600" b="1" dirty="0" smtClean="0">
                <a:solidFill>
                  <a:schemeClr val="tx1"/>
                </a:solidFill>
              </a:rPr>
              <a:t>–Smirnov goodness-of-fit test </a:t>
            </a:r>
            <a:r>
              <a:rPr lang="en-US" sz="1600" dirty="0" smtClean="0">
                <a:solidFill>
                  <a:schemeClr val="tx1"/>
                </a:solidFill>
              </a:rPr>
              <a:t>for a single sample is designed to be employed </a:t>
            </a:r>
            <a:r>
              <a:rPr lang="ro-RO" sz="1600" dirty="0" err="1" smtClean="0">
                <a:solidFill>
                  <a:schemeClr val="tx1"/>
                </a:solidFill>
              </a:rPr>
              <a:t>with</a:t>
            </a:r>
            <a:r>
              <a:rPr lang="ro-RO" sz="1600" dirty="0" smtClean="0">
                <a:solidFill>
                  <a:schemeClr val="tx1"/>
                </a:solidFill>
              </a:rPr>
              <a:t> a </a:t>
            </a:r>
            <a:r>
              <a:rPr lang="ro-RO" sz="1600" b="1" dirty="0" err="1" smtClean="0">
                <a:solidFill>
                  <a:schemeClr val="tx1"/>
                </a:solidFill>
              </a:rPr>
              <a:t>continuous</a:t>
            </a:r>
            <a:r>
              <a:rPr lang="ro-RO" sz="1600" b="1" dirty="0" smtClean="0">
                <a:solidFill>
                  <a:schemeClr val="tx1"/>
                </a:solidFill>
              </a:rPr>
              <a:t> </a:t>
            </a:r>
            <a:r>
              <a:rPr lang="ro-RO" sz="1600" b="1" dirty="0" err="1" smtClean="0">
                <a:solidFill>
                  <a:schemeClr val="tx1"/>
                </a:solidFill>
              </a:rPr>
              <a:t>variable</a:t>
            </a:r>
            <a:endParaRPr lang="en-US" sz="1600" dirty="0" smtClean="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ro-RO" sz="2000" b="1" dirty="0" smtClean="0"/>
              <a:t>Kolmogorov–Smirnov </a:t>
            </a:r>
            <a:r>
              <a:rPr lang="ro-RO" sz="2000" b="1" dirty="0" err="1" smtClean="0"/>
              <a:t>goodness-of-fit</a:t>
            </a:r>
            <a:r>
              <a:rPr lang="ro-RO" sz="2000" b="1" dirty="0" smtClean="0"/>
              <a:t> test</a:t>
            </a:r>
            <a:r>
              <a:rPr lang="en-US" sz="2000" b="1" dirty="0" smtClean="0"/>
              <a:t> </a:t>
            </a:r>
            <a:r>
              <a:rPr lang="ro-RO" sz="2000" b="1" dirty="0" smtClean="0"/>
              <a:t>for a single </a:t>
            </a:r>
            <a:r>
              <a:rPr lang="ro-RO" sz="2000" b="1" dirty="0" err="1" smtClean="0"/>
              <a:t>sample</a:t>
            </a:r>
            <a:endParaRPr lang="ro-RO" sz="2000" dirty="0"/>
          </a:p>
        </p:txBody>
      </p:sp>
      <p:sp>
        <p:nvSpPr>
          <p:cNvPr id="3" name="Content Placeholder 2"/>
          <p:cNvSpPr>
            <a:spLocks noGrp="1"/>
          </p:cNvSpPr>
          <p:nvPr>
            <p:ph idx="1"/>
          </p:nvPr>
        </p:nvSpPr>
        <p:spPr>
          <a:xfrm>
            <a:off x="381001" y="1066800"/>
            <a:ext cx="8458200" cy="5410200"/>
          </a:xfrm>
        </p:spPr>
        <p:txBody>
          <a:bodyPr>
            <a:noAutofit/>
          </a:bodyPr>
          <a:lstStyle/>
          <a:p>
            <a:pPr algn="just">
              <a:buNone/>
            </a:pPr>
            <a:r>
              <a:rPr lang="en-US" sz="1600" i="1" dirty="0" smtClean="0">
                <a:solidFill>
                  <a:schemeClr val="tx1"/>
                </a:solidFill>
              </a:rPr>
              <a:t>A researcher conducts a study to evaluate whether the distribution of the length of time it takes migraine patients to respond to a 100 mg. dose of an intravenously  administered drug is normal, with a mean response time of 90 seconds and a standard deviation of 35 seconds (</a:t>
            </a:r>
            <a:r>
              <a:rPr lang="en-US" sz="1600" i="1" dirty="0" err="1" smtClean="0">
                <a:solidFill>
                  <a:schemeClr val="tx1"/>
                </a:solidFill>
              </a:rPr>
              <a:t>i.e.,μ</a:t>
            </a:r>
            <a:r>
              <a:rPr lang="en-US" sz="1600" i="1" dirty="0" smtClean="0">
                <a:solidFill>
                  <a:schemeClr val="tx1"/>
                </a:solidFill>
              </a:rPr>
              <a:t> = 90 and  </a:t>
            </a:r>
            <a:r>
              <a:rPr lang="el-GR" sz="1600" i="1" dirty="0" smtClean="0">
                <a:solidFill>
                  <a:schemeClr val="tx1"/>
                </a:solidFill>
              </a:rPr>
              <a:t>σ</a:t>
            </a:r>
            <a:r>
              <a:rPr lang="en-US" sz="1600" i="1" dirty="0" smtClean="0">
                <a:solidFill>
                  <a:schemeClr val="tx1"/>
                </a:solidFill>
              </a:rPr>
              <a:t>= 35). The amount of time (in seconds) that elapses between the administration of the drug and cessation of a headache for 30 migraine patients is recorded below. The 30 scores are arranged </a:t>
            </a:r>
            <a:r>
              <a:rPr lang="en-US" sz="1600" i="1" dirty="0" err="1" smtClean="0">
                <a:solidFill>
                  <a:schemeClr val="tx1"/>
                </a:solidFill>
              </a:rPr>
              <a:t>ordinally</a:t>
            </a:r>
            <a:r>
              <a:rPr lang="en-US" sz="1600" i="1" dirty="0" smtClean="0">
                <a:solidFill>
                  <a:schemeClr val="tx1"/>
                </a:solidFill>
              </a:rPr>
              <a:t> (i.e., from fastest response time to slowest response time).</a:t>
            </a:r>
          </a:p>
          <a:p>
            <a:pPr algn="ctr">
              <a:buNone/>
            </a:pPr>
            <a:r>
              <a:rPr lang="ro-RO" sz="1000" dirty="0" smtClean="0">
                <a:solidFill>
                  <a:schemeClr val="tx1"/>
                </a:solidFill>
              </a:rPr>
              <a:t>21, 32, 38, 40, 48, 55, 63, 66, 70, 75, 80, 84, 86, 90, </a:t>
            </a:r>
            <a:r>
              <a:rPr lang="ro-RO" sz="1000" dirty="0" err="1" smtClean="0">
                <a:solidFill>
                  <a:schemeClr val="tx1"/>
                </a:solidFill>
              </a:rPr>
              <a:t>90</a:t>
            </a:r>
            <a:r>
              <a:rPr lang="ro-RO" sz="1000" dirty="0" smtClean="0">
                <a:solidFill>
                  <a:schemeClr val="tx1"/>
                </a:solidFill>
              </a:rPr>
              <a:t>, 93, 95, 98, 100, 105, 106, 108, 115, 118,</a:t>
            </a:r>
            <a:r>
              <a:rPr lang="en-US" sz="1000" dirty="0" smtClean="0">
                <a:solidFill>
                  <a:schemeClr val="tx1"/>
                </a:solidFill>
              </a:rPr>
              <a:t> </a:t>
            </a:r>
            <a:r>
              <a:rPr lang="ro-RO" sz="1000" dirty="0" smtClean="0">
                <a:solidFill>
                  <a:schemeClr val="tx1"/>
                </a:solidFill>
              </a:rPr>
              <a:t>126, 128, 130, 142, 145, 155</a:t>
            </a:r>
          </a:p>
          <a:p>
            <a:pPr>
              <a:buNone/>
            </a:pPr>
            <a:r>
              <a:rPr lang="en-US" sz="1600" i="1" dirty="0" smtClean="0">
                <a:solidFill>
                  <a:schemeClr val="tx1"/>
                </a:solidFill>
              </a:rPr>
              <a:t>Do the data conform to a normal distributions with the specified parameters?</a:t>
            </a:r>
          </a:p>
          <a:p>
            <a:pPr algn="just">
              <a:buNone/>
            </a:pPr>
            <a:endParaRPr lang="en-US" sz="1600" i="1" dirty="0" smtClean="0">
              <a:solidFill>
                <a:schemeClr val="tx1"/>
              </a:solidFill>
            </a:endParaRPr>
          </a:p>
          <a:p>
            <a:pPr>
              <a:buNone/>
            </a:pPr>
            <a:r>
              <a:rPr lang="en-US" sz="1600" b="1" i="1" u="sng" dirty="0" smtClean="0">
                <a:solidFill>
                  <a:schemeClr val="tx1"/>
                </a:solidFill>
              </a:rPr>
              <a:t>Note</a:t>
            </a:r>
            <a:r>
              <a:rPr lang="en-US" sz="1600" i="1" dirty="0" smtClean="0">
                <a:solidFill>
                  <a:schemeClr val="tx1"/>
                </a:solidFill>
              </a:rPr>
              <a:t>: </a:t>
            </a:r>
            <a:r>
              <a:rPr lang="en-US" sz="1600" dirty="0" smtClean="0">
                <a:solidFill>
                  <a:schemeClr val="tx1"/>
                </a:solidFill>
              </a:rPr>
              <a:t>The protocol for the </a:t>
            </a:r>
            <a:r>
              <a:rPr lang="en-US" sz="1600" b="1" dirty="0" err="1" smtClean="0">
                <a:solidFill>
                  <a:schemeClr val="tx1"/>
                </a:solidFill>
              </a:rPr>
              <a:t>Kolmogorov</a:t>
            </a:r>
            <a:r>
              <a:rPr lang="en-US" sz="1600" b="1" dirty="0" smtClean="0">
                <a:solidFill>
                  <a:schemeClr val="tx1"/>
                </a:solidFill>
              </a:rPr>
              <a:t>–Smirnov goodness of- fit test for a single sample requires that a cumulative probability distribution be constructed </a:t>
            </a:r>
            <a:r>
              <a:rPr lang="en-US" sz="1600" dirty="0" smtClean="0">
                <a:solidFill>
                  <a:schemeClr val="tx1"/>
                </a:solidFill>
              </a:rPr>
              <a:t>for both the sample distribution and the hypothesized population distribution.</a:t>
            </a:r>
          </a:p>
          <a:p>
            <a:pPr>
              <a:buNone/>
            </a:pPr>
            <a:endParaRPr lang="en-US" sz="1600" i="1" dirty="0" smtClean="0">
              <a:solidFill>
                <a:schemeClr val="tx1"/>
              </a:solidFill>
            </a:endParaRPr>
          </a:p>
          <a:p>
            <a:pPr>
              <a:buNone/>
            </a:pPr>
            <a:r>
              <a:rPr lang="en-US" sz="1600" i="1" dirty="0" smtClean="0">
                <a:solidFill>
                  <a:schemeClr val="tx1"/>
                </a:solidFill>
              </a:rPr>
              <a:t>H0: </a:t>
            </a:r>
            <a:r>
              <a:rPr lang="en-US" sz="1600" dirty="0" smtClean="0">
                <a:solidFill>
                  <a:schemeClr val="tx1"/>
                </a:solidFill>
              </a:rPr>
              <a:t>The distribution of data in the sample is consistent with the hypothesized theoretical population </a:t>
            </a:r>
            <a:r>
              <a:rPr lang="ro-RO" sz="1600" dirty="0" err="1" smtClean="0">
                <a:solidFill>
                  <a:schemeClr val="tx1"/>
                </a:solidFill>
              </a:rPr>
              <a:t>distribution</a:t>
            </a:r>
            <a:r>
              <a:rPr lang="ro-RO" sz="1600" dirty="0" smtClean="0">
                <a:solidFill>
                  <a:schemeClr val="tx1"/>
                </a:solidFill>
              </a:rPr>
              <a:t>.</a:t>
            </a:r>
            <a:r>
              <a:rPr lang="en-US" sz="1600" dirty="0" smtClean="0">
                <a:solidFill>
                  <a:schemeClr val="tx1"/>
                </a:solidFill>
              </a:rPr>
              <a:t> </a:t>
            </a:r>
          </a:p>
          <a:p>
            <a:pPr>
              <a:buNone/>
            </a:pPr>
            <a:r>
              <a:rPr lang="en-US" sz="1600" i="1" dirty="0" smtClean="0">
                <a:solidFill>
                  <a:schemeClr val="tx1"/>
                </a:solidFill>
              </a:rPr>
              <a:t>Ha: </a:t>
            </a:r>
            <a:r>
              <a:rPr lang="en-US" sz="1600" dirty="0" smtClean="0">
                <a:solidFill>
                  <a:schemeClr val="tx1"/>
                </a:solidFill>
              </a:rPr>
              <a:t>The distribution of data in the sample is inconsistent with the hypothesized theoretical </a:t>
            </a:r>
            <a:r>
              <a:rPr lang="ro-RO" sz="1600" dirty="0" err="1" smtClean="0">
                <a:solidFill>
                  <a:schemeClr val="tx1"/>
                </a:solidFill>
              </a:rPr>
              <a:t>population</a:t>
            </a:r>
            <a:r>
              <a:rPr lang="ro-RO" sz="1600" dirty="0" smtClean="0">
                <a:solidFill>
                  <a:schemeClr val="tx1"/>
                </a:solidFill>
              </a:rPr>
              <a:t> </a:t>
            </a:r>
            <a:r>
              <a:rPr lang="ro-RO" sz="1600" dirty="0" err="1" smtClean="0">
                <a:solidFill>
                  <a:schemeClr val="tx1"/>
                </a:solidFill>
              </a:rPr>
              <a:t>distribution</a:t>
            </a:r>
            <a:endParaRPr lang="en-US" sz="1600" i="1" dirty="0" smtClean="0">
              <a:solidFill>
                <a:schemeClr val="tx1"/>
              </a:solidFill>
            </a:endParaRPr>
          </a:p>
          <a:p>
            <a:pPr>
              <a:buNone/>
            </a:pPr>
            <a:endParaRPr lang="en-US" sz="1600" i="1" dirty="0" smtClean="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ro-RO" sz="2000" b="1" dirty="0" smtClean="0"/>
              <a:t>Kolmogorov–Smirnov </a:t>
            </a:r>
            <a:r>
              <a:rPr lang="ro-RO" sz="2000" b="1" dirty="0" err="1" smtClean="0"/>
              <a:t>goodness-of-fit</a:t>
            </a:r>
            <a:r>
              <a:rPr lang="ro-RO" sz="2000" b="1" dirty="0" smtClean="0"/>
              <a:t> test</a:t>
            </a:r>
            <a:r>
              <a:rPr lang="en-US" sz="2000" b="1" dirty="0" smtClean="0"/>
              <a:t> </a:t>
            </a:r>
            <a:r>
              <a:rPr lang="ro-RO" sz="2000" b="1" dirty="0" smtClean="0"/>
              <a:t>for a single </a:t>
            </a:r>
            <a:r>
              <a:rPr lang="ro-RO" sz="2000" b="1" dirty="0" err="1" smtClean="0"/>
              <a:t>sample</a:t>
            </a:r>
            <a:endParaRPr lang="ro-RO" sz="2000" dirty="0"/>
          </a:p>
        </p:txBody>
      </p:sp>
      <p:sp>
        <p:nvSpPr>
          <p:cNvPr id="3" name="Content Placeholder 2"/>
          <p:cNvSpPr>
            <a:spLocks noGrp="1"/>
          </p:cNvSpPr>
          <p:nvPr>
            <p:ph idx="1"/>
          </p:nvPr>
        </p:nvSpPr>
        <p:spPr>
          <a:xfrm>
            <a:off x="381001" y="1066800"/>
            <a:ext cx="8458200" cy="5410200"/>
          </a:xfrm>
        </p:spPr>
        <p:txBody>
          <a:bodyPr>
            <a:noAutofit/>
          </a:bodyPr>
          <a:lstStyle/>
          <a:p>
            <a:pPr>
              <a:buNone/>
            </a:pPr>
            <a:r>
              <a:rPr lang="en-US" sz="1600" dirty="0" smtClean="0"/>
              <a:t>T</a:t>
            </a:r>
            <a:r>
              <a:rPr lang="ro-RO" sz="1600" dirty="0" err="1" smtClean="0"/>
              <a:t>he</a:t>
            </a:r>
            <a:r>
              <a:rPr lang="ro-RO" sz="1600" dirty="0" smtClean="0"/>
              <a:t> </a:t>
            </a:r>
            <a:r>
              <a:rPr lang="ro-RO" sz="1600" dirty="0" err="1" smtClean="0"/>
              <a:t>null</a:t>
            </a:r>
            <a:r>
              <a:rPr lang="ro-RO" sz="1600" dirty="0" smtClean="0"/>
              <a:t> </a:t>
            </a:r>
            <a:r>
              <a:rPr lang="ro-RO" sz="1600" dirty="0" err="1" smtClean="0"/>
              <a:t>hypothesis</a:t>
            </a:r>
            <a:r>
              <a:rPr lang="en-US" sz="1600" dirty="0" smtClean="0"/>
              <a:t> is stating that the sample data are not derived from a normal distribution, with μ = 90 and  = 35.</a:t>
            </a:r>
          </a:p>
          <a:p>
            <a:pPr>
              <a:buNone/>
            </a:pPr>
            <a:endParaRPr lang="en-US" sz="1600" i="1" dirty="0" smtClean="0">
              <a:solidFill>
                <a:schemeClr val="tx1"/>
              </a:solidFill>
            </a:endParaRPr>
          </a:p>
          <a:p>
            <a:pPr>
              <a:buNone/>
            </a:pPr>
            <a:endParaRPr lang="en-US" sz="1600" i="1" dirty="0" smtClean="0">
              <a:solidFill>
                <a:schemeClr val="tx1"/>
              </a:solidFill>
            </a:endParaRPr>
          </a:p>
        </p:txBody>
      </p:sp>
      <p:pic>
        <p:nvPicPr>
          <p:cNvPr id="208898" name="Picture 2"/>
          <p:cNvPicPr>
            <a:picLocks noChangeAspect="1" noChangeArrowheads="1"/>
          </p:cNvPicPr>
          <p:nvPr/>
        </p:nvPicPr>
        <p:blipFill>
          <a:blip r:embed="rId2" cstate="print"/>
          <a:srcRect/>
          <a:stretch>
            <a:fillRect/>
          </a:stretch>
        </p:blipFill>
        <p:spPr bwMode="auto">
          <a:xfrm>
            <a:off x="304800" y="1676400"/>
            <a:ext cx="5562600" cy="4831428"/>
          </a:xfrm>
          <a:prstGeom prst="rect">
            <a:avLst/>
          </a:prstGeom>
          <a:noFill/>
          <a:ln w="9525">
            <a:noFill/>
            <a:miter lim="800000"/>
            <a:headEnd/>
            <a:tailEnd/>
          </a:ln>
        </p:spPr>
      </p:pic>
      <p:sp>
        <p:nvSpPr>
          <p:cNvPr id="5" name="TextBox 4"/>
          <p:cNvSpPr txBox="1"/>
          <p:nvPr/>
        </p:nvSpPr>
        <p:spPr>
          <a:xfrm>
            <a:off x="5867400" y="1752600"/>
            <a:ext cx="3048000" cy="646331"/>
          </a:xfrm>
          <a:prstGeom prst="rect">
            <a:avLst/>
          </a:prstGeom>
          <a:noFill/>
        </p:spPr>
        <p:txBody>
          <a:bodyPr wrap="square" rtlCol="0">
            <a:spAutoFit/>
          </a:bodyPr>
          <a:lstStyle/>
          <a:p>
            <a:r>
              <a:rPr lang="en-US" sz="1200" dirty="0" smtClean="0"/>
              <a:t>The values of the response time scores of the 30 subjects in the sample (i.e., the </a:t>
            </a:r>
            <a:r>
              <a:rPr lang="en-US" sz="1200" i="1" dirty="0" smtClean="0"/>
              <a:t>X scores) </a:t>
            </a:r>
            <a:r>
              <a:rPr lang="en-US" sz="1200" dirty="0" smtClean="0"/>
              <a:t>are recorded in </a:t>
            </a:r>
            <a:r>
              <a:rPr lang="en-US" sz="1200" b="1" dirty="0" smtClean="0">
                <a:solidFill>
                  <a:srgbClr val="FF0000"/>
                </a:solidFill>
              </a:rPr>
              <a:t>Column A</a:t>
            </a:r>
            <a:endParaRPr lang="ro-RO" sz="1200" dirty="0">
              <a:solidFill>
                <a:srgbClr val="FF0000"/>
              </a:solidFill>
            </a:endParaRPr>
          </a:p>
        </p:txBody>
      </p:sp>
      <p:sp>
        <p:nvSpPr>
          <p:cNvPr id="6" name="TextBox 5"/>
          <p:cNvSpPr txBox="1"/>
          <p:nvPr/>
        </p:nvSpPr>
        <p:spPr>
          <a:xfrm>
            <a:off x="5867400" y="2362200"/>
            <a:ext cx="3276600" cy="830997"/>
          </a:xfrm>
          <a:prstGeom prst="rect">
            <a:avLst/>
          </a:prstGeom>
          <a:noFill/>
        </p:spPr>
        <p:txBody>
          <a:bodyPr wrap="square" rtlCol="0">
            <a:spAutoFit/>
          </a:bodyPr>
          <a:lstStyle/>
          <a:p>
            <a:r>
              <a:rPr lang="en-US" sz="1200" dirty="0" smtClean="0"/>
              <a:t>Each value in </a:t>
            </a:r>
            <a:r>
              <a:rPr lang="en-US" sz="1200" b="1" dirty="0" smtClean="0">
                <a:solidFill>
                  <a:srgbClr val="FF0000"/>
                </a:solidFill>
              </a:rPr>
              <a:t>Column B</a:t>
            </a:r>
            <a:r>
              <a:rPr lang="en-US" sz="1200" b="1" dirty="0" smtClean="0"/>
              <a:t> is the </a:t>
            </a:r>
            <a:r>
              <a:rPr lang="en-US" sz="1200" b="1" i="1" dirty="0" smtClean="0"/>
              <a:t>z score (i.e., a standard deviation score) that results when </a:t>
            </a:r>
            <a:r>
              <a:rPr lang="en-US" sz="1200" dirty="0" smtClean="0"/>
              <a:t>the </a:t>
            </a:r>
            <a:r>
              <a:rPr lang="en-US" sz="1200" i="1" dirty="0" smtClean="0"/>
              <a:t>X score in a given row is substituted in the equation z = (X – μ)/</a:t>
            </a:r>
            <a:r>
              <a:rPr lang="el-GR" sz="1200" i="1" dirty="0" smtClean="0"/>
              <a:t>σ</a:t>
            </a:r>
            <a:endParaRPr lang="ro-RO" sz="1200" dirty="0"/>
          </a:p>
        </p:txBody>
      </p:sp>
      <p:sp>
        <p:nvSpPr>
          <p:cNvPr id="7" name="TextBox 6"/>
          <p:cNvSpPr txBox="1"/>
          <p:nvPr/>
        </p:nvSpPr>
        <p:spPr>
          <a:xfrm>
            <a:off x="5943600" y="3200400"/>
            <a:ext cx="2895600" cy="1200329"/>
          </a:xfrm>
          <a:prstGeom prst="rect">
            <a:avLst/>
          </a:prstGeom>
          <a:noFill/>
        </p:spPr>
        <p:txBody>
          <a:bodyPr wrap="square" rtlCol="0">
            <a:spAutoFit/>
          </a:bodyPr>
          <a:lstStyle/>
          <a:p>
            <a:pPr algn="just"/>
            <a:r>
              <a:rPr lang="en-US" sz="1200" dirty="0" smtClean="0"/>
              <a:t>Each value in </a:t>
            </a:r>
            <a:r>
              <a:rPr lang="en-US" sz="1200" b="1" dirty="0" smtClean="0">
                <a:solidFill>
                  <a:srgbClr val="FF0000"/>
                </a:solidFill>
              </a:rPr>
              <a:t>Column C</a:t>
            </a:r>
            <a:r>
              <a:rPr lang="en-US" sz="1200" b="1" dirty="0" smtClean="0"/>
              <a:t> represents the proportion of cases in the normal distribution that </a:t>
            </a:r>
            <a:r>
              <a:rPr lang="en-US" sz="1200" dirty="0" smtClean="0"/>
              <a:t>falls between the population mean and the </a:t>
            </a:r>
            <a:r>
              <a:rPr lang="en-US" sz="1200" i="1" dirty="0" smtClean="0"/>
              <a:t>z score computed for the X score in a given row (</a:t>
            </a:r>
            <a:endParaRPr lang="ro-RO" sz="1200" dirty="0"/>
          </a:p>
        </p:txBody>
      </p:sp>
      <p:sp>
        <p:nvSpPr>
          <p:cNvPr id="8" name="TextBox 7"/>
          <p:cNvSpPr txBox="1"/>
          <p:nvPr/>
        </p:nvSpPr>
        <p:spPr>
          <a:xfrm>
            <a:off x="6019800" y="4419600"/>
            <a:ext cx="3048000" cy="2123658"/>
          </a:xfrm>
          <a:prstGeom prst="rect">
            <a:avLst/>
          </a:prstGeom>
          <a:noFill/>
        </p:spPr>
        <p:txBody>
          <a:bodyPr wrap="square" rtlCol="0">
            <a:spAutoFit/>
          </a:bodyPr>
          <a:lstStyle/>
          <a:p>
            <a:r>
              <a:rPr lang="en-US" sz="1200" dirty="0" smtClean="0"/>
              <a:t>Each value in </a:t>
            </a:r>
            <a:r>
              <a:rPr lang="en-US" sz="1200" b="1" dirty="0" smtClean="0">
                <a:solidFill>
                  <a:srgbClr val="FF0000"/>
                </a:solidFill>
              </a:rPr>
              <a:t>Column D </a:t>
            </a:r>
            <a:r>
              <a:rPr lang="en-US" sz="1200" b="1" dirty="0" smtClean="0"/>
              <a:t>represents the cumulative proportion for a given </a:t>
            </a:r>
            <a:r>
              <a:rPr lang="en-US" sz="1200" b="1" i="1" dirty="0" smtClean="0"/>
              <a:t>X score (and its </a:t>
            </a:r>
            <a:r>
              <a:rPr lang="en-US" sz="1200" dirty="0" smtClean="0"/>
              <a:t>associated </a:t>
            </a:r>
            <a:r>
              <a:rPr lang="en-US" sz="1200" i="1" dirty="0" smtClean="0"/>
              <a:t>z score) in the hypothesized  theoretical distribution (i.e., in a normal distribution with</a:t>
            </a:r>
          </a:p>
          <a:p>
            <a:r>
              <a:rPr lang="en-US" sz="1200" dirty="0" smtClean="0"/>
              <a:t>μ = 90 and  = 35). To put it another way, if the decimal point is moved two places to the right, the value in </a:t>
            </a:r>
            <a:r>
              <a:rPr lang="en-US" sz="1200" b="1" dirty="0" smtClean="0"/>
              <a:t>Column D represents the percentile rank of a given </a:t>
            </a:r>
            <a:r>
              <a:rPr lang="en-US" sz="1200" b="1" i="1" dirty="0" smtClean="0"/>
              <a:t>X score in the hypothesized</a:t>
            </a:r>
          </a:p>
          <a:p>
            <a:r>
              <a:rPr lang="ro-RO" sz="1200" dirty="0" err="1" smtClean="0"/>
              <a:t>theoretical</a:t>
            </a:r>
            <a:r>
              <a:rPr lang="ro-RO" sz="1200" dirty="0" smtClean="0"/>
              <a:t> </a:t>
            </a:r>
            <a:r>
              <a:rPr lang="ro-RO" sz="1200" dirty="0" err="1" smtClean="0"/>
              <a:t>distribution</a:t>
            </a:r>
            <a:endParaRPr lang="ro-RO"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ro-RO" sz="2000" b="1" dirty="0" smtClean="0"/>
              <a:t>Kolmogorov–Smirnov </a:t>
            </a:r>
            <a:r>
              <a:rPr lang="ro-RO" sz="2000" b="1" dirty="0" err="1" smtClean="0"/>
              <a:t>goodness-of-fit</a:t>
            </a:r>
            <a:r>
              <a:rPr lang="ro-RO" sz="2000" b="1" dirty="0" smtClean="0"/>
              <a:t> test</a:t>
            </a:r>
            <a:r>
              <a:rPr lang="en-US" sz="2000" b="1" dirty="0" smtClean="0"/>
              <a:t> </a:t>
            </a:r>
            <a:r>
              <a:rPr lang="ro-RO" sz="2000" b="1" dirty="0" smtClean="0"/>
              <a:t>for a single </a:t>
            </a:r>
            <a:r>
              <a:rPr lang="ro-RO" sz="2000" b="1" dirty="0" err="1" smtClean="0"/>
              <a:t>sample</a:t>
            </a:r>
            <a:endParaRPr lang="ro-RO" sz="2000" dirty="0"/>
          </a:p>
        </p:txBody>
      </p:sp>
      <p:sp>
        <p:nvSpPr>
          <p:cNvPr id="3" name="Content Placeholder 2"/>
          <p:cNvSpPr>
            <a:spLocks noGrp="1"/>
          </p:cNvSpPr>
          <p:nvPr>
            <p:ph idx="1"/>
          </p:nvPr>
        </p:nvSpPr>
        <p:spPr>
          <a:xfrm>
            <a:off x="381000" y="1066800"/>
            <a:ext cx="8610599" cy="5410200"/>
          </a:xfrm>
        </p:spPr>
        <p:txBody>
          <a:bodyPr>
            <a:noAutofit/>
          </a:bodyPr>
          <a:lstStyle/>
          <a:p>
            <a:pPr>
              <a:buNone/>
            </a:pPr>
            <a:r>
              <a:rPr lang="en-US" sz="1600" dirty="0" smtClean="0">
                <a:solidFill>
                  <a:schemeClr val="tx1"/>
                </a:solidFill>
              </a:rPr>
              <a:t>T the test statistic for the </a:t>
            </a:r>
            <a:r>
              <a:rPr lang="en-US" sz="1600" b="1" dirty="0" err="1" smtClean="0">
                <a:solidFill>
                  <a:schemeClr val="tx1"/>
                </a:solidFill>
              </a:rPr>
              <a:t>Kolmogorov</a:t>
            </a:r>
            <a:r>
              <a:rPr lang="en-US" sz="1600" b="1" dirty="0" smtClean="0">
                <a:solidFill>
                  <a:schemeClr val="tx1"/>
                </a:solidFill>
              </a:rPr>
              <a:t>–Smirnov goodness-of-fit test for a single sample is defined by the greatest vertical distance at any point between the two </a:t>
            </a:r>
            <a:r>
              <a:rPr lang="ro-RO" sz="1600" dirty="0" smtClean="0">
                <a:solidFill>
                  <a:schemeClr val="tx1"/>
                </a:solidFill>
              </a:rPr>
              <a:t>cumulative </a:t>
            </a:r>
            <a:r>
              <a:rPr lang="ro-RO" sz="1600" dirty="0" err="1" smtClean="0">
                <a:solidFill>
                  <a:schemeClr val="tx1"/>
                </a:solidFill>
              </a:rPr>
              <a:t>probability</a:t>
            </a:r>
            <a:r>
              <a:rPr lang="ro-RO" sz="1600" dirty="0" smtClean="0">
                <a:solidFill>
                  <a:schemeClr val="tx1"/>
                </a:solidFill>
              </a:rPr>
              <a:t> </a:t>
            </a:r>
            <a:r>
              <a:rPr lang="ro-RO" sz="1600" dirty="0" err="1" smtClean="0">
                <a:solidFill>
                  <a:schemeClr val="tx1"/>
                </a:solidFill>
              </a:rPr>
              <a:t>distributions</a:t>
            </a:r>
            <a:r>
              <a:rPr lang="en-US" sz="1600" dirty="0" smtClean="0">
                <a:solidFill>
                  <a:schemeClr val="tx1"/>
                </a:solidFill>
              </a:rPr>
              <a:t>. The largest absolute value obtained in </a:t>
            </a:r>
            <a:r>
              <a:rPr lang="en-US" sz="1600" b="1" dirty="0" smtClean="0">
                <a:solidFill>
                  <a:srgbClr val="FF0000"/>
                </a:solidFill>
              </a:rPr>
              <a:t>Column F </a:t>
            </a:r>
            <a:r>
              <a:rPr lang="en-US" sz="1600" b="1" dirty="0" smtClean="0">
                <a:solidFill>
                  <a:schemeClr val="tx1"/>
                </a:solidFill>
              </a:rPr>
              <a:t>will </a:t>
            </a:r>
            <a:r>
              <a:rPr lang="ro-RO" sz="1600" dirty="0" err="1" smtClean="0">
                <a:solidFill>
                  <a:schemeClr val="tx1"/>
                </a:solidFill>
              </a:rPr>
              <a:t>represent</a:t>
            </a:r>
            <a:r>
              <a:rPr lang="ro-RO" sz="1600" dirty="0" smtClean="0">
                <a:solidFill>
                  <a:schemeClr val="tx1"/>
                </a:solidFill>
              </a:rPr>
              <a:t> </a:t>
            </a:r>
            <a:r>
              <a:rPr lang="ro-RO" sz="1600" dirty="0" err="1" smtClean="0">
                <a:solidFill>
                  <a:schemeClr val="tx1"/>
                </a:solidFill>
              </a:rPr>
              <a:t>that</a:t>
            </a:r>
            <a:r>
              <a:rPr lang="ro-RO" sz="1600" dirty="0" smtClean="0">
                <a:solidFill>
                  <a:schemeClr val="tx1"/>
                </a:solidFill>
              </a:rPr>
              <a:t> </a:t>
            </a:r>
            <a:r>
              <a:rPr lang="ro-RO" sz="1600" dirty="0" err="1" smtClean="0">
                <a:solidFill>
                  <a:schemeClr val="tx1"/>
                </a:solidFill>
              </a:rPr>
              <a:t>value</a:t>
            </a:r>
            <a:r>
              <a:rPr lang="ro-RO" sz="1600" dirty="0" smtClean="0">
                <a:solidFill>
                  <a:schemeClr val="tx1"/>
                </a:solidFill>
              </a:rPr>
              <a:t>.</a:t>
            </a:r>
            <a:endParaRPr lang="en-US" sz="1600" dirty="0" smtClean="0">
              <a:solidFill>
                <a:schemeClr val="tx1"/>
              </a:solidFill>
            </a:endParaRPr>
          </a:p>
          <a:p>
            <a:pPr>
              <a:buNone/>
            </a:pPr>
            <a:endParaRPr lang="en-US" sz="1600" dirty="0" smtClean="0">
              <a:solidFill>
                <a:schemeClr val="tx1"/>
              </a:solidFill>
            </a:endParaRPr>
          </a:p>
          <a:p>
            <a:pPr>
              <a:buNone/>
            </a:pPr>
            <a:r>
              <a:rPr lang="en-US" sz="1600" dirty="0" smtClean="0">
                <a:solidFill>
                  <a:schemeClr val="tx1"/>
                </a:solidFill>
              </a:rPr>
              <a:t>The largest absolute value is .0569, which is designated as the test statistic (represented by the notation </a:t>
            </a:r>
            <a:r>
              <a:rPr lang="en-US" sz="1600" i="1" dirty="0" smtClean="0">
                <a:solidFill>
                  <a:schemeClr val="tx1"/>
                </a:solidFill>
              </a:rPr>
              <a:t>M). </a:t>
            </a:r>
            <a:endParaRPr lang="en-US" sz="1600" dirty="0" smtClean="0">
              <a:solidFill>
                <a:schemeClr val="tx1"/>
              </a:solidFill>
            </a:endParaRPr>
          </a:p>
          <a:p>
            <a:pPr>
              <a:buNone/>
            </a:pPr>
            <a:endParaRPr lang="en-US" sz="1600" i="1" dirty="0" smtClean="0">
              <a:solidFill>
                <a:schemeClr val="tx1"/>
              </a:solidFill>
            </a:endParaRPr>
          </a:p>
          <a:p>
            <a:pPr>
              <a:buNone/>
            </a:pPr>
            <a:r>
              <a:rPr lang="en-US" sz="1600" i="1" dirty="0" smtClean="0">
                <a:solidFill>
                  <a:schemeClr val="tx1"/>
                </a:solidFill>
              </a:rPr>
              <a:t>Each value in </a:t>
            </a:r>
            <a:r>
              <a:rPr lang="en-US" sz="1600" i="1" dirty="0" smtClean="0">
                <a:solidFill>
                  <a:srgbClr val="FF0000"/>
                </a:solidFill>
              </a:rPr>
              <a:t>Column G</a:t>
            </a:r>
            <a:r>
              <a:rPr lang="en-US" sz="1600" i="1" dirty="0" smtClean="0">
                <a:solidFill>
                  <a:schemeClr val="tx1"/>
                </a:solidFill>
              </a:rPr>
              <a:t> is the absolute value of the difference between the proportion in Column D for a given row (i.e., F ) and the proportion in Column E for the preceding row. </a:t>
            </a:r>
          </a:p>
          <a:p>
            <a:pPr>
              <a:buNone/>
            </a:pPr>
            <a:endParaRPr lang="en-US" sz="1600" i="1" dirty="0" smtClean="0">
              <a:solidFill>
                <a:schemeClr val="tx1"/>
              </a:solidFill>
            </a:endParaRPr>
          </a:p>
          <a:p>
            <a:pPr>
              <a:buNone/>
            </a:pPr>
            <a:r>
              <a:rPr lang="en-US" sz="1600" i="1" dirty="0" smtClean="0">
                <a:solidFill>
                  <a:schemeClr val="tx1"/>
                </a:solidFill>
              </a:rPr>
              <a:t>Since it is assumed that the variable being evaluated is continuous, if there is a larger vertical distance for some score other than those in the sample, the latter score should represent the test statistic, instead of the M value recorded in Column F. The method for determining whether there is a larger vertical distance than the maximum value recorded in Column F is to compute the values in Column 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ro-RO" sz="2000" b="1" dirty="0" smtClean="0"/>
              <a:t>Kolmogorov–Smirnov </a:t>
            </a:r>
            <a:r>
              <a:rPr lang="ro-RO" sz="2000" b="1" dirty="0" err="1" smtClean="0"/>
              <a:t>goodness-of-fit</a:t>
            </a:r>
            <a:r>
              <a:rPr lang="ro-RO" sz="2000" b="1" dirty="0" smtClean="0"/>
              <a:t> test</a:t>
            </a:r>
            <a:r>
              <a:rPr lang="en-US" sz="2000" b="1" dirty="0" smtClean="0"/>
              <a:t> </a:t>
            </a:r>
            <a:r>
              <a:rPr lang="ro-RO" sz="2000" b="1" dirty="0" smtClean="0"/>
              <a:t>for a single </a:t>
            </a:r>
            <a:r>
              <a:rPr lang="ro-RO" sz="2000" b="1" dirty="0" err="1" smtClean="0"/>
              <a:t>sample</a:t>
            </a:r>
            <a:endParaRPr lang="ro-RO" sz="2000" dirty="0"/>
          </a:p>
        </p:txBody>
      </p:sp>
      <p:sp>
        <p:nvSpPr>
          <p:cNvPr id="3" name="Content Placeholder 2"/>
          <p:cNvSpPr>
            <a:spLocks noGrp="1"/>
          </p:cNvSpPr>
          <p:nvPr>
            <p:ph idx="1"/>
          </p:nvPr>
        </p:nvSpPr>
        <p:spPr>
          <a:xfrm>
            <a:off x="381000" y="1066800"/>
            <a:ext cx="8610599" cy="5410200"/>
          </a:xfrm>
        </p:spPr>
        <p:txBody>
          <a:bodyPr>
            <a:noAutofit/>
          </a:bodyPr>
          <a:lstStyle/>
          <a:p>
            <a:pPr>
              <a:buNone/>
            </a:pPr>
            <a:r>
              <a:rPr lang="en-US" sz="1600" dirty="0" smtClean="0">
                <a:solidFill>
                  <a:schemeClr val="tx1"/>
                </a:solidFill>
              </a:rPr>
              <a:t>If the largest value computed in </a:t>
            </a:r>
            <a:r>
              <a:rPr lang="en-US" sz="1600" b="1" dirty="0" smtClean="0">
                <a:solidFill>
                  <a:schemeClr val="tx1"/>
                </a:solidFill>
              </a:rPr>
              <a:t>Column G (</a:t>
            </a:r>
            <a:r>
              <a:rPr lang="en-US" sz="1600" dirty="0" smtClean="0">
                <a:solidFill>
                  <a:schemeClr val="tx1"/>
                </a:solidFill>
              </a:rPr>
              <a:t>designated </a:t>
            </a:r>
            <a:r>
              <a:rPr lang="en-US" sz="1600" i="1" dirty="0" smtClean="0">
                <a:solidFill>
                  <a:schemeClr val="tx1"/>
                </a:solidFill>
              </a:rPr>
              <a:t>M') is larger than the M value computed in Column F, then M' is employed to represent the test statistic. In Table on </a:t>
            </a:r>
            <a:r>
              <a:rPr lang="en-US" sz="1600" i="1" dirty="0" err="1" smtClean="0">
                <a:solidFill>
                  <a:schemeClr val="tx1"/>
                </a:solidFill>
              </a:rPr>
              <a:t>pag</a:t>
            </a:r>
            <a:r>
              <a:rPr lang="en-US" sz="1600" i="1" dirty="0" smtClean="0">
                <a:solidFill>
                  <a:schemeClr val="tx1"/>
                </a:solidFill>
              </a:rPr>
              <a:t> 47, the largest value is .0667, and thus M' = .0667 </a:t>
            </a:r>
            <a:r>
              <a:rPr lang="en-US" sz="1600" b="1" i="1" dirty="0" smtClean="0">
                <a:solidFill>
                  <a:schemeClr val="tx1"/>
                </a:solidFill>
              </a:rPr>
              <a:t>becomes our test statistic.</a:t>
            </a:r>
            <a:endParaRPr lang="en-US" sz="1600" b="1" i="1" baseline="30000" dirty="0" smtClean="0">
              <a:solidFill>
                <a:schemeClr val="tx1"/>
              </a:solidFill>
            </a:endParaRPr>
          </a:p>
          <a:p>
            <a:pPr>
              <a:buNone/>
            </a:pPr>
            <a:endParaRPr lang="en-US" sz="1600" b="1" i="1" baseline="30000" dirty="0" smtClean="0">
              <a:solidFill>
                <a:schemeClr val="tx1"/>
              </a:solidFill>
            </a:endParaRPr>
          </a:p>
          <a:p>
            <a:pPr>
              <a:buNone/>
            </a:pPr>
            <a:r>
              <a:rPr lang="en-US" sz="1600" b="1" u="sng" dirty="0" smtClean="0">
                <a:solidFill>
                  <a:srgbClr val="FF0000"/>
                </a:solidFill>
              </a:rPr>
              <a:t>Interpretation of the Test Results</a:t>
            </a:r>
          </a:p>
          <a:p>
            <a:pPr>
              <a:buNone/>
            </a:pPr>
            <a:endParaRPr lang="en-US" sz="1600" b="1" i="1" u="sng" baseline="30000" dirty="0" smtClean="0">
              <a:solidFill>
                <a:srgbClr val="FF0000"/>
              </a:solidFill>
            </a:endParaRPr>
          </a:p>
          <a:p>
            <a:pPr>
              <a:buNone/>
            </a:pPr>
            <a:r>
              <a:rPr lang="en-US" sz="1600" dirty="0" smtClean="0">
                <a:solidFill>
                  <a:schemeClr val="tx1"/>
                </a:solidFill>
              </a:rPr>
              <a:t>The test statistic for the </a:t>
            </a:r>
            <a:r>
              <a:rPr lang="en-US" sz="1600" b="1" dirty="0" err="1" smtClean="0">
                <a:solidFill>
                  <a:schemeClr val="tx1"/>
                </a:solidFill>
              </a:rPr>
              <a:t>Kolmogorov</a:t>
            </a:r>
            <a:r>
              <a:rPr lang="en-US" sz="1600" b="1" dirty="0" smtClean="0">
                <a:solidFill>
                  <a:schemeClr val="tx1"/>
                </a:solidFill>
              </a:rPr>
              <a:t>–Smirnov goodness-of-fit test for a single sample is the </a:t>
            </a:r>
            <a:r>
              <a:rPr lang="en-US" sz="1600" dirty="0" smtClean="0">
                <a:solidFill>
                  <a:schemeClr val="tx1"/>
                </a:solidFill>
              </a:rPr>
              <a:t>larger of the two values </a:t>
            </a:r>
            <a:r>
              <a:rPr lang="en-US" sz="1600" i="1" dirty="0" smtClean="0">
                <a:solidFill>
                  <a:schemeClr val="tx1"/>
                </a:solidFill>
              </a:rPr>
              <a:t>M or M</a:t>
            </a:r>
            <a:r>
              <a:rPr lang="en-US" sz="1600" i="1" dirty="0" smtClean="0"/>
              <a:t>.</a:t>
            </a:r>
          </a:p>
          <a:p>
            <a:pPr>
              <a:buNone/>
            </a:pPr>
            <a:endParaRPr lang="en-US" sz="1600" i="1" dirty="0" smtClean="0"/>
          </a:p>
          <a:p>
            <a:pPr>
              <a:buNone/>
            </a:pPr>
            <a:r>
              <a:rPr lang="en-US" sz="1600" dirty="0" smtClean="0">
                <a:solidFill>
                  <a:schemeClr val="tx1"/>
                </a:solidFill>
              </a:rPr>
              <a:t>If at any point along the two cumulative probability distributions the greatest distance (i.e., the larger of the two values </a:t>
            </a:r>
            <a:r>
              <a:rPr lang="en-US" sz="1600" i="1" dirty="0" smtClean="0">
                <a:solidFill>
                  <a:schemeClr val="tx1"/>
                </a:solidFill>
              </a:rPr>
              <a:t>M or M) is equal to or greater than the tabled critical </a:t>
            </a:r>
            <a:r>
              <a:rPr lang="en-US" sz="1600" dirty="0" smtClean="0">
                <a:solidFill>
                  <a:schemeClr val="tx1"/>
                </a:solidFill>
              </a:rPr>
              <a:t>value recorded in </a:t>
            </a:r>
            <a:r>
              <a:rPr lang="en-US" sz="1600" b="1" dirty="0" smtClean="0">
                <a:solidFill>
                  <a:schemeClr val="tx1"/>
                </a:solidFill>
              </a:rPr>
              <a:t>Table A21 (next page), </a:t>
            </a:r>
            <a:r>
              <a:rPr lang="en-US" sz="1600" b="1" u="sng" dirty="0" smtClean="0">
                <a:solidFill>
                  <a:srgbClr val="0070C0"/>
                </a:solidFill>
              </a:rPr>
              <a:t>the null hypothesis is rejected.</a:t>
            </a:r>
          </a:p>
          <a:p>
            <a:pPr>
              <a:buNone/>
            </a:pPr>
            <a:endParaRPr lang="en-US" sz="1600" b="1" i="1" u="sng" dirty="0" smtClean="0">
              <a:solidFill>
                <a:srgbClr val="0070C0"/>
              </a:solidFill>
            </a:endParaRPr>
          </a:p>
          <a:p>
            <a:pPr>
              <a:buNone/>
            </a:pPr>
            <a:endParaRPr lang="en-US" sz="1600" i="1" u="sng" dirty="0" smtClean="0">
              <a:solidFill>
                <a:srgbClr val="0070C0"/>
              </a:solidFill>
            </a:endParaRPr>
          </a:p>
          <a:p>
            <a:pPr>
              <a:buNone/>
            </a:pPr>
            <a:endParaRPr lang="en-US" sz="1600" b="1" i="1" u="sng" baseline="30000"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457200"/>
          </a:xfrm>
        </p:spPr>
        <p:txBody>
          <a:bodyPr>
            <a:normAutofit fontScale="90000"/>
          </a:bodyPr>
          <a:lstStyle/>
          <a:p>
            <a:r>
              <a:rPr lang="en-US" dirty="0" smtClean="0"/>
              <a:t>REVIEW -  MEASUREMENT SCALES </a:t>
            </a:r>
            <a:endParaRPr lang="ro-RO" dirty="0"/>
          </a:p>
        </p:txBody>
      </p:sp>
      <p:sp>
        <p:nvSpPr>
          <p:cNvPr id="3" name="Content Placeholder 2"/>
          <p:cNvSpPr>
            <a:spLocks noGrp="1"/>
          </p:cNvSpPr>
          <p:nvPr>
            <p:ph idx="1"/>
          </p:nvPr>
        </p:nvSpPr>
        <p:spPr>
          <a:xfrm>
            <a:off x="508001" y="1524000"/>
            <a:ext cx="8407399" cy="4517363"/>
          </a:xfrm>
        </p:spPr>
        <p:txBody>
          <a:bodyPr>
            <a:normAutofit/>
          </a:bodyPr>
          <a:lstStyle/>
          <a:p>
            <a:pPr>
              <a:buNone/>
            </a:pPr>
            <a:r>
              <a:rPr lang="en-US" sz="1600" b="1" dirty="0" smtClean="0">
                <a:solidFill>
                  <a:schemeClr val="tx1"/>
                </a:solidFill>
              </a:rPr>
              <a:t>Ordinal data </a:t>
            </a:r>
            <a:r>
              <a:rPr lang="en-US" sz="1600" dirty="0" smtClean="0"/>
              <a:t>(</a:t>
            </a:r>
            <a:r>
              <a:rPr lang="en-US" sz="1600" dirty="0" smtClean="0">
                <a:solidFill>
                  <a:schemeClr val="tx1"/>
                </a:solidFill>
              </a:rPr>
              <a:t>also know as </a:t>
            </a:r>
            <a:r>
              <a:rPr lang="en-US" sz="1600" b="1" dirty="0" smtClean="0">
                <a:solidFill>
                  <a:schemeClr val="tx1"/>
                </a:solidFill>
              </a:rPr>
              <a:t>rank-order data),  </a:t>
            </a:r>
            <a:r>
              <a:rPr lang="en-US" sz="1600" dirty="0" smtClean="0">
                <a:solidFill>
                  <a:schemeClr val="tx1"/>
                </a:solidFill>
              </a:rPr>
              <a:t>data describe values that </a:t>
            </a:r>
            <a:r>
              <a:rPr lang="en-US" sz="1600" i="1" u="sng" dirty="0" smtClean="0">
                <a:solidFill>
                  <a:schemeClr val="tx1"/>
                </a:solidFill>
              </a:rPr>
              <a:t>occur in some order or rank</a:t>
            </a:r>
            <a:r>
              <a:rPr lang="en-US" sz="1600" dirty="0" smtClean="0">
                <a:solidFill>
                  <a:schemeClr val="tx1"/>
                </a:solidFill>
              </a:rPr>
              <a:t>. </a:t>
            </a:r>
          </a:p>
          <a:p>
            <a:pPr lvl="1">
              <a:buNone/>
            </a:pPr>
            <a:r>
              <a:rPr lang="en-US" sz="1400" dirty="0" smtClean="0">
                <a:solidFill>
                  <a:schemeClr val="tx1"/>
                </a:solidFill>
              </a:rPr>
              <a:t>However, distance between any two ordinal values holds no particular meaning. </a:t>
            </a:r>
          </a:p>
          <a:p>
            <a:pPr lvl="1">
              <a:buNone/>
            </a:pPr>
            <a:r>
              <a:rPr lang="en-US" sz="1400" dirty="0" smtClean="0">
                <a:solidFill>
                  <a:schemeClr val="tx1"/>
                </a:solidFill>
              </a:rPr>
              <a:t>For example, imagine lining up a group of people according to height. It would be very unlikely that the individual heights would increase evenly.</a:t>
            </a:r>
          </a:p>
          <a:p>
            <a:pPr lvl="1">
              <a:buNone/>
            </a:pPr>
            <a:r>
              <a:rPr lang="en-US" sz="1400" dirty="0" smtClean="0">
                <a:solidFill>
                  <a:schemeClr val="tx1"/>
                </a:solidFill>
              </a:rPr>
              <a:t>Another example of an ordinal scale is a </a:t>
            </a:r>
            <a:r>
              <a:rPr lang="en-US" sz="1400" dirty="0" err="1" smtClean="0">
                <a:solidFill>
                  <a:schemeClr val="tx1"/>
                </a:solidFill>
              </a:rPr>
              <a:t>Likert</a:t>
            </a:r>
            <a:r>
              <a:rPr lang="en-US" sz="1400" dirty="0" smtClean="0">
                <a:solidFill>
                  <a:schemeClr val="tx1"/>
                </a:solidFill>
              </a:rPr>
              <a:t>-type scale. This scale asks the respondent to make a judgment using a scale with three, five, or seven items. The range of such a scale might use a 1 to represent strongly disagree, while a 5 might represent strongly agree.      This type of scale can be considered an ordinal measurement since any two respondents will vary in their interpretations of the scale values. </a:t>
            </a:r>
          </a:p>
          <a:p>
            <a:pPr lvl="1">
              <a:buNone/>
            </a:pPr>
            <a:endParaRPr lang="en-US" sz="1400" dirty="0" smtClean="0">
              <a:solidFill>
                <a:schemeClr val="tx1"/>
              </a:solidFill>
            </a:endParaRPr>
          </a:p>
          <a:p>
            <a:pPr>
              <a:buNone/>
            </a:pPr>
            <a:r>
              <a:rPr lang="en-US" sz="1600" dirty="0" smtClean="0">
                <a:solidFill>
                  <a:schemeClr val="tx1"/>
                </a:solidFill>
              </a:rPr>
              <a:t>Refer to measurements where only the comparisons “greater”, “less”, or “equal” between measurements are relevant. </a:t>
            </a:r>
          </a:p>
          <a:p>
            <a:pPr lvl="1">
              <a:buFont typeface="Arial" pitchFamily="34" charset="0"/>
              <a:buChar char="•"/>
            </a:pPr>
            <a:r>
              <a:rPr lang="en-US" sz="1400" dirty="0" smtClean="0">
                <a:solidFill>
                  <a:schemeClr val="tx1"/>
                </a:solidFill>
              </a:rPr>
              <a:t>Assign the number 1 to the most preferred of three brands, number 3 to the least preferred.</a:t>
            </a:r>
          </a:p>
          <a:p>
            <a:pPr lvl="1">
              <a:buFont typeface="Arial" pitchFamily="34" charset="0"/>
              <a:buChar char="•"/>
            </a:pPr>
            <a:r>
              <a:rPr lang="en-US" sz="1400" dirty="0" smtClean="0">
                <a:solidFill>
                  <a:schemeClr val="tx1"/>
                </a:solidFill>
              </a:rPr>
              <a:t>It is this ability to order the elements, on the basis of the relative size of their measurements, that gives the name of the ordinal scale. </a:t>
            </a:r>
            <a:endParaRPr lang="ro-RO" sz="1400"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cstate="print"/>
          <a:srcRect/>
          <a:stretch>
            <a:fillRect/>
          </a:stretch>
        </p:blipFill>
        <p:spPr bwMode="auto">
          <a:xfrm>
            <a:off x="990600" y="228600"/>
            <a:ext cx="4662488" cy="6214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cstate="print"/>
          <a:srcRect/>
          <a:stretch>
            <a:fillRect/>
          </a:stretch>
        </p:blipFill>
        <p:spPr bwMode="auto">
          <a:xfrm>
            <a:off x="304800" y="381000"/>
            <a:ext cx="6962775" cy="2466811"/>
          </a:xfrm>
          <a:prstGeom prst="rect">
            <a:avLst/>
          </a:prstGeom>
          <a:noFill/>
          <a:ln w="9525">
            <a:noFill/>
            <a:miter lim="800000"/>
            <a:headEnd/>
            <a:tailEnd/>
          </a:ln>
        </p:spPr>
      </p:pic>
      <p:pic>
        <p:nvPicPr>
          <p:cNvPr id="210947" name="Picture 3"/>
          <p:cNvPicPr>
            <a:picLocks noChangeAspect="1" noChangeArrowheads="1"/>
          </p:cNvPicPr>
          <p:nvPr/>
        </p:nvPicPr>
        <p:blipFill>
          <a:blip r:embed="rId3" cstate="print"/>
          <a:srcRect/>
          <a:stretch>
            <a:fillRect/>
          </a:stretch>
        </p:blipFill>
        <p:spPr bwMode="auto">
          <a:xfrm>
            <a:off x="210930" y="2819401"/>
            <a:ext cx="702807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ro-RO" sz="2000" b="1" dirty="0" smtClean="0"/>
              <a:t>Kolmogorov–Smirnov </a:t>
            </a:r>
            <a:r>
              <a:rPr lang="ro-RO" sz="2000" b="1" dirty="0" err="1" smtClean="0"/>
              <a:t>goodness-of-fit</a:t>
            </a:r>
            <a:r>
              <a:rPr lang="ro-RO" sz="2000" b="1" dirty="0" smtClean="0"/>
              <a:t> test</a:t>
            </a:r>
            <a:r>
              <a:rPr lang="en-US" sz="2000" b="1" dirty="0" smtClean="0"/>
              <a:t> </a:t>
            </a:r>
            <a:r>
              <a:rPr lang="ro-RO" sz="2000" b="1" dirty="0" smtClean="0"/>
              <a:t>for a single </a:t>
            </a:r>
            <a:r>
              <a:rPr lang="ro-RO" sz="2000" b="1" dirty="0" err="1" smtClean="0"/>
              <a:t>sample</a:t>
            </a:r>
            <a:endParaRPr lang="ro-RO" sz="2000" dirty="0"/>
          </a:p>
        </p:txBody>
      </p:sp>
      <p:sp>
        <p:nvSpPr>
          <p:cNvPr id="3" name="Content Placeholder 2"/>
          <p:cNvSpPr>
            <a:spLocks noGrp="1"/>
          </p:cNvSpPr>
          <p:nvPr>
            <p:ph idx="1"/>
          </p:nvPr>
        </p:nvSpPr>
        <p:spPr>
          <a:xfrm>
            <a:off x="381000" y="1066800"/>
            <a:ext cx="8610599" cy="5410200"/>
          </a:xfrm>
        </p:spPr>
        <p:txBody>
          <a:bodyPr>
            <a:noAutofit/>
          </a:bodyPr>
          <a:lstStyle/>
          <a:p>
            <a:pPr>
              <a:buNone/>
            </a:pPr>
            <a:endParaRPr lang="en-US" sz="1600"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p>
          <a:p>
            <a:pPr>
              <a:buNone/>
            </a:pPr>
            <a:r>
              <a:rPr lang="en-US" sz="1600" dirty="0" smtClean="0">
                <a:solidFill>
                  <a:schemeClr val="tx1"/>
                </a:solidFill>
              </a:rPr>
              <a:t/>
            </a:r>
            <a:br>
              <a:rPr lang="en-US" sz="1600" dirty="0" smtClean="0">
                <a:solidFill>
                  <a:schemeClr val="tx1"/>
                </a:solidFill>
              </a:rPr>
            </a:br>
            <a:r>
              <a:rPr lang="en-US" sz="1600" b="1" u="sng" dirty="0" smtClean="0">
                <a:solidFill>
                  <a:schemeClr val="tx1"/>
                </a:solidFill>
              </a:rPr>
              <a:t>Conclusion:</a:t>
            </a:r>
            <a:r>
              <a:rPr lang="en-US" sz="1600" b="1" dirty="0" smtClean="0">
                <a:solidFill>
                  <a:schemeClr val="tx1"/>
                </a:solidFill>
              </a:rPr>
              <a:t>  </a:t>
            </a:r>
            <a:r>
              <a:rPr lang="en-US" sz="1600" dirty="0" smtClean="0">
                <a:solidFill>
                  <a:schemeClr val="tx1"/>
                </a:solidFill>
              </a:rPr>
              <a:t>The data are consistent with the null hypothesis that the sample</a:t>
            </a:r>
          </a:p>
          <a:p>
            <a:pPr>
              <a:buNone/>
            </a:pPr>
            <a:r>
              <a:rPr lang="en-US" sz="1600" dirty="0" smtClean="0">
                <a:solidFill>
                  <a:schemeClr val="tx1"/>
                </a:solidFill>
              </a:rPr>
              <a:t>is derived from a normally distributed population, with μ = 90 and  </a:t>
            </a:r>
            <a:r>
              <a:rPr lang="el-GR" sz="1600" dirty="0" smtClean="0">
                <a:solidFill>
                  <a:schemeClr val="tx1"/>
                </a:solidFill>
              </a:rPr>
              <a:t>σ</a:t>
            </a:r>
            <a:r>
              <a:rPr lang="en-US" sz="1600" dirty="0" smtClean="0">
                <a:solidFill>
                  <a:schemeClr val="tx1"/>
                </a:solidFill>
              </a:rPr>
              <a:t>= 35.</a:t>
            </a:r>
            <a:endParaRPr lang="en-US" sz="1600" b="1" u="sng" dirty="0" smtClean="0">
              <a:solidFill>
                <a:schemeClr val="tx1"/>
              </a:solidFill>
            </a:endParaRPr>
          </a:p>
          <a:p>
            <a:pPr>
              <a:buNone/>
            </a:pPr>
            <a:endParaRPr lang="en-US" sz="1600" b="1" i="1" u="sng" dirty="0" smtClean="0">
              <a:solidFill>
                <a:srgbClr val="0070C0"/>
              </a:solidFill>
            </a:endParaRPr>
          </a:p>
          <a:p>
            <a:pPr>
              <a:buNone/>
            </a:pPr>
            <a:endParaRPr lang="en-US" sz="1600" i="1" u="sng" dirty="0" smtClean="0">
              <a:solidFill>
                <a:srgbClr val="0070C0"/>
              </a:solidFill>
            </a:endParaRPr>
          </a:p>
          <a:p>
            <a:pPr>
              <a:buNone/>
            </a:pPr>
            <a:endParaRPr lang="en-US" sz="1600" b="1" i="1" u="sng" baseline="30000" dirty="0" smtClean="0">
              <a:solidFill>
                <a:srgbClr val="FF0000"/>
              </a:solidFill>
            </a:endParaRPr>
          </a:p>
        </p:txBody>
      </p:sp>
      <p:pic>
        <p:nvPicPr>
          <p:cNvPr id="211970" name="Picture 2"/>
          <p:cNvPicPr>
            <a:picLocks noChangeAspect="1" noChangeArrowheads="1"/>
          </p:cNvPicPr>
          <p:nvPr/>
        </p:nvPicPr>
        <p:blipFill>
          <a:blip r:embed="rId2" cstate="print"/>
          <a:srcRect/>
          <a:stretch>
            <a:fillRect/>
          </a:stretch>
        </p:blipFill>
        <p:spPr bwMode="auto">
          <a:xfrm>
            <a:off x="762000" y="1219200"/>
            <a:ext cx="630546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2160590"/>
            <a:ext cx="7416799" cy="3880773"/>
          </a:xfrm>
        </p:spPr>
        <p:txBody>
          <a:bodyPr>
            <a:normAutofit/>
          </a:bodyPr>
          <a:lstStyle/>
          <a:p>
            <a:pPr>
              <a:buNone/>
            </a:pPr>
            <a:r>
              <a:rPr lang="en-US" sz="1600" dirty="0" smtClean="0">
                <a:solidFill>
                  <a:srgbClr val="00B050"/>
                </a:solidFill>
              </a:rPr>
              <a:t>#</a:t>
            </a:r>
            <a:r>
              <a:rPr lang="ro-RO" sz="1600" dirty="0" smtClean="0">
                <a:solidFill>
                  <a:srgbClr val="00B050"/>
                </a:solidFill>
              </a:rPr>
              <a:t>Kolmogorov-Smirnov test</a:t>
            </a:r>
            <a:endParaRPr lang="en-US" sz="1600" dirty="0" smtClean="0">
              <a:solidFill>
                <a:srgbClr val="00B050"/>
              </a:solidFill>
            </a:endParaRPr>
          </a:p>
          <a:p>
            <a:pPr>
              <a:buNone/>
            </a:pPr>
            <a:r>
              <a:rPr lang="en-US" sz="1600" dirty="0" smtClean="0"/>
              <a:t> </a:t>
            </a:r>
            <a:r>
              <a:rPr lang="en-US" sz="1600" dirty="0" smtClean="0">
                <a:solidFill>
                  <a:schemeClr val="tx1"/>
                </a:solidFill>
              </a:rPr>
              <a:t>x&lt;-c(21, 32, 38, 40, 48, 55, 63, 66, 70, 75, 80, 84, 86, 90, 90, 93, 95, 98, 100, 105, 106, 108, 115, 118, 126, 128, 130, 142, 145, 155)</a:t>
            </a:r>
          </a:p>
          <a:p>
            <a:pPr>
              <a:buNone/>
            </a:pPr>
            <a:r>
              <a:rPr lang="en-US" sz="1600" dirty="0" err="1" smtClean="0">
                <a:solidFill>
                  <a:schemeClr val="tx1"/>
                </a:solidFill>
              </a:rPr>
              <a:t>ks.test</a:t>
            </a:r>
            <a:r>
              <a:rPr lang="en-US" sz="1600" dirty="0" smtClean="0">
                <a:solidFill>
                  <a:schemeClr val="tx1"/>
                </a:solidFill>
              </a:rPr>
              <a:t>(</a:t>
            </a:r>
            <a:r>
              <a:rPr lang="en-US" sz="1600" dirty="0" err="1" smtClean="0">
                <a:solidFill>
                  <a:schemeClr val="tx1"/>
                </a:solidFill>
              </a:rPr>
              <a:t>x,"pnorm</a:t>
            </a:r>
            <a:r>
              <a:rPr lang="en-US" sz="1600" dirty="0" smtClean="0">
                <a:solidFill>
                  <a:schemeClr val="tx1"/>
                </a:solidFill>
              </a:rPr>
              <a:t>", m=90, </a:t>
            </a:r>
            <a:r>
              <a:rPr lang="en-US" sz="1600" dirty="0" err="1" smtClean="0">
                <a:solidFill>
                  <a:schemeClr val="tx1"/>
                </a:solidFill>
              </a:rPr>
              <a:t>sd</a:t>
            </a:r>
            <a:r>
              <a:rPr lang="en-US" sz="1600" dirty="0" smtClean="0">
                <a:solidFill>
                  <a:schemeClr val="tx1"/>
                </a:solidFill>
              </a:rPr>
              <a:t>=35)</a:t>
            </a:r>
          </a:p>
          <a:p>
            <a:pPr>
              <a:buNone/>
            </a:pPr>
            <a:endParaRPr lang="en-US" sz="1600" dirty="0" smtClean="0">
              <a:solidFill>
                <a:schemeClr val="tx1"/>
              </a:solidFill>
            </a:endParaRPr>
          </a:p>
          <a:p>
            <a:pPr>
              <a:buNone/>
            </a:pPr>
            <a:r>
              <a:rPr lang="en-US" sz="1600" dirty="0" smtClean="0">
                <a:solidFill>
                  <a:schemeClr val="tx1"/>
                </a:solidFill>
              </a:rPr>
              <a:t>One-sample </a:t>
            </a:r>
            <a:r>
              <a:rPr lang="en-US" sz="1600" dirty="0" err="1" smtClean="0">
                <a:solidFill>
                  <a:schemeClr val="tx1"/>
                </a:solidFill>
              </a:rPr>
              <a:t>Kolmogorov</a:t>
            </a:r>
            <a:r>
              <a:rPr lang="en-US" sz="1600" dirty="0" smtClean="0">
                <a:solidFill>
                  <a:schemeClr val="tx1"/>
                </a:solidFill>
              </a:rPr>
              <a:t>-Smirnov test </a:t>
            </a:r>
          </a:p>
          <a:p>
            <a:pPr>
              <a:buNone/>
            </a:pPr>
            <a:r>
              <a:rPr lang="en-US" sz="1600" dirty="0" smtClean="0">
                <a:solidFill>
                  <a:schemeClr val="tx1"/>
                </a:solidFill>
              </a:rPr>
              <a:t>data: x </a:t>
            </a:r>
          </a:p>
          <a:p>
            <a:pPr>
              <a:buNone/>
            </a:pPr>
            <a:r>
              <a:rPr lang="en-US" sz="1600" dirty="0" smtClean="0">
                <a:solidFill>
                  <a:schemeClr val="tx1"/>
                </a:solidFill>
              </a:rPr>
              <a:t>D = 0.066667, p-value = 0.9993 </a:t>
            </a:r>
          </a:p>
          <a:p>
            <a:pPr>
              <a:buNone/>
            </a:pPr>
            <a:r>
              <a:rPr lang="en-US" sz="1600" dirty="0" smtClean="0">
                <a:solidFill>
                  <a:schemeClr val="tx1"/>
                </a:solidFill>
              </a:rPr>
              <a:t>alternative hypothesis: two-sided</a:t>
            </a:r>
            <a:endParaRPr lang="ro-RO" sz="16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331199" cy="685800"/>
          </a:xfrm>
        </p:spPr>
        <p:txBody>
          <a:bodyPr>
            <a:normAutofit fontScale="90000"/>
          </a:bodyPr>
          <a:lstStyle/>
          <a:p>
            <a:pPr algn="ctr"/>
            <a:r>
              <a:rPr lang="en-US" sz="2000" dirty="0" smtClean="0"/>
              <a:t>3. </a:t>
            </a:r>
            <a:r>
              <a:rPr lang="en-US" sz="2000" b="1" dirty="0" smtClean="0"/>
              <a:t>The Chi-Square Test for </a:t>
            </a:r>
            <a:r>
              <a:rPr lang="en-US" sz="2000" b="1" i="1" dirty="0" smtClean="0"/>
              <a:t>r × c Tables </a:t>
            </a:r>
            <a:br>
              <a:rPr lang="en-US" sz="2000" b="1" i="1" dirty="0" smtClean="0"/>
            </a:br>
            <a:r>
              <a:rPr lang="en-US" sz="2000" b="1" dirty="0" smtClean="0"/>
              <a:t>(Nonparametric Test Employed with Categorical/Nominal Data)</a:t>
            </a:r>
            <a:endParaRPr lang="ro-RO" sz="2000" dirty="0"/>
          </a:p>
        </p:txBody>
      </p:sp>
      <p:sp>
        <p:nvSpPr>
          <p:cNvPr id="3" name="Content Placeholder 2"/>
          <p:cNvSpPr>
            <a:spLocks noGrp="1"/>
          </p:cNvSpPr>
          <p:nvPr>
            <p:ph idx="1"/>
          </p:nvPr>
        </p:nvSpPr>
        <p:spPr>
          <a:xfrm>
            <a:off x="508001" y="1219200"/>
            <a:ext cx="8102599" cy="4822163"/>
          </a:xfrm>
        </p:spPr>
        <p:txBody>
          <a:bodyPr>
            <a:normAutofit fontScale="92500" lnSpcReduction="10000"/>
          </a:bodyPr>
          <a:lstStyle/>
          <a:p>
            <a:pPr algn="just">
              <a:buNone/>
            </a:pPr>
            <a:r>
              <a:rPr lang="en-US" b="1" dirty="0" smtClean="0">
                <a:solidFill>
                  <a:schemeClr val="tx1"/>
                </a:solidFill>
              </a:rPr>
              <a:t>Hypothesis evaluated with test </a:t>
            </a:r>
            <a:r>
              <a:rPr lang="en-US" dirty="0" smtClean="0">
                <a:solidFill>
                  <a:schemeClr val="tx1"/>
                </a:solidFill>
              </a:rPr>
              <a:t>In the underlying population(s) represented by the sample(s) in a contingency table, are the observed cell frequencies different from the expected frequencies?</a:t>
            </a:r>
          </a:p>
          <a:p>
            <a:pPr algn="just">
              <a:buNone/>
            </a:pPr>
            <a:endParaRPr lang="en-US" dirty="0" smtClean="0">
              <a:solidFill>
                <a:schemeClr val="tx1"/>
              </a:solidFill>
            </a:endParaRPr>
          </a:p>
          <a:p>
            <a:pPr algn="just">
              <a:buNone/>
            </a:pPr>
            <a:r>
              <a:rPr lang="en-US" b="1" dirty="0" smtClean="0">
                <a:solidFill>
                  <a:schemeClr val="tx1"/>
                </a:solidFill>
              </a:rPr>
              <a:t>Relevant background information on test The chi-square test for </a:t>
            </a:r>
            <a:r>
              <a:rPr lang="en-US" b="1" i="1" dirty="0" smtClean="0">
                <a:solidFill>
                  <a:schemeClr val="tx1"/>
                </a:solidFill>
              </a:rPr>
              <a:t>r × c tables is one of a </a:t>
            </a:r>
            <a:r>
              <a:rPr lang="en-US" dirty="0" smtClean="0">
                <a:solidFill>
                  <a:schemeClr val="tx1"/>
                </a:solidFill>
              </a:rPr>
              <a:t>number of tests for which the chi-square distribution is the appropriate sampling distribution.</a:t>
            </a:r>
          </a:p>
          <a:p>
            <a:pPr algn="just">
              <a:buNone/>
            </a:pPr>
            <a:r>
              <a:rPr lang="en-US" dirty="0" smtClean="0">
                <a:solidFill>
                  <a:schemeClr val="tx1"/>
                </a:solidFill>
              </a:rPr>
              <a:t> The </a:t>
            </a:r>
            <a:r>
              <a:rPr lang="en-US" b="1" dirty="0" smtClean="0">
                <a:solidFill>
                  <a:schemeClr val="tx1"/>
                </a:solidFill>
              </a:rPr>
              <a:t>chi-square test for </a:t>
            </a:r>
            <a:r>
              <a:rPr lang="en-US" b="1" i="1" dirty="0" smtClean="0">
                <a:solidFill>
                  <a:schemeClr val="tx1"/>
                </a:solidFill>
              </a:rPr>
              <a:t>r × c tables is an extension of the chi-square </a:t>
            </a:r>
            <a:r>
              <a:rPr lang="en-US" b="1" dirty="0" smtClean="0">
                <a:solidFill>
                  <a:schemeClr val="tx1"/>
                </a:solidFill>
              </a:rPr>
              <a:t>goodness-of-fit test to two-dimensional tables.</a:t>
            </a:r>
          </a:p>
          <a:p>
            <a:pPr algn="just">
              <a:buNone/>
            </a:pPr>
            <a:endParaRPr lang="en-US" b="1" dirty="0" smtClean="0">
              <a:solidFill>
                <a:schemeClr val="tx1"/>
              </a:solidFill>
            </a:endParaRPr>
          </a:p>
          <a:p>
            <a:pPr algn="just">
              <a:buNone/>
            </a:pPr>
            <a:r>
              <a:rPr lang="en-US" dirty="0" smtClean="0">
                <a:solidFill>
                  <a:schemeClr val="tx1"/>
                </a:solidFill>
              </a:rPr>
              <a:t>Whereas the latter test can only be employed with a single sample categorized on a single dimension (the single dimension is represented by the </a:t>
            </a:r>
            <a:r>
              <a:rPr lang="en-US" i="1" dirty="0" smtClean="0">
                <a:solidFill>
                  <a:schemeClr val="tx1"/>
                </a:solidFill>
              </a:rPr>
              <a:t>k cells/categories that comprise the frequency distribution table), the </a:t>
            </a:r>
            <a:r>
              <a:rPr lang="en-US" b="1" i="1" dirty="0" smtClean="0">
                <a:solidFill>
                  <a:schemeClr val="tx1"/>
                </a:solidFill>
              </a:rPr>
              <a:t>chi-square </a:t>
            </a:r>
            <a:r>
              <a:rPr lang="en-US" b="1" dirty="0" smtClean="0">
                <a:solidFill>
                  <a:schemeClr val="tx1"/>
                </a:solidFill>
              </a:rPr>
              <a:t>test for </a:t>
            </a:r>
            <a:r>
              <a:rPr lang="en-US" b="1" i="1" dirty="0" smtClean="0">
                <a:solidFill>
                  <a:schemeClr val="tx1"/>
                </a:solidFill>
              </a:rPr>
              <a:t>r × c tables can be employed to evaluate designs that summarize categorical data in the </a:t>
            </a:r>
            <a:r>
              <a:rPr lang="en-US" dirty="0" smtClean="0">
                <a:solidFill>
                  <a:schemeClr val="tx1"/>
                </a:solidFill>
              </a:rPr>
              <a:t>form of an </a:t>
            </a:r>
            <a:r>
              <a:rPr lang="en-US" i="1" dirty="0" smtClean="0">
                <a:solidFill>
                  <a:schemeClr val="tx1"/>
                </a:solidFill>
              </a:rPr>
              <a:t>r × c table (which is often referred to as a </a:t>
            </a:r>
            <a:r>
              <a:rPr lang="en-US" b="1" i="1" dirty="0" smtClean="0">
                <a:solidFill>
                  <a:schemeClr val="tx1"/>
                </a:solidFill>
              </a:rPr>
              <a:t>contingency table).</a:t>
            </a:r>
            <a:endParaRPr lang="en-US" b="1" dirty="0" smtClean="0">
              <a:solidFill>
                <a:schemeClr val="tx1"/>
              </a:solidFill>
            </a:endParaRPr>
          </a:p>
          <a:p>
            <a:pPr algn="just">
              <a:buNone/>
            </a:pPr>
            <a:endParaRPr lang="en-US" b="1" dirty="0" smtClean="0">
              <a:solidFill>
                <a:schemeClr val="tx1"/>
              </a:solidFill>
            </a:endParaRPr>
          </a:p>
          <a:p>
            <a:pPr algn="just">
              <a:buNone/>
            </a:pPr>
            <a:endParaRPr lang="ro-RO"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331199" cy="685800"/>
          </a:xfrm>
        </p:spPr>
        <p:txBody>
          <a:bodyPr>
            <a:normAutofit fontScale="90000"/>
          </a:bodyPr>
          <a:lstStyle/>
          <a:p>
            <a:pPr algn="ctr"/>
            <a:r>
              <a:rPr lang="en-US" sz="2000" dirty="0" smtClean="0"/>
              <a:t>3. </a:t>
            </a:r>
            <a:r>
              <a:rPr lang="en-US" sz="2000" b="1" dirty="0" smtClean="0"/>
              <a:t>The Chi-Square Test for </a:t>
            </a:r>
            <a:r>
              <a:rPr lang="en-US" sz="2000" b="1" i="1" dirty="0" smtClean="0"/>
              <a:t>r × c Tables </a:t>
            </a:r>
            <a:br>
              <a:rPr lang="en-US" sz="2000" b="1" i="1" dirty="0" smtClean="0"/>
            </a:br>
            <a:r>
              <a:rPr lang="en-US" sz="2000" b="1" dirty="0" smtClean="0"/>
              <a:t>(Nonparametric Test Employed with Categorical/Nominal Data)</a:t>
            </a:r>
            <a:endParaRPr lang="ro-RO" sz="2000" dirty="0"/>
          </a:p>
        </p:txBody>
      </p:sp>
      <p:sp>
        <p:nvSpPr>
          <p:cNvPr id="3" name="Content Placeholder 2"/>
          <p:cNvSpPr>
            <a:spLocks noGrp="1"/>
          </p:cNvSpPr>
          <p:nvPr>
            <p:ph idx="1"/>
          </p:nvPr>
        </p:nvSpPr>
        <p:spPr>
          <a:xfrm>
            <a:off x="508001" y="1219200"/>
            <a:ext cx="8102599" cy="4822163"/>
          </a:xfrm>
        </p:spPr>
        <p:txBody>
          <a:bodyPr>
            <a:normAutofit/>
          </a:bodyPr>
          <a:lstStyle/>
          <a:p>
            <a:pPr algn="just">
              <a:buNone/>
            </a:pPr>
            <a:r>
              <a:rPr lang="en-US" dirty="0" smtClean="0">
                <a:solidFill>
                  <a:schemeClr val="tx1"/>
                </a:solidFill>
              </a:rPr>
              <a:t>Table 1 presents the general model for an </a:t>
            </a:r>
            <a:r>
              <a:rPr lang="en-US" i="1" dirty="0" smtClean="0">
                <a:solidFill>
                  <a:schemeClr val="tx1"/>
                </a:solidFill>
              </a:rPr>
              <a:t>r × c contingency table. There are a total of n observations in the table. Note that each cell is identified with a subscript that consists of two </a:t>
            </a:r>
            <a:r>
              <a:rPr lang="en-US" dirty="0" smtClean="0">
                <a:solidFill>
                  <a:schemeClr val="tx1"/>
                </a:solidFill>
              </a:rPr>
              <a:t>elements. </a:t>
            </a:r>
          </a:p>
          <a:p>
            <a:pPr algn="just">
              <a:buNone/>
            </a:pPr>
            <a:r>
              <a:rPr lang="en-US" dirty="0" smtClean="0">
                <a:solidFill>
                  <a:schemeClr val="tx1"/>
                </a:solidFill>
              </a:rPr>
              <a:t>The first element identifies the row in which the cell falls and the second element identifies the column in which the cell falls. Thus, the notation  </a:t>
            </a:r>
            <a:r>
              <a:rPr lang="en-US" dirty="0" err="1" smtClean="0">
                <a:solidFill>
                  <a:schemeClr val="tx1"/>
                </a:solidFill>
              </a:rPr>
              <a:t>O</a:t>
            </a:r>
            <a:r>
              <a:rPr lang="en-US" baseline="-25000" dirty="0" err="1" smtClean="0">
                <a:solidFill>
                  <a:schemeClr val="tx1"/>
                </a:solidFill>
              </a:rPr>
              <a:t>ij</a:t>
            </a:r>
            <a:r>
              <a:rPr lang="en-US" dirty="0" smtClean="0">
                <a:solidFill>
                  <a:schemeClr val="tx1"/>
                </a:solidFill>
              </a:rPr>
              <a:t> represents the number of  observations in the cell that is in the </a:t>
            </a:r>
            <a:r>
              <a:rPr lang="en-US" dirty="0" err="1" smtClean="0">
                <a:solidFill>
                  <a:schemeClr val="tx1"/>
                </a:solidFill>
              </a:rPr>
              <a:t>i</a:t>
            </a:r>
            <a:r>
              <a:rPr lang="en-US" baseline="30000" dirty="0" err="1" smtClean="0">
                <a:solidFill>
                  <a:schemeClr val="tx1"/>
                </a:solidFill>
              </a:rPr>
              <a:t>th</a:t>
            </a:r>
            <a:r>
              <a:rPr lang="en-US" dirty="0" smtClean="0">
                <a:solidFill>
                  <a:schemeClr val="tx1"/>
                </a:solidFill>
              </a:rPr>
              <a:t> row and the </a:t>
            </a:r>
            <a:r>
              <a:rPr lang="en-US" dirty="0" err="1" smtClean="0">
                <a:solidFill>
                  <a:schemeClr val="tx1"/>
                </a:solidFill>
              </a:rPr>
              <a:t>j</a:t>
            </a:r>
            <a:r>
              <a:rPr lang="en-US" baseline="30000" dirty="0" err="1" smtClean="0">
                <a:solidFill>
                  <a:schemeClr val="tx1"/>
                </a:solidFill>
              </a:rPr>
              <a:t>th</a:t>
            </a:r>
            <a:r>
              <a:rPr lang="en-US" dirty="0" smtClean="0">
                <a:solidFill>
                  <a:schemeClr val="tx1"/>
                </a:solidFill>
              </a:rPr>
              <a:t> column. </a:t>
            </a:r>
          </a:p>
          <a:p>
            <a:pPr algn="just">
              <a:buNone/>
            </a:pPr>
            <a:r>
              <a:rPr lang="en-US" dirty="0" err="1" smtClean="0">
                <a:solidFill>
                  <a:schemeClr val="tx1"/>
                </a:solidFill>
              </a:rPr>
              <a:t>O</a:t>
            </a:r>
            <a:r>
              <a:rPr lang="en-US" baseline="-25000" dirty="0" err="1" smtClean="0">
                <a:solidFill>
                  <a:schemeClr val="tx1"/>
                </a:solidFill>
              </a:rPr>
              <a:t>i</a:t>
            </a:r>
            <a:r>
              <a:rPr lang="en-US" baseline="-25000" dirty="0" smtClean="0">
                <a:solidFill>
                  <a:schemeClr val="tx1"/>
                </a:solidFill>
              </a:rPr>
              <a:t> </a:t>
            </a:r>
            <a:r>
              <a:rPr lang="en-US" dirty="0" smtClean="0">
                <a:solidFill>
                  <a:schemeClr val="tx1"/>
                </a:solidFill>
              </a:rPr>
              <a:t>represents the number of observations in the  </a:t>
            </a:r>
            <a:r>
              <a:rPr lang="en-US" dirty="0" err="1" smtClean="0">
                <a:solidFill>
                  <a:schemeClr val="tx1"/>
                </a:solidFill>
              </a:rPr>
              <a:t>i</a:t>
            </a:r>
            <a:r>
              <a:rPr lang="en-US" baseline="30000" dirty="0" err="1" smtClean="0">
                <a:solidFill>
                  <a:schemeClr val="tx1"/>
                </a:solidFill>
              </a:rPr>
              <a:t>th</a:t>
            </a:r>
            <a:r>
              <a:rPr lang="en-US" dirty="0" smtClean="0">
                <a:solidFill>
                  <a:schemeClr val="tx1"/>
                </a:solidFill>
              </a:rPr>
              <a:t>  row and </a:t>
            </a:r>
            <a:r>
              <a:rPr lang="en-US" dirty="0" err="1" smtClean="0">
                <a:solidFill>
                  <a:schemeClr val="tx1"/>
                </a:solidFill>
              </a:rPr>
              <a:t>O</a:t>
            </a:r>
            <a:r>
              <a:rPr lang="en-US" baseline="-25000" dirty="0" err="1" smtClean="0">
                <a:solidFill>
                  <a:schemeClr val="tx1"/>
                </a:solidFill>
              </a:rPr>
              <a:t>j</a:t>
            </a:r>
            <a:r>
              <a:rPr lang="en-US" baseline="-25000" dirty="0" smtClean="0">
                <a:solidFill>
                  <a:schemeClr val="tx1"/>
                </a:solidFill>
              </a:rPr>
              <a:t> </a:t>
            </a:r>
            <a:r>
              <a:rPr lang="en-US" dirty="0" smtClean="0">
                <a:solidFill>
                  <a:schemeClr val="tx1"/>
                </a:solidFill>
              </a:rPr>
              <a:t>represents the number of observations in the </a:t>
            </a:r>
            <a:r>
              <a:rPr lang="en-US" dirty="0" err="1" smtClean="0">
                <a:solidFill>
                  <a:schemeClr val="tx1"/>
                </a:solidFill>
              </a:rPr>
              <a:t>j</a:t>
            </a:r>
            <a:r>
              <a:rPr lang="en-US" baseline="30000" dirty="0" err="1" smtClean="0">
                <a:solidFill>
                  <a:schemeClr val="tx1"/>
                </a:solidFill>
              </a:rPr>
              <a:t>th</a:t>
            </a:r>
            <a:r>
              <a:rPr lang="en-US" dirty="0" smtClean="0">
                <a:solidFill>
                  <a:schemeClr val="tx1"/>
                </a:solidFill>
              </a:rPr>
              <a:t> column.</a:t>
            </a:r>
            <a:endParaRPr lang="en-US" b="1" dirty="0" smtClean="0">
              <a:solidFill>
                <a:schemeClr val="tx1"/>
              </a:solidFill>
            </a:endParaRPr>
          </a:p>
          <a:p>
            <a:pPr algn="just">
              <a:buNone/>
            </a:pPr>
            <a:endParaRPr lang="ro-RO" dirty="0">
              <a:solidFill>
                <a:schemeClr val="tx1"/>
              </a:solidFill>
            </a:endParaRPr>
          </a:p>
        </p:txBody>
      </p:sp>
      <p:pic>
        <p:nvPicPr>
          <p:cNvPr id="215042" name="Picture 2"/>
          <p:cNvPicPr>
            <a:picLocks noChangeAspect="1" noChangeArrowheads="1"/>
          </p:cNvPicPr>
          <p:nvPr/>
        </p:nvPicPr>
        <p:blipFill>
          <a:blip r:embed="rId2" cstate="print"/>
          <a:srcRect/>
          <a:stretch>
            <a:fillRect/>
          </a:stretch>
        </p:blipFill>
        <p:spPr bwMode="auto">
          <a:xfrm>
            <a:off x="1524000" y="4267200"/>
            <a:ext cx="4169103"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331199" cy="685800"/>
          </a:xfrm>
        </p:spPr>
        <p:txBody>
          <a:bodyPr>
            <a:normAutofit fontScale="90000"/>
          </a:bodyPr>
          <a:lstStyle/>
          <a:p>
            <a:pPr algn="ctr"/>
            <a:r>
              <a:rPr lang="en-US" sz="2000" dirty="0" smtClean="0"/>
              <a:t>3. </a:t>
            </a:r>
            <a:r>
              <a:rPr lang="en-US" sz="2000" b="1" dirty="0" smtClean="0"/>
              <a:t>The Chi-Square Test for </a:t>
            </a:r>
            <a:r>
              <a:rPr lang="en-US" sz="2000" b="1" i="1" dirty="0" smtClean="0"/>
              <a:t>r × c Tables </a:t>
            </a:r>
            <a:br>
              <a:rPr lang="en-US" sz="2000" b="1" i="1" dirty="0" smtClean="0"/>
            </a:br>
            <a:r>
              <a:rPr lang="en-US" sz="2000" b="1" dirty="0" smtClean="0"/>
              <a:t>(Nonparametric Test Employed with Categorical/Nominal Data)</a:t>
            </a:r>
            <a:endParaRPr lang="ro-RO" sz="2000" dirty="0"/>
          </a:p>
        </p:txBody>
      </p:sp>
      <p:sp>
        <p:nvSpPr>
          <p:cNvPr id="3" name="Content Placeholder 2"/>
          <p:cNvSpPr>
            <a:spLocks noGrp="1"/>
          </p:cNvSpPr>
          <p:nvPr>
            <p:ph idx="1"/>
          </p:nvPr>
        </p:nvSpPr>
        <p:spPr>
          <a:xfrm>
            <a:off x="381001" y="1219200"/>
            <a:ext cx="8458200" cy="4822163"/>
          </a:xfrm>
        </p:spPr>
        <p:txBody>
          <a:bodyPr>
            <a:normAutofit/>
          </a:bodyPr>
          <a:lstStyle/>
          <a:p>
            <a:pPr algn="just">
              <a:buNone/>
            </a:pPr>
            <a:r>
              <a:rPr lang="en-US" dirty="0" smtClean="0">
                <a:solidFill>
                  <a:schemeClr val="tx1"/>
                </a:solidFill>
              </a:rPr>
              <a:t>In actuality, there are two chi-square tests that can be conducted with an </a:t>
            </a:r>
            <a:r>
              <a:rPr lang="en-US" i="1" dirty="0" smtClean="0">
                <a:solidFill>
                  <a:schemeClr val="tx1"/>
                </a:solidFill>
              </a:rPr>
              <a:t>r × c table. The </a:t>
            </a:r>
            <a:r>
              <a:rPr lang="en-US" dirty="0" smtClean="0">
                <a:solidFill>
                  <a:schemeClr val="tx1"/>
                </a:solidFill>
              </a:rPr>
              <a:t>two tests that will be described are the </a:t>
            </a:r>
            <a:r>
              <a:rPr lang="en-US" b="1" dirty="0" smtClean="0">
                <a:solidFill>
                  <a:schemeClr val="tx1"/>
                </a:solidFill>
              </a:rPr>
              <a:t>chi-square test for homogeneity (Test 3a) and the chi-square test of independence (Test 3b). </a:t>
            </a:r>
          </a:p>
          <a:p>
            <a:pPr algn="just">
              <a:buNone/>
            </a:pPr>
            <a:endParaRPr lang="en-US" b="1" dirty="0" smtClean="0">
              <a:solidFill>
                <a:schemeClr val="tx1"/>
              </a:solidFill>
            </a:endParaRPr>
          </a:p>
          <a:p>
            <a:pPr algn="just">
              <a:buNone/>
            </a:pPr>
            <a:r>
              <a:rPr lang="en-US" b="1" dirty="0" smtClean="0">
                <a:solidFill>
                  <a:schemeClr val="tx1"/>
                </a:solidFill>
              </a:rPr>
              <a:t>The general label chi-square test for </a:t>
            </a:r>
            <a:r>
              <a:rPr lang="en-US" b="1" i="1" dirty="0" smtClean="0">
                <a:solidFill>
                  <a:schemeClr val="tx1"/>
                </a:solidFill>
              </a:rPr>
              <a:t>r × c tables </a:t>
            </a:r>
            <a:r>
              <a:rPr lang="en-US" dirty="0" smtClean="0">
                <a:solidFill>
                  <a:schemeClr val="tx1"/>
                </a:solidFill>
              </a:rPr>
              <a:t>will be employed to refer to both of the aforementioned tests, since the two tests are computationally identical. </a:t>
            </a:r>
          </a:p>
          <a:p>
            <a:pPr algn="just">
              <a:buNone/>
            </a:pPr>
            <a:endParaRPr lang="en-US" dirty="0" smtClean="0">
              <a:solidFill>
                <a:schemeClr val="tx1"/>
              </a:solidFill>
            </a:endParaRPr>
          </a:p>
          <a:p>
            <a:pPr algn="just">
              <a:buNone/>
            </a:pPr>
            <a:r>
              <a:rPr lang="en-US" dirty="0" smtClean="0">
                <a:solidFill>
                  <a:schemeClr val="tx1"/>
                </a:solidFill>
              </a:rPr>
              <a:t>Although, in actuality, the </a:t>
            </a:r>
            <a:r>
              <a:rPr lang="en-US" b="1" dirty="0" smtClean="0">
                <a:solidFill>
                  <a:schemeClr val="tx1"/>
                </a:solidFill>
              </a:rPr>
              <a:t>chi-square test for homogeneity and the </a:t>
            </a:r>
            <a:r>
              <a:rPr lang="en-US" b="1" dirty="0" err="1" smtClean="0">
                <a:solidFill>
                  <a:schemeClr val="tx1"/>
                </a:solidFill>
              </a:rPr>
              <a:t>chisquare</a:t>
            </a:r>
            <a:r>
              <a:rPr lang="en-US" b="1" dirty="0" smtClean="0">
                <a:solidFill>
                  <a:schemeClr val="tx1"/>
                </a:solidFill>
              </a:rPr>
              <a:t> test of independence evaluate different hypotheses, a generic hypothesis can be stated </a:t>
            </a:r>
            <a:r>
              <a:rPr lang="en-US" dirty="0" smtClean="0">
                <a:solidFill>
                  <a:schemeClr val="tx1"/>
                </a:solidFill>
              </a:rPr>
              <a:t>that is applicable to both tests. A brief description of the two tests follows.</a:t>
            </a:r>
            <a:endParaRPr lang="ro-RO"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21599" cy="685800"/>
          </a:xfrm>
        </p:spPr>
        <p:txBody>
          <a:bodyPr>
            <a:normAutofit/>
          </a:bodyPr>
          <a:lstStyle/>
          <a:p>
            <a:pPr algn="ctr"/>
            <a:r>
              <a:rPr lang="en-US" sz="1800" b="1" dirty="0" smtClean="0"/>
              <a:t>The chi-square test for homogeneity (Test 3a)</a:t>
            </a:r>
            <a:endParaRPr lang="ro-RO" sz="2000" dirty="0"/>
          </a:p>
        </p:txBody>
      </p:sp>
      <p:sp>
        <p:nvSpPr>
          <p:cNvPr id="3" name="Content Placeholder 2"/>
          <p:cNvSpPr>
            <a:spLocks noGrp="1"/>
          </p:cNvSpPr>
          <p:nvPr>
            <p:ph idx="1"/>
          </p:nvPr>
        </p:nvSpPr>
        <p:spPr>
          <a:xfrm>
            <a:off x="381001" y="1219200"/>
            <a:ext cx="8458200" cy="4822163"/>
          </a:xfrm>
        </p:spPr>
        <p:txBody>
          <a:bodyPr>
            <a:normAutofit fontScale="85000" lnSpcReduction="10000"/>
          </a:bodyPr>
          <a:lstStyle/>
          <a:p>
            <a:pPr>
              <a:buNone/>
            </a:pPr>
            <a:r>
              <a:rPr lang="en-US" dirty="0" smtClean="0">
                <a:solidFill>
                  <a:schemeClr val="tx1"/>
                </a:solidFill>
              </a:rPr>
              <a:t>The </a:t>
            </a:r>
            <a:r>
              <a:rPr lang="en-US" b="1" dirty="0" smtClean="0">
                <a:solidFill>
                  <a:schemeClr val="tx1"/>
                </a:solidFill>
              </a:rPr>
              <a:t>chi-square test for homogeneity </a:t>
            </a:r>
            <a:r>
              <a:rPr lang="en-US" dirty="0" smtClean="0">
                <a:solidFill>
                  <a:schemeClr val="tx1"/>
                </a:solidFill>
              </a:rPr>
              <a:t>is employed when </a:t>
            </a:r>
            <a:r>
              <a:rPr lang="en-US" i="1" dirty="0" smtClean="0">
                <a:solidFill>
                  <a:schemeClr val="tx1"/>
                </a:solidFill>
              </a:rPr>
              <a:t>r independent samples (where r≥2) are categorized on a single dimension </a:t>
            </a:r>
            <a:r>
              <a:rPr lang="en-US" dirty="0" smtClean="0">
                <a:solidFill>
                  <a:schemeClr val="tx1"/>
                </a:solidFill>
              </a:rPr>
              <a:t>which consists of </a:t>
            </a:r>
            <a:r>
              <a:rPr lang="en-US" i="1" dirty="0" smtClean="0">
                <a:solidFill>
                  <a:schemeClr val="tx1"/>
                </a:solidFill>
              </a:rPr>
              <a:t>c categories (where c≥2).</a:t>
            </a:r>
          </a:p>
          <a:p>
            <a:pPr>
              <a:buNone/>
            </a:pPr>
            <a:endParaRPr lang="en-US" i="1" dirty="0" smtClean="0">
              <a:solidFill>
                <a:schemeClr val="tx1"/>
              </a:solidFill>
            </a:endParaRPr>
          </a:p>
          <a:p>
            <a:pPr>
              <a:buNone/>
            </a:pPr>
            <a:r>
              <a:rPr lang="en-US" i="1" dirty="0" smtClean="0">
                <a:solidFill>
                  <a:schemeClr val="tx1"/>
                </a:solidFill>
              </a:rPr>
              <a:t> The data for the  independent samples (which are </a:t>
            </a:r>
            <a:r>
              <a:rPr lang="en-US" dirty="0" smtClean="0">
                <a:solidFill>
                  <a:schemeClr val="tx1"/>
                </a:solidFill>
              </a:rPr>
              <a:t>generally represented by the </a:t>
            </a:r>
            <a:r>
              <a:rPr lang="en-US" i="1" dirty="0" smtClean="0">
                <a:solidFill>
                  <a:schemeClr val="tx1"/>
                </a:solidFill>
              </a:rPr>
              <a:t>r rows of the contingency table) are recorded with reference to the </a:t>
            </a:r>
            <a:r>
              <a:rPr lang="en-US" dirty="0" smtClean="0">
                <a:solidFill>
                  <a:schemeClr val="tx1"/>
                </a:solidFill>
              </a:rPr>
              <a:t>number of observations in each of the samples that fall within each of </a:t>
            </a:r>
            <a:r>
              <a:rPr lang="en-US" i="1" dirty="0" smtClean="0">
                <a:solidFill>
                  <a:schemeClr val="tx1"/>
                </a:solidFill>
              </a:rPr>
              <a:t>c categories (which are </a:t>
            </a:r>
            <a:r>
              <a:rPr lang="en-US" dirty="0" smtClean="0">
                <a:solidFill>
                  <a:schemeClr val="tx1"/>
                </a:solidFill>
              </a:rPr>
              <a:t>generally represented by the </a:t>
            </a:r>
            <a:r>
              <a:rPr lang="en-US" i="1" dirty="0" smtClean="0">
                <a:solidFill>
                  <a:schemeClr val="tx1"/>
                </a:solidFill>
              </a:rPr>
              <a:t>c columns of the contingency table).</a:t>
            </a:r>
          </a:p>
          <a:p>
            <a:pPr>
              <a:buNone/>
            </a:pPr>
            <a:endParaRPr lang="en-US" i="1" dirty="0" smtClean="0">
              <a:solidFill>
                <a:schemeClr val="tx1"/>
              </a:solidFill>
            </a:endParaRPr>
          </a:p>
          <a:p>
            <a:pPr>
              <a:buNone/>
            </a:pPr>
            <a:r>
              <a:rPr lang="en-US" i="1" dirty="0" smtClean="0">
                <a:solidFill>
                  <a:schemeClr val="tx1"/>
                </a:solidFill>
              </a:rPr>
              <a:t> It is assumed that each of the </a:t>
            </a:r>
            <a:r>
              <a:rPr lang="en-US" dirty="0" smtClean="0">
                <a:solidFill>
                  <a:schemeClr val="tx1"/>
                </a:solidFill>
              </a:rPr>
              <a:t>samples is randomly drawn from the underlying population it represents. </a:t>
            </a:r>
          </a:p>
          <a:p>
            <a:pPr>
              <a:buNone/>
            </a:pPr>
            <a:endParaRPr lang="en-US" dirty="0" smtClean="0">
              <a:solidFill>
                <a:schemeClr val="tx1"/>
              </a:solidFill>
            </a:endParaRPr>
          </a:p>
          <a:p>
            <a:pPr algn="just">
              <a:buNone/>
            </a:pPr>
            <a:r>
              <a:rPr lang="en-US" dirty="0" smtClean="0">
                <a:solidFill>
                  <a:schemeClr val="tx1"/>
                </a:solidFill>
              </a:rPr>
              <a:t>The </a:t>
            </a:r>
            <a:r>
              <a:rPr lang="en-US" b="1" dirty="0" smtClean="0">
                <a:solidFill>
                  <a:schemeClr val="tx1"/>
                </a:solidFill>
              </a:rPr>
              <a:t>chi-square test for homogeneity evaluates </a:t>
            </a:r>
            <a:r>
              <a:rPr lang="en-US" dirty="0" smtClean="0">
                <a:solidFill>
                  <a:schemeClr val="tx1"/>
                </a:solidFill>
              </a:rPr>
              <a:t>whether or not the </a:t>
            </a:r>
            <a:r>
              <a:rPr lang="en-US" i="1" dirty="0" smtClean="0">
                <a:solidFill>
                  <a:schemeClr val="tx1"/>
                </a:solidFill>
              </a:rPr>
              <a:t>r samples are homogeneous with respect to the </a:t>
            </a:r>
            <a:r>
              <a:rPr lang="en-US" dirty="0" smtClean="0">
                <a:solidFill>
                  <a:schemeClr val="tx1"/>
                </a:solidFill>
              </a:rPr>
              <a:t>proportion of observations in each of the </a:t>
            </a:r>
            <a:r>
              <a:rPr lang="en-US" i="1" dirty="0" smtClean="0">
                <a:solidFill>
                  <a:schemeClr val="tx1"/>
                </a:solidFill>
              </a:rPr>
              <a:t>c categories. To be more specific, if the data are </a:t>
            </a:r>
            <a:r>
              <a:rPr lang="en-US" dirty="0" smtClean="0">
                <a:solidFill>
                  <a:schemeClr val="tx1"/>
                </a:solidFill>
              </a:rPr>
              <a:t>homogeneous, </a:t>
            </a:r>
            <a:r>
              <a:rPr lang="en-US" u="sng" dirty="0" smtClean="0">
                <a:solidFill>
                  <a:srgbClr val="0070C0"/>
                </a:solidFill>
              </a:rPr>
              <a:t>the proportion of observations in the  category will be equal in all of the </a:t>
            </a:r>
            <a:r>
              <a:rPr lang="en-US" i="1" u="sng" dirty="0" smtClean="0">
                <a:solidFill>
                  <a:srgbClr val="0070C0"/>
                </a:solidFill>
              </a:rPr>
              <a:t>r  </a:t>
            </a:r>
            <a:r>
              <a:rPr lang="en-US" u="sng" dirty="0" smtClean="0">
                <a:solidFill>
                  <a:srgbClr val="0070C0"/>
                </a:solidFill>
              </a:rPr>
              <a:t>populations. </a:t>
            </a:r>
          </a:p>
          <a:p>
            <a:pPr>
              <a:buNone/>
            </a:pPr>
            <a:r>
              <a:rPr lang="en-US" dirty="0" smtClean="0">
                <a:solidFill>
                  <a:schemeClr val="tx1"/>
                </a:solidFill>
              </a:rPr>
              <a:t>The </a:t>
            </a:r>
            <a:r>
              <a:rPr lang="en-US" b="1" dirty="0" smtClean="0">
                <a:solidFill>
                  <a:schemeClr val="tx1"/>
                </a:solidFill>
              </a:rPr>
              <a:t>chi-square test for homogeneity </a:t>
            </a:r>
            <a:r>
              <a:rPr lang="en-US" dirty="0" smtClean="0">
                <a:solidFill>
                  <a:schemeClr val="tx1"/>
                </a:solidFill>
              </a:rPr>
              <a:t>assumes that the sums of the </a:t>
            </a:r>
            <a:r>
              <a:rPr lang="en-US" i="1" dirty="0" smtClean="0">
                <a:solidFill>
                  <a:schemeClr val="tx1"/>
                </a:solidFill>
              </a:rPr>
              <a:t>r rows </a:t>
            </a:r>
            <a:r>
              <a:rPr lang="en-US" b="1" i="1" dirty="0" smtClean="0">
                <a:solidFill>
                  <a:schemeClr val="tx1"/>
                </a:solidFill>
              </a:rPr>
              <a:t>(which </a:t>
            </a:r>
            <a:r>
              <a:rPr lang="en-US" dirty="0" smtClean="0">
                <a:solidFill>
                  <a:schemeClr val="tx1"/>
                </a:solidFill>
              </a:rPr>
              <a:t>represent the number of observations in each of the </a:t>
            </a:r>
            <a:r>
              <a:rPr lang="en-US" i="1" dirty="0" smtClean="0">
                <a:solidFill>
                  <a:schemeClr val="tx1"/>
                </a:solidFill>
              </a:rPr>
              <a:t>r samples) are determined by the researcher </a:t>
            </a:r>
            <a:r>
              <a:rPr lang="en-US" dirty="0" smtClean="0">
                <a:solidFill>
                  <a:schemeClr val="tx1"/>
                </a:solidFill>
              </a:rPr>
              <a:t>prior to the data collection phase of a study.</a:t>
            </a:r>
            <a:endParaRPr lang="ro-RO"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21599" cy="685800"/>
          </a:xfrm>
        </p:spPr>
        <p:txBody>
          <a:bodyPr>
            <a:normAutofit/>
          </a:bodyPr>
          <a:lstStyle/>
          <a:p>
            <a:pPr algn="ctr"/>
            <a:r>
              <a:rPr lang="en-US" sz="1800" b="1" dirty="0" smtClean="0"/>
              <a:t>The chi-square test of independence(Test 3b)</a:t>
            </a:r>
            <a:endParaRPr lang="ro-RO" sz="2000" dirty="0"/>
          </a:p>
        </p:txBody>
      </p:sp>
      <p:sp>
        <p:nvSpPr>
          <p:cNvPr id="3" name="Content Placeholder 2"/>
          <p:cNvSpPr>
            <a:spLocks noGrp="1"/>
          </p:cNvSpPr>
          <p:nvPr>
            <p:ph idx="1"/>
          </p:nvPr>
        </p:nvSpPr>
        <p:spPr>
          <a:xfrm>
            <a:off x="381001" y="990600"/>
            <a:ext cx="8458200" cy="5050763"/>
          </a:xfrm>
        </p:spPr>
        <p:txBody>
          <a:bodyPr>
            <a:normAutofit/>
          </a:bodyPr>
          <a:lstStyle/>
          <a:p>
            <a:pPr algn="just">
              <a:buNone/>
            </a:pPr>
            <a:r>
              <a:rPr lang="en-US" b="1" dirty="0" smtClean="0">
                <a:solidFill>
                  <a:schemeClr val="tx1"/>
                </a:solidFill>
              </a:rPr>
              <a:t>The chi-square test of independence </a:t>
            </a:r>
            <a:r>
              <a:rPr lang="en-US" dirty="0" smtClean="0">
                <a:solidFill>
                  <a:schemeClr val="tx1"/>
                </a:solidFill>
              </a:rPr>
              <a:t>is employed when a single sample is categorized on two dimensions/variables. It is assumed that the sample is randomly selected from the population it represents. One of the dimensions/variables is comprised of </a:t>
            </a:r>
            <a:r>
              <a:rPr lang="en-US" i="1" dirty="0" smtClean="0">
                <a:solidFill>
                  <a:schemeClr val="tx1"/>
                </a:solidFill>
              </a:rPr>
              <a:t>r categories (where r ≥ 2) that are represented by the r rows of the </a:t>
            </a:r>
            <a:r>
              <a:rPr lang="en-US" dirty="0" smtClean="0">
                <a:solidFill>
                  <a:schemeClr val="tx1"/>
                </a:solidFill>
              </a:rPr>
              <a:t>contingency table, while the second dimension/variable is comprised of </a:t>
            </a:r>
            <a:r>
              <a:rPr lang="en-US" i="1" dirty="0" smtClean="0">
                <a:solidFill>
                  <a:schemeClr val="tx1"/>
                </a:solidFill>
              </a:rPr>
              <a:t>c categories (where c ≥ 2) that are represented by the c columns of the contingency table. </a:t>
            </a:r>
          </a:p>
          <a:p>
            <a:pPr algn="just">
              <a:buNone/>
            </a:pPr>
            <a:endParaRPr lang="en-US" i="1" dirty="0" smtClean="0">
              <a:solidFill>
                <a:schemeClr val="tx1"/>
              </a:solidFill>
            </a:endParaRPr>
          </a:p>
          <a:p>
            <a:pPr algn="just">
              <a:buNone/>
            </a:pPr>
            <a:r>
              <a:rPr lang="en-US" i="1" dirty="0" smtClean="0">
                <a:solidFill>
                  <a:schemeClr val="tx1"/>
                </a:solidFill>
              </a:rPr>
              <a:t>The </a:t>
            </a:r>
            <a:r>
              <a:rPr lang="en-US" b="1" i="1" dirty="0" smtClean="0">
                <a:solidFill>
                  <a:schemeClr val="tx1"/>
                </a:solidFill>
              </a:rPr>
              <a:t>chi-square test of </a:t>
            </a:r>
            <a:r>
              <a:rPr lang="en-US" b="1" dirty="0" smtClean="0">
                <a:solidFill>
                  <a:schemeClr val="tx1"/>
                </a:solidFill>
              </a:rPr>
              <a:t>independence </a:t>
            </a:r>
            <a:r>
              <a:rPr lang="en-US" dirty="0" smtClean="0">
                <a:solidFill>
                  <a:schemeClr val="tx1"/>
                </a:solidFill>
              </a:rPr>
              <a:t>evaluates the </a:t>
            </a:r>
            <a:r>
              <a:rPr lang="en-US" u="sng" dirty="0" smtClean="0">
                <a:solidFill>
                  <a:srgbClr val="0070C0"/>
                </a:solidFill>
              </a:rPr>
              <a:t>general hypothesis that the two variables are independent of one another</a:t>
            </a:r>
            <a:r>
              <a:rPr lang="en-US" dirty="0" smtClean="0">
                <a:solidFill>
                  <a:schemeClr val="tx1"/>
                </a:solidFill>
              </a:rPr>
              <a:t>. Another way of stating that two variables are independent of one another is to say that there is a </a:t>
            </a:r>
            <a:r>
              <a:rPr lang="en-US" u="sng" dirty="0" smtClean="0">
                <a:solidFill>
                  <a:srgbClr val="0070C0"/>
                </a:solidFill>
              </a:rPr>
              <a:t>zero correlation between them</a:t>
            </a:r>
            <a:r>
              <a:rPr lang="en-US" dirty="0" smtClean="0">
                <a:solidFill>
                  <a:schemeClr val="tx1"/>
                </a:solidFill>
              </a:rPr>
              <a:t>. </a:t>
            </a:r>
          </a:p>
          <a:p>
            <a:pPr algn="just">
              <a:buNone/>
            </a:pPr>
            <a:endParaRPr lang="en-US" dirty="0" smtClean="0">
              <a:solidFill>
                <a:schemeClr val="tx1"/>
              </a:solidFill>
            </a:endParaRPr>
          </a:p>
          <a:p>
            <a:pPr algn="just">
              <a:buNone/>
            </a:pPr>
            <a:r>
              <a:rPr lang="en-US" dirty="0" smtClean="0">
                <a:solidFill>
                  <a:schemeClr val="tx1"/>
                </a:solidFill>
              </a:rPr>
              <a:t>A zero correlation indicates there is no way to predict at above chance in which category an observation will fall on one of the variables, if it is known which category the observation falls on the second variable.</a:t>
            </a:r>
            <a:endParaRPr lang="ro-RO"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457200"/>
            <a:ext cx="8458200" cy="5584163"/>
          </a:xfrm>
        </p:spPr>
        <p:txBody>
          <a:bodyPr>
            <a:normAutofit/>
          </a:bodyPr>
          <a:lstStyle/>
          <a:p>
            <a:pPr algn="just">
              <a:buNone/>
            </a:pPr>
            <a:r>
              <a:rPr lang="en-US" dirty="0" smtClean="0">
                <a:solidFill>
                  <a:schemeClr val="tx1"/>
                </a:solidFill>
              </a:rPr>
              <a:t>The </a:t>
            </a:r>
            <a:r>
              <a:rPr lang="en-US" b="1" dirty="0" smtClean="0">
                <a:solidFill>
                  <a:schemeClr val="tx1"/>
                </a:solidFill>
              </a:rPr>
              <a:t>chi-square test for </a:t>
            </a:r>
            <a:r>
              <a:rPr lang="en-US" b="1" i="1" dirty="0" smtClean="0">
                <a:solidFill>
                  <a:schemeClr val="tx1"/>
                </a:solidFill>
              </a:rPr>
              <a:t>r × c tables (i.e., both the chi-square test for homogeneity and </a:t>
            </a:r>
            <a:r>
              <a:rPr lang="en-US" dirty="0" smtClean="0">
                <a:solidFill>
                  <a:schemeClr val="tx1"/>
                </a:solidFill>
              </a:rPr>
              <a:t>the </a:t>
            </a:r>
            <a:r>
              <a:rPr lang="en-US" b="1" dirty="0" smtClean="0">
                <a:solidFill>
                  <a:schemeClr val="tx1"/>
                </a:solidFill>
              </a:rPr>
              <a:t>chi-square test of independence</a:t>
            </a:r>
            <a:r>
              <a:rPr lang="en-US" dirty="0" smtClean="0">
                <a:solidFill>
                  <a:schemeClr val="tx1"/>
                </a:solidFill>
              </a:rPr>
              <a:t>) is based on the following assumptions: </a:t>
            </a:r>
          </a:p>
          <a:p>
            <a:pPr algn="just">
              <a:buNone/>
            </a:pPr>
            <a:endParaRPr lang="en-US" b="1" dirty="0" smtClean="0">
              <a:solidFill>
                <a:schemeClr val="tx1"/>
              </a:solidFill>
            </a:endParaRPr>
          </a:p>
          <a:p>
            <a:pPr algn="just">
              <a:buAutoNum type="alphaLcParenR"/>
            </a:pPr>
            <a:r>
              <a:rPr lang="en-US" dirty="0" smtClean="0">
                <a:solidFill>
                  <a:schemeClr val="tx1"/>
                </a:solidFill>
              </a:rPr>
              <a:t>Categorical/nominal data (i.e., frequencies) for </a:t>
            </a:r>
            <a:r>
              <a:rPr lang="en-US" i="1" dirty="0" smtClean="0">
                <a:solidFill>
                  <a:schemeClr val="tx1"/>
                </a:solidFill>
              </a:rPr>
              <a:t>r × c mutually exclusive categories are employed in the </a:t>
            </a:r>
            <a:r>
              <a:rPr lang="en-US" dirty="0" smtClean="0">
                <a:solidFill>
                  <a:schemeClr val="tx1"/>
                </a:solidFill>
              </a:rPr>
              <a:t>analysis; </a:t>
            </a:r>
          </a:p>
          <a:p>
            <a:pPr algn="just">
              <a:buAutoNum type="alphaLcParenR"/>
            </a:pPr>
            <a:endParaRPr lang="en-US" dirty="0" smtClean="0">
              <a:solidFill>
                <a:schemeClr val="tx1"/>
              </a:solidFill>
            </a:endParaRPr>
          </a:p>
          <a:p>
            <a:pPr algn="just">
              <a:buAutoNum type="alphaLcParenR"/>
            </a:pPr>
            <a:r>
              <a:rPr lang="en-US" dirty="0" smtClean="0">
                <a:solidFill>
                  <a:schemeClr val="tx1"/>
                </a:solidFill>
              </a:rPr>
              <a:t>The data that are evaluated represent a random sample comprised of </a:t>
            </a:r>
            <a:r>
              <a:rPr lang="en-US" i="1" dirty="0" smtClean="0">
                <a:solidFill>
                  <a:schemeClr val="tx1"/>
                </a:solidFill>
              </a:rPr>
              <a:t>n independent </a:t>
            </a:r>
            <a:r>
              <a:rPr lang="en-US" dirty="0" smtClean="0">
                <a:solidFill>
                  <a:schemeClr val="tx1"/>
                </a:solidFill>
              </a:rPr>
              <a:t>observations. This assumption reflects the fact that each subject or object can only be represented once in the data; </a:t>
            </a:r>
          </a:p>
          <a:p>
            <a:pPr algn="just">
              <a:buAutoNum type="alphaLcParenR"/>
            </a:pPr>
            <a:endParaRPr lang="en-US" dirty="0" smtClean="0">
              <a:solidFill>
                <a:schemeClr val="tx1"/>
              </a:solidFill>
            </a:endParaRPr>
          </a:p>
          <a:p>
            <a:pPr algn="just">
              <a:buAutoNum type="alphaLcParenR"/>
            </a:pPr>
            <a:r>
              <a:rPr lang="en-US" dirty="0" smtClean="0">
                <a:solidFill>
                  <a:schemeClr val="tx1"/>
                </a:solidFill>
              </a:rPr>
              <a:t>The expected frequency of each cell in the contingency table is 5 or greater. When the expected frequency of one or more cells is less than 5, the probabilities in the chi-square distribution may not provide an accurate estimate of the underlying sampling </a:t>
            </a:r>
            <a:r>
              <a:rPr lang="ro-RO" dirty="0" err="1" smtClean="0">
                <a:solidFill>
                  <a:schemeClr val="tx1"/>
                </a:solidFill>
              </a:rPr>
              <a:t>distribution</a:t>
            </a:r>
            <a:r>
              <a:rPr lang="ro-RO" dirty="0" smtClean="0">
                <a:solidFill>
                  <a:schemeClr val="tx1"/>
                </a:solidFill>
              </a:rPr>
              <a:t>.</a:t>
            </a:r>
            <a:endParaRPr lang="ro-RO"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457200"/>
          </a:xfrm>
        </p:spPr>
        <p:txBody>
          <a:bodyPr>
            <a:normAutofit fontScale="90000"/>
          </a:bodyPr>
          <a:lstStyle/>
          <a:p>
            <a:r>
              <a:rPr lang="en-US" dirty="0" smtClean="0"/>
              <a:t>REVIEW -  MEASUREMENT SCALES </a:t>
            </a:r>
            <a:endParaRPr lang="ro-RO" dirty="0"/>
          </a:p>
        </p:txBody>
      </p:sp>
      <p:sp>
        <p:nvSpPr>
          <p:cNvPr id="3" name="Content Placeholder 2"/>
          <p:cNvSpPr>
            <a:spLocks noGrp="1"/>
          </p:cNvSpPr>
          <p:nvPr>
            <p:ph idx="1"/>
          </p:nvPr>
        </p:nvSpPr>
        <p:spPr>
          <a:xfrm>
            <a:off x="508001" y="1524000"/>
            <a:ext cx="8407399" cy="4517363"/>
          </a:xfrm>
        </p:spPr>
        <p:txBody>
          <a:bodyPr>
            <a:normAutofit/>
          </a:bodyPr>
          <a:lstStyle/>
          <a:p>
            <a:pPr>
              <a:buNone/>
            </a:pPr>
            <a:r>
              <a:rPr lang="en-US" sz="1600" dirty="0" smtClean="0">
                <a:solidFill>
                  <a:schemeClr val="tx1"/>
                </a:solidFill>
              </a:rPr>
              <a:t>An </a:t>
            </a:r>
            <a:r>
              <a:rPr lang="en-US" sz="1600" b="1" dirty="0" smtClean="0">
                <a:solidFill>
                  <a:schemeClr val="tx1"/>
                </a:solidFill>
              </a:rPr>
              <a:t>interval scale </a:t>
            </a:r>
            <a:r>
              <a:rPr lang="en-US" sz="1600" dirty="0" smtClean="0">
                <a:solidFill>
                  <a:schemeClr val="tx1"/>
                </a:solidFill>
              </a:rPr>
              <a:t>is a measure in which the relative distance between any two sequential values is the same.</a:t>
            </a:r>
          </a:p>
          <a:p>
            <a:pPr lvl="1">
              <a:buNone/>
            </a:pPr>
            <a:r>
              <a:rPr lang="en-US" sz="1400" dirty="0" smtClean="0">
                <a:solidFill>
                  <a:schemeClr val="tx1"/>
                </a:solidFill>
              </a:rPr>
              <a:t> To borrow an example from physical science, consider the Celsius scale for measuring temperature. An increase from 3 degrees to 4 degrees is identical to an increase from 55 degrees to 56 degrees. </a:t>
            </a:r>
          </a:p>
          <a:p>
            <a:pPr>
              <a:buNone/>
            </a:pPr>
            <a:endParaRPr lang="en-US" sz="1600" dirty="0" smtClean="0">
              <a:solidFill>
                <a:schemeClr val="tx1"/>
              </a:solidFill>
            </a:endParaRPr>
          </a:p>
          <a:p>
            <a:pPr>
              <a:buNone/>
            </a:pPr>
            <a:endParaRPr lang="en-US" sz="1600" dirty="0" smtClean="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399" cy="5584163"/>
          </a:xfrm>
        </p:spPr>
        <p:txBody>
          <a:bodyPr>
            <a:normAutofit/>
          </a:bodyPr>
          <a:lstStyle/>
          <a:p>
            <a:pPr algn="just">
              <a:buNone/>
            </a:pPr>
            <a:r>
              <a:rPr lang="en-US" b="1" dirty="0" smtClean="0">
                <a:solidFill>
                  <a:schemeClr val="tx1"/>
                </a:solidFill>
              </a:rPr>
              <a:t>Example. </a:t>
            </a:r>
            <a:r>
              <a:rPr lang="en-US" b="1" i="1" dirty="0" smtClean="0">
                <a:solidFill>
                  <a:schemeClr val="tx1"/>
                </a:solidFill>
              </a:rPr>
              <a:t>A researcher conducts a study in order to evaluate the effect of noise on </a:t>
            </a:r>
            <a:r>
              <a:rPr lang="en-US" i="1" dirty="0" smtClean="0">
                <a:solidFill>
                  <a:schemeClr val="tx1"/>
                </a:solidFill>
              </a:rPr>
              <a:t>altruistic behavior. Each of the 200 subjects who participate in the experiment is randomly assigned to one of two experimental conditions. Subjects in both conditions are given a one-hour test which is ostensibly a measure of intelligence. </a:t>
            </a:r>
          </a:p>
          <a:p>
            <a:pPr algn="just">
              <a:buNone/>
            </a:pPr>
            <a:r>
              <a:rPr lang="en-US" i="1" dirty="0" smtClean="0">
                <a:solidFill>
                  <a:schemeClr val="tx1"/>
                </a:solidFill>
              </a:rPr>
              <a:t>During the test the 100 subjects in Group 1 are exposed to continual loud noise, which they are told is due to a malfunctioning generator.</a:t>
            </a:r>
          </a:p>
          <a:p>
            <a:pPr algn="just">
              <a:buNone/>
            </a:pPr>
            <a:r>
              <a:rPr lang="en-US" i="1" dirty="0" smtClean="0">
                <a:solidFill>
                  <a:schemeClr val="tx1"/>
                </a:solidFill>
              </a:rPr>
              <a:t>The 100 subjects in Group 2 are not exposed to any noise during the test. Upon completion of this stage of the experiment, each subject on leaving the room is confronted by a middle-aged man whose arm is in a sling. The man asks the subject if she would be willing to help him carry a heavy package to his car. In actuality, the man requesting help is an experimental confederate (i.e., working for the experimenter). </a:t>
            </a:r>
          </a:p>
          <a:p>
            <a:pPr algn="just">
              <a:buNone/>
            </a:pPr>
            <a:r>
              <a:rPr lang="en-US" i="1" dirty="0" smtClean="0">
                <a:solidFill>
                  <a:schemeClr val="tx1"/>
                </a:solidFill>
              </a:rPr>
              <a:t>The number of subjects in each group who help the man is recorded. Thirty of the 100 subjects who were exposed to noise elect to help the man, while 60 of the 100 subjects who were not exposed to noise elect to help the man. Do the data indicate that altruistic behavior is influenced by noise?</a:t>
            </a:r>
            <a:endParaRPr lang="ro-RO"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399" cy="5584163"/>
          </a:xfrm>
        </p:spPr>
        <p:txBody>
          <a:bodyPr>
            <a:noAutofit/>
          </a:bodyPr>
          <a:lstStyle/>
          <a:p>
            <a:pPr algn="just">
              <a:buNone/>
            </a:pPr>
            <a:r>
              <a:rPr lang="en-US" sz="1600" dirty="0" smtClean="0">
                <a:solidFill>
                  <a:schemeClr val="tx1"/>
                </a:solidFill>
              </a:rPr>
              <a:t>The data for the Example can be summarized in the form of a 2 × 2 contingency </a:t>
            </a:r>
            <a:r>
              <a:rPr lang="ro-RO" sz="1600" dirty="0" smtClean="0">
                <a:solidFill>
                  <a:schemeClr val="tx1"/>
                </a:solidFill>
              </a:rPr>
              <a:t>table</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The appropriate test to employ for evaluating the Example is the </a:t>
            </a:r>
            <a:r>
              <a:rPr lang="en-US" sz="1600" b="1" dirty="0" smtClean="0">
                <a:solidFill>
                  <a:schemeClr val="tx1"/>
                </a:solidFill>
              </a:rPr>
              <a:t>chi-square test for homogeneity. </a:t>
            </a:r>
            <a:r>
              <a:rPr lang="en-US" sz="1600" dirty="0" smtClean="0">
                <a:solidFill>
                  <a:schemeClr val="tx1"/>
                </a:solidFill>
              </a:rPr>
              <a:t>This is the case, since the design of the study involves the use of categorical data (i.e., frequencies for each of the </a:t>
            </a:r>
            <a:r>
              <a:rPr lang="en-US" sz="1600" i="1" dirty="0" smtClean="0">
                <a:solidFill>
                  <a:schemeClr val="tx1"/>
                </a:solidFill>
              </a:rPr>
              <a:t>r × c cells in the contingency table) with multiple independent </a:t>
            </a:r>
            <a:r>
              <a:rPr lang="en-US" sz="1600" dirty="0" smtClean="0">
                <a:solidFill>
                  <a:schemeClr val="tx1"/>
                </a:solidFill>
              </a:rPr>
              <a:t>samples (specifically two) that are categorized on a single dimension (altruism). </a:t>
            </a:r>
          </a:p>
          <a:p>
            <a:pPr algn="just">
              <a:buNone/>
            </a:pPr>
            <a:r>
              <a:rPr lang="en-US" sz="1600" dirty="0" smtClean="0">
                <a:solidFill>
                  <a:schemeClr val="tx1"/>
                </a:solidFill>
              </a:rPr>
              <a:t>To be more specific, the differential treatments to which the two groups are exposed (i.e., </a:t>
            </a:r>
            <a:r>
              <a:rPr lang="en-US" sz="1600" b="1" dirty="0" smtClean="0">
                <a:solidFill>
                  <a:schemeClr val="tx1"/>
                </a:solidFill>
              </a:rPr>
              <a:t>noise versus no-noise) </a:t>
            </a:r>
            <a:r>
              <a:rPr lang="en-US" sz="1600" u="sng" dirty="0" smtClean="0">
                <a:solidFill>
                  <a:schemeClr val="tx1"/>
                </a:solidFill>
              </a:rPr>
              <a:t>constitute the independent variable</a:t>
            </a:r>
            <a:r>
              <a:rPr lang="en-US" sz="1600" b="1" dirty="0" smtClean="0">
                <a:solidFill>
                  <a:schemeClr val="tx1"/>
                </a:solidFill>
              </a:rPr>
              <a:t>. </a:t>
            </a:r>
          </a:p>
          <a:p>
            <a:pPr algn="just">
              <a:buNone/>
            </a:pPr>
            <a:r>
              <a:rPr lang="en-US" sz="1600" dirty="0" smtClean="0">
                <a:solidFill>
                  <a:schemeClr val="tx1"/>
                </a:solidFill>
              </a:rPr>
              <a:t>The latter variable is the row variable, since it is represented by the two rows in the table. Note that the researcher assigns 100 subjects to each of the two levels of the independent variable prior to the data collection phase of the study. This is consistent with the fact that when the </a:t>
            </a:r>
            <a:r>
              <a:rPr lang="en-US" sz="1600" b="1" dirty="0" smtClean="0">
                <a:solidFill>
                  <a:schemeClr val="tx1"/>
                </a:solidFill>
              </a:rPr>
              <a:t>chi-square test for homogeneity is employed, </a:t>
            </a:r>
            <a:r>
              <a:rPr lang="en-US" sz="1600" dirty="0" smtClean="0">
                <a:solidFill>
                  <a:schemeClr val="tx1"/>
                </a:solidFill>
              </a:rPr>
              <a:t>the sums for the row variable are predetermined prior to collecting the data.</a:t>
            </a:r>
            <a:endParaRPr lang="ro-RO" sz="1600" dirty="0">
              <a:solidFill>
                <a:schemeClr val="tx1"/>
              </a:solidFill>
            </a:endParaRPr>
          </a:p>
        </p:txBody>
      </p:sp>
      <p:pic>
        <p:nvPicPr>
          <p:cNvPr id="216066" name="Picture 2"/>
          <p:cNvPicPr>
            <a:picLocks noChangeAspect="1" noChangeArrowheads="1"/>
          </p:cNvPicPr>
          <p:nvPr/>
        </p:nvPicPr>
        <p:blipFill>
          <a:blip r:embed="rId2" cstate="print"/>
          <a:srcRect/>
          <a:stretch>
            <a:fillRect/>
          </a:stretch>
        </p:blipFill>
        <p:spPr bwMode="auto">
          <a:xfrm>
            <a:off x="1219200" y="990600"/>
            <a:ext cx="600075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399" cy="5584163"/>
          </a:xfrm>
        </p:spPr>
        <p:txBody>
          <a:bodyPr>
            <a:noAutofit/>
          </a:bodyPr>
          <a:lstStyle/>
          <a:p>
            <a:pPr algn="just">
              <a:buNone/>
            </a:pPr>
            <a:r>
              <a:rPr lang="ro-RO" sz="1600" dirty="0" smtClean="0">
                <a:solidFill>
                  <a:schemeClr val="tx1"/>
                </a:solidFill>
              </a:rPr>
              <a:t>The dependent </a:t>
            </a:r>
            <a:r>
              <a:rPr lang="ro-RO" sz="1600" dirty="0" err="1" smtClean="0">
                <a:solidFill>
                  <a:schemeClr val="tx1"/>
                </a:solidFill>
              </a:rPr>
              <a:t>variable</a:t>
            </a:r>
            <a:r>
              <a:rPr lang="ro-RO" sz="1600" dirty="0" smtClean="0">
                <a:solidFill>
                  <a:schemeClr val="tx1"/>
                </a:solidFill>
              </a:rPr>
              <a:t> </a:t>
            </a:r>
            <a:r>
              <a:rPr lang="ro-RO" sz="1600" dirty="0" err="1" smtClean="0">
                <a:solidFill>
                  <a:schemeClr val="tx1"/>
                </a:solidFill>
              </a:rPr>
              <a:t>is</a:t>
            </a:r>
            <a:r>
              <a:rPr lang="en-US" sz="1600" dirty="0" smtClean="0">
                <a:solidFill>
                  <a:schemeClr val="tx1"/>
                </a:solidFill>
              </a:rPr>
              <a:t> whether or not a subject exhibits altruistic behavior. The latter variable is represented by the two categories </a:t>
            </a:r>
            <a:r>
              <a:rPr lang="en-US" sz="1600" b="1" dirty="0" smtClean="0">
                <a:solidFill>
                  <a:schemeClr val="tx1"/>
                </a:solidFill>
              </a:rPr>
              <a:t>helped the confederate versus did not help the confederate. </a:t>
            </a:r>
            <a:r>
              <a:rPr lang="en-US" sz="1600" dirty="0" smtClean="0">
                <a:solidFill>
                  <a:schemeClr val="tx1"/>
                </a:solidFill>
              </a:rPr>
              <a:t>The dependent variable is the column variable, since it is represented by the two columns in the table. </a:t>
            </a:r>
          </a:p>
          <a:p>
            <a:pPr algn="just">
              <a:buNone/>
            </a:pPr>
            <a:endParaRPr lang="en-US" sz="1600" dirty="0" smtClean="0">
              <a:solidFill>
                <a:schemeClr val="tx1"/>
              </a:solidFill>
            </a:endParaRPr>
          </a:p>
          <a:p>
            <a:pPr algn="just">
              <a:buNone/>
            </a:pPr>
            <a:r>
              <a:rPr lang="en-US" sz="1600" dirty="0" smtClean="0">
                <a:solidFill>
                  <a:schemeClr val="tx1"/>
                </a:solidFill>
              </a:rPr>
              <a:t>The hypothesis that is evaluated with the </a:t>
            </a:r>
            <a:r>
              <a:rPr lang="en-US" sz="1600" b="1" dirty="0" smtClean="0">
                <a:solidFill>
                  <a:schemeClr val="tx1"/>
                </a:solidFill>
              </a:rPr>
              <a:t>chi-square test for homogeneity </a:t>
            </a:r>
            <a:r>
              <a:rPr lang="en-US" sz="1600" dirty="0" smtClean="0">
                <a:solidFill>
                  <a:schemeClr val="tx1"/>
                </a:solidFill>
              </a:rPr>
              <a:t>is </a:t>
            </a:r>
            <a:r>
              <a:rPr lang="en-US" sz="1600" dirty="0" smtClean="0">
                <a:solidFill>
                  <a:srgbClr val="7030A0"/>
                </a:solidFill>
              </a:rPr>
              <a:t>whether there is a difference between</a:t>
            </a:r>
            <a:r>
              <a:rPr lang="en-US" sz="1600" b="1" dirty="0" smtClean="0">
                <a:solidFill>
                  <a:srgbClr val="7030A0"/>
                </a:solidFill>
              </a:rPr>
              <a:t> </a:t>
            </a:r>
            <a:r>
              <a:rPr lang="en-US" sz="1600" dirty="0" smtClean="0">
                <a:solidFill>
                  <a:srgbClr val="7030A0"/>
                </a:solidFill>
              </a:rPr>
              <a:t>the two groups with respect to the proportion of subjects who help the confederate.</a:t>
            </a:r>
          </a:p>
          <a:p>
            <a:pPr algn="just">
              <a:buNone/>
            </a:pPr>
            <a:endParaRPr lang="en-US" sz="1600" dirty="0" smtClean="0">
              <a:solidFill>
                <a:srgbClr val="7030A0"/>
              </a:solidFill>
            </a:endParaRPr>
          </a:p>
          <a:p>
            <a:pPr algn="just">
              <a:buNone/>
            </a:pPr>
            <a:endParaRPr lang="en-US" sz="1600" dirty="0" smtClean="0">
              <a:solidFill>
                <a:srgbClr val="7030A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b="1" u="sng" dirty="0" smtClean="0">
                <a:solidFill>
                  <a:schemeClr val="tx1"/>
                </a:solidFill>
              </a:rPr>
              <a:t>Conclusions:  </a:t>
            </a:r>
            <a:r>
              <a:rPr lang="en-US" sz="1600" dirty="0" smtClean="0">
                <a:solidFill>
                  <a:schemeClr val="tx1"/>
                </a:solidFill>
              </a:rPr>
              <a:t>The significant chi-square value obtained for Example  indicates that subjects who served in the </a:t>
            </a:r>
            <a:r>
              <a:rPr lang="en-US" sz="1600" b="1" dirty="0" smtClean="0">
                <a:solidFill>
                  <a:schemeClr val="tx1"/>
                </a:solidFill>
              </a:rPr>
              <a:t>noise condition helped the confederate significantly less than subjects who served </a:t>
            </a:r>
            <a:r>
              <a:rPr lang="en-US" sz="1600" dirty="0" smtClean="0">
                <a:solidFill>
                  <a:schemeClr val="tx1"/>
                </a:solidFill>
              </a:rPr>
              <a:t>in the </a:t>
            </a:r>
            <a:r>
              <a:rPr lang="en-US" sz="1600" b="1" dirty="0" smtClean="0">
                <a:solidFill>
                  <a:schemeClr val="tx1"/>
                </a:solidFill>
              </a:rPr>
              <a:t>no noise condition. </a:t>
            </a:r>
          </a:p>
          <a:p>
            <a:pPr algn="just">
              <a:buNone/>
            </a:pPr>
            <a:endParaRPr lang="en-US" sz="1600" b="1" dirty="0" smtClean="0">
              <a:solidFill>
                <a:schemeClr val="tx1"/>
              </a:solidFill>
            </a:endParaRPr>
          </a:p>
          <a:p>
            <a:pPr algn="just">
              <a:buNone/>
            </a:pPr>
            <a:r>
              <a:rPr lang="en-US" sz="1600" b="1" dirty="0" smtClean="0">
                <a:solidFill>
                  <a:schemeClr val="tx1"/>
                </a:solidFill>
              </a:rPr>
              <a:t>This can be confirmed by visual inspection of the contingency table, which reveals </a:t>
            </a:r>
            <a:r>
              <a:rPr lang="en-US" sz="1600" dirty="0" smtClean="0">
                <a:solidFill>
                  <a:schemeClr val="tx1"/>
                </a:solidFill>
              </a:rPr>
              <a:t>that twice as many subjects who served in the </a:t>
            </a:r>
            <a:r>
              <a:rPr lang="en-US" sz="1600" b="1" dirty="0" smtClean="0">
                <a:solidFill>
                  <a:schemeClr val="tx1"/>
                </a:solidFill>
              </a:rPr>
              <a:t>no noise condition helped the  confederate </a:t>
            </a:r>
            <a:r>
              <a:rPr lang="en-US" sz="1600" dirty="0" smtClean="0">
                <a:solidFill>
                  <a:schemeClr val="tx1"/>
                </a:solidFill>
              </a:rPr>
              <a:t>than subjects who served in the </a:t>
            </a:r>
            <a:r>
              <a:rPr lang="en-US" sz="1600" b="1" dirty="0" smtClean="0">
                <a:solidFill>
                  <a:schemeClr val="tx1"/>
                </a:solidFill>
              </a:rPr>
              <a:t>noise condition.</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399" cy="5584163"/>
          </a:xfrm>
        </p:spPr>
        <p:txBody>
          <a:bodyPr>
            <a:noAutofit/>
          </a:bodyPr>
          <a:lstStyle/>
          <a:p>
            <a:pPr algn="just">
              <a:buNone/>
            </a:pPr>
            <a:r>
              <a:rPr lang="en-US" sz="1600" b="1" dirty="0" smtClean="0">
                <a:solidFill>
                  <a:schemeClr val="tx1"/>
                </a:solidFill>
              </a:rPr>
              <a:t>Example2.  </a:t>
            </a:r>
            <a:r>
              <a:rPr lang="en-US" sz="1600" dirty="0" smtClean="0">
                <a:solidFill>
                  <a:schemeClr val="tx1"/>
                </a:solidFill>
              </a:rPr>
              <a:t>A researcher wants to determine if there is a relationship between the personality dimension of introversion-extroversion and political affiliation. Two hundred people are recruited to participate in the study. All of the subjects are given a personality test on the basis of which each subject is classified as an introvert or an extrovert. Each subject is then asked to indicate whether he or she is a Democrat or a Republican. </a:t>
            </a:r>
          </a:p>
          <a:p>
            <a:pPr algn="just">
              <a:buNone/>
            </a:pPr>
            <a:r>
              <a:rPr lang="en-US" sz="1600" dirty="0" smtClean="0">
                <a:solidFill>
                  <a:schemeClr val="tx1"/>
                </a:solidFill>
              </a:rPr>
              <a:t>The data for Example2, which can be summarized in the form of a 2 × 2 contingency table, are presented the next table. Do the data indicate there is a significant relationship between one’s political affiliation and whether or not one is an introvert versus an extrovert?</a:t>
            </a:r>
          </a:p>
          <a:p>
            <a:pPr algn="just">
              <a:buNone/>
            </a:pPr>
            <a:endParaRPr lang="en-US" sz="1600" dirty="0" smtClean="0">
              <a:solidFill>
                <a:schemeClr val="tx1"/>
              </a:solidFill>
            </a:endParaRPr>
          </a:p>
        </p:txBody>
      </p:sp>
      <p:pic>
        <p:nvPicPr>
          <p:cNvPr id="217090" name="Picture 2"/>
          <p:cNvPicPr>
            <a:picLocks noChangeAspect="1" noChangeArrowheads="1"/>
          </p:cNvPicPr>
          <p:nvPr/>
        </p:nvPicPr>
        <p:blipFill>
          <a:blip r:embed="rId2" cstate="print"/>
          <a:srcRect/>
          <a:stretch>
            <a:fillRect/>
          </a:stretch>
        </p:blipFill>
        <p:spPr bwMode="auto">
          <a:xfrm>
            <a:off x="1524000" y="3352800"/>
            <a:ext cx="4886325" cy="1151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dirty="0" smtClean="0">
                <a:solidFill>
                  <a:schemeClr val="tx1"/>
                </a:solidFill>
              </a:rPr>
              <a:t>The appropriate test to employ for evaluating Example2 is the </a:t>
            </a:r>
            <a:r>
              <a:rPr lang="en-US" sz="1600" b="1" dirty="0" smtClean="0">
                <a:solidFill>
                  <a:schemeClr val="tx1"/>
                </a:solidFill>
              </a:rPr>
              <a:t>chi-square test of independence. </a:t>
            </a:r>
          </a:p>
          <a:p>
            <a:pPr algn="just">
              <a:buNone/>
            </a:pPr>
            <a:endParaRPr lang="en-US" sz="800" b="1" dirty="0" smtClean="0">
              <a:solidFill>
                <a:schemeClr val="tx1"/>
              </a:solidFill>
            </a:endParaRPr>
          </a:p>
          <a:p>
            <a:pPr algn="just">
              <a:buNone/>
            </a:pPr>
            <a:r>
              <a:rPr lang="en-US" sz="1600" dirty="0" smtClean="0">
                <a:solidFill>
                  <a:schemeClr val="tx1"/>
                </a:solidFill>
              </a:rPr>
              <a:t>This is the case since:</a:t>
            </a:r>
          </a:p>
          <a:p>
            <a:pPr algn="just">
              <a:buNone/>
            </a:pPr>
            <a:r>
              <a:rPr lang="en-US" sz="1600" dirty="0" smtClean="0">
                <a:solidFill>
                  <a:schemeClr val="tx1"/>
                </a:solidFill>
              </a:rPr>
              <a:t> a) The study involves a single sample that is categorized on two dimensions; </a:t>
            </a:r>
          </a:p>
          <a:p>
            <a:pPr algn="just">
              <a:buNone/>
            </a:pPr>
            <a:r>
              <a:rPr lang="en-US" sz="1600" dirty="0" smtClean="0">
                <a:solidFill>
                  <a:schemeClr val="tx1"/>
                </a:solidFill>
              </a:rPr>
              <a:t>b) The data are comprised of frequencies for each of the </a:t>
            </a:r>
            <a:r>
              <a:rPr lang="en-US" sz="1600" i="1" dirty="0" smtClean="0">
                <a:solidFill>
                  <a:schemeClr val="tx1"/>
                </a:solidFill>
              </a:rPr>
              <a:t>r × c cells in </a:t>
            </a:r>
            <a:r>
              <a:rPr lang="en-US" sz="1600" dirty="0" smtClean="0">
                <a:solidFill>
                  <a:schemeClr val="tx1"/>
                </a:solidFill>
              </a:rPr>
              <a:t>the contingency table. </a:t>
            </a:r>
          </a:p>
          <a:p>
            <a:pPr algn="just">
              <a:buNone/>
            </a:pPr>
            <a:r>
              <a:rPr lang="en-US" sz="1600" dirty="0" smtClean="0">
                <a:solidFill>
                  <a:schemeClr val="tx1"/>
                </a:solidFill>
              </a:rPr>
              <a:t>To be more specific, a sample of 200 subjects is categorized on the following two dimensions, with each dimension being comprised of two mutually exclusive categories:</a:t>
            </a:r>
          </a:p>
          <a:p>
            <a:pPr lvl="1" algn="just">
              <a:buNone/>
            </a:pPr>
            <a:r>
              <a:rPr lang="en-US" sz="1400" dirty="0" smtClean="0">
                <a:solidFill>
                  <a:schemeClr val="tx1"/>
                </a:solidFill>
              </a:rPr>
              <a:t> a) </a:t>
            </a:r>
            <a:r>
              <a:rPr lang="en-US" sz="1400" b="1" dirty="0" smtClean="0">
                <a:solidFill>
                  <a:schemeClr val="tx1"/>
                </a:solidFill>
              </a:rPr>
              <a:t>introvert </a:t>
            </a:r>
            <a:r>
              <a:rPr lang="en-US" sz="1400" dirty="0" smtClean="0">
                <a:solidFill>
                  <a:schemeClr val="tx1"/>
                </a:solidFill>
              </a:rPr>
              <a:t>versus </a:t>
            </a:r>
            <a:r>
              <a:rPr lang="en-US" sz="1400" b="1" dirty="0" smtClean="0">
                <a:solidFill>
                  <a:schemeClr val="tx1"/>
                </a:solidFill>
              </a:rPr>
              <a:t>extrovert</a:t>
            </a:r>
            <a:r>
              <a:rPr lang="en-US" sz="1400" dirty="0" smtClean="0">
                <a:solidFill>
                  <a:schemeClr val="tx1"/>
                </a:solidFill>
              </a:rPr>
              <a:t>; </a:t>
            </a:r>
          </a:p>
          <a:p>
            <a:pPr lvl="1" algn="just">
              <a:buNone/>
            </a:pPr>
            <a:r>
              <a:rPr lang="en-US" sz="1400" dirty="0" smtClean="0">
                <a:solidFill>
                  <a:schemeClr val="tx1"/>
                </a:solidFill>
              </a:rPr>
              <a:t>b) </a:t>
            </a:r>
            <a:r>
              <a:rPr lang="en-US" sz="1400" b="1" dirty="0" smtClean="0">
                <a:solidFill>
                  <a:schemeClr val="tx1"/>
                </a:solidFill>
              </a:rPr>
              <a:t>Democrat </a:t>
            </a:r>
            <a:r>
              <a:rPr lang="en-US" sz="1400" dirty="0" smtClean="0">
                <a:solidFill>
                  <a:schemeClr val="tx1"/>
                </a:solidFill>
              </a:rPr>
              <a:t>versus </a:t>
            </a:r>
            <a:r>
              <a:rPr lang="en-US" sz="1400" b="1" dirty="0" smtClean="0">
                <a:solidFill>
                  <a:schemeClr val="tx1"/>
                </a:solidFill>
              </a:rPr>
              <a:t>Republican.</a:t>
            </a:r>
          </a:p>
          <a:p>
            <a:pPr lvl="1" algn="just">
              <a:buNone/>
            </a:pPr>
            <a:endParaRPr lang="en-US" sz="800" dirty="0" smtClean="0">
              <a:solidFill>
                <a:schemeClr val="tx1"/>
              </a:solidFill>
            </a:endParaRPr>
          </a:p>
          <a:p>
            <a:pPr algn="just">
              <a:buNone/>
            </a:pPr>
            <a:r>
              <a:rPr lang="en-US" dirty="0" smtClean="0">
                <a:solidFill>
                  <a:schemeClr val="tx1"/>
                </a:solidFill>
              </a:rPr>
              <a:t> In Example2</a:t>
            </a:r>
            <a:r>
              <a:rPr lang="en-US" sz="1600" dirty="0" smtClean="0">
                <a:solidFill>
                  <a:schemeClr val="tx1"/>
                </a:solidFill>
              </a:rPr>
              <a:t> the </a:t>
            </a:r>
            <a:r>
              <a:rPr lang="en-US" sz="1600" b="1" dirty="0" smtClean="0">
                <a:solidFill>
                  <a:schemeClr val="tx1"/>
                </a:solidFill>
              </a:rPr>
              <a:t>introvert–extrovert </a:t>
            </a:r>
            <a:r>
              <a:rPr lang="en-US" sz="1600" dirty="0" smtClean="0">
                <a:solidFill>
                  <a:schemeClr val="tx1"/>
                </a:solidFill>
              </a:rPr>
              <a:t>dimension is the row variable and the </a:t>
            </a:r>
            <a:r>
              <a:rPr lang="en-US" sz="1600" b="1" dirty="0" smtClean="0">
                <a:solidFill>
                  <a:schemeClr val="tx1"/>
                </a:solidFill>
              </a:rPr>
              <a:t>Democrat–Republican </a:t>
            </a:r>
            <a:r>
              <a:rPr lang="en-US" sz="1600" dirty="0" smtClean="0">
                <a:solidFill>
                  <a:schemeClr val="tx1"/>
                </a:solidFill>
              </a:rPr>
              <a:t>dimension is the column variable.</a:t>
            </a:r>
          </a:p>
          <a:p>
            <a:pPr algn="just">
              <a:buNone/>
            </a:pPr>
            <a:r>
              <a:rPr lang="en-US" sz="1600" dirty="0" smtClean="0">
                <a:solidFill>
                  <a:schemeClr val="tx1"/>
                </a:solidFill>
              </a:rPr>
              <a:t> Note that in selecting the sample of 200 subjects, the researcher does not determine beforehand the number of introverts, extroverts, Democrats, and Republicans to include in the study.  </a:t>
            </a:r>
          </a:p>
          <a:p>
            <a:pPr algn="just">
              <a:buNone/>
            </a:pPr>
            <a:r>
              <a:rPr lang="en-US" sz="1600" dirty="0" smtClean="0">
                <a:solidFill>
                  <a:schemeClr val="tx1"/>
                </a:solidFill>
              </a:rPr>
              <a:t>Thus, in Example 2 (consistent with the use of the </a:t>
            </a:r>
            <a:r>
              <a:rPr lang="en-US" sz="1600" b="1" dirty="0" smtClean="0">
                <a:solidFill>
                  <a:schemeClr val="tx1"/>
                </a:solidFill>
              </a:rPr>
              <a:t>chi-square test of independence</a:t>
            </a:r>
            <a:r>
              <a:rPr lang="en-US" sz="1600" dirty="0" smtClean="0">
                <a:solidFill>
                  <a:schemeClr val="tx1"/>
                </a:solidFill>
              </a:rPr>
              <a:t>) the sums of the rows and columns (which are referred to as the marginal sums) are not predetermined. The hypothesis that is evaluated with the </a:t>
            </a:r>
            <a:r>
              <a:rPr lang="en-US" sz="1600" b="1" dirty="0" smtClean="0">
                <a:solidFill>
                  <a:schemeClr val="tx1"/>
                </a:solidFill>
              </a:rPr>
              <a:t>chi-square test of independence</a:t>
            </a:r>
            <a:r>
              <a:rPr lang="en-US" sz="1600" dirty="0" smtClean="0">
                <a:solidFill>
                  <a:schemeClr val="tx1"/>
                </a:solidFill>
              </a:rPr>
              <a:t> is whether the two dimensions are independent of one another.</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dirty="0" smtClean="0">
                <a:solidFill>
                  <a:schemeClr val="tx1"/>
                </a:solidFill>
              </a:rPr>
              <a:t>Even though the hypotheses evaluated with the </a:t>
            </a:r>
            <a:r>
              <a:rPr lang="en-US" sz="1600" b="1" dirty="0" smtClean="0">
                <a:solidFill>
                  <a:schemeClr val="tx1"/>
                </a:solidFill>
              </a:rPr>
              <a:t>chi-square test for homogeneity and the </a:t>
            </a:r>
            <a:r>
              <a:rPr lang="en-US" sz="1600" b="1" dirty="0" err="1" smtClean="0">
                <a:solidFill>
                  <a:schemeClr val="tx1"/>
                </a:solidFill>
              </a:rPr>
              <a:t>chisquare</a:t>
            </a:r>
            <a:r>
              <a:rPr lang="en-US" sz="1600" b="1" dirty="0" smtClean="0">
                <a:solidFill>
                  <a:schemeClr val="tx1"/>
                </a:solidFill>
              </a:rPr>
              <a:t> test of independence are not identical, </a:t>
            </a:r>
            <a:r>
              <a:rPr lang="en-US" sz="1600" dirty="0" smtClean="0">
                <a:solidFill>
                  <a:schemeClr val="tx1"/>
                </a:solidFill>
              </a:rPr>
              <a:t>generic null and alternative hypotheses employing common symbolic notation can be used for both tests. </a:t>
            </a:r>
          </a:p>
          <a:p>
            <a:pPr algn="just">
              <a:buNone/>
            </a:pPr>
            <a:endParaRPr lang="en-US" sz="1600" dirty="0" smtClean="0">
              <a:solidFill>
                <a:schemeClr val="tx1"/>
              </a:solidFill>
            </a:endParaRPr>
          </a:p>
          <a:p>
            <a:pPr algn="just">
              <a:buNone/>
            </a:pPr>
            <a:r>
              <a:rPr lang="en-US" sz="1600" dirty="0" smtClean="0">
                <a:solidFill>
                  <a:schemeClr val="tx1"/>
                </a:solidFill>
              </a:rPr>
              <a:t>The generic null and alternative hypotheses employ the observed and expected cell frequencies in the underlying population(s) represented by the sample(s). The observed and expected cell frequencies for the population(s) are represented respectively by the lower case Greek letters </a:t>
            </a:r>
            <a:r>
              <a:rPr lang="en-US" sz="1600" b="1" dirty="0" smtClean="0">
                <a:solidFill>
                  <a:schemeClr val="tx1"/>
                </a:solidFill>
              </a:rPr>
              <a:t>omicron (</a:t>
            </a:r>
            <a:r>
              <a:rPr lang="el-GR" sz="1600" b="1" dirty="0" smtClean="0">
                <a:solidFill>
                  <a:schemeClr val="tx1"/>
                </a:solidFill>
              </a:rPr>
              <a:t>ο</a:t>
            </a:r>
            <a:r>
              <a:rPr lang="en-US" sz="1600" b="1" dirty="0" smtClean="0">
                <a:solidFill>
                  <a:schemeClr val="tx1"/>
                </a:solidFill>
              </a:rPr>
              <a:t>) and epsilon (</a:t>
            </a:r>
            <a:r>
              <a:rPr lang="el-GR" sz="1600" b="1" dirty="0" smtClean="0">
                <a:solidFill>
                  <a:schemeClr val="tx1"/>
                </a:solidFill>
              </a:rPr>
              <a:t>ε</a:t>
            </a:r>
            <a:r>
              <a:rPr lang="en-US" sz="1600" b="1" dirty="0" smtClean="0">
                <a:solidFill>
                  <a:schemeClr val="tx1"/>
                </a:solidFill>
              </a:rPr>
              <a:t>).</a:t>
            </a:r>
            <a:endParaRPr lang="en-US" sz="1600" dirty="0" smtClean="0">
              <a:solidFill>
                <a:schemeClr val="tx1"/>
              </a:solidFill>
            </a:endParaRPr>
          </a:p>
          <a:p>
            <a:pPr algn="just">
              <a:buNone/>
            </a:pPr>
            <a:endParaRPr lang="en-US" sz="1600" dirty="0" smtClean="0">
              <a:solidFill>
                <a:schemeClr val="tx1"/>
              </a:solidFill>
            </a:endParaRPr>
          </a:p>
          <a:p>
            <a:pPr>
              <a:buNone/>
            </a:pPr>
            <a:r>
              <a:rPr lang="en-US" sz="1600" b="1" dirty="0" smtClean="0">
                <a:solidFill>
                  <a:schemeClr val="tx1"/>
                </a:solidFill>
              </a:rPr>
              <a:t>Null hypothesis  H</a:t>
            </a:r>
            <a:r>
              <a:rPr lang="en-US" sz="1600" b="1" baseline="-25000" dirty="0" smtClean="0">
                <a:solidFill>
                  <a:schemeClr val="tx1"/>
                </a:solidFill>
              </a:rPr>
              <a:t>0</a:t>
            </a:r>
            <a:r>
              <a:rPr lang="en-US" sz="1600" b="1" dirty="0" smtClean="0">
                <a:solidFill>
                  <a:schemeClr val="tx1"/>
                </a:solidFill>
              </a:rPr>
              <a:t>: </a:t>
            </a:r>
            <a:r>
              <a:rPr lang="el-GR" sz="1600" b="1" dirty="0" smtClean="0">
                <a:solidFill>
                  <a:schemeClr val="tx1"/>
                </a:solidFill>
              </a:rPr>
              <a:t>ο</a:t>
            </a:r>
            <a:r>
              <a:rPr lang="en-US" sz="1600" b="1" i="1" baseline="-25000" dirty="0" err="1" smtClean="0">
                <a:solidFill>
                  <a:schemeClr val="tx1"/>
                </a:solidFill>
              </a:rPr>
              <a:t>ij</a:t>
            </a:r>
            <a:r>
              <a:rPr lang="en-US" sz="1600" b="1" dirty="0" smtClean="0">
                <a:solidFill>
                  <a:schemeClr val="tx1"/>
                </a:solidFill>
              </a:rPr>
              <a:t>=</a:t>
            </a:r>
            <a:r>
              <a:rPr lang="el-GR" sz="1600" b="1" dirty="0" smtClean="0">
                <a:solidFill>
                  <a:schemeClr val="tx1"/>
                </a:solidFill>
              </a:rPr>
              <a:t> ε</a:t>
            </a:r>
            <a:r>
              <a:rPr lang="en-US" sz="1600" i="1" baseline="-25000" dirty="0" err="1" smtClean="0">
                <a:solidFill>
                  <a:schemeClr val="tx1"/>
                </a:solidFill>
              </a:rPr>
              <a:t>ij</a:t>
            </a:r>
            <a:r>
              <a:rPr lang="en-US" sz="1600" dirty="0" smtClean="0">
                <a:solidFill>
                  <a:schemeClr val="tx1"/>
                </a:solidFill>
              </a:rPr>
              <a:t>           for all cells </a:t>
            </a:r>
          </a:p>
          <a:p>
            <a:pPr>
              <a:buNone/>
            </a:pPr>
            <a:r>
              <a:rPr lang="ro-RO" sz="1600" dirty="0" smtClean="0">
                <a:solidFill>
                  <a:schemeClr val="tx1"/>
                </a:solidFill>
              </a:rPr>
              <a:t>  </a:t>
            </a:r>
          </a:p>
          <a:p>
            <a:pPr>
              <a:buNone/>
            </a:pPr>
            <a:r>
              <a:rPr lang="en-US" sz="1600" dirty="0" smtClean="0">
                <a:solidFill>
                  <a:schemeClr val="tx1"/>
                </a:solidFill>
              </a:rPr>
              <a:t>This notation indicates that in the underlying population(s) the sample(s) represent(s), for each of the </a:t>
            </a:r>
            <a:r>
              <a:rPr lang="en-US" sz="1600" i="1" dirty="0" smtClean="0">
                <a:solidFill>
                  <a:schemeClr val="tx1"/>
                </a:solidFill>
              </a:rPr>
              <a:t>r × c cells the observed frequency of a cell is equal to the expected frequency of the cell.</a:t>
            </a:r>
          </a:p>
          <a:p>
            <a:pPr>
              <a:buNone/>
            </a:pPr>
            <a:r>
              <a:rPr lang="en-US" sz="1600" dirty="0" smtClean="0">
                <a:solidFill>
                  <a:schemeClr val="tx1"/>
                </a:solidFill>
              </a:rPr>
              <a:t>With respect to the sample data, this translates into the observed frequency of each of the </a:t>
            </a:r>
            <a:r>
              <a:rPr lang="en-US" sz="1600" i="1" dirty="0" smtClean="0">
                <a:solidFill>
                  <a:schemeClr val="tx1"/>
                </a:solidFill>
              </a:rPr>
              <a:t>r × c </a:t>
            </a:r>
            <a:r>
              <a:rPr lang="en-US" sz="1600" dirty="0" smtClean="0">
                <a:solidFill>
                  <a:schemeClr val="tx1"/>
                </a:solidFill>
              </a:rPr>
              <a:t>cells being equal to the expected frequency of the cell.</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endParaRPr lang="en-US" sz="1600" b="1" dirty="0" smtClean="0">
              <a:solidFill>
                <a:schemeClr val="tx1"/>
              </a:solidFill>
            </a:endParaRPr>
          </a:p>
          <a:p>
            <a:pPr algn="just">
              <a:buNone/>
            </a:pPr>
            <a:r>
              <a:rPr lang="en-US" sz="1600" b="1" dirty="0" smtClean="0">
                <a:solidFill>
                  <a:schemeClr val="tx1"/>
                </a:solidFill>
              </a:rPr>
              <a:t>Alternative hypothesis:</a:t>
            </a:r>
            <a:r>
              <a:rPr lang="en-US" sz="1600" dirty="0" smtClean="0">
                <a:solidFill>
                  <a:schemeClr val="tx1"/>
                </a:solidFill>
              </a:rPr>
              <a:t> H</a:t>
            </a:r>
            <a:r>
              <a:rPr lang="en-US" sz="1600" baseline="-25000" dirty="0" smtClean="0">
                <a:solidFill>
                  <a:schemeClr val="tx1"/>
                </a:solidFill>
              </a:rPr>
              <a:t>1</a:t>
            </a:r>
            <a:r>
              <a:rPr lang="en-US" sz="1600" dirty="0" smtClean="0">
                <a:solidFill>
                  <a:schemeClr val="tx1"/>
                </a:solidFill>
              </a:rPr>
              <a:t>: </a:t>
            </a:r>
            <a:r>
              <a:rPr lang="el-GR" sz="1600" dirty="0" smtClean="0">
                <a:solidFill>
                  <a:schemeClr val="tx1"/>
                </a:solidFill>
              </a:rPr>
              <a:t>ο</a:t>
            </a:r>
            <a:r>
              <a:rPr lang="en-US" sz="1600" i="1" baseline="-25000" dirty="0" err="1" smtClean="0">
                <a:solidFill>
                  <a:schemeClr val="tx1"/>
                </a:solidFill>
              </a:rPr>
              <a:t>ij</a:t>
            </a:r>
            <a:r>
              <a:rPr lang="en-US" sz="1600" dirty="0" smtClean="0">
                <a:solidFill>
                  <a:schemeClr val="tx1"/>
                </a:solidFill>
              </a:rPr>
              <a:t>≠</a:t>
            </a:r>
            <a:r>
              <a:rPr lang="el-GR" sz="1600" dirty="0" smtClean="0">
                <a:solidFill>
                  <a:schemeClr val="tx1"/>
                </a:solidFill>
              </a:rPr>
              <a:t> ε</a:t>
            </a:r>
            <a:r>
              <a:rPr lang="en-US" sz="1600" i="1" baseline="-25000" dirty="0" err="1" smtClean="0">
                <a:solidFill>
                  <a:schemeClr val="tx1"/>
                </a:solidFill>
              </a:rPr>
              <a:t>ij</a:t>
            </a:r>
            <a:r>
              <a:rPr lang="en-US" sz="1600" dirty="0" smtClean="0">
                <a:solidFill>
                  <a:schemeClr val="tx1"/>
                </a:solidFill>
              </a:rPr>
              <a:t>  for at least one cell</a:t>
            </a:r>
          </a:p>
          <a:p>
            <a:pPr algn="just">
              <a:buNone/>
            </a:pPr>
            <a:endParaRPr lang="en-US" sz="1600" dirty="0" smtClean="0">
              <a:solidFill>
                <a:schemeClr val="tx1"/>
              </a:solidFill>
            </a:endParaRPr>
          </a:p>
          <a:p>
            <a:pPr algn="just">
              <a:buNone/>
            </a:pPr>
            <a:r>
              <a:rPr lang="en-US" sz="1600" dirty="0" smtClean="0">
                <a:solidFill>
                  <a:schemeClr val="tx1"/>
                </a:solidFill>
              </a:rPr>
              <a:t>This notation indicates that in the underlying population(s) the sample(s) represent(s), for at least one of the r × c cells the observed frequency of a cell is not equal to the expected frequency of the cell. </a:t>
            </a:r>
          </a:p>
          <a:p>
            <a:pPr algn="just">
              <a:buNone/>
            </a:pPr>
            <a:r>
              <a:rPr lang="en-US" sz="1600" dirty="0" smtClean="0">
                <a:solidFill>
                  <a:schemeClr val="tx1"/>
                </a:solidFill>
              </a:rPr>
              <a:t>With respect to the sample data, this translates into the observed frequency of at least one of the r × c cells not being equal to the expected frequency of the cell. This notation should not be interpreted as meaning that in order to reject the null hypothesis there must be a discrepancy between the observed and expected frequencies for all r × c cells. </a:t>
            </a:r>
          </a:p>
          <a:p>
            <a:pPr algn="just">
              <a:buNone/>
            </a:pPr>
            <a:r>
              <a:rPr lang="en-US" sz="1600" dirty="0" smtClean="0">
                <a:solidFill>
                  <a:schemeClr val="tx1"/>
                </a:solidFill>
              </a:rPr>
              <a:t>Rejection of the null hypothesis can be the result of a discrepancy between the observed and expected frequencies for one cell, two cells, ..., or all r × c cells.)</a:t>
            </a:r>
          </a:p>
          <a:p>
            <a:pPr algn="just">
              <a:buNone/>
            </a:pPr>
            <a:endParaRPr lang="en-US" sz="1600" dirty="0" smtClean="0">
              <a:solidFill>
                <a:schemeClr val="tx1"/>
              </a:solidFill>
            </a:endParaRPr>
          </a:p>
          <a:p>
            <a:pPr algn="just">
              <a:buNone/>
            </a:pPr>
            <a:endParaRPr lang="en-US" sz="1600" dirty="0" smtClean="0">
              <a:solidFill>
                <a:schemeClr val="tx1"/>
              </a:solidFill>
            </a:endParaRPr>
          </a:p>
          <a:p>
            <a:pPr>
              <a:buNone/>
            </a:pPr>
            <a:r>
              <a:rPr lang="en-US" sz="1600" b="1" dirty="0" smtClean="0">
                <a:solidFill>
                  <a:schemeClr val="tx1"/>
                </a:solidFill>
              </a:rPr>
              <a:t>Note: </a:t>
            </a:r>
            <a:r>
              <a:rPr lang="en-US" sz="1600" dirty="0" smtClean="0">
                <a:solidFill>
                  <a:schemeClr val="tx1"/>
                </a:solidFill>
              </a:rPr>
              <a:t>the </a:t>
            </a:r>
            <a:r>
              <a:rPr lang="ro-RO" sz="1600" dirty="0" smtClean="0">
                <a:solidFill>
                  <a:schemeClr val="tx1"/>
                </a:solidFill>
              </a:rPr>
              <a:t>alternative</a:t>
            </a:r>
            <a:r>
              <a:rPr lang="en-US" sz="1600" dirty="0" smtClean="0">
                <a:solidFill>
                  <a:schemeClr val="tx1"/>
                </a:solidFill>
              </a:rPr>
              <a:t> hypothesis will always be stated </a:t>
            </a:r>
            <a:r>
              <a:rPr lang="en-US" sz="1600" dirty="0" err="1" smtClean="0">
                <a:solidFill>
                  <a:schemeClr val="tx1"/>
                </a:solidFill>
              </a:rPr>
              <a:t>nondirectionally</a:t>
            </a:r>
            <a:r>
              <a:rPr lang="en-US" sz="1600" dirty="0" smtClean="0">
                <a:solidFill>
                  <a:schemeClr val="tx1"/>
                </a:solidFill>
              </a:rPr>
              <a:t>.</a:t>
            </a:r>
            <a:endParaRPr lang="ro-RO"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endParaRPr lang="en-US" sz="1600" b="1"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 O</a:t>
            </a:r>
            <a:r>
              <a:rPr lang="en-US" sz="1600" i="1" baseline="-25000" dirty="0" smtClean="0">
                <a:solidFill>
                  <a:schemeClr val="tx1"/>
                </a:solidFill>
              </a:rPr>
              <a:t>11</a:t>
            </a:r>
            <a:r>
              <a:rPr lang="en-US" sz="1600" i="1" dirty="0" smtClean="0">
                <a:solidFill>
                  <a:schemeClr val="tx1"/>
                </a:solidFill>
              </a:rPr>
              <a:t>=30 </a:t>
            </a:r>
            <a:r>
              <a:rPr lang="en-US" sz="1600" dirty="0" smtClean="0">
                <a:solidFill>
                  <a:schemeClr val="tx1"/>
                </a:solidFill>
              </a:rPr>
              <a:t>represents the number of subjects exposed to </a:t>
            </a:r>
            <a:r>
              <a:rPr lang="en-US" sz="1600" b="1" dirty="0" smtClean="0">
                <a:solidFill>
                  <a:schemeClr val="tx1"/>
                </a:solidFill>
              </a:rPr>
              <a:t>noise who helped the </a:t>
            </a:r>
            <a:r>
              <a:rPr lang="ro-RO" sz="1600" b="1" dirty="0" smtClean="0">
                <a:solidFill>
                  <a:schemeClr val="tx1"/>
                </a:solidFill>
              </a:rPr>
              <a:t>confederate.</a:t>
            </a:r>
            <a:endParaRPr lang="en-US" sz="1600" dirty="0" smtClean="0">
              <a:solidFill>
                <a:schemeClr val="tx1"/>
              </a:solidFill>
            </a:endParaRPr>
          </a:p>
          <a:p>
            <a:pPr algn="just">
              <a:buNone/>
            </a:pPr>
            <a:r>
              <a:rPr lang="en-US" sz="1600" dirty="0" smtClean="0">
                <a:solidFill>
                  <a:schemeClr val="tx1"/>
                </a:solidFill>
              </a:rPr>
              <a:t>O</a:t>
            </a:r>
            <a:r>
              <a:rPr lang="en-US" sz="1600" i="1" baseline="-25000" dirty="0" smtClean="0">
                <a:solidFill>
                  <a:schemeClr val="tx1"/>
                </a:solidFill>
              </a:rPr>
              <a:t>12</a:t>
            </a:r>
            <a:r>
              <a:rPr lang="en-US" sz="1600" i="1" dirty="0" smtClean="0">
                <a:solidFill>
                  <a:schemeClr val="tx1"/>
                </a:solidFill>
              </a:rPr>
              <a:t>=70 </a:t>
            </a:r>
            <a:r>
              <a:rPr lang="en-US" sz="1600" dirty="0" smtClean="0">
                <a:solidFill>
                  <a:schemeClr val="tx1"/>
                </a:solidFill>
              </a:rPr>
              <a:t>represents the number of subjects exposed to </a:t>
            </a:r>
            <a:r>
              <a:rPr lang="en-US" sz="1600" b="1" dirty="0" smtClean="0">
                <a:solidFill>
                  <a:schemeClr val="tx1"/>
                </a:solidFill>
              </a:rPr>
              <a:t>noise who did not help the confederate</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buNone/>
            </a:pPr>
            <a:r>
              <a:rPr lang="en-US" sz="1600" dirty="0" smtClean="0">
                <a:solidFill>
                  <a:schemeClr val="tx1"/>
                </a:solidFill>
              </a:rPr>
              <a:t>O</a:t>
            </a:r>
            <a:r>
              <a:rPr lang="en-US" sz="1600" i="1" baseline="-25000" dirty="0" smtClean="0">
                <a:solidFill>
                  <a:schemeClr val="tx1"/>
                </a:solidFill>
              </a:rPr>
              <a:t>11</a:t>
            </a:r>
            <a:r>
              <a:rPr lang="en-US" sz="1600" i="1" dirty="0" smtClean="0">
                <a:solidFill>
                  <a:schemeClr val="tx1"/>
                </a:solidFill>
              </a:rPr>
              <a:t>=30</a:t>
            </a:r>
            <a:r>
              <a:rPr lang="en-US" sz="1600" i="1" baseline="-25000" dirty="0" smtClean="0">
                <a:solidFill>
                  <a:schemeClr val="tx1"/>
                </a:solidFill>
              </a:rPr>
              <a:t> </a:t>
            </a:r>
            <a:r>
              <a:rPr lang="en-US" sz="1600" dirty="0" smtClean="0">
                <a:solidFill>
                  <a:schemeClr val="tx1"/>
                </a:solidFill>
              </a:rPr>
              <a:t>represents the number of </a:t>
            </a:r>
            <a:r>
              <a:rPr lang="ro-RO" sz="1600" b="1" dirty="0" err="1" smtClean="0">
                <a:solidFill>
                  <a:schemeClr val="tx1"/>
                </a:solidFill>
              </a:rPr>
              <a:t>introverts</a:t>
            </a:r>
            <a:r>
              <a:rPr lang="ro-RO" sz="1600" b="1" dirty="0" smtClean="0">
                <a:solidFill>
                  <a:schemeClr val="tx1"/>
                </a:solidFill>
              </a:rPr>
              <a:t> </a:t>
            </a:r>
            <a:r>
              <a:rPr lang="ro-RO" sz="1600" dirty="0" err="1" smtClean="0">
                <a:solidFill>
                  <a:schemeClr val="tx1"/>
                </a:solidFill>
              </a:rPr>
              <a:t>who</a:t>
            </a:r>
            <a:r>
              <a:rPr lang="ro-RO" sz="1600" dirty="0" smtClean="0">
                <a:solidFill>
                  <a:schemeClr val="tx1"/>
                </a:solidFill>
              </a:rPr>
              <a:t> </a:t>
            </a:r>
            <a:r>
              <a:rPr lang="en-US" sz="1600" dirty="0" smtClean="0">
                <a:solidFill>
                  <a:schemeClr val="tx1"/>
                </a:solidFill>
              </a:rPr>
              <a:t> </a:t>
            </a:r>
            <a:r>
              <a:rPr lang="ro-RO" sz="1600" dirty="0" smtClean="0">
                <a:solidFill>
                  <a:schemeClr val="tx1"/>
                </a:solidFill>
              </a:rPr>
              <a:t>are </a:t>
            </a:r>
            <a:r>
              <a:rPr lang="ro-RO" sz="1600" b="1" dirty="0" err="1" smtClean="0">
                <a:solidFill>
                  <a:schemeClr val="tx1"/>
                </a:solidFill>
              </a:rPr>
              <a:t>Democrats</a:t>
            </a:r>
            <a:endParaRPr lang="en-US" sz="1600" dirty="0" smtClean="0">
              <a:solidFill>
                <a:schemeClr val="tx1"/>
              </a:solidFill>
            </a:endParaRPr>
          </a:p>
          <a:p>
            <a:pPr algn="just">
              <a:buNone/>
            </a:pPr>
            <a:r>
              <a:rPr lang="en-US" sz="1600" dirty="0" smtClean="0">
                <a:solidFill>
                  <a:schemeClr val="tx1"/>
                </a:solidFill>
              </a:rPr>
              <a:t>O</a:t>
            </a:r>
            <a:r>
              <a:rPr lang="en-US" sz="1600" i="1" baseline="-25000" dirty="0" smtClean="0">
                <a:solidFill>
                  <a:schemeClr val="tx1"/>
                </a:solidFill>
              </a:rPr>
              <a:t>12</a:t>
            </a:r>
            <a:r>
              <a:rPr lang="en-US" sz="1600" i="1" dirty="0" smtClean="0">
                <a:solidFill>
                  <a:schemeClr val="tx1"/>
                </a:solidFill>
              </a:rPr>
              <a:t>=70 </a:t>
            </a:r>
            <a:r>
              <a:rPr lang="en-US" sz="1600" dirty="0" smtClean="0">
                <a:solidFill>
                  <a:schemeClr val="tx1"/>
                </a:solidFill>
              </a:rPr>
              <a:t>represents the number of </a:t>
            </a:r>
            <a:r>
              <a:rPr lang="en-US" sz="1600" b="1" dirty="0" smtClean="0">
                <a:solidFill>
                  <a:schemeClr val="tx1"/>
                </a:solidFill>
              </a:rPr>
              <a:t>introverts </a:t>
            </a:r>
            <a:r>
              <a:rPr lang="en-US" sz="1600" dirty="0" smtClean="0">
                <a:solidFill>
                  <a:schemeClr val="tx1"/>
                </a:solidFill>
              </a:rPr>
              <a:t>who are </a:t>
            </a:r>
            <a:r>
              <a:rPr lang="en-US" sz="1600" b="1" dirty="0" smtClean="0">
                <a:solidFill>
                  <a:schemeClr val="tx1"/>
                </a:solidFill>
              </a:rPr>
              <a:t>Republicans</a:t>
            </a:r>
            <a:endParaRPr lang="en-US" sz="1600" dirty="0" smtClean="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1447800" y="304800"/>
            <a:ext cx="4876800" cy="131596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600200" y="3200400"/>
            <a:ext cx="4886325" cy="1151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buNone/>
            </a:pPr>
            <a:r>
              <a:rPr lang="en-US" sz="1600" b="1" dirty="0" smtClean="0">
                <a:solidFill>
                  <a:schemeClr val="tx1"/>
                </a:solidFill>
              </a:rPr>
              <a:t>Alternative way of stating the null and alternative hypotheses for the chi-square test for homogeneity: </a:t>
            </a:r>
            <a:r>
              <a:rPr lang="en-US" sz="1600" dirty="0" smtClean="0">
                <a:solidFill>
                  <a:schemeClr val="tx1"/>
                </a:solidFill>
              </a:rPr>
              <a:t>If the independent variable (which represents the different groups) is employed as the row variable, the null and alternative hypotheses can be stated as follows:</a:t>
            </a:r>
          </a:p>
          <a:p>
            <a:pPr>
              <a:buNone/>
            </a:pPr>
            <a:endParaRPr lang="en-US" sz="1600" dirty="0" smtClean="0">
              <a:solidFill>
                <a:schemeClr val="tx1"/>
              </a:solidFill>
            </a:endParaRPr>
          </a:p>
          <a:p>
            <a:pPr>
              <a:buNone/>
            </a:pPr>
            <a:r>
              <a:rPr lang="en-US" sz="1600" dirty="0" smtClean="0">
                <a:solidFill>
                  <a:srgbClr val="7030A0"/>
                </a:solidFill>
              </a:rPr>
              <a:t>H</a:t>
            </a:r>
            <a:r>
              <a:rPr lang="en-US" sz="1600" baseline="-25000" dirty="0" smtClean="0">
                <a:solidFill>
                  <a:srgbClr val="7030A0"/>
                </a:solidFill>
              </a:rPr>
              <a:t>0</a:t>
            </a:r>
            <a:r>
              <a:rPr lang="en-US" sz="1600" dirty="0" smtClean="0">
                <a:solidFill>
                  <a:srgbClr val="7030A0"/>
                </a:solidFill>
              </a:rPr>
              <a:t>: In the underlying populations the samples represent, all of the proportions in the same column of the </a:t>
            </a:r>
            <a:r>
              <a:rPr lang="en-US" sz="1600" i="1" dirty="0" smtClean="0">
                <a:solidFill>
                  <a:srgbClr val="7030A0"/>
                </a:solidFill>
              </a:rPr>
              <a:t>r × c table are equal</a:t>
            </a:r>
          </a:p>
          <a:p>
            <a:pPr>
              <a:buNone/>
            </a:pPr>
            <a:endParaRPr lang="en-US" sz="1600" i="1" dirty="0" smtClean="0">
              <a:solidFill>
                <a:srgbClr val="7030A0"/>
              </a:solidFill>
            </a:endParaRPr>
          </a:p>
          <a:p>
            <a:pPr>
              <a:buNone/>
            </a:pPr>
            <a:r>
              <a:rPr lang="en-US" sz="1600" dirty="0" smtClean="0">
                <a:solidFill>
                  <a:srgbClr val="7030A0"/>
                </a:solidFill>
              </a:rPr>
              <a:t>H</a:t>
            </a:r>
            <a:r>
              <a:rPr lang="en-US" sz="1600" baseline="-25000" dirty="0" smtClean="0">
                <a:solidFill>
                  <a:srgbClr val="7030A0"/>
                </a:solidFill>
              </a:rPr>
              <a:t>1</a:t>
            </a:r>
            <a:r>
              <a:rPr lang="en-US" sz="1600" dirty="0" smtClean="0">
                <a:solidFill>
                  <a:srgbClr val="7030A0"/>
                </a:solidFill>
              </a:rPr>
              <a:t>: In the underlying populations t  he samples represent, all of the proportions in the same column of the </a:t>
            </a:r>
            <a:r>
              <a:rPr lang="en-US" sz="1600" i="1" dirty="0" smtClean="0">
                <a:solidFill>
                  <a:srgbClr val="7030A0"/>
                </a:solidFill>
              </a:rPr>
              <a:t>r × c table are not equal for at least one of the columns</a:t>
            </a:r>
          </a:p>
          <a:p>
            <a:pPr>
              <a:buNone/>
            </a:pPr>
            <a:endParaRPr lang="en-US" sz="1600" i="1" dirty="0" smtClean="0">
              <a:solidFill>
                <a:schemeClr val="tx1"/>
              </a:solidFill>
            </a:endParaRPr>
          </a:p>
          <a:p>
            <a:pPr>
              <a:buNone/>
            </a:pPr>
            <a:endParaRPr lang="en-US" sz="1600" i="1" dirty="0" smtClean="0">
              <a:solidFill>
                <a:schemeClr val="tx1"/>
              </a:solidFill>
            </a:endParaRPr>
          </a:p>
          <a:p>
            <a:pPr algn="just">
              <a:buFont typeface="Wingdings" pitchFamily="2" charset="2"/>
              <a:buChar char="§"/>
            </a:pPr>
            <a:r>
              <a:rPr lang="en-US" sz="1600" dirty="0" smtClean="0">
                <a:solidFill>
                  <a:schemeClr val="tx1"/>
                </a:solidFill>
              </a:rPr>
              <a:t>Viewing the above hypotheses in relation to the sample data in Example1, the null hypothesis states that there are an equal proportion of observations in Cell11 and Cell21.</a:t>
            </a:r>
          </a:p>
          <a:p>
            <a:pPr algn="just">
              <a:buFont typeface="Wingdings" pitchFamily="2" charset="2"/>
              <a:buChar char="§"/>
            </a:pPr>
            <a:r>
              <a:rPr lang="ro-RO" sz="1600" dirty="0" smtClean="0">
                <a:solidFill>
                  <a:schemeClr val="tx1"/>
                </a:solidFill>
              </a:rPr>
              <a:t>The </a:t>
            </a:r>
            <a:r>
              <a:rPr lang="ro-RO" sz="1600" dirty="0" err="1" smtClean="0">
                <a:solidFill>
                  <a:schemeClr val="tx1"/>
                </a:solidFill>
              </a:rPr>
              <a:t>null</a:t>
            </a:r>
            <a:r>
              <a:rPr lang="ro-RO" sz="1600" dirty="0" smtClean="0">
                <a:solidFill>
                  <a:schemeClr val="tx1"/>
                </a:solidFill>
              </a:rPr>
              <a:t> </a:t>
            </a:r>
            <a:r>
              <a:rPr lang="ro-RO" sz="1600" dirty="0" err="1" smtClean="0">
                <a:solidFill>
                  <a:schemeClr val="tx1"/>
                </a:solidFill>
              </a:rPr>
              <a:t>hypothesis</a:t>
            </a:r>
            <a:r>
              <a:rPr lang="ro-RO" sz="1600" dirty="0" smtClean="0">
                <a:solidFill>
                  <a:schemeClr val="tx1"/>
                </a:solidFill>
              </a:rPr>
              <a:t> </a:t>
            </a:r>
            <a:r>
              <a:rPr lang="ro-RO" sz="1600" dirty="0" err="1" smtClean="0">
                <a:solidFill>
                  <a:schemeClr val="tx1"/>
                </a:solidFill>
              </a:rPr>
              <a:t>also</a:t>
            </a:r>
            <a:r>
              <a:rPr lang="ro-RO" sz="1600" dirty="0" smtClean="0">
                <a:solidFill>
                  <a:schemeClr val="tx1"/>
                </a:solidFill>
              </a:rPr>
              <a:t>  </a:t>
            </a:r>
            <a:r>
              <a:rPr lang="en-US" sz="1600" dirty="0" smtClean="0">
                <a:solidFill>
                  <a:schemeClr val="tx1"/>
                </a:solidFill>
              </a:rPr>
              <a:t>requires an equal proportion of observations in Cell12 and Cell22.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457200"/>
          </a:xfrm>
        </p:spPr>
        <p:txBody>
          <a:bodyPr>
            <a:normAutofit fontScale="90000"/>
          </a:bodyPr>
          <a:lstStyle/>
          <a:p>
            <a:r>
              <a:rPr lang="en-US" dirty="0" smtClean="0"/>
              <a:t>REVIEW -  MEASUREMENT SCALES </a:t>
            </a:r>
            <a:endParaRPr lang="ro-RO" dirty="0"/>
          </a:p>
        </p:txBody>
      </p:sp>
      <p:sp>
        <p:nvSpPr>
          <p:cNvPr id="3" name="Content Placeholder 2"/>
          <p:cNvSpPr>
            <a:spLocks noGrp="1"/>
          </p:cNvSpPr>
          <p:nvPr>
            <p:ph idx="1"/>
          </p:nvPr>
        </p:nvSpPr>
        <p:spPr>
          <a:xfrm>
            <a:off x="508001" y="1524000"/>
            <a:ext cx="8407399" cy="4517363"/>
          </a:xfrm>
        </p:spPr>
        <p:txBody>
          <a:bodyPr>
            <a:normAutofit/>
          </a:bodyPr>
          <a:lstStyle/>
          <a:p>
            <a:pPr>
              <a:buNone/>
            </a:pPr>
            <a:endParaRPr lang="en-US" sz="1600" dirty="0" smtClean="0">
              <a:solidFill>
                <a:schemeClr val="tx1"/>
              </a:solidFill>
            </a:endParaRPr>
          </a:p>
          <a:p>
            <a:pPr>
              <a:buNone/>
            </a:pPr>
            <a:r>
              <a:rPr lang="en-US" sz="1600" dirty="0" smtClean="0">
                <a:solidFill>
                  <a:schemeClr val="tx1"/>
                </a:solidFill>
              </a:rPr>
              <a:t>A </a:t>
            </a:r>
            <a:r>
              <a:rPr lang="en-US" sz="1600" b="1" dirty="0" smtClean="0">
                <a:solidFill>
                  <a:schemeClr val="tx1"/>
                </a:solidFill>
              </a:rPr>
              <a:t>ratio scale </a:t>
            </a:r>
            <a:r>
              <a:rPr lang="en-US" sz="1600" dirty="0" smtClean="0">
                <a:solidFill>
                  <a:schemeClr val="tx1"/>
                </a:solidFill>
              </a:rPr>
              <a:t>is slightly different from an interval scale. Unlike an interval scale, a ratio scale has an absolute zero value. In such a case, the zero value indicates a complete absence of a particular condition. </a:t>
            </a:r>
          </a:p>
          <a:p>
            <a:pPr>
              <a:buNone/>
            </a:pPr>
            <a:endParaRPr lang="en-US" sz="1600" dirty="0" smtClean="0">
              <a:solidFill>
                <a:schemeClr val="tx1"/>
              </a:solidFill>
            </a:endParaRPr>
          </a:p>
          <a:p>
            <a:pPr lvl="1">
              <a:buNone/>
            </a:pPr>
            <a:r>
              <a:rPr lang="en-US" sz="1400" dirty="0" smtClean="0">
                <a:solidFill>
                  <a:schemeClr val="tx1"/>
                </a:solidFill>
              </a:rPr>
              <a:t>To borrow another example from physical science, it would be appropriate to measure light intensity with a ratio scale. Total darkness is a complete absence of light and would receive a value of zero.</a:t>
            </a:r>
          </a:p>
          <a:p>
            <a:pPr lvl="1">
              <a:buNone/>
            </a:pPr>
            <a:endParaRPr lang="en-US" sz="1400" dirty="0" smtClean="0">
              <a:solidFill>
                <a:schemeClr val="tx1"/>
              </a:solidFill>
            </a:endParaRPr>
          </a:p>
          <a:p>
            <a:pPr>
              <a:buNone/>
            </a:pPr>
            <a:r>
              <a:rPr lang="en-US" dirty="0" smtClean="0">
                <a:solidFill>
                  <a:schemeClr val="tx1"/>
                </a:solidFill>
              </a:rPr>
              <a:t>Most physical measures such as weight, height, blood glucose level, as well as measures of certain behaviors such as the number of times a person coughs or the number of times a child cries, represent ratio scales. </a:t>
            </a:r>
          </a:p>
          <a:p>
            <a:pPr lvl="1">
              <a:buNone/>
            </a:pPr>
            <a:endParaRPr lang="en-US" sz="1400" dirty="0" smtClean="0">
              <a:solidFill>
                <a:schemeClr val="tx1"/>
              </a:solidFill>
            </a:endParaRPr>
          </a:p>
          <a:p>
            <a:pPr lvl="1">
              <a:buNone/>
            </a:pPr>
            <a:endParaRPr lang="en-US" sz="1400" dirty="0" smtClean="0">
              <a:solidFill>
                <a:schemeClr val="tx1"/>
              </a:solidFill>
            </a:endParaRPr>
          </a:p>
          <a:p>
            <a:pPr lvl="1">
              <a:buNone/>
            </a:pPr>
            <a:endParaRPr lang="ro-RO" sz="12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dirty="0" smtClean="0">
                <a:solidFill>
                  <a:schemeClr val="tx1"/>
                </a:solidFill>
              </a:rPr>
              <a:t>In order to conduct the </a:t>
            </a:r>
            <a:r>
              <a:rPr lang="en-US" sz="1600" b="1" dirty="0" smtClean="0">
                <a:solidFill>
                  <a:schemeClr val="tx1"/>
                </a:solidFill>
              </a:rPr>
              <a:t>chi-square test for </a:t>
            </a:r>
            <a:r>
              <a:rPr lang="en-US" sz="1600" b="1" i="1" dirty="0" smtClean="0">
                <a:solidFill>
                  <a:schemeClr val="tx1"/>
                </a:solidFill>
              </a:rPr>
              <a:t>r × c  </a:t>
            </a:r>
            <a:r>
              <a:rPr lang="en-US" sz="1600" dirty="0" smtClean="0">
                <a:solidFill>
                  <a:schemeClr val="tx1"/>
                </a:solidFill>
              </a:rPr>
              <a:t>tables, the observed frequency for each cell must be compared with its expected frequency</a:t>
            </a:r>
            <a:r>
              <a:rPr lang="en-US" sz="1600" b="1" dirty="0" smtClean="0">
                <a:solidFill>
                  <a:schemeClr val="tx1"/>
                </a:solidFill>
              </a:rPr>
              <a:t>. In </a:t>
            </a:r>
            <a:r>
              <a:rPr lang="en-US" sz="1600" dirty="0" smtClean="0">
                <a:solidFill>
                  <a:schemeClr val="tx1"/>
                </a:solidFill>
              </a:rPr>
              <a:t>order to determine the expected frequency of a cell, the data should be arranged in a contingency </a:t>
            </a:r>
            <a:r>
              <a:rPr lang="ro-RO" sz="1600" dirty="0" smtClean="0">
                <a:solidFill>
                  <a:schemeClr val="tx1"/>
                </a:solidFill>
              </a:rPr>
              <a:t>table</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The following protocol is then employed to determine the expected frequency of a cell: </a:t>
            </a:r>
          </a:p>
          <a:p>
            <a:pPr lvl="1" algn="just">
              <a:buNone/>
            </a:pPr>
            <a:r>
              <a:rPr lang="en-US" sz="1400" dirty="0" smtClean="0">
                <a:solidFill>
                  <a:schemeClr val="tx1"/>
                </a:solidFill>
              </a:rPr>
              <a:t>a) Multiply the sum of the observations in the row in which the cell appears by the sum of the observations in the column in which the cell appears;</a:t>
            </a:r>
          </a:p>
          <a:p>
            <a:pPr lvl="1" algn="just">
              <a:buNone/>
            </a:pPr>
            <a:r>
              <a:rPr lang="en-US" sz="1400" dirty="0" smtClean="0">
                <a:solidFill>
                  <a:schemeClr val="tx1"/>
                </a:solidFill>
              </a:rPr>
              <a:t>b) Divide </a:t>
            </a:r>
            <a:r>
              <a:rPr lang="en-US" sz="1400" i="1" dirty="0" smtClean="0">
                <a:solidFill>
                  <a:schemeClr val="tx1"/>
                </a:solidFill>
              </a:rPr>
              <a:t>n, the total number of observations, into the product that results from multiplying the </a:t>
            </a:r>
            <a:r>
              <a:rPr lang="en-US" sz="1400" dirty="0" smtClean="0">
                <a:solidFill>
                  <a:schemeClr val="tx1"/>
                </a:solidFill>
              </a:rPr>
              <a:t>row and column sums for the cell.</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pic>
        <p:nvPicPr>
          <p:cNvPr id="218114" name="Picture 2"/>
          <p:cNvPicPr>
            <a:picLocks noChangeAspect="1" noChangeArrowheads="1"/>
          </p:cNvPicPr>
          <p:nvPr/>
        </p:nvPicPr>
        <p:blipFill>
          <a:blip r:embed="rId2" cstate="print"/>
          <a:srcRect/>
          <a:stretch>
            <a:fillRect/>
          </a:stretch>
        </p:blipFill>
        <p:spPr bwMode="auto">
          <a:xfrm>
            <a:off x="1143000" y="1219200"/>
            <a:ext cx="5638800" cy="2193705"/>
          </a:xfrm>
          <a:prstGeom prst="rect">
            <a:avLst/>
          </a:prstGeom>
          <a:noFill/>
          <a:ln w="9525">
            <a:noFill/>
            <a:miter lim="800000"/>
            <a:headEnd/>
            <a:tailEnd/>
          </a:ln>
        </p:spPr>
      </p:pic>
      <p:pic>
        <p:nvPicPr>
          <p:cNvPr id="218115" name="Picture 3"/>
          <p:cNvPicPr>
            <a:picLocks noChangeAspect="1" noChangeArrowheads="1"/>
          </p:cNvPicPr>
          <p:nvPr/>
        </p:nvPicPr>
        <p:blipFill>
          <a:blip r:embed="rId3" cstate="print"/>
          <a:srcRect/>
          <a:stretch>
            <a:fillRect/>
          </a:stretch>
        </p:blipFill>
        <p:spPr bwMode="auto">
          <a:xfrm>
            <a:off x="3200400" y="5410200"/>
            <a:ext cx="162877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dirty="0" smtClean="0">
                <a:solidFill>
                  <a:schemeClr val="tx1"/>
                </a:solidFill>
              </a:rPr>
              <a:t>Upon determining the expected cell frequencies, the test statistic for the </a:t>
            </a:r>
            <a:r>
              <a:rPr lang="en-US" sz="1600" b="1" dirty="0" smtClean="0">
                <a:solidFill>
                  <a:schemeClr val="tx1"/>
                </a:solidFill>
              </a:rPr>
              <a:t>chi-square test for r × c </a:t>
            </a:r>
            <a:r>
              <a:rPr lang="en-US" sz="1600" dirty="0" smtClean="0">
                <a:solidFill>
                  <a:schemeClr val="tx1"/>
                </a:solidFill>
              </a:rPr>
              <a:t>tables is computed with</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dirty="0" smtClean="0">
                <a:solidFill>
                  <a:schemeClr val="tx1"/>
                </a:solidFill>
              </a:rPr>
              <a:t>The obtained value X</a:t>
            </a:r>
            <a:r>
              <a:rPr lang="en-US" sz="1600" baseline="30000" dirty="0" smtClean="0">
                <a:solidFill>
                  <a:schemeClr val="tx1"/>
                </a:solidFill>
              </a:rPr>
              <a:t>2</a:t>
            </a:r>
            <a:r>
              <a:rPr lang="en-US" sz="1600" dirty="0" smtClean="0">
                <a:solidFill>
                  <a:schemeClr val="tx1"/>
                </a:solidFill>
              </a:rPr>
              <a:t>=18.18  is evaluated with the critical values (see next slide).</a:t>
            </a:r>
          </a:p>
          <a:p>
            <a:pPr algn="just">
              <a:buNone/>
            </a:pPr>
            <a:endParaRPr lang="en-US" sz="1600" dirty="0" smtClean="0">
              <a:solidFill>
                <a:schemeClr val="tx1"/>
              </a:solidFill>
            </a:endParaRPr>
          </a:p>
          <a:p>
            <a:pPr algn="just">
              <a:buNone/>
            </a:pPr>
            <a:r>
              <a:rPr lang="en-US" sz="1600" dirty="0" smtClean="0">
                <a:solidFill>
                  <a:schemeClr val="tx1"/>
                </a:solidFill>
              </a:rPr>
              <a:t>T</a:t>
            </a:r>
            <a:r>
              <a:rPr lang="ro-RO" sz="1600" dirty="0" err="1" smtClean="0">
                <a:solidFill>
                  <a:schemeClr val="tx1"/>
                </a:solidFill>
              </a:rPr>
              <a:t>he</a:t>
            </a:r>
            <a:r>
              <a:rPr lang="ro-RO" sz="1600" dirty="0" smtClean="0">
                <a:solidFill>
                  <a:schemeClr val="tx1"/>
                </a:solidFill>
              </a:rPr>
              <a:t> </a:t>
            </a:r>
            <a:r>
              <a:rPr lang="ro-RO" sz="1600" dirty="0" err="1" smtClean="0">
                <a:solidFill>
                  <a:schemeClr val="tx1"/>
                </a:solidFill>
              </a:rPr>
              <a:t>degrees</a:t>
            </a:r>
            <a:r>
              <a:rPr lang="en-US" sz="1600" dirty="0" smtClean="0">
                <a:solidFill>
                  <a:schemeClr val="tx1"/>
                </a:solidFill>
              </a:rPr>
              <a:t> of freedom employed for the analysis are computed as </a:t>
            </a:r>
            <a:r>
              <a:rPr lang="en-US" sz="1600" dirty="0" err="1" smtClean="0">
                <a:solidFill>
                  <a:schemeClr val="tx1"/>
                </a:solidFill>
              </a:rPr>
              <a:t>df</a:t>
            </a:r>
            <a:r>
              <a:rPr lang="en-US" sz="1600" dirty="0" smtClean="0">
                <a:solidFill>
                  <a:schemeClr val="tx1"/>
                </a:solidFill>
              </a:rPr>
              <a:t>=(r-1)*(c-1)</a:t>
            </a:r>
          </a:p>
          <a:p>
            <a:pPr algn="just">
              <a:buNone/>
            </a:pPr>
            <a:r>
              <a:rPr lang="ro-RO" sz="1600" dirty="0" err="1" smtClean="0">
                <a:solidFill>
                  <a:schemeClr val="tx1"/>
                </a:solidFill>
              </a:rPr>
              <a:t>Since</a:t>
            </a:r>
            <a:r>
              <a:rPr lang="en-US" sz="1600" dirty="0" smtClean="0">
                <a:solidFill>
                  <a:schemeClr val="tx1"/>
                </a:solidFill>
              </a:rPr>
              <a:t> </a:t>
            </a:r>
            <a:r>
              <a:rPr lang="en-US" sz="1600" i="1" dirty="0" smtClean="0">
                <a:solidFill>
                  <a:schemeClr val="tx1"/>
                </a:solidFill>
              </a:rPr>
              <a:t>r = 2 and c = 2, the degrees of freedom are computed to be </a:t>
            </a:r>
            <a:r>
              <a:rPr lang="en-US" sz="1600" i="1" dirty="0" err="1" smtClean="0">
                <a:solidFill>
                  <a:schemeClr val="tx1"/>
                </a:solidFill>
              </a:rPr>
              <a:t>df</a:t>
            </a:r>
            <a:r>
              <a:rPr lang="en-US" sz="1600" i="1" dirty="0" smtClean="0">
                <a:solidFill>
                  <a:schemeClr val="tx1"/>
                </a:solidFill>
              </a:rPr>
              <a:t>=1.</a:t>
            </a:r>
          </a:p>
          <a:p>
            <a:pPr algn="just">
              <a:buNone/>
            </a:pPr>
            <a:endParaRPr lang="en-US" sz="1600" dirty="0" smtClean="0">
              <a:solidFill>
                <a:schemeClr val="tx1"/>
              </a:solidFill>
            </a:endParaRPr>
          </a:p>
          <a:p>
            <a:pPr algn="just">
              <a:buNone/>
            </a:pPr>
            <a:r>
              <a:rPr lang="ro-RO" sz="1600" dirty="0" smtClean="0">
                <a:solidFill>
                  <a:schemeClr val="tx1"/>
                </a:solidFill>
              </a:rPr>
              <a:t>The </a:t>
            </a:r>
            <a:r>
              <a:rPr lang="ro-RO" sz="1600" dirty="0" err="1" smtClean="0">
                <a:solidFill>
                  <a:schemeClr val="tx1"/>
                </a:solidFill>
              </a:rPr>
              <a:t>tabled</a:t>
            </a:r>
            <a:r>
              <a:rPr lang="en-US" sz="1600" dirty="0" smtClean="0">
                <a:solidFill>
                  <a:schemeClr val="tx1"/>
                </a:solidFill>
              </a:rPr>
              <a:t> </a:t>
            </a:r>
            <a:r>
              <a:rPr lang="ro-RO" sz="1600" dirty="0" err="1" smtClean="0">
                <a:solidFill>
                  <a:schemeClr val="tx1"/>
                </a:solidFill>
              </a:rPr>
              <a:t>critical</a:t>
            </a:r>
            <a:r>
              <a:rPr lang="en-US" sz="1600" dirty="0" smtClean="0">
                <a:solidFill>
                  <a:schemeClr val="tx1"/>
                </a:solidFill>
              </a:rPr>
              <a:t> </a:t>
            </a:r>
            <a:r>
              <a:rPr lang="ro-RO" sz="1600" dirty="0" smtClean="0">
                <a:solidFill>
                  <a:schemeClr val="tx1"/>
                </a:solidFill>
              </a:rPr>
              <a:t> .05 </a:t>
            </a:r>
            <a:r>
              <a:rPr lang="ro-RO" sz="1600" dirty="0" err="1" smtClean="0">
                <a:solidFill>
                  <a:schemeClr val="tx1"/>
                </a:solidFill>
              </a:rPr>
              <a:t>chi-square</a:t>
            </a:r>
            <a:r>
              <a:rPr lang="ro-RO" sz="1600" dirty="0" smtClean="0">
                <a:solidFill>
                  <a:schemeClr val="tx1"/>
                </a:solidFill>
              </a:rPr>
              <a:t> </a:t>
            </a:r>
            <a:r>
              <a:rPr lang="ro-RO" sz="1600" dirty="0" err="1" smtClean="0">
                <a:solidFill>
                  <a:schemeClr val="tx1"/>
                </a:solidFill>
              </a:rPr>
              <a:t>value</a:t>
            </a:r>
            <a:r>
              <a:rPr lang="ro-RO" sz="1600" dirty="0" smtClean="0">
                <a:solidFill>
                  <a:schemeClr val="tx1"/>
                </a:solidFill>
              </a:rPr>
              <a:t> for </a:t>
            </a:r>
            <a:r>
              <a:rPr lang="ro-RO" sz="1600" i="1" dirty="0" err="1" smtClean="0">
                <a:solidFill>
                  <a:schemeClr val="tx1"/>
                </a:solidFill>
              </a:rPr>
              <a:t>df</a:t>
            </a:r>
            <a:r>
              <a:rPr lang="ro-RO" sz="1600" i="1" dirty="0" smtClean="0">
                <a:solidFill>
                  <a:schemeClr val="tx1"/>
                </a:solidFill>
              </a:rPr>
              <a:t> = 1 </a:t>
            </a:r>
            <a:r>
              <a:rPr lang="ro-RO" sz="1600" i="1" dirty="0" err="1" smtClean="0">
                <a:solidFill>
                  <a:schemeClr val="tx1"/>
                </a:solidFill>
              </a:rPr>
              <a:t>is</a:t>
            </a:r>
            <a:r>
              <a:rPr lang="ro-RO" sz="1600" i="1" dirty="0" smtClean="0">
                <a:solidFill>
                  <a:schemeClr val="tx1"/>
                </a:solidFill>
              </a:rPr>
              <a:t>  </a:t>
            </a:r>
            <a:r>
              <a:rPr lang="en-US" sz="1600" dirty="0" smtClean="0">
                <a:solidFill>
                  <a:schemeClr val="tx1"/>
                </a:solidFill>
              </a:rPr>
              <a:t>X</a:t>
            </a:r>
            <a:r>
              <a:rPr lang="en-US" sz="1600" baseline="30000" dirty="0" smtClean="0">
                <a:solidFill>
                  <a:schemeClr val="tx1"/>
                </a:solidFill>
              </a:rPr>
              <a:t>2</a:t>
            </a:r>
            <a:r>
              <a:rPr lang="en-US" sz="1600" baseline="-25000" dirty="0" smtClean="0">
                <a:solidFill>
                  <a:schemeClr val="tx1"/>
                </a:solidFill>
              </a:rPr>
              <a:t>.05</a:t>
            </a:r>
            <a:r>
              <a:rPr lang="en-US" sz="1600" i="1" dirty="0" smtClean="0">
                <a:solidFill>
                  <a:schemeClr val="tx1"/>
                </a:solidFill>
              </a:rPr>
              <a:t> =3.84.</a:t>
            </a:r>
          </a:p>
          <a:p>
            <a:pPr algn="just">
              <a:buNone/>
            </a:pPr>
            <a:r>
              <a:rPr lang="en-US" sz="1600" i="1" dirty="0" smtClean="0">
                <a:solidFill>
                  <a:schemeClr val="tx1"/>
                </a:solidFill>
              </a:rPr>
              <a:t>Since the computed value </a:t>
            </a:r>
            <a:r>
              <a:rPr lang="en-US" sz="1600" dirty="0" smtClean="0">
                <a:solidFill>
                  <a:schemeClr val="tx1"/>
                </a:solidFill>
              </a:rPr>
              <a:t>X</a:t>
            </a:r>
            <a:r>
              <a:rPr lang="en-US" sz="1600" baseline="30000" dirty="0" smtClean="0">
                <a:solidFill>
                  <a:schemeClr val="tx1"/>
                </a:solidFill>
              </a:rPr>
              <a:t>2</a:t>
            </a:r>
            <a:r>
              <a:rPr lang="en-US" sz="1600" dirty="0" smtClean="0">
                <a:solidFill>
                  <a:schemeClr val="tx1"/>
                </a:solidFill>
              </a:rPr>
              <a:t>=18.18</a:t>
            </a:r>
            <a:r>
              <a:rPr lang="en-US" sz="1600" i="1" dirty="0" smtClean="0">
                <a:solidFill>
                  <a:schemeClr val="tx1"/>
                </a:solidFill>
              </a:rPr>
              <a:t> is greater than the critical value </a:t>
            </a:r>
            <a:r>
              <a:rPr lang="ro-RO" sz="1600" i="1" dirty="0" err="1" smtClean="0">
                <a:solidFill>
                  <a:schemeClr val="tx1"/>
                </a:solidFill>
              </a:rPr>
              <a:t>is</a:t>
            </a:r>
            <a:r>
              <a:rPr lang="ro-RO" sz="1600" i="1" dirty="0" smtClean="0">
                <a:solidFill>
                  <a:schemeClr val="tx1"/>
                </a:solidFill>
              </a:rPr>
              <a:t>  </a:t>
            </a:r>
            <a:r>
              <a:rPr lang="en-US" sz="1600" dirty="0" smtClean="0">
                <a:solidFill>
                  <a:schemeClr val="tx1"/>
                </a:solidFill>
              </a:rPr>
              <a:t>X</a:t>
            </a:r>
            <a:r>
              <a:rPr lang="en-US" sz="1600" baseline="30000" dirty="0" smtClean="0">
                <a:solidFill>
                  <a:schemeClr val="tx1"/>
                </a:solidFill>
              </a:rPr>
              <a:t>2</a:t>
            </a:r>
            <a:r>
              <a:rPr lang="en-US" sz="1600" baseline="-25000" dirty="0" smtClean="0">
                <a:solidFill>
                  <a:schemeClr val="tx1"/>
                </a:solidFill>
              </a:rPr>
              <a:t>.05</a:t>
            </a:r>
            <a:r>
              <a:rPr lang="en-US" sz="1600" i="1" dirty="0" smtClean="0">
                <a:solidFill>
                  <a:schemeClr val="tx1"/>
                </a:solidFill>
              </a:rPr>
              <a:t> =3.84, </a:t>
            </a:r>
            <a:r>
              <a:rPr lang="en-US" sz="1600" b="1" i="1" dirty="0" smtClean="0">
                <a:solidFill>
                  <a:schemeClr val="tx1"/>
                </a:solidFill>
              </a:rPr>
              <a:t>the null hypothesis can be rejected </a:t>
            </a:r>
            <a:r>
              <a:rPr lang="en-US" sz="1600" i="1" dirty="0" smtClean="0">
                <a:solidFill>
                  <a:schemeClr val="tx1"/>
                </a:solidFill>
              </a:rPr>
              <a:t>at the .05 level of significance. </a:t>
            </a:r>
          </a:p>
          <a:p>
            <a:pPr algn="just">
              <a:buNone/>
            </a:pPr>
            <a:endParaRPr lang="en-US" sz="1600" i="1" dirty="0" smtClean="0">
              <a:solidFill>
                <a:schemeClr val="tx1"/>
              </a:solidFill>
            </a:endParaRPr>
          </a:p>
          <a:p>
            <a:pPr algn="just">
              <a:buNone/>
            </a:pPr>
            <a:r>
              <a:rPr lang="en-US" sz="1600" dirty="0" smtClean="0">
                <a:solidFill>
                  <a:schemeClr val="tx1"/>
                </a:solidFill>
              </a:rPr>
              <a:t>Rejection of the null hypothesis at the .05 level can be summarized as follows:</a:t>
            </a:r>
          </a:p>
          <a:p>
            <a:pPr algn="just">
              <a:buNone/>
            </a:pPr>
            <a:r>
              <a:rPr lang="en-US" sz="1600" i="1" dirty="0" smtClean="0">
                <a:solidFill>
                  <a:schemeClr val="tx1"/>
                </a:solidFill>
              </a:rPr>
              <a:t>						</a:t>
            </a:r>
            <a:r>
              <a:rPr lang="en-US" sz="1600" b="1" i="1" dirty="0" smtClean="0">
                <a:solidFill>
                  <a:schemeClr val="tx1"/>
                </a:solidFill>
              </a:rPr>
              <a:t>X</a:t>
            </a:r>
            <a:r>
              <a:rPr lang="en-US" sz="1600" b="1" baseline="30000" dirty="0" smtClean="0">
                <a:solidFill>
                  <a:schemeClr val="tx1"/>
                </a:solidFill>
              </a:rPr>
              <a:t>2 </a:t>
            </a:r>
            <a:r>
              <a:rPr lang="en-US" sz="1600" b="1" baseline="-25000" dirty="0" smtClean="0">
                <a:solidFill>
                  <a:schemeClr val="tx1"/>
                </a:solidFill>
              </a:rPr>
              <a:t>(1) </a:t>
            </a:r>
            <a:r>
              <a:rPr lang="en-US" sz="1600" b="1" dirty="0" smtClean="0">
                <a:solidFill>
                  <a:schemeClr val="tx1"/>
                </a:solidFill>
              </a:rPr>
              <a:t>=18.18, p&lt;.05</a:t>
            </a: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pic>
        <p:nvPicPr>
          <p:cNvPr id="219138" name="Picture 2"/>
          <p:cNvPicPr>
            <a:picLocks noChangeAspect="1" noChangeArrowheads="1"/>
          </p:cNvPicPr>
          <p:nvPr/>
        </p:nvPicPr>
        <p:blipFill>
          <a:blip r:embed="rId2" cstate="print"/>
          <a:srcRect/>
          <a:stretch>
            <a:fillRect/>
          </a:stretch>
        </p:blipFill>
        <p:spPr bwMode="auto">
          <a:xfrm>
            <a:off x="2514600" y="914400"/>
            <a:ext cx="229552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cstate="print"/>
          <a:srcRect/>
          <a:stretch>
            <a:fillRect/>
          </a:stretch>
        </p:blipFill>
        <p:spPr bwMode="auto">
          <a:xfrm>
            <a:off x="1371600" y="152400"/>
            <a:ext cx="4918721"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fontScale="92500" lnSpcReduction="10000"/>
          </a:bodyPr>
          <a:lstStyle/>
          <a:p>
            <a:pPr>
              <a:buNone/>
            </a:pPr>
            <a:r>
              <a:rPr lang="en-US" sz="1600" dirty="0" smtClean="0">
                <a:solidFill>
                  <a:srgbClr val="00B050"/>
                </a:solidFill>
              </a:rPr>
              <a:t>#</a:t>
            </a:r>
            <a:r>
              <a:rPr lang="en-US" sz="1600" b="1" dirty="0" smtClean="0">
                <a:solidFill>
                  <a:srgbClr val="00B050"/>
                </a:solidFill>
              </a:rPr>
              <a:t> chi-square test for homogeneity </a:t>
            </a:r>
            <a:endParaRPr lang="en-US" sz="1600" dirty="0" smtClean="0">
              <a:solidFill>
                <a:srgbClr val="00B050"/>
              </a:solidFill>
            </a:endParaRPr>
          </a:p>
          <a:p>
            <a:pPr>
              <a:buNone/>
            </a:pPr>
            <a:r>
              <a:rPr lang="en-US" sz="1600" dirty="0" smtClean="0">
                <a:solidFill>
                  <a:schemeClr val="tx1"/>
                </a:solidFill>
              </a:rPr>
              <a:t>table3a=matrix(c(30,60,70,40),</a:t>
            </a:r>
            <a:r>
              <a:rPr lang="en-US" sz="1600" dirty="0" err="1" smtClean="0">
                <a:solidFill>
                  <a:schemeClr val="tx1"/>
                </a:solidFill>
              </a:rPr>
              <a:t>ncol</a:t>
            </a:r>
            <a:r>
              <a:rPr lang="en-US" sz="1600" dirty="0" smtClean="0">
                <a:solidFill>
                  <a:schemeClr val="tx1"/>
                </a:solidFill>
              </a:rPr>
              <a:t>=2)</a:t>
            </a:r>
          </a:p>
          <a:p>
            <a:pPr>
              <a:buNone/>
            </a:pPr>
            <a:r>
              <a:rPr lang="en-US" sz="1600" dirty="0" err="1" smtClean="0">
                <a:solidFill>
                  <a:schemeClr val="tx1"/>
                </a:solidFill>
              </a:rPr>
              <a:t>rownames</a:t>
            </a:r>
            <a:r>
              <a:rPr lang="en-US" sz="1600" dirty="0" smtClean="0">
                <a:solidFill>
                  <a:schemeClr val="tx1"/>
                </a:solidFill>
              </a:rPr>
              <a:t>(table3a)=c("</a:t>
            </a:r>
            <a:r>
              <a:rPr lang="en-US" sz="1600" dirty="0" err="1" smtClean="0">
                <a:solidFill>
                  <a:schemeClr val="tx1"/>
                </a:solidFill>
              </a:rPr>
              <a:t>Noise","no</a:t>
            </a:r>
            <a:r>
              <a:rPr lang="en-US" sz="1600" dirty="0" smtClean="0">
                <a:solidFill>
                  <a:schemeClr val="tx1"/>
                </a:solidFill>
              </a:rPr>
              <a:t> noise")</a:t>
            </a:r>
          </a:p>
          <a:p>
            <a:pPr>
              <a:buNone/>
            </a:pPr>
            <a:r>
              <a:rPr lang="en-US" sz="1600" dirty="0" err="1" smtClean="0">
                <a:solidFill>
                  <a:schemeClr val="tx1"/>
                </a:solidFill>
              </a:rPr>
              <a:t>colnames</a:t>
            </a:r>
            <a:r>
              <a:rPr lang="en-US" sz="1600" dirty="0" smtClean="0">
                <a:solidFill>
                  <a:schemeClr val="tx1"/>
                </a:solidFill>
              </a:rPr>
              <a:t>(table3a)=c("</a:t>
            </a:r>
            <a:r>
              <a:rPr lang="en-US" sz="1600" dirty="0" err="1" smtClean="0">
                <a:solidFill>
                  <a:schemeClr val="tx1"/>
                </a:solidFill>
              </a:rPr>
              <a:t>helped","didn't</a:t>
            </a:r>
            <a:r>
              <a:rPr lang="en-US" sz="1600" dirty="0" smtClean="0">
                <a:solidFill>
                  <a:schemeClr val="tx1"/>
                </a:solidFill>
              </a:rPr>
              <a:t> help")</a:t>
            </a:r>
          </a:p>
          <a:p>
            <a:pPr>
              <a:buNone/>
            </a:pPr>
            <a:r>
              <a:rPr lang="en-US" sz="1600" dirty="0" smtClean="0">
                <a:solidFill>
                  <a:schemeClr val="tx1"/>
                </a:solidFill>
              </a:rPr>
              <a:t>table3a</a:t>
            </a:r>
          </a:p>
          <a:p>
            <a:pPr>
              <a:buNone/>
            </a:pPr>
            <a:r>
              <a:rPr lang="en-US" sz="1600" dirty="0" smtClean="0">
                <a:solidFill>
                  <a:schemeClr val="tx1"/>
                </a:solidFill>
              </a:rPr>
              <a:t>         helped didn't help</a:t>
            </a:r>
          </a:p>
          <a:p>
            <a:pPr>
              <a:buNone/>
            </a:pPr>
            <a:r>
              <a:rPr lang="en-US" sz="1600" dirty="0" smtClean="0">
                <a:solidFill>
                  <a:schemeClr val="tx1"/>
                </a:solidFill>
              </a:rPr>
              <a:t>Noise        30          70</a:t>
            </a:r>
          </a:p>
          <a:p>
            <a:pPr>
              <a:buNone/>
            </a:pPr>
            <a:r>
              <a:rPr lang="en-US" sz="1600" dirty="0" smtClean="0">
                <a:solidFill>
                  <a:schemeClr val="tx1"/>
                </a:solidFill>
              </a:rPr>
              <a:t>no noise     60          40</a:t>
            </a:r>
          </a:p>
          <a:p>
            <a:pPr>
              <a:buNone/>
            </a:pPr>
            <a:r>
              <a:rPr lang="en-US" sz="1600" dirty="0" smtClean="0">
                <a:solidFill>
                  <a:schemeClr val="tx1"/>
                </a:solidFill>
              </a:rPr>
              <a:t>&gt; </a:t>
            </a:r>
            <a:r>
              <a:rPr lang="en-US" sz="1600" dirty="0" err="1" smtClean="0">
                <a:solidFill>
                  <a:schemeClr val="tx1"/>
                </a:solidFill>
              </a:rPr>
              <a:t>chisq.test</a:t>
            </a:r>
            <a:r>
              <a:rPr lang="en-US" sz="1600" dirty="0" smtClean="0">
                <a:solidFill>
                  <a:schemeClr val="tx1"/>
                </a:solidFill>
              </a:rPr>
              <a:t>(table3a, correct = FALSE)</a:t>
            </a:r>
          </a:p>
          <a:p>
            <a:pPr>
              <a:buNone/>
            </a:pPr>
            <a:endParaRPr lang="en-US" sz="1600" dirty="0" smtClean="0">
              <a:solidFill>
                <a:schemeClr val="tx1"/>
              </a:solidFill>
            </a:endParaRPr>
          </a:p>
          <a:p>
            <a:pPr>
              <a:buNone/>
            </a:pPr>
            <a:r>
              <a:rPr lang="en-US" sz="1600" dirty="0" smtClean="0">
                <a:solidFill>
                  <a:schemeClr val="tx1"/>
                </a:solidFill>
              </a:rPr>
              <a:t>	Pearson's Chi-squared test</a:t>
            </a:r>
          </a:p>
          <a:p>
            <a:pPr>
              <a:buNone/>
            </a:pPr>
            <a:endParaRPr lang="en-US" sz="1600" dirty="0" smtClean="0">
              <a:solidFill>
                <a:schemeClr val="tx1"/>
              </a:solidFill>
            </a:endParaRPr>
          </a:p>
          <a:p>
            <a:pPr>
              <a:buNone/>
            </a:pPr>
            <a:r>
              <a:rPr lang="en-US" sz="1600" dirty="0" smtClean="0">
                <a:solidFill>
                  <a:schemeClr val="tx1"/>
                </a:solidFill>
              </a:rPr>
              <a:t>data:  table3a</a:t>
            </a:r>
          </a:p>
          <a:p>
            <a:pPr>
              <a:buNone/>
            </a:pPr>
            <a:r>
              <a:rPr lang="en-US" sz="1600" dirty="0" smtClean="0">
                <a:solidFill>
                  <a:srgbClr val="00B050"/>
                </a:solidFill>
              </a:rPr>
              <a:t>X-squared = 18.182</a:t>
            </a:r>
            <a:r>
              <a:rPr lang="en-US" sz="1600" dirty="0" smtClean="0">
                <a:solidFill>
                  <a:schemeClr val="tx1"/>
                </a:solidFill>
              </a:rPr>
              <a:t>, </a:t>
            </a:r>
            <a:r>
              <a:rPr lang="en-US" sz="1600" dirty="0" err="1" smtClean="0">
                <a:solidFill>
                  <a:schemeClr val="tx1"/>
                </a:solidFill>
              </a:rPr>
              <a:t>df</a:t>
            </a:r>
            <a:r>
              <a:rPr lang="en-US" sz="1600" dirty="0" smtClean="0">
                <a:solidFill>
                  <a:schemeClr val="tx1"/>
                </a:solidFill>
              </a:rPr>
              <a:t> = 1, p-value = 2.008e-05</a:t>
            </a:r>
            <a:endParaRPr lang="ro-RO" sz="1600"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b="1" dirty="0" smtClean="0">
                <a:solidFill>
                  <a:schemeClr val="tx1"/>
                </a:solidFill>
              </a:rPr>
              <a:t>Alternative way of stating the null and alternative hypotheses for the chi-square test of independence : </a:t>
            </a:r>
            <a:r>
              <a:rPr lang="en-US" sz="1600" dirty="0" smtClean="0">
                <a:solidFill>
                  <a:schemeClr val="tx1"/>
                </a:solidFill>
              </a:rPr>
              <a:t>The null and alternative hypotheses for the chi-square test of independence can </a:t>
            </a:r>
            <a:r>
              <a:rPr lang="ro-RO" sz="1600" dirty="0" err="1" smtClean="0">
                <a:solidFill>
                  <a:schemeClr val="tx1"/>
                </a:solidFill>
              </a:rPr>
              <a:t>be</a:t>
            </a:r>
            <a:r>
              <a:rPr lang="ro-RO" sz="1600" dirty="0" smtClean="0">
                <a:solidFill>
                  <a:schemeClr val="tx1"/>
                </a:solidFill>
              </a:rPr>
              <a:t> </a:t>
            </a:r>
            <a:r>
              <a:rPr lang="ro-RO" sz="1600" dirty="0" err="1" smtClean="0">
                <a:solidFill>
                  <a:schemeClr val="tx1"/>
                </a:solidFill>
              </a:rPr>
              <a:t>stated</a:t>
            </a:r>
            <a:r>
              <a:rPr lang="ro-RO" sz="1600" dirty="0" smtClean="0">
                <a:solidFill>
                  <a:schemeClr val="tx1"/>
                </a:solidFill>
              </a:rPr>
              <a:t> as </a:t>
            </a:r>
            <a:r>
              <a:rPr lang="ro-RO" sz="1600" dirty="0" err="1" smtClean="0">
                <a:solidFill>
                  <a:schemeClr val="tx1"/>
                </a:solidFill>
              </a:rPr>
              <a:t>follows</a:t>
            </a:r>
            <a:r>
              <a:rPr lang="ro-RO" sz="1600" dirty="0" smtClean="0">
                <a:solidFill>
                  <a:schemeClr val="tx1"/>
                </a:solidFill>
              </a:rPr>
              <a:t>: </a:t>
            </a:r>
            <a:endParaRPr lang="en-US" sz="1600" dirty="0" smtClean="0">
              <a:solidFill>
                <a:schemeClr val="tx1"/>
              </a:solidFill>
            </a:endParaRPr>
          </a:p>
          <a:p>
            <a:pPr>
              <a:buNone/>
            </a:pPr>
            <a:endParaRPr lang="en-US" sz="1600" dirty="0" smtClean="0">
              <a:solidFill>
                <a:schemeClr val="tx1"/>
              </a:solidFill>
            </a:endParaRPr>
          </a:p>
          <a:p>
            <a:pPr algn="ctr">
              <a:buNone/>
            </a:pPr>
            <a:r>
              <a:rPr lang="en-US" sz="1600" dirty="0" smtClean="0">
                <a:solidFill>
                  <a:srgbClr val="7030A0"/>
                </a:solidFill>
              </a:rPr>
              <a:t>H</a:t>
            </a:r>
            <a:r>
              <a:rPr lang="en-US" sz="1600" baseline="-25000" dirty="0" smtClean="0">
                <a:solidFill>
                  <a:srgbClr val="7030A0"/>
                </a:solidFill>
              </a:rPr>
              <a:t>0</a:t>
            </a:r>
            <a:r>
              <a:rPr lang="en-US" sz="1600" dirty="0" smtClean="0">
                <a:solidFill>
                  <a:srgbClr val="7030A0"/>
                </a:solidFill>
              </a:rPr>
              <a:t>: </a:t>
            </a:r>
            <a:r>
              <a:rPr lang="el-GR" sz="1600" dirty="0" smtClean="0">
                <a:solidFill>
                  <a:srgbClr val="7030A0"/>
                </a:solidFill>
              </a:rPr>
              <a:t>π</a:t>
            </a:r>
            <a:r>
              <a:rPr lang="en-US" sz="1600" baseline="-25000" dirty="0" err="1" smtClean="0">
                <a:solidFill>
                  <a:srgbClr val="7030A0"/>
                </a:solidFill>
              </a:rPr>
              <a:t>ij</a:t>
            </a:r>
            <a:r>
              <a:rPr lang="en-US" sz="1600" dirty="0" smtClean="0">
                <a:solidFill>
                  <a:srgbClr val="7030A0"/>
                </a:solidFill>
              </a:rPr>
              <a:t>=</a:t>
            </a:r>
            <a:r>
              <a:rPr lang="el-GR" sz="1600" dirty="0" smtClean="0">
                <a:solidFill>
                  <a:srgbClr val="7030A0"/>
                </a:solidFill>
              </a:rPr>
              <a:t> π</a:t>
            </a:r>
            <a:r>
              <a:rPr lang="en-US" sz="1600" baseline="-25000" dirty="0" err="1" smtClean="0">
                <a:solidFill>
                  <a:srgbClr val="7030A0"/>
                </a:solidFill>
              </a:rPr>
              <a:t>i</a:t>
            </a:r>
            <a:r>
              <a:rPr lang="en-US" sz="1600" baseline="-25000" dirty="0" smtClean="0">
                <a:solidFill>
                  <a:srgbClr val="7030A0"/>
                </a:solidFill>
              </a:rPr>
              <a:t>. * </a:t>
            </a:r>
            <a:r>
              <a:rPr lang="el-GR" sz="1600" dirty="0" smtClean="0">
                <a:solidFill>
                  <a:srgbClr val="7030A0"/>
                </a:solidFill>
              </a:rPr>
              <a:t>π</a:t>
            </a:r>
            <a:r>
              <a:rPr lang="en-US" sz="1600" dirty="0" smtClean="0">
                <a:solidFill>
                  <a:srgbClr val="7030A0"/>
                </a:solidFill>
              </a:rPr>
              <a:t>.</a:t>
            </a:r>
            <a:r>
              <a:rPr lang="en-US" sz="1600" baseline="-25000" dirty="0" smtClean="0">
                <a:solidFill>
                  <a:srgbClr val="7030A0"/>
                </a:solidFill>
              </a:rPr>
              <a:t>j </a:t>
            </a:r>
            <a:r>
              <a:rPr lang="en-US" sz="1600" dirty="0" smtClean="0"/>
              <a:t>or all </a:t>
            </a:r>
            <a:r>
              <a:rPr lang="en-US" sz="1600" i="1" dirty="0" smtClean="0"/>
              <a:t>r × c cells.</a:t>
            </a:r>
            <a:endParaRPr lang="en-US" sz="1600" i="1" dirty="0" smtClean="0">
              <a:solidFill>
                <a:srgbClr val="7030A0"/>
              </a:solidFill>
            </a:endParaRPr>
          </a:p>
          <a:p>
            <a:pPr algn="ctr">
              <a:buNone/>
            </a:pPr>
            <a:r>
              <a:rPr lang="en-US" sz="1600" dirty="0" smtClean="0">
                <a:solidFill>
                  <a:srgbClr val="7030A0"/>
                </a:solidFill>
              </a:rPr>
              <a:t>    H</a:t>
            </a:r>
            <a:r>
              <a:rPr lang="en-US" sz="1600" baseline="-25000" dirty="0" smtClean="0">
                <a:solidFill>
                  <a:srgbClr val="7030A0"/>
                </a:solidFill>
              </a:rPr>
              <a:t>1</a:t>
            </a:r>
            <a:r>
              <a:rPr lang="en-US" sz="1600" dirty="0" smtClean="0">
                <a:solidFill>
                  <a:srgbClr val="7030A0"/>
                </a:solidFill>
              </a:rPr>
              <a:t>: </a:t>
            </a:r>
            <a:r>
              <a:rPr lang="el-GR" sz="1600" dirty="0" smtClean="0">
                <a:solidFill>
                  <a:srgbClr val="7030A0"/>
                </a:solidFill>
              </a:rPr>
              <a:t>π</a:t>
            </a:r>
            <a:r>
              <a:rPr lang="en-US" sz="1600" baseline="-25000" dirty="0" err="1" smtClean="0">
                <a:solidFill>
                  <a:srgbClr val="7030A0"/>
                </a:solidFill>
              </a:rPr>
              <a:t>ij</a:t>
            </a:r>
            <a:r>
              <a:rPr lang="en-US" sz="1600" baseline="-25000" dirty="0" smtClean="0">
                <a:solidFill>
                  <a:srgbClr val="7030A0"/>
                </a:solidFill>
              </a:rPr>
              <a:t> </a:t>
            </a:r>
            <a:r>
              <a:rPr lang="en-US" sz="1600" dirty="0" smtClean="0">
                <a:solidFill>
                  <a:srgbClr val="7030A0"/>
                </a:solidFill>
              </a:rPr>
              <a:t>≠</a:t>
            </a:r>
            <a:r>
              <a:rPr lang="en-US" sz="1600" baseline="-25000" dirty="0" smtClean="0">
                <a:solidFill>
                  <a:srgbClr val="7030A0"/>
                </a:solidFill>
              </a:rPr>
              <a:t> </a:t>
            </a:r>
            <a:r>
              <a:rPr lang="el-GR" sz="1600" dirty="0" smtClean="0">
                <a:solidFill>
                  <a:srgbClr val="7030A0"/>
                </a:solidFill>
              </a:rPr>
              <a:t>π</a:t>
            </a:r>
            <a:r>
              <a:rPr lang="en-US" sz="1600" baseline="-25000" dirty="0" err="1" smtClean="0">
                <a:solidFill>
                  <a:srgbClr val="7030A0"/>
                </a:solidFill>
              </a:rPr>
              <a:t>i</a:t>
            </a:r>
            <a:r>
              <a:rPr lang="en-US" sz="1600" baseline="-25000" dirty="0" smtClean="0">
                <a:solidFill>
                  <a:srgbClr val="7030A0"/>
                </a:solidFill>
              </a:rPr>
              <a:t>. * </a:t>
            </a:r>
            <a:r>
              <a:rPr lang="el-GR" sz="1600" dirty="0" smtClean="0">
                <a:solidFill>
                  <a:srgbClr val="7030A0"/>
                </a:solidFill>
              </a:rPr>
              <a:t>π</a:t>
            </a:r>
            <a:r>
              <a:rPr lang="en-US" sz="1600" dirty="0" smtClean="0">
                <a:solidFill>
                  <a:srgbClr val="7030A0"/>
                </a:solidFill>
              </a:rPr>
              <a:t>.</a:t>
            </a:r>
            <a:r>
              <a:rPr lang="en-US" sz="1600" baseline="-25000" dirty="0" smtClean="0">
                <a:solidFill>
                  <a:srgbClr val="7030A0"/>
                </a:solidFill>
              </a:rPr>
              <a:t>j </a:t>
            </a:r>
            <a:r>
              <a:rPr lang="en-US" sz="1600" dirty="0" smtClean="0"/>
              <a:t>or at least one cell</a:t>
            </a:r>
            <a:r>
              <a:rPr lang="en-US" sz="1600" i="1" dirty="0" smtClean="0"/>
              <a:t>.</a:t>
            </a:r>
            <a:endParaRPr lang="en-US" sz="1600" i="1" dirty="0" smtClean="0">
              <a:solidFill>
                <a:srgbClr val="7030A0"/>
              </a:solidFill>
            </a:endParaRPr>
          </a:p>
          <a:p>
            <a:pPr>
              <a:buNone/>
            </a:pPr>
            <a:endParaRPr lang="en-US" sz="1600" i="1" dirty="0" smtClean="0">
              <a:solidFill>
                <a:srgbClr val="7030A0"/>
              </a:solidFill>
            </a:endParaRPr>
          </a:p>
          <a:p>
            <a:pPr algn="just">
              <a:buNone/>
            </a:pPr>
            <a:r>
              <a:rPr lang="en-US" sz="1600" dirty="0" smtClean="0">
                <a:solidFill>
                  <a:schemeClr val="tx1"/>
                </a:solidFill>
              </a:rPr>
              <a:t>The above notation indicates that if the null hypothesis is true, in the underlying population represented by the sample for each of the </a:t>
            </a:r>
            <a:r>
              <a:rPr lang="en-US" sz="1600" i="1" dirty="0" smtClean="0">
                <a:solidFill>
                  <a:schemeClr val="tx1"/>
                </a:solidFill>
              </a:rPr>
              <a:t>r × c cells, the proportion of observations in a cell will </a:t>
            </a:r>
            <a:r>
              <a:rPr lang="en-US" sz="1600" dirty="0" smtClean="0">
                <a:solidFill>
                  <a:schemeClr val="tx1"/>
                </a:solidFill>
              </a:rPr>
              <a:t>equal the proportion of observations in the row in which the cell appears multiplied by the proportion of observations in the column in which the cell appears.</a:t>
            </a:r>
          </a:p>
          <a:p>
            <a:pPr algn="just">
              <a:buNone/>
            </a:pPr>
            <a:endParaRPr lang="en-US" sz="1600" dirty="0" smtClean="0">
              <a:solidFill>
                <a:schemeClr val="tx1"/>
              </a:solidFill>
            </a:endParaRPr>
          </a:p>
          <a:p>
            <a:pPr algn="just">
              <a:buNone/>
            </a:pPr>
            <a:r>
              <a:rPr lang="en-US" sz="1600" dirty="0" smtClean="0">
                <a:solidFill>
                  <a:schemeClr val="tx1"/>
                </a:solidFill>
              </a:rPr>
              <a:t>If the null hypothesis is true, in Example2,  in the case of Cell11 it is required that the proportion of observations in Cell11 is equivalent to the product of the proportion of observations in Row 1 (which equals </a:t>
            </a:r>
            <a:r>
              <a:rPr lang="en-US" sz="1600" dirty="0" smtClean="0">
                <a:solidFill>
                  <a:srgbClr val="7030A0"/>
                </a:solidFill>
              </a:rPr>
              <a:t>p</a:t>
            </a:r>
            <a:r>
              <a:rPr lang="en-US" sz="1600" baseline="-25000" dirty="0" smtClean="0">
                <a:solidFill>
                  <a:srgbClr val="7030A0"/>
                </a:solidFill>
              </a:rPr>
              <a:t>1.</a:t>
            </a:r>
            <a:r>
              <a:rPr lang="en-US" sz="1600" dirty="0" smtClean="0">
                <a:solidFill>
                  <a:srgbClr val="7030A0"/>
                </a:solidFill>
              </a:rPr>
              <a:t>= O</a:t>
            </a:r>
            <a:r>
              <a:rPr lang="en-US" sz="1600" baseline="-25000" dirty="0" smtClean="0">
                <a:solidFill>
                  <a:srgbClr val="7030A0"/>
                </a:solidFill>
              </a:rPr>
              <a:t>1.</a:t>
            </a:r>
            <a:r>
              <a:rPr lang="en-US" sz="1600" dirty="0" smtClean="0">
                <a:solidFill>
                  <a:srgbClr val="7030A0"/>
                </a:solidFill>
              </a:rPr>
              <a:t>/n=100/200=.5</a:t>
            </a:r>
            <a:r>
              <a:rPr lang="en-US" sz="1600" dirty="0" smtClean="0">
                <a:solidFill>
                  <a:schemeClr val="tx1"/>
                </a:solidFill>
              </a:rPr>
              <a:t>)</a:t>
            </a:r>
            <a:r>
              <a:rPr lang="en-US" sz="1600" dirty="0" smtClean="0">
                <a:solidFill>
                  <a:srgbClr val="7030A0"/>
                </a:solidFill>
              </a:rPr>
              <a:t> </a:t>
            </a:r>
            <a:r>
              <a:rPr lang="en-US" sz="1600" dirty="0" smtClean="0">
                <a:solidFill>
                  <a:schemeClr val="tx1"/>
                </a:solidFill>
              </a:rPr>
              <a:t>and the proportion of observations in Column 1 (which equals </a:t>
            </a:r>
            <a:r>
              <a:rPr lang="en-US" sz="1600" dirty="0" smtClean="0">
                <a:solidFill>
                  <a:srgbClr val="7030A0"/>
                </a:solidFill>
              </a:rPr>
              <a:t>p.</a:t>
            </a:r>
            <a:r>
              <a:rPr lang="en-US" sz="1600" baseline="-25000" dirty="0" smtClean="0">
                <a:solidFill>
                  <a:srgbClr val="7030A0"/>
                </a:solidFill>
              </a:rPr>
              <a:t>1</a:t>
            </a:r>
            <a:r>
              <a:rPr lang="en-US" sz="1600" dirty="0" smtClean="0">
                <a:solidFill>
                  <a:srgbClr val="7030A0"/>
                </a:solidFill>
              </a:rPr>
              <a:t>= O.</a:t>
            </a:r>
            <a:r>
              <a:rPr lang="en-US" sz="1600" baseline="-25000" dirty="0" smtClean="0">
                <a:solidFill>
                  <a:srgbClr val="7030A0"/>
                </a:solidFill>
              </a:rPr>
              <a:t>1</a:t>
            </a:r>
            <a:r>
              <a:rPr lang="en-US" sz="1600" dirty="0" smtClean="0">
                <a:solidFill>
                  <a:srgbClr val="7030A0"/>
                </a:solidFill>
              </a:rPr>
              <a:t>/n=90/200=.45</a:t>
            </a:r>
            <a:r>
              <a:rPr lang="en-US" sz="1600" dirty="0" smtClean="0">
                <a:solidFill>
                  <a:schemeClr val="tx1"/>
                </a:solidFill>
              </a:rPr>
              <a:t>). </a:t>
            </a:r>
          </a:p>
          <a:p>
            <a:pPr algn="just">
              <a:buNone/>
            </a:pPr>
            <a:r>
              <a:rPr lang="en-US" sz="1600" dirty="0" smtClean="0">
                <a:solidFill>
                  <a:schemeClr val="tx1"/>
                </a:solidFill>
              </a:rPr>
              <a:t>The result of multiplying the row and column proportions is </a:t>
            </a:r>
            <a:r>
              <a:rPr lang="en-US" sz="1600" dirty="0" smtClean="0">
                <a:solidFill>
                  <a:srgbClr val="7030A0"/>
                </a:solidFill>
              </a:rPr>
              <a:t>p</a:t>
            </a:r>
            <a:r>
              <a:rPr lang="en-US" sz="1600" baseline="-25000" dirty="0" smtClean="0">
                <a:solidFill>
                  <a:srgbClr val="7030A0"/>
                </a:solidFill>
              </a:rPr>
              <a:t>1.</a:t>
            </a:r>
            <a:r>
              <a:rPr lang="en-US" sz="1600" dirty="0" smtClean="0">
                <a:solidFill>
                  <a:srgbClr val="7030A0"/>
                </a:solidFill>
              </a:rPr>
              <a:t>* p.</a:t>
            </a:r>
            <a:r>
              <a:rPr lang="en-US" sz="1600" baseline="-25000" dirty="0" smtClean="0">
                <a:solidFill>
                  <a:srgbClr val="7030A0"/>
                </a:solidFill>
              </a:rPr>
              <a:t>1</a:t>
            </a:r>
            <a:r>
              <a:rPr lang="en-US" sz="1600" dirty="0" smtClean="0">
                <a:solidFill>
                  <a:srgbClr val="7030A0"/>
                </a:solidFill>
              </a:rPr>
              <a:t>=(.5)*(.45)=.225 </a:t>
            </a:r>
            <a:endParaRPr lang="en-US" sz="1600" dirty="0" smtClean="0">
              <a:solidFill>
                <a:schemeClr val="tx1"/>
              </a:solidFill>
            </a:endParaRPr>
          </a:p>
          <a:p>
            <a:pPr algn="just">
              <a:buNone/>
            </a:pPr>
            <a:r>
              <a:rPr lang="ro-RO" sz="1600" dirty="0" smtClean="0">
                <a:solidFill>
                  <a:schemeClr val="tx1"/>
                </a:solidFill>
              </a:rPr>
              <a:t>      </a:t>
            </a:r>
          </a:p>
          <a:p>
            <a:pPr algn="just">
              <a:buNone/>
            </a:pPr>
            <a:r>
              <a:rPr lang="ro-RO" sz="1600" dirty="0" smtClean="0">
                <a:solidFill>
                  <a:schemeClr val="tx1"/>
                </a:solidFill>
              </a:rPr>
              <a:t> </a:t>
            </a: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dirty="0" smtClean="0">
                <a:solidFill>
                  <a:schemeClr val="tx1"/>
                </a:solidFill>
              </a:rPr>
              <a:t>As noted previously, the chi-square analysis described in this section also applies to Example2, since the latter example employs the same data as Example1. </a:t>
            </a:r>
          </a:p>
          <a:p>
            <a:pPr algn="just">
              <a:buNone/>
            </a:pPr>
            <a:endParaRPr lang="en-US" sz="1600" dirty="0" smtClean="0">
              <a:solidFill>
                <a:schemeClr val="tx1"/>
              </a:solidFill>
            </a:endParaRPr>
          </a:p>
          <a:p>
            <a:pPr algn="just">
              <a:buNone/>
            </a:pPr>
            <a:r>
              <a:rPr lang="en-US" sz="1600" dirty="0" smtClean="0">
                <a:solidFill>
                  <a:schemeClr val="tx1"/>
                </a:solidFill>
              </a:rPr>
              <a:t>Thus, with respect to Example2, the significant X</a:t>
            </a:r>
            <a:r>
              <a:rPr lang="en-US" sz="1600" baseline="30000" dirty="0" smtClean="0">
                <a:solidFill>
                  <a:schemeClr val="tx1"/>
                </a:solidFill>
              </a:rPr>
              <a:t>2</a:t>
            </a:r>
            <a:r>
              <a:rPr lang="en-US" sz="1600" dirty="0" smtClean="0">
                <a:solidFill>
                  <a:schemeClr val="tx1"/>
                </a:solidFill>
              </a:rPr>
              <a:t>=18.18 value allows the researcher to conclude that a subject’s categorization on the </a:t>
            </a:r>
            <a:r>
              <a:rPr lang="en-US" sz="1600" b="1" dirty="0" smtClean="0">
                <a:solidFill>
                  <a:schemeClr val="tx1"/>
                </a:solidFill>
              </a:rPr>
              <a:t>introvert–extrovert dimension is associated with (i.e., not independent </a:t>
            </a:r>
            <a:r>
              <a:rPr lang="en-US" sz="1600" dirty="0" smtClean="0">
                <a:solidFill>
                  <a:schemeClr val="tx1"/>
                </a:solidFill>
              </a:rPr>
              <a:t>of) one’s political affiliation. </a:t>
            </a:r>
          </a:p>
          <a:p>
            <a:pPr algn="just">
              <a:buNone/>
            </a:pPr>
            <a:endParaRPr lang="en-US" sz="1600" dirty="0" smtClean="0">
              <a:solidFill>
                <a:schemeClr val="tx1"/>
              </a:solidFill>
            </a:endParaRPr>
          </a:p>
          <a:p>
            <a:pPr algn="just">
              <a:buNone/>
            </a:pPr>
            <a:r>
              <a:rPr lang="en-US" sz="1600" dirty="0" smtClean="0">
                <a:solidFill>
                  <a:schemeClr val="tx1"/>
                </a:solidFill>
              </a:rPr>
              <a:t>This can be confirmed by visual inspection of the contingency table which reveals that </a:t>
            </a:r>
            <a:r>
              <a:rPr lang="en-US" sz="1600" b="1" dirty="0" smtClean="0">
                <a:solidFill>
                  <a:schemeClr val="tx1"/>
                </a:solidFill>
              </a:rPr>
              <a:t>introverts are more likely to be Republicans whereas extroverts are more </a:t>
            </a:r>
            <a:r>
              <a:rPr lang="ro-RO" sz="1600" dirty="0" err="1" smtClean="0">
                <a:solidFill>
                  <a:schemeClr val="tx1"/>
                </a:solidFill>
              </a:rPr>
              <a:t>likely</a:t>
            </a:r>
            <a:r>
              <a:rPr lang="ro-RO" sz="1600" dirty="0" smtClean="0">
                <a:solidFill>
                  <a:schemeClr val="tx1"/>
                </a:solidFill>
              </a:rPr>
              <a:t> </a:t>
            </a:r>
            <a:r>
              <a:rPr lang="ro-RO" sz="1600" dirty="0" err="1" smtClean="0">
                <a:solidFill>
                  <a:schemeClr val="tx1"/>
                </a:solidFill>
              </a:rPr>
              <a:t>to</a:t>
            </a:r>
            <a:r>
              <a:rPr lang="ro-RO" sz="1600" dirty="0" smtClean="0">
                <a:solidFill>
                  <a:schemeClr val="tx1"/>
                </a:solidFill>
              </a:rPr>
              <a:t> </a:t>
            </a:r>
            <a:r>
              <a:rPr lang="ro-RO" sz="1600" dirty="0" err="1" smtClean="0">
                <a:solidFill>
                  <a:schemeClr val="tx1"/>
                </a:solidFill>
              </a:rPr>
              <a:t>be</a:t>
            </a:r>
            <a:r>
              <a:rPr lang="ro-RO" sz="1600" dirty="0" smtClean="0">
                <a:solidFill>
                  <a:schemeClr val="tx1"/>
                </a:solidFill>
              </a:rPr>
              <a:t> </a:t>
            </a:r>
            <a:r>
              <a:rPr lang="ro-RO" sz="1600" b="1" dirty="0" err="1" smtClean="0">
                <a:solidFill>
                  <a:schemeClr val="tx1"/>
                </a:solidFill>
              </a:rPr>
              <a:t>Democrats</a:t>
            </a:r>
            <a:r>
              <a:rPr lang="ro-RO" sz="1600" b="1" dirty="0" smtClean="0">
                <a:solidFill>
                  <a:schemeClr val="tx1"/>
                </a:solidFill>
              </a:rPr>
              <a:t>.</a:t>
            </a:r>
            <a:r>
              <a:rPr lang="ro-RO" sz="1600" dirty="0" smtClean="0">
                <a:solidFill>
                  <a:schemeClr val="tx1"/>
                </a:solidFill>
              </a:rPr>
              <a:t>      </a:t>
            </a:r>
          </a:p>
          <a:p>
            <a:pPr algn="just">
              <a:buNone/>
            </a:pPr>
            <a:r>
              <a:rPr lang="ro-RO" sz="1600" dirty="0" smtClean="0">
                <a:solidFill>
                  <a:schemeClr val="tx1"/>
                </a:solidFill>
              </a:rPr>
              <a:t> </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019800"/>
          </a:xfrm>
        </p:spPr>
        <p:txBody>
          <a:bodyPr>
            <a:noAutofit/>
          </a:bodyPr>
          <a:lstStyle/>
          <a:p>
            <a:pPr algn="just">
              <a:buNone/>
            </a:pPr>
            <a:r>
              <a:rPr lang="en-US" sz="1600" b="1" dirty="0" smtClean="0">
                <a:solidFill>
                  <a:schemeClr val="tx1"/>
                </a:solidFill>
              </a:rPr>
              <a:t>Observations: </a:t>
            </a:r>
            <a:r>
              <a:rPr lang="en-US" sz="1600" dirty="0" smtClean="0">
                <a:solidFill>
                  <a:schemeClr val="tx1"/>
                </a:solidFill>
              </a:rPr>
              <a:t>It is important to note that Example2 represents a </a:t>
            </a:r>
            <a:r>
              <a:rPr lang="en-US" sz="1600" dirty="0" err="1" smtClean="0">
                <a:solidFill>
                  <a:schemeClr val="tx1"/>
                </a:solidFill>
              </a:rPr>
              <a:t>correlational</a:t>
            </a:r>
            <a:r>
              <a:rPr lang="en-US" sz="1600" dirty="0" smtClean="0">
                <a:solidFill>
                  <a:schemeClr val="tx1"/>
                </a:solidFill>
              </a:rPr>
              <a:t> study, and as such does not allow a researcher to draw any conclusions with regard to cause and effect.</a:t>
            </a:r>
          </a:p>
          <a:p>
            <a:pPr algn="just">
              <a:buNone/>
            </a:pPr>
            <a:r>
              <a:rPr lang="ro-RO" sz="1600" dirty="0" err="1" smtClean="0">
                <a:solidFill>
                  <a:schemeClr val="tx1"/>
                </a:solidFill>
              </a:rPr>
              <a:t>To</a:t>
            </a:r>
            <a:r>
              <a:rPr lang="ro-RO" sz="1600" dirty="0" smtClean="0">
                <a:solidFill>
                  <a:schemeClr val="tx1"/>
                </a:solidFill>
              </a:rPr>
              <a:t> </a:t>
            </a:r>
            <a:r>
              <a:rPr lang="ro-RO" sz="1600" dirty="0" err="1" smtClean="0">
                <a:solidFill>
                  <a:schemeClr val="tx1"/>
                </a:solidFill>
              </a:rPr>
              <a:t>be</a:t>
            </a:r>
            <a:r>
              <a:rPr lang="ro-RO" sz="1600" dirty="0" smtClean="0">
                <a:solidFill>
                  <a:schemeClr val="tx1"/>
                </a:solidFill>
              </a:rPr>
              <a:t> more</a:t>
            </a:r>
            <a:r>
              <a:rPr lang="en-US" sz="1600" dirty="0" smtClean="0">
                <a:solidFill>
                  <a:schemeClr val="tx1"/>
                </a:solidFill>
              </a:rPr>
              <a:t> specific, the study does not allow one to conclude that a subject’s categorization on the personality dimension </a:t>
            </a:r>
            <a:r>
              <a:rPr lang="en-US" sz="1600" b="1" dirty="0" smtClean="0">
                <a:solidFill>
                  <a:schemeClr val="tx1"/>
                </a:solidFill>
              </a:rPr>
              <a:t>introvert–extrovert is the cause of one’s political affiliation (Democrat </a:t>
            </a:r>
            <a:r>
              <a:rPr lang="en-US" sz="1600" dirty="0" smtClean="0">
                <a:solidFill>
                  <a:schemeClr val="tx1"/>
                </a:solidFill>
              </a:rPr>
              <a:t>versus </a:t>
            </a:r>
            <a:r>
              <a:rPr lang="en-US" sz="1600" b="1" dirty="0" smtClean="0">
                <a:solidFill>
                  <a:schemeClr val="tx1"/>
                </a:solidFill>
              </a:rPr>
              <a:t>Republican), or vice versa (i.e., that political affiliation causes one to be an introvert </a:t>
            </a:r>
            <a:r>
              <a:rPr lang="ro-RO" sz="1600" dirty="0" smtClean="0">
                <a:solidFill>
                  <a:schemeClr val="tx1"/>
                </a:solidFill>
              </a:rPr>
              <a:t>versus an </a:t>
            </a:r>
            <a:r>
              <a:rPr lang="ro-RO" sz="1600" b="1" dirty="0" err="1" smtClean="0">
                <a:solidFill>
                  <a:schemeClr val="tx1"/>
                </a:solidFill>
              </a:rPr>
              <a:t>extrovert</a:t>
            </a:r>
            <a:r>
              <a:rPr lang="ro-RO" sz="1600" b="1" dirty="0" smtClean="0">
                <a:solidFill>
                  <a:schemeClr val="tx1"/>
                </a:solidFill>
              </a:rPr>
              <a:t>).</a:t>
            </a:r>
            <a:endParaRPr lang="en-US" sz="1600" b="1" dirty="0" smtClean="0">
              <a:solidFill>
                <a:schemeClr val="tx1"/>
              </a:solidFill>
            </a:endParaRPr>
          </a:p>
          <a:p>
            <a:pPr algn="just">
              <a:buNone/>
            </a:pPr>
            <a:endParaRPr lang="en-US" sz="1600" b="1" dirty="0" smtClean="0">
              <a:solidFill>
                <a:schemeClr val="tx1"/>
              </a:solidFill>
            </a:endParaRPr>
          </a:p>
          <a:p>
            <a:pPr algn="just">
              <a:buNone/>
            </a:pPr>
            <a:r>
              <a:rPr lang="en-US" sz="1600" dirty="0" smtClean="0">
                <a:solidFill>
                  <a:schemeClr val="tx1"/>
                </a:solidFill>
              </a:rPr>
              <a:t>When studies which are evaluated with the </a:t>
            </a:r>
            <a:r>
              <a:rPr lang="en-US" sz="1600" b="1" dirty="0" smtClean="0">
                <a:solidFill>
                  <a:schemeClr val="tx1"/>
                </a:solidFill>
              </a:rPr>
              <a:t>chi-square test of independence </a:t>
            </a:r>
            <a:r>
              <a:rPr lang="en-US" sz="1600" dirty="0" smtClean="0">
                <a:solidFill>
                  <a:schemeClr val="tx1"/>
                </a:solidFill>
              </a:rPr>
              <a:t>(such as Example2) yield a significant result, one can only conclude that in the underlying population the two variables have a correlation with one another that is some value other than zero (which is not commensurate with saying that one variable causes the </a:t>
            </a:r>
            <a:r>
              <a:rPr lang="ro-RO" sz="1600" dirty="0" err="1" smtClean="0">
                <a:solidFill>
                  <a:schemeClr val="tx1"/>
                </a:solidFill>
              </a:rPr>
              <a:t>other</a:t>
            </a:r>
            <a:r>
              <a:rPr lang="ro-RO" sz="1600" dirty="0" smtClean="0">
                <a:solidFill>
                  <a:schemeClr val="tx1"/>
                </a:solidFill>
              </a:rPr>
              <a:t>).</a:t>
            </a: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fontScale="92500" lnSpcReduction="10000"/>
          </a:bodyPr>
          <a:lstStyle/>
          <a:p>
            <a:pPr>
              <a:buNone/>
            </a:pPr>
            <a:r>
              <a:rPr lang="en-US" sz="1600" dirty="0" smtClean="0">
                <a:solidFill>
                  <a:srgbClr val="00B050"/>
                </a:solidFill>
              </a:rPr>
              <a:t>#</a:t>
            </a:r>
            <a:r>
              <a:rPr lang="en-US" sz="1600" b="1" dirty="0" smtClean="0">
                <a:solidFill>
                  <a:srgbClr val="00B050"/>
                </a:solidFill>
              </a:rPr>
              <a:t> chi-square test for independence</a:t>
            </a:r>
            <a:endParaRPr lang="en-US" sz="1600" dirty="0" smtClean="0">
              <a:solidFill>
                <a:srgbClr val="00B050"/>
              </a:solidFill>
            </a:endParaRPr>
          </a:p>
          <a:p>
            <a:pPr>
              <a:buNone/>
            </a:pPr>
            <a:r>
              <a:rPr lang="en-US" sz="1600" dirty="0" smtClean="0">
                <a:solidFill>
                  <a:schemeClr val="tx1"/>
                </a:solidFill>
              </a:rPr>
              <a:t>table3b=matrix(c(30,60,70,40),</a:t>
            </a:r>
            <a:r>
              <a:rPr lang="en-US" sz="1600" dirty="0" err="1" smtClean="0">
                <a:solidFill>
                  <a:schemeClr val="tx1"/>
                </a:solidFill>
              </a:rPr>
              <a:t>ncol</a:t>
            </a:r>
            <a:r>
              <a:rPr lang="en-US" sz="1600" dirty="0" smtClean="0">
                <a:solidFill>
                  <a:schemeClr val="tx1"/>
                </a:solidFill>
              </a:rPr>
              <a:t>=2)</a:t>
            </a:r>
          </a:p>
          <a:p>
            <a:pPr>
              <a:buNone/>
            </a:pPr>
            <a:r>
              <a:rPr lang="en-US" sz="1600" dirty="0" err="1" smtClean="0">
                <a:solidFill>
                  <a:schemeClr val="tx1"/>
                </a:solidFill>
              </a:rPr>
              <a:t>colnames</a:t>
            </a:r>
            <a:r>
              <a:rPr lang="en-US" sz="1600" dirty="0" smtClean="0">
                <a:solidFill>
                  <a:schemeClr val="tx1"/>
                </a:solidFill>
              </a:rPr>
              <a:t>(table3b)=c("Democrat", "Republican")</a:t>
            </a:r>
          </a:p>
          <a:p>
            <a:pPr>
              <a:buNone/>
            </a:pPr>
            <a:r>
              <a:rPr lang="en-US" sz="1600" dirty="0" err="1" smtClean="0">
                <a:solidFill>
                  <a:schemeClr val="tx1"/>
                </a:solidFill>
              </a:rPr>
              <a:t>rownames</a:t>
            </a:r>
            <a:r>
              <a:rPr lang="en-US" sz="1600" dirty="0" smtClean="0">
                <a:solidFill>
                  <a:schemeClr val="tx1"/>
                </a:solidFill>
              </a:rPr>
              <a:t>(table3b)=c("Introvert", "Extrovert")</a:t>
            </a:r>
          </a:p>
          <a:p>
            <a:pPr>
              <a:buNone/>
            </a:pPr>
            <a:r>
              <a:rPr lang="en-US" sz="1600" dirty="0" smtClean="0">
                <a:solidFill>
                  <a:schemeClr val="tx1"/>
                </a:solidFill>
              </a:rPr>
              <a:t>table3b</a:t>
            </a:r>
          </a:p>
          <a:p>
            <a:pPr>
              <a:buNone/>
            </a:pPr>
            <a:r>
              <a:rPr lang="en-US" sz="1600" dirty="0" smtClean="0">
                <a:solidFill>
                  <a:schemeClr val="tx1"/>
                </a:solidFill>
              </a:rPr>
              <a:t>          Democrat Republican</a:t>
            </a:r>
          </a:p>
          <a:p>
            <a:pPr>
              <a:buNone/>
            </a:pPr>
            <a:r>
              <a:rPr lang="en-US" sz="1600" dirty="0" smtClean="0">
                <a:solidFill>
                  <a:schemeClr val="tx1"/>
                </a:solidFill>
              </a:rPr>
              <a:t>Introvert       30         70</a:t>
            </a:r>
          </a:p>
          <a:p>
            <a:pPr>
              <a:buNone/>
            </a:pPr>
            <a:r>
              <a:rPr lang="en-US" sz="1600" dirty="0" smtClean="0">
                <a:solidFill>
                  <a:schemeClr val="tx1"/>
                </a:solidFill>
              </a:rPr>
              <a:t>Extrovert       60         40</a:t>
            </a:r>
          </a:p>
          <a:p>
            <a:pPr>
              <a:buNone/>
            </a:pPr>
            <a:r>
              <a:rPr lang="en-US" sz="1600" dirty="0" smtClean="0">
                <a:solidFill>
                  <a:schemeClr val="tx1"/>
                </a:solidFill>
              </a:rPr>
              <a:t>&gt; </a:t>
            </a:r>
            <a:r>
              <a:rPr lang="en-US" sz="1600" dirty="0" err="1" smtClean="0">
                <a:solidFill>
                  <a:schemeClr val="tx1"/>
                </a:solidFill>
              </a:rPr>
              <a:t>chisq.test</a:t>
            </a:r>
            <a:r>
              <a:rPr lang="en-US" sz="1600" dirty="0" smtClean="0">
                <a:solidFill>
                  <a:schemeClr val="tx1"/>
                </a:solidFill>
              </a:rPr>
              <a:t>(table3b, correct=FALSE)</a:t>
            </a:r>
          </a:p>
          <a:p>
            <a:pPr>
              <a:buNone/>
            </a:pPr>
            <a:endParaRPr lang="en-US" sz="1600" dirty="0" smtClean="0">
              <a:solidFill>
                <a:schemeClr val="tx1"/>
              </a:solidFill>
            </a:endParaRPr>
          </a:p>
          <a:p>
            <a:pPr>
              <a:buNone/>
            </a:pPr>
            <a:r>
              <a:rPr lang="en-US" sz="1600" dirty="0" smtClean="0">
                <a:solidFill>
                  <a:schemeClr val="tx1"/>
                </a:solidFill>
              </a:rPr>
              <a:t>	Pearson's Chi-squared test</a:t>
            </a:r>
          </a:p>
          <a:p>
            <a:pPr>
              <a:buNone/>
            </a:pPr>
            <a:endParaRPr lang="en-US" sz="1600" dirty="0" smtClean="0">
              <a:solidFill>
                <a:schemeClr val="tx1"/>
              </a:solidFill>
            </a:endParaRPr>
          </a:p>
          <a:p>
            <a:pPr>
              <a:buNone/>
            </a:pPr>
            <a:r>
              <a:rPr lang="en-US" sz="1600" dirty="0" smtClean="0">
                <a:solidFill>
                  <a:schemeClr val="tx1"/>
                </a:solidFill>
              </a:rPr>
              <a:t>data:  table3b</a:t>
            </a:r>
          </a:p>
          <a:p>
            <a:pPr>
              <a:buNone/>
            </a:pPr>
            <a:r>
              <a:rPr lang="en-US" sz="1600" dirty="0" smtClean="0">
                <a:solidFill>
                  <a:schemeClr val="tx1"/>
                </a:solidFill>
              </a:rPr>
              <a:t>X-squared =</a:t>
            </a:r>
            <a:r>
              <a:rPr lang="en-US" sz="1600" dirty="0" smtClean="0">
                <a:solidFill>
                  <a:srgbClr val="FF0000"/>
                </a:solidFill>
              </a:rPr>
              <a:t> 18.182</a:t>
            </a:r>
            <a:r>
              <a:rPr lang="en-US" sz="1600" dirty="0" smtClean="0">
                <a:solidFill>
                  <a:schemeClr val="tx1"/>
                </a:solidFill>
              </a:rPr>
              <a:t>, </a:t>
            </a:r>
            <a:r>
              <a:rPr lang="en-US" sz="1600" dirty="0" err="1" smtClean="0">
                <a:solidFill>
                  <a:schemeClr val="tx1"/>
                </a:solidFill>
              </a:rPr>
              <a:t>df</a:t>
            </a:r>
            <a:r>
              <a:rPr lang="en-US" sz="1600" dirty="0" smtClean="0">
                <a:solidFill>
                  <a:schemeClr val="tx1"/>
                </a:solidFill>
              </a:rPr>
              <a:t> = 1, p-value = 2.008e-05</a:t>
            </a:r>
            <a:endParaRPr lang="ro-RO" sz="1600" dirty="0">
              <a:solidFill>
                <a:schemeClr val="tx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447501" cy="685800"/>
          </a:xfrm>
        </p:spPr>
        <p:txBody>
          <a:bodyPr>
            <a:normAutofit/>
          </a:bodyPr>
          <a:lstStyle/>
          <a:p>
            <a:r>
              <a:rPr lang="ro-RO" sz="2400" b="1" dirty="0" err="1" smtClean="0"/>
              <a:t>Yates</a:t>
            </a:r>
            <a:r>
              <a:rPr lang="ro-RO" sz="2400" b="1" dirty="0" smtClean="0"/>
              <a:t>’ </a:t>
            </a:r>
            <a:r>
              <a:rPr lang="ro-RO" sz="2400" b="1" dirty="0" err="1" smtClean="0"/>
              <a:t>correction</a:t>
            </a:r>
            <a:r>
              <a:rPr lang="ro-RO" sz="2400" b="1" dirty="0" smtClean="0"/>
              <a:t> for </a:t>
            </a:r>
            <a:r>
              <a:rPr lang="ro-RO" sz="2400" b="1" dirty="0" err="1" smtClean="0"/>
              <a:t>continuity</a:t>
            </a:r>
            <a:endParaRPr lang="ro-RO" sz="2400" dirty="0"/>
          </a:p>
        </p:txBody>
      </p:sp>
      <p:sp>
        <p:nvSpPr>
          <p:cNvPr id="3" name="Content Placeholder 2"/>
          <p:cNvSpPr>
            <a:spLocks noGrp="1"/>
          </p:cNvSpPr>
          <p:nvPr>
            <p:ph idx="1"/>
          </p:nvPr>
        </p:nvSpPr>
        <p:spPr>
          <a:xfrm>
            <a:off x="508001" y="914400"/>
            <a:ext cx="7873999" cy="5126963"/>
          </a:xfrm>
        </p:spPr>
        <p:txBody>
          <a:bodyPr>
            <a:normAutofit/>
          </a:bodyPr>
          <a:lstStyle/>
          <a:p>
            <a:pPr algn="just">
              <a:buNone/>
            </a:pPr>
            <a:r>
              <a:rPr lang="en-US" sz="1600" dirty="0" smtClean="0">
                <a:solidFill>
                  <a:schemeClr val="tx1"/>
                </a:solidFill>
              </a:rPr>
              <a:t>I</a:t>
            </a:r>
            <a:r>
              <a:rPr lang="ro-RO" sz="1600" dirty="0" smtClean="0">
                <a:solidFill>
                  <a:schemeClr val="tx1"/>
                </a:solidFill>
              </a:rPr>
              <a:t>n </a:t>
            </a:r>
            <a:r>
              <a:rPr lang="ro-RO" sz="1600" dirty="0" err="1" smtClean="0">
                <a:solidFill>
                  <a:schemeClr val="tx1"/>
                </a:solidFill>
              </a:rPr>
              <a:t>actuality</a:t>
            </a:r>
            <a:r>
              <a:rPr lang="ro-RO" sz="1600" dirty="0" smtClean="0">
                <a:solidFill>
                  <a:schemeClr val="tx1"/>
                </a:solidFill>
              </a:rPr>
              <a:t>, </a:t>
            </a:r>
            <a:r>
              <a:rPr lang="ro-RO" sz="1600" dirty="0" err="1" smtClean="0">
                <a:solidFill>
                  <a:schemeClr val="tx1"/>
                </a:solidFill>
              </a:rPr>
              <a:t>the</a:t>
            </a:r>
            <a:r>
              <a:rPr lang="ro-RO" sz="1600" dirty="0" smtClean="0">
                <a:solidFill>
                  <a:schemeClr val="tx1"/>
                </a:solidFill>
              </a:rPr>
              <a:t> </a:t>
            </a:r>
            <a:r>
              <a:rPr lang="ro-RO" sz="1600" b="1" dirty="0" err="1" smtClean="0">
                <a:solidFill>
                  <a:schemeClr val="tx1"/>
                </a:solidFill>
              </a:rPr>
              <a:t>chi-square</a:t>
            </a:r>
            <a:r>
              <a:rPr lang="en-US" sz="1600" b="1" dirty="0" smtClean="0">
                <a:solidFill>
                  <a:schemeClr val="tx1"/>
                </a:solidFill>
              </a:rPr>
              <a:t> test for </a:t>
            </a:r>
            <a:r>
              <a:rPr lang="en-US" sz="1600" b="1" i="1" dirty="0" smtClean="0">
                <a:solidFill>
                  <a:schemeClr val="tx1"/>
                </a:solidFill>
              </a:rPr>
              <a:t>r × c tables </a:t>
            </a:r>
            <a:r>
              <a:rPr lang="en-US" sz="1600" dirty="0" smtClean="0">
                <a:solidFill>
                  <a:schemeClr val="tx1"/>
                </a:solidFill>
              </a:rPr>
              <a:t>employs a continuous distribution to approximate a discrete probability</a:t>
            </a:r>
            <a:r>
              <a:rPr lang="en-US" sz="1600" b="1" i="1" dirty="0" smtClean="0">
                <a:solidFill>
                  <a:schemeClr val="tx1"/>
                </a:solidFill>
              </a:rPr>
              <a:t> </a:t>
            </a:r>
            <a:r>
              <a:rPr lang="en-US" sz="1600" dirty="0" smtClean="0">
                <a:solidFill>
                  <a:schemeClr val="tx1"/>
                </a:solidFill>
              </a:rPr>
              <a:t>distribution. Under such conditions, some sources recommend that a correction for continuity </a:t>
            </a:r>
            <a:r>
              <a:rPr lang="ro-RO" sz="1600" dirty="0" err="1" smtClean="0">
                <a:solidFill>
                  <a:schemeClr val="tx1"/>
                </a:solidFill>
              </a:rPr>
              <a:t>be</a:t>
            </a:r>
            <a:r>
              <a:rPr lang="ro-RO" sz="1600" dirty="0" smtClean="0">
                <a:solidFill>
                  <a:schemeClr val="tx1"/>
                </a:solidFill>
              </a:rPr>
              <a:t> </a:t>
            </a:r>
            <a:r>
              <a:rPr lang="ro-RO" sz="1600" dirty="0" err="1" smtClean="0">
                <a:solidFill>
                  <a:schemeClr val="tx1"/>
                </a:solidFill>
              </a:rPr>
              <a:t>employed</a:t>
            </a:r>
            <a:r>
              <a:rPr lang="ro-RO" sz="1600" dirty="0" smtClean="0">
                <a:solidFill>
                  <a:schemeClr val="tx1"/>
                </a:solidFill>
              </a:rPr>
              <a:t>.</a:t>
            </a:r>
            <a:endParaRPr lang="en-US" sz="1600" dirty="0" smtClean="0">
              <a:solidFill>
                <a:schemeClr val="tx1"/>
              </a:solidFill>
            </a:endParaRPr>
          </a:p>
          <a:p>
            <a:pPr algn="just">
              <a:buNone/>
            </a:pPr>
            <a:endParaRPr lang="en-US" sz="800" dirty="0" smtClean="0">
              <a:solidFill>
                <a:schemeClr val="tx1"/>
              </a:solidFill>
            </a:endParaRPr>
          </a:p>
          <a:p>
            <a:pPr algn="just">
              <a:buNone/>
            </a:pPr>
            <a:r>
              <a:rPr lang="en-US" sz="1600" dirty="0" smtClean="0">
                <a:solidFill>
                  <a:schemeClr val="tx1"/>
                </a:solidFill>
              </a:rPr>
              <a:t>The correction for continuity is based on the premise that if a continuous distribution is employed to estimate a discrete distribution, such an approximation will inflate the Type I error rate.</a:t>
            </a:r>
          </a:p>
          <a:p>
            <a:pPr algn="just">
              <a:buNone/>
            </a:pPr>
            <a:endParaRPr lang="en-US" sz="800" dirty="0" smtClean="0">
              <a:solidFill>
                <a:schemeClr val="tx1"/>
              </a:solidFill>
            </a:endParaRPr>
          </a:p>
          <a:p>
            <a:pPr algn="just">
              <a:buNone/>
            </a:pPr>
            <a:r>
              <a:rPr lang="en-US" sz="1600" dirty="0" smtClean="0">
                <a:solidFill>
                  <a:schemeClr val="tx1"/>
                </a:solidFill>
              </a:rPr>
              <a:t>Sources that recommend the correction for continuity for the </a:t>
            </a:r>
            <a:r>
              <a:rPr lang="en-US" sz="1600" b="1" dirty="0" err="1" smtClean="0">
                <a:solidFill>
                  <a:schemeClr val="tx1"/>
                </a:solidFill>
              </a:rPr>
              <a:t>chisquare</a:t>
            </a:r>
            <a:r>
              <a:rPr lang="en-US" sz="1600" b="1" dirty="0" smtClean="0">
                <a:solidFill>
                  <a:schemeClr val="tx1"/>
                </a:solidFill>
              </a:rPr>
              <a:t> test for </a:t>
            </a:r>
            <a:r>
              <a:rPr lang="en-US" sz="1600" b="1" i="1" dirty="0" smtClean="0">
                <a:solidFill>
                  <a:schemeClr val="tx1"/>
                </a:solidFill>
              </a:rPr>
              <a:t>r × c tables only recommend that it be employed in the case of 2 × 2 contingency </a:t>
            </a:r>
            <a:r>
              <a:rPr lang="ro-RO" sz="1600" dirty="0" err="1" smtClean="0">
                <a:solidFill>
                  <a:schemeClr val="tx1"/>
                </a:solidFill>
              </a:rPr>
              <a:t>tables</a:t>
            </a:r>
            <a:r>
              <a:rPr lang="ro-RO" sz="1600" dirty="0" smtClean="0">
                <a:solidFill>
                  <a:schemeClr val="tx1"/>
                </a:solidFill>
              </a:rPr>
              <a:t>.</a:t>
            </a: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endParaRPr lang="en-US" sz="1600" dirty="0" smtClean="0">
              <a:solidFill>
                <a:schemeClr val="tx1"/>
              </a:solidFill>
            </a:endParaRPr>
          </a:p>
          <a:p>
            <a:pPr algn="just">
              <a:buNone/>
            </a:pPr>
            <a:r>
              <a:rPr lang="en-US" sz="1600" b="1" i="1" dirty="0" smtClean="0">
                <a:solidFill>
                  <a:schemeClr val="tx1"/>
                </a:solidFill>
              </a:rPr>
              <a:t>X</a:t>
            </a:r>
            <a:r>
              <a:rPr lang="en-US" sz="1600" b="1" baseline="30000" dirty="0" smtClean="0">
                <a:solidFill>
                  <a:schemeClr val="tx1"/>
                </a:solidFill>
              </a:rPr>
              <a:t>2 </a:t>
            </a:r>
            <a:r>
              <a:rPr lang="en-US" sz="1600" b="1" baseline="-25000" dirty="0" smtClean="0">
                <a:solidFill>
                  <a:schemeClr val="tx1"/>
                </a:solidFill>
              </a:rPr>
              <a:t>(1) </a:t>
            </a:r>
            <a:r>
              <a:rPr lang="en-US" sz="1600" b="1" dirty="0" smtClean="0">
                <a:solidFill>
                  <a:schemeClr val="tx1"/>
                </a:solidFill>
              </a:rPr>
              <a:t>=4.67+3.82+4.67+3.82=16.99</a:t>
            </a:r>
            <a:endParaRPr lang="ro-RO" sz="1600" dirty="0">
              <a:solidFill>
                <a:schemeClr val="tx1"/>
              </a:solidFill>
            </a:endParaRPr>
          </a:p>
        </p:txBody>
      </p:sp>
      <p:pic>
        <p:nvPicPr>
          <p:cNvPr id="221186" name="Picture 2"/>
          <p:cNvPicPr>
            <a:picLocks noChangeAspect="1" noChangeArrowheads="1"/>
          </p:cNvPicPr>
          <p:nvPr/>
        </p:nvPicPr>
        <p:blipFill>
          <a:blip r:embed="rId2" cstate="print"/>
          <a:srcRect/>
          <a:stretch>
            <a:fillRect/>
          </a:stretch>
        </p:blipFill>
        <p:spPr bwMode="auto">
          <a:xfrm>
            <a:off x="2438400" y="4038600"/>
            <a:ext cx="31432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code</a:t>
            </a:r>
            <a:endParaRPr lang="ro-RO" dirty="0"/>
          </a:p>
        </p:txBody>
      </p:sp>
      <p:sp>
        <p:nvSpPr>
          <p:cNvPr id="3" name="Content Placeholder 2"/>
          <p:cNvSpPr>
            <a:spLocks noGrp="1"/>
          </p:cNvSpPr>
          <p:nvPr>
            <p:ph idx="1"/>
          </p:nvPr>
        </p:nvSpPr>
        <p:spPr>
          <a:xfrm>
            <a:off x="508001" y="1295400"/>
            <a:ext cx="7416799" cy="4745963"/>
          </a:xfrm>
        </p:spPr>
        <p:txBody>
          <a:bodyPr>
            <a:normAutofit fontScale="92500" lnSpcReduction="10000"/>
          </a:bodyPr>
          <a:lstStyle/>
          <a:p>
            <a:pPr>
              <a:buNone/>
            </a:pPr>
            <a:r>
              <a:rPr lang="en-US" sz="1600" dirty="0" smtClean="0">
                <a:solidFill>
                  <a:srgbClr val="00B050"/>
                </a:solidFill>
              </a:rPr>
              <a:t>#</a:t>
            </a:r>
            <a:r>
              <a:rPr lang="en-US" sz="1600" b="1" dirty="0" smtClean="0">
                <a:solidFill>
                  <a:srgbClr val="00B050"/>
                </a:solidFill>
              </a:rPr>
              <a:t> chi-square test for homogeneity </a:t>
            </a:r>
            <a:endParaRPr lang="en-US" sz="1600" dirty="0" smtClean="0">
              <a:solidFill>
                <a:srgbClr val="00B050"/>
              </a:solidFill>
            </a:endParaRPr>
          </a:p>
          <a:p>
            <a:pPr>
              <a:buNone/>
            </a:pPr>
            <a:r>
              <a:rPr lang="en-US" sz="1600" dirty="0" smtClean="0">
                <a:solidFill>
                  <a:schemeClr val="tx1"/>
                </a:solidFill>
              </a:rPr>
              <a:t>table3a=matrix(c(30,60,70,40),</a:t>
            </a:r>
            <a:r>
              <a:rPr lang="en-US" sz="1600" dirty="0" err="1" smtClean="0">
                <a:solidFill>
                  <a:schemeClr val="tx1"/>
                </a:solidFill>
              </a:rPr>
              <a:t>ncol</a:t>
            </a:r>
            <a:r>
              <a:rPr lang="en-US" sz="1600" dirty="0" smtClean="0">
                <a:solidFill>
                  <a:schemeClr val="tx1"/>
                </a:solidFill>
              </a:rPr>
              <a:t>=2)</a:t>
            </a:r>
          </a:p>
          <a:p>
            <a:pPr>
              <a:buNone/>
            </a:pPr>
            <a:r>
              <a:rPr lang="en-US" sz="1600" dirty="0" err="1" smtClean="0">
                <a:solidFill>
                  <a:schemeClr val="tx1"/>
                </a:solidFill>
              </a:rPr>
              <a:t>rownames</a:t>
            </a:r>
            <a:r>
              <a:rPr lang="en-US" sz="1600" dirty="0" smtClean="0">
                <a:solidFill>
                  <a:schemeClr val="tx1"/>
                </a:solidFill>
              </a:rPr>
              <a:t>(table3a)=c("</a:t>
            </a:r>
            <a:r>
              <a:rPr lang="en-US" sz="1600" dirty="0" err="1" smtClean="0">
                <a:solidFill>
                  <a:schemeClr val="tx1"/>
                </a:solidFill>
              </a:rPr>
              <a:t>Noise","no</a:t>
            </a:r>
            <a:r>
              <a:rPr lang="en-US" sz="1600" dirty="0" smtClean="0">
                <a:solidFill>
                  <a:schemeClr val="tx1"/>
                </a:solidFill>
              </a:rPr>
              <a:t> noise")</a:t>
            </a:r>
          </a:p>
          <a:p>
            <a:pPr>
              <a:buNone/>
            </a:pPr>
            <a:r>
              <a:rPr lang="en-US" sz="1600" dirty="0" err="1" smtClean="0">
                <a:solidFill>
                  <a:schemeClr val="tx1"/>
                </a:solidFill>
              </a:rPr>
              <a:t>colnames</a:t>
            </a:r>
            <a:r>
              <a:rPr lang="en-US" sz="1600" dirty="0" smtClean="0">
                <a:solidFill>
                  <a:schemeClr val="tx1"/>
                </a:solidFill>
              </a:rPr>
              <a:t>(table3a)=c("</a:t>
            </a:r>
            <a:r>
              <a:rPr lang="en-US" sz="1600" dirty="0" err="1" smtClean="0">
                <a:solidFill>
                  <a:schemeClr val="tx1"/>
                </a:solidFill>
              </a:rPr>
              <a:t>helped","didn't</a:t>
            </a:r>
            <a:r>
              <a:rPr lang="en-US" sz="1600" dirty="0" smtClean="0">
                <a:solidFill>
                  <a:schemeClr val="tx1"/>
                </a:solidFill>
              </a:rPr>
              <a:t> help")</a:t>
            </a:r>
          </a:p>
          <a:p>
            <a:pPr>
              <a:buNone/>
            </a:pPr>
            <a:r>
              <a:rPr lang="en-US" sz="1600" dirty="0" smtClean="0">
                <a:solidFill>
                  <a:schemeClr val="tx1"/>
                </a:solidFill>
              </a:rPr>
              <a:t>table3a</a:t>
            </a:r>
          </a:p>
          <a:p>
            <a:pPr>
              <a:buNone/>
            </a:pPr>
            <a:r>
              <a:rPr lang="en-US" sz="1600" dirty="0" smtClean="0">
                <a:solidFill>
                  <a:schemeClr val="tx1"/>
                </a:solidFill>
              </a:rPr>
              <a:t>         helped didn't help</a:t>
            </a:r>
          </a:p>
          <a:p>
            <a:pPr>
              <a:buNone/>
            </a:pPr>
            <a:r>
              <a:rPr lang="en-US" sz="1600" dirty="0" smtClean="0">
                <a:solidFill>
                  <a:schemeClr val="tx1"/>
                </a:solidFill>
              </a:rPr>
              <a:t>Noise        30          70</a:t>
            </a:r>
          </a:p>
          <a:p>
            <a:pPr>
              <a:buNone/>
            </a:pPr>
            <a:r>
              <a:rPr lang="en-US" sz="1600" dirty="0" smtClean="0">
                <a:solidFill>
                  <a:schemeClr val="tx1"/>
                </a:solidFill>
              </a:rPr>
              <a:t>no noise     60          40</a:t>
            </a:r>
          </a:p>
          <a:p>
            <a:pPr>
              <a:buNone/>
            </a:pPr>
            <a:r>
              <a:rPr lang="en-US" sz="1600" dirty="0" smtClean="0">
                <a:solidFill>
                  <a:schemeClr val="tx1"/>
                </a:solidFill>
              </a:rPr>
              <a:t>&gt; </a:t>
            </a:r>
            <a:r>
              <a:rPr lang="en-US" sz="1600" dirty="0" err="1" smtClean="0">
                <a:solidFill>
                  <a:schemeClr val="tx1"/>
                </a:solidFill>
              </a:rPr>
              <a:t>chisq.test</a:t>
            </a:r>
            <a:r>
              <a:rPr lang="en-US" sz="1600" dirty="0" smtClean="0">
                <a:solidFill>
                  <a:schemeClr val="tx1"/>
                </a:solidFill>
              </a:rPr>
              <a:t>(table3a)</a:t>
            </a:r>
          </a:p>
          <a:p>
            <a:pPr>
              <a:buNone/>
            </a:pPr>
            <a:endParaRPr lang="en-US" sz="1600" dirty="0" smtClean="0">
              <a:solidFill>
                <a:schemeClr val="tx1"/>
              </a:solidFill>
            </a:endParaRPr>
          </a:p>
          <a:p>
            <a:pPr>
              <a:buNone/>
            </a:pPr>
            <a:r>
              <a:rPr lang="en-US" sz="1600" dirty="0" smtClean="0">
                <a:solidFill>
                  <a:schemeClr val="tx1"/>
                </a:solidFill>
              </a:rPr>
              <a:t>		Pearson's Chi-squared test with Yates' continuity correction</a:t>
            </a:r>
          </a:p>
          <a:p>
            <a:pPr>
              <a:buNone/>
            </a:pPr>
            <a:endParaRPr lang="en-US" sz="1600" dirty="0" smtClean="0">
              <a:solidFill>
                <a:schemeClr val="tx1"/>
              </a:solidFill>
            </a:endParaRPr>
          </a:p>
          <a:p>
            <a:pPr>
              <a:buNone/>
            </a:pPr>
            <a:r>
              <a:rPr lang="en-US" sz="1600" dirty="0" smtClean="0">
                <a:solidFill>
                  <a:schemeClr val="tx1"/>
                </a:solidFill>
              </a:rPr>
              <a:t>data:  table3a</a:t>
            </a:r>
          </a:p>
          <a:p>
            <a:pPr>
              <a:buNone/>
            </a:pPr>
            <a:r>
              <a:rPr lang="en-US" sz="1600" dirty="0" smtClean="0">
                <a:solidFill>
                  <a:schemeClr val="tx1"/>
                </a:solidFill>
              </a:rPr>
              <a:t>X-squared = </a:t>
            </a:r>
            <a:r>
              <a:rPr lang="en-US" sz="1600" dirty="0" smtClean="0">
                <a:solidFill>
                  <a:srgbClr val="FF0000"/>
                </a:solidFill>
              </a:rPr>
              <a:t>16.99</a:t>
            </a:r>
            <a:r>
              <a:rPr lang="en-US" sz="1600" dirty="0" smtClean="0">
                <a:solidFill>
                  <a:schemeClr val="tx1"/>
                </a:solidFill>
              </a:rPr>
              <a:t>, </a:t>
            </a:r>
            <a:r>
              <a:rPr lang="en-US" sz="1600" dirty="0" err="1" smtClean="0">
                <a:solidFill>
                  <a:schemeClr val="tx1"/>
                </a:solidFill>
              </a:rPr>
              <a:t>df</a:t>
            </a:r>
            <a:r>
              <a:rPr lang="en-US" sz="1600" dirty="0" smtClean="0">
                <a:solidFill>
                  <a:schemeClr val="tx1"/>
                </a:solidFill>
              </a:rPr>
              <a:t> = 1, p-value = 3.758e-05</a:t>
            </a:r>
            <a:endParaRPr lang="ro-RO"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645399" cy="1320800"/>
          </a:xfrm>
        </p:spPr>
        <p:txBody>
          <a:bodyPr>
            <a:normAutofit/>
          </a:bodyPr>
          <a:lstStyle/>
          <a:p>
            <a:r>
              <a:rPr lang="ro-RO" sz="2800" dirty="0" err="1" smtClean="0"/>
              <a:t>Continuous</a:t>
            </a:r>
            <a:r>
              <a:rPr lang="ro-RO" sz="2800" dirty="0" smtClean="0"/>
              <a:t> versus Discrete </a:t>
            </a:r>
            <a:r>
              <a:rPr lang="ro-RO" sz="2800" dirty="0" err="1" smtClean="0"/>
              <a:t>Variables</a:t>
            </a:r>
            <a:endParaRPr lang="ro-RO" sz="2800" dirty="0"/>
          </a:p>
        </p:txBody>
      </p:sp>
      <p:sp>
        <p:nvSpPr>
          <p:cNvPr id="3" name="Content Placeholder 2"/>
          <p:cNvSpPr>
            <a:spLocks noGrp="1"/>
          </p:cNvSpPr>
          <p:nvPr>
            <p:ph idx="1"/>
          </p:nvPr>
        </p:nvSpPr>
        <p:spPr>
          <a:xfrm>
            <a:off x="508001" y="1600200"/>
            <a:ext cx="8178799" cy="4441163"/>
          </a:xfrm>
        </p:spPr>
        <p:txBody>
          <a:bodyPr>
            <a:normAutofit/>
          </a:bodyPr>
          <a:lstStyle/>
          <a:p>
            <a:pPr>
              <a:buNone/>
            </a:pPr>
            <a:r>
              <a:rPr lang="en-US" sz="1600" dirty="0" smtClean="0"/>
              <a:t>When measures are obtained on people or objects, in most instances we assume that there will be </a:t>
            </a:r>
            <a:r>
              <a:rPr lang="en-US" sz="1600" i="1" dirty="0" smtClean="0"/>
              <a:t>variability.</a:t>
            </a:r>
            <a:r>
              <a:rPr lang="en-US" sz="1600" dirty="0" smtClean="0"/>
              <a:t>  </a:t>
            </a:r>
          </a:p>
          <a:p>
            <a:pPr>
              <a:buNone/>
            </a:pPr>
            <a:r>
              <a:rPr lang="en-US" sz="1600" dirty="0" smtClean="0"/>
              <a:t>Since we assume variability, if we are quantifying whatever it is that is being measured, not everyone or everything will produce the same score.  </a:t>
            </a:r>
          </a:p>
          <a:p>
            <a:pPr>
              <a:buNone/>
            </a:pPr>
            <a:r>
              <a:rPr lang="en-US" sz="1600" dirty="0" smtClean="0"/>
              <a:t>For this reason, when something is measured it is commonly referred to as a </a:t>
            </a:r>
            <a:r>
              <a:rPr lang="en-US" sz="1600" b="1" dirty="0" smtClean="0"/>
              <a:t>variable.  </a:t>
            </a:r>
          </a:p>
          <a:p>
            <a:pPr>
              <a:buNone/>
            </a:pPr>
            <a:r>
              <a:rPr lang="en-US" sz="1600" dirty="0" smtClean="0"/>
              <a:t>As noted above, variables can be categorized with respect to the level of measurement they represent.  In addition, a variable can be categorized with respect to whether it is </a:t>
            </a:r>
            <a:r>
              <a:rPr lang="en-US" sz="1600" b="1" dirty="0" smtClean="0"/>
              <a:t>continuous or discrete.  </a:t>
            </a:r>
          </a:p>
          <a:p>
            <a:pPr>
              <a:buNone/>
            </a:pPr>
            <a:r>
              <a:rPr lang="en-US" sz="1600" dirty="0" smtClean="0"/>
              <a:t>A </a:t>
            </a:r>
            <a:r>
              <a:rPr lang="en-US" sz="1600" b="1" dirty="0" smtClean="0"/>
              <a:t>continuous variable </a:t>
            </a:r>
            <a:r>
              <a:rPr lang="en-US" sz="1600" dirty="0" smtClean="0"/>
              <a:t>can assume any value within the range of scores that define the limits of that variable.  </a:t>
            </a:r>
          </a:p>
          <a:p>
            <a:pPr>
              <a:buNone/>
            </a:pPr>
            <a:r>
              <a:rPr lang="en-US" sz="1600" dirty="0" smtClean="0"/>
              <a:t>A </a:t>
            </a:r>
            <a:r>
              <a:rPr lang="en-US" sz="1600" b="1" dirty="0" smtClean="0"/>
              <a:t>discrete variable</a:t>
            </a:r>
            <a:r>
              <a:rPr lang="en-US" sz="1600" dirty="0" smtClean="0"/>
              <a:t>, on the other hand, can assume only a limited number of values.</a:t>
            </a:r>
            <a:endParaRPr lang="ro-RO" sz="16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en-US" sz="2000" b="1" dirty="0" smtClean="0"/>
              <a:t>4. The Binomial Sign Test for a Single Sample</a:t>
            </a:r>
            <a:endParaRPr lang="ro-RO" sz="2000" dirty="0"/>
          </a:p>
        </p:txBody>
      </p:sp>
      <p:sp>
        <p:nvSpPr>
          <p:cNvPr id="3" name="Content Placeholder 2"/>
          <p:cNvSpPr>
            <a:spLocks noGrp="1"/>
          </p:cNvSpPr>
          <p:nvPr>
            <p:ph idx="1"/>
          </p:nvPr>
        </p:nvSpPr>
        <p:spPr>
          <a:xfrm>
            <a:off x="381000" y="1066800"/>
            <a:ext cx="8610599" cy="5410200"/>
          </a:xfrm>
        </p:spPr>
        <p:txBody>
          <a:bodyPr>
            <a:noAutofit/>
          </a:bodyPr>
          <a:lstStyle/>
          <a:p>
            <a:pPr>
              <a:buNone/>
            </a:pPr>
            <a:r>
              <a:rPr lang="en-US" sz="1600" b="1" dirty="0" smtClean="0">
                <a:solidFill>
                  <a:schemeClr val="tx1"/>
                </a:solidFill>
              </a:rPr>
              <a:t>Hypothesis evaluated with test:  </a:t>
            </a:r>
            <a:r>
              <a:rPr lang="en-US" sz="1600" dirty="0" smtClean="0">
                <a:solidFill>
                  <a:schemeClr val="tx1"/>
                </a:solidFill>
              </a:rPr>
              <a:t>In an underlying population comprised of two categories that is represented by a sample, is the proportion of observations in one of the two categories equal </a:t>
            </a:r>
            <a:r>
              <a:rPr lang="ro-RO" sz="1600" dirty="0" err="1" smtClean="0">
                <a:solidFill>
                  <a:schemeClr val="tx1"/>
                </a:solidFill>
              </a:rPr>
              <a:t>to</a:t>
            </a:r>
            <a:r>
              <a:rPr lang="ro-RO" sz="1600" dirty="0" smtClean="0">
                <a:solidFill>
                  <a:schemeClr val="tx1"/>
                </a:solidFill>
              </a:rPr>
              <a:t> a specific </a:t>
            </a:r>
            <a:r>
              <a:rPr lang="ro-RO" sz="1600" dirty="0" err="1" smtClean="0">
                <a:solidFill>
                  <a:schemeClr val="tx1"/>
                </a:solidFill>
              </a:rPr>
              <a:t>value</a:t>
            </a:r>
            <a:r>
              <a:rPr lang="ro-RO" sz="1600" dirty="0" smtClean="0">
                <a:solidFill>
                  <a:schemeClr val="tx1"/>
                </a:solidFill>
              </a:rPr>
              <a:t>?</a:t>
            </a:r>
            <a:endParaRPr lang="en-US" sz="1600" dirty="0" smtClean="0">
              <a:solidFill>
                <a:schemeClr val="tx1"/>
              </a:solidFill>
            </a:endParaRPr>
          </a:p>
          <a:p>
            <a:pPr>
              <a:buNone/>
            </a:pPr>
            <a:endParaRPr lang="en-US" sz="1600" i="1" dirty="0" smtClean="0">
              <a:solidFill>
                <a:schemeClr val="tx1"/>
              </a:solidFill>
            </a:endParaRPr>
          </a:p>
          <a:p>
            <a:pPr>
              <a:buNone/>
            </a:pPr>
            <a:r>
              <a:rPr lang="en-US" sz="1600" dirty="0" smtClean="0">
                <a:solidFill>
                  <a:schemeClr val="tx1"/>
                </a:solidFill>
              </a:rPr>
              <a:t>The </a:t>
            </a:r>
            <a:r>
              <a:rPr lang="en-US" sz="1600" b="1" dirty="0" smtClean="0">
                <a:solidFill>
                  <a:schemeClr val="tx1"/>
                </a:solidFill>
              </a:rPr>
              <a:t>binomial sign test for a single sample is based </a:t>
            </a:r>
            <a:r>
              <a:rPr lang="ro-RO" sz="1600" dirty="0" smtClean="0">
                <a:solidFill>
                  <a:schemeClr val="tx1"/>
                </a:solidFill>
              </a:rPr>
              <a:t>on </a:t>
            </a:r>
            <a:r>
              <a:rPr lang="ro-RO" sz="1600" dirty="0" err="1" smtClean="0">
                <a:solidFill>
                  <a:schemeClr val="tx1"/>
                </a:solidFill>
              </a:rPr>
              <a:t>the</a:t>
            </a:r>
            <a:r>
              <a:rPr lang="ro-RO" sz="1600" dirty="0" smtClean="0">
                <a:solidFill>
                  <a:schemeClr val="tx1"/>
                </a:solidFill>
              </a:rPr>
              <a:t> </a:t>
            </a:r>
            <a:r>
              <a:rPr lang="ro-RO" sz="1600" b="1" dirty="0" smtClean="0">
                <a:solidFill>
                  <a:schemeClr val="tx1"/>
                </a:solidFill>
              </a:rPr>
              <a:t>binomial </a:t>
            </a:r>
            <a:r>
              <a:rPr lang="ro-RO" sz="1600" b="1" dirty="0" err="1" smtClean="0">
                <a:solidFill>
                  <a:schemeClr val="tx1"/>
                </a:solidFill>
              </a:rPr>
              <a:t>distribution</a:t>
            </a:r>
            <a:r>
              <a:rPr lang="en-US" sz="1600" b="1" dirty="0" smtClean="0">
                <a:solidFill>
                  <a:schemeClr val="tx1"/>
                </a:solidFill>
              </a:rPr>
              <a:t>.</a:t>
            </a:r>
          </a:p>
          <a:p>
            <a:pPr>
              <a:buNone/>
            </a:pPr>
            <a:endParaRPr lang="en-US" sz="1600" b="1" i="1" dirty="0" smtClean="0">
              <a:solidFill>
                <a:schemeClr val="tx1"/>
              </a:solidFill>
            </a:endParaRPr>
          </a:p>
          <a:p>
            <a:pPr algn="just">
              <a:buNone/>
            </a:pPr>
            <a:r>
              <a:rPr lang="en-US" sz="1600" i="1" dirty="0" smtClean="0">
                <a:solidFill>
                  <a:schemeClr val="tx1"/>
                </a:solidFill>
              </a:rPr>
              <a:t>The basic assumption underlying the binomial distribution is that each of n independent observations (i.e., the outcome for any given observation is not influenced by the outcome for any other observation) is randomly selected from a population, and that each observation can be classified in one of k = 2 mutually exclusive categories.</a:t>
            </a:r>
          </a:p>
          <a:p>
            <a:pPr>
              <a:buNone/>
            </a:pPr>
            <a:endParaRPr lang="en-US" sz="1600" i="1" dirty="0" smtClean="0">
              <a:solidFill>
                <a:schemeClr val="tx1"/>
              </a:solidFill>
            </a:endParaRPr>
          </a:p>
          <a:p>
            <a:pPr>
              <a:buNone/>
            </a:pPr>
            <a:r>
              <a:rPr lang="en-US" sz="1600" dirty="0" smtClean="0">
                <a:solidFill>
                  <a:schemeClr val="tx1"/>
                </a:solidFill>
              </a:rPr>
              <a:t>The </a:t>
            </a:r>
            <a:r>
              <a:rPr lang="en-US" sz="1600" b="1" dirty="0" smtClean="0">
                <a:solidFill>
                  <a:schemeClr val="tx1"/>
                </a:solidFill>
              </a:rPr>
              <a:t>binomial sign test for a single sample employs the binomial distribution to determine </a:t>
            </a:r>
            <a:r>
              <a:rPr lang="en-US" sz="1600" dirty="0" smtClean="0">
                <a:solidFill>
                  <a:schemeClr val="tx1"/>
                </a:solidFill>
              </a:rPr>
              <a:t>the likelihood that </a:t>
            </a:r>
            <a:r>
              <a:rPr lang="en-US" sz="1600" i="1" dirty="0" smtClean="0">
                <a:solidFill>
                  <a:schemeClr val="tx1"/>
                </a:solidFill>
              </a:rPr>
              <a:t>x or more (or x or less) of n observations that comprise a sample will fall in one </a:t>
            </a:r>
            <a:r>
              <a:rPr lang="ro-RO" sz="1600" dirty="0" smtClean="0">
                <a:solidFill>
                  <a:schemeClr val="tx1"/>
                </a:solidFill>
              </a:rPr>
              <a:t>of </a:t>
            </a:r>
            <a:r>
              <a:rPr lang="ro-RO" sz="1600" dirty="0" err="1" smtClean="0">
                <a:solidFill>
                  <a:schemeClr val="tx1"/>
                </a:solidFill>
              </a:rPr>
              <a:t>two</a:t>
            </a:r>
            <a:r>
              <a:rPr lang="ro-RO" sz="1600" dirty="0" smtClean="0">
                <a:solidFill>
                  <a:schemeClr val="tx1"/>
                </a:solidFill>
              </a:rPr>
              <a:t> </a:t>
            </a:r>
            <a:r>
              <a:rPr lang="ro-RO" sz="1600" dirty="0" err="1" smtClean="0">
                <a:solidFill>
                  <a:schemeClr val="tx1"/>
                </a:solidFill>
              </a:rPr>
              <a:t>categories</a:t>
            </a:r>
            <a:r>
              <a:rPr lang="en-US" sz="1600" dirty="0" smtClean="0">
                <a:solidFill>
                  <a:schemeClr val="tx1"/>
                </a:solidFill>
              </a:rPr>
              <a:t>. </a:t>
            </a:r>
          </a:p>
          <a:p>
            <a:pPr>
              <a:buNone/>
            </a:pPr>
            <a:r>
              <a:rPr lang="en-US" sz="1600" dirty="0" smtClean="0">
                <a:solidFill>
                  <a:schemeClr val="tx1"/>
                </a:solidFill>
              </a:rPr>
              <a:t>When there are </a:t>
            </a:r>
            <a:r>
              <a:rPr lang="en-US" sz="1600" i="1" dirty="0" smtClean="0">
                <a:solidFill>
                  <a:schemeClr val="tx1"/>
                </a:solidFill>
              </a:rPr>
              <a:t>k = 2 categories, the </a:t>
            </a:r>
            <a:r>
              <a:rPr lang="en-US" sz="1600" dirty="0" smtClean="0">
                <a:solidFill>
                  <a:schemeClr val="tx1"/>
                </a:solidFill>
              </a:rPr>
              <a:t>hypothesis evaluated with the </a:t>
            </a:r>
            <a:r>
              <a:rPr lang="en-US" sz="1600" b="1" dirty="0" smtClean="0">
                <a:solidFill>
                  <a:schemeClr val="tx1"/>
                </a:solidFill>
              </a:rPr>
              <a:t>binomial sign test for a single sample is identical to that evaluated </a:t>
            </a:r>
            <a:r>
              <a:rPr lang="en-US" sz="1600" dirty="0" smtClean="0">
                <a:solidFill>
                  <a:schemeClr val="tx1"/>
                </a:solidFill>
              </a:rPr>
              <a:t>with the </a:t>
            </a:r>
            <a:r>
              <a:rPr lang="en-US" sz="1600" b="1" dirty="0" smtClean="0">
                <a:solidFill>
                  <a:schemeClr val="tx1"/>
                </a:solidFill>
              </a:rPr>
              <a:t>chi-square goodness-of-fit test</a:t>
            </a: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u="sng" dirty="0" smtClean="0">
              <a:solidFill>
                <a:srgbClr val="0070C0"/>
              </a:solidFill>
            </a:endParaRPr>
          </a:p>
          <a:p>
            <a:pPr>
              <a:buNone/>
            </a:pPr>
            <a:endParaRPr lang="en-US" sz="1600" b="1" i="1" u="sng" baseline="30000" dirty="0" smtClean="0">
              <a:solidFill>
                <a:srgbClr val="FF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en-US" sz="2000" b="1" dirty="0" smtClean="0"/>
              <a:t> The Binomial Sign Test for a Single Sample</a:t>
            </a:r>
            <a:endParaRPr lang="ro-RO" sz="2000" dirty="0"/>
          </a:p>
        </p:txBody>
      </p:sp>
      <p:sp>
        <p:nvSpPr>
          <p:cNvPr id="3" name="Content Placeholder 2"/>
          <p:cNvSpPr>
            <a:spLocks noGrp="1"/>
          </p:cNvSpPr>
          <p:nvPr>
            <p:ph idx="1"/>
          </p:nvPr>
        </p:nvSpPr>
        <p:spPr>
          <a:xfrm>
            <a:off x="381000" y="1066800"/>
            <a:ext cx="8610599" cy="5410200"/>
          </a:xfrm>
        </p:spPr>
        <p:txBody>
          <a:bodyPr>
            <a:noAutofit/>
          </a:bodyPr>
          <a:lstStyle/>
          <a:p>
            <a:pPr>
              <a:buNone/>
            </a:pPr>
            <a:r>
              <a:rPr lang="en-US" sz="1600" b="1" dirty="0" smtClean="0">
                <a:solidFill>
                  <a:schemeClr val="tx1"/>
                </a:solidFill>
              </a:rPr>
              <a:t>Example 4.1 </a:t>
            </a:r>
            <a:r>
              <a:rPr lang="en-US" sz="1600" i="1" dirty="0" smtClean="0">
                <a:solidFill>
                  <a:schemeClr val="tx1"/>
                </a:solidFill>
              </a:rPr>
              <a:t>An experiment is conducted to determine whether a coin is biased. The coin is flipped ten times resulting in eight heads and two tails. Do the results indicate that the coin is biased?</a:t>
            </a:r>
          </a:p>
          <a:p>
            <a:pPr>
              <a:buNone/>
            </a:pPr>
            <a:endParaRPr lang="en-US" sz="1600" i="1" dirty="0" smtClean="0">
              <a:solidFill>
                <a:schemeClr val="tx1"/>
              </a:solidFill>
            </a:endParaRPr>
          </a:p>
          <a:p>
            <a:pPr algn="just">
              <a:buNone/>
            </a:pPr>
            <a:r>
              <a:rPr lang="en-US" sz="1600" b="1" dirty="0" smtClean="0">
                <a:solidFill>
                  <a:schemeClr val="tx1"/>
                </a:solidFill>
              </a:rPr>
              <a:t>Example 4.2 </a:t>
            </a:r>
            <a:r>
              <a:rPr lang="en-US" sz="1600" i="1" dirty="0" smtClean="0">
                <a:solidFill>
                  <a:schemeClr val="tx1"/>
                </a:solidFill>
              </a:rPr>
              <a:t>Ten women are asked to judge which of two brands of perfume has a more fragrant odor. Eight of the women select Perfume A and two of the women select Perfume B.Is there a significant difference with respect to preference for the perfumes?</a:t>
            </a:r>
          </a:p>
          <a:p>
            <a:pPr>
              <a:buNone/>
            </a:pPr>
            <a:endParaRPr lang="en-US" sz="1600" i="1" dirty="0" smtClean="0">
              <a:solidFill>
                <a:schemeClr val="tx1"/>
              </a:solidFill>
            </a:endParaRPr>
          </a:p>
          <a:p>
            <a:pPr>
              <a:buNone/>
            </a:pPr>
            <a:r>
              <a:rPr lang="en-US" sz="1600" b="1" dirty="0" smtClean="0">
                <a:solidFill>
                  <a:schemeClr val="tx1"/>
                </a:solidFill>
              </a:rPr>
              <a:t>Null hypothesis </a:t>
            </a:r>
            <a:r>
              <a:rPr lang="en-US" sz="1600" b="1" i="1" dirty="0" smtClean="0">
                <a:solidFill>
                  <a:schemeClr val="tx1"/>
                </a:solidFill>
              </a:rPr>
              <a:t>H0: π</a:t>
            </a:r>
            <a:r>
              <a:rPr lang="en-US" sz="1600" b="1" i="1" baseline="-25000" dirty="0" smtClean="0">
                <a:solidFill>
                  <a:schemeClr val="tx1"/>
                </a:solidFill>
              </a:rPr>
              <a:t>1</a:t>
            </a:r>
            <a:r>
              <a:rPr lang="en-US" sz="1600" b="1" i="1" dirty="0" smtClean="0">
                <a:solidFill>
                  <a:schemeClr val="tx1"/>
                </a:solidFill>
              </a:rPr>
              <a:t>=0.5</a:t>
            </a:r>
          </a:p>
          <a:p>
            <a:pPr>
              <a:buNone/>
            </a:pPr>
            <a:r>
              <a:rPr lang="en-US" sz="1200" dirty="0" smtClean="0">
                <a:solidFill>
                  <a:schemeClr val="tx1"/>
                </a:solidFill>
              </a:rPr>
              <a:t>(In the underlying population the sample represents, the true proportion of observations in Category 1 equals .5.)</a:t>
            </a:r>
          </a:p>
          <a:p>
            <a:pPr>
              <a:buNone/>
            </a:pPr>
            <a:r>
              <a:rPr lang="en-US" sz="1600" b="1" dirty="0" smtClean="0">
                <a:solidFill>
                  <a:schemeClr val="tx1"/>
                </a:solidFill>
              </a:rPr>
              <a:t>Alternative hypothesis </a:t>
            </a:r>
            <a:r>
              <a:rPr lang="en-US" sz="1600" b="1" i="1" dirty="0" smtClean="0">
                <a:solidFill>
                  <a:schemeClr val="tx1"/>
                </a:solidFill>
              </a:rPr>
              <a:t>H1: π</a:t>
            </a:r>
            <a:r>
              <a:rPr lang="en-US" sz="1600" b="1" i="1" baseline="-25000" dirty="0" smtClean="0">
                <a:solidFill>
                  <a:schemeClr val="tx1"/>
                </a:solidFill>
              </a:rPr>
              <a:t>1</a:t>
            </a:r>
            <a:r>
              <a:rPr lang="en-US" sz="1600" b="1" i="1" dirty="0" smtClean="0">
                <a:solidFill>
                  <a:schemeClr val="tx1"/>
                </a:solidFill>
              </a:rPr>
              <a:t> ≠0.5</a:t>
            </a:r>
          </a:p>
          <a:p>
            <a:pPr>
              <a:buNone/>
            </a:pPr>
            <a:r>
              <a:rPr lang="en-US" sz="1200" dirty="0" smtClean="0">
                <a:solidFill>
                  <a:schemeClr val="tx1"/>
                </a:solidFill>
              </a:rPr>
              <a:t>(In the underlying population the sample represents, the true proportion of observations in Category 1 is not equal to .5. This is a nondirectional alternative hypothesis, and it is evaluated with a </a:t>
            </a:r>
            <a:r>
              <a:rPr lang="en-US" sz="1200" b="1" dirty="0" smtClean="0">
                <a:solidFill>
                  <a:schemeClr val="tx1"/>
                </a:solidFill>
              </a:rPr>
              <a:t>two-tailed test.</a:t>
            </a:r>
          </a:p>
          <a:p>
            <a:pPr>
              <a:buNone/>
            </a:pPr>
            <a:endParaRPr lang="en-US" sz="1200" i="1" dirty="0" smtClean="0">
              <a:solidFill>
                <a:schemeClr val="tx1"/>
              </a:solidFill>
            </a:endParaRPr>
          </a:p>
          <a:p>
            <a:pPr algn="just">
              <a:buNone/>
            </a:pPr>
            <a:r>
              <a:rPr lang="en-US" sz="1400" dirty="0" smtClean="0">
                <a:solidFill>
                  <a:schemeClr val="tx1"/>
                </a:solidFill>
              </a:rPr>
              <a:t>In order to be supported, the observed proportion of observations in Category 1 in the sample data (which will be represented with the notation </a:t>
            </a:r>
            <a:r>
              <a:rPr lang="en-US" sz="1400" i="1" dirty="0" smtClean="0">
                <a:solidFill>
                  <a:schemeClr val="tx1"/>
                </a:solidFill>
              </a:rPr>
              <a:t>p</a:t>
            </a:r>
            <a:r>
              <a:rPr lang="en-US" sz="1400" i="1" baseline="-25000" dirty="0" smtClean="0">
                <a:solidFill>
                  <a:schemeClr val="tx1"/>
                </a:solidFill>
              </a:rPr>
              <a:t>1</a:t>
            </a:r>
            <a:r>
              <a:rPr lang="en-US" sz="1400" i="1" dirty="0" smtClean="0">
                <a:solidFill>
                  <a:schemeClr val="tx1"/>
                </a:solidFill>
              </a:rPr>
              <a:t> ) can be either </a:t>
            </a:r>
            <a:r>
              <a:rPr lang="en-US" sz="1400" dirty="0" smtClean="0">
                <a:solidFill>
                  <a:schemeClr val="tx1"/>
                </a:solidFill>
              </a:rPr>
              <a:t>significantly larger than the hypothesized population proportion </a:t>
            </a:r>
            <a:r>
              <a:rPr lang="en-US" sz="1400" b="1" i="1" dirty="0" smtClean="0">
                <a:solidFill>
                  <a:schemeClr val="tx1"/>
                </a:solidFill>
              </a:rPr>
              <a:t>π</a:t>
            </a:r>
            <a:r>
              <a:rPr lang="en-US" sz="1400" b="1" i="1" baseline="-25000" dirty="0" smtClean="0">
                <a:solidFill>
                  <a:schemeClr val="tx1"/>
                </a:solidFill>
              </a:rPr>
              <a:t>1=</a:t>
            </a:r>
            <a:r>
              <a:rPr lang="en-US" sz="1400" b="1" i="1" dirty="0" smtClean="0">
                <a:solidFill>
                  <a:schemeClr val="tx1"/>
                </a:solidFill>
              </a:rPr>
              <a:t>0.5</a:t>
            </a:r>
            <a:r>
              <a:rPr lang="en-US" sz="1400" dirty="0" smtClean="0">
                <a:solidFill>
                  <a:schemeClr val="tx1"/>
                </a:solidFill>
              </a:rPr>
              <a:t> or significantly smaller </a:t>
            </a:r>
            <a:r>
              <a:rPr lang="ro-RO" sz="1400" dirty="0" err="1" smtClean="0">
                <a:solidFill>
                  <a:schemeClr val="tx1"/>
                </a:solidFill>
              </a:rPr>
              <a:t>than</a:t>
            </a:r>
            <a:r>
              <a:rPr lang="ro-RO" sz="1400" dirty="0" smtClean="0">
                <a:solidFill>
                  <a:schemeClr val="tx1"/>
                </a:solidFill>
              </a:rPr>
              <a:t> </a:t>
            </a:r>
            <a:r>
              <a:rPr lang="en-US" sz="1400" b="1" i="1" dirty="0" smtClean="0">
                <a:solidFill>
                  <a:schemeClr val="tx1"/>
                </a:solidFill>
              </a:rPr>
              <a:t>π</a:t>
            </a:r>
            <a:r>
              <a:rPr lang="en-US" sz="1400" b="1" i="1" baseline="-25000" dirty="0" smtClean="0">
                <a:solidFill>
                  <a:schemeClr val="tx1"/>
                </a:solidFill>
              </a:rPr>
              <a:t>1=</a:t>
            </a:r>
            <a:r>
              <a:rPr lang="en-US" sz="1400" b="1" i="1" dirty="0" smtClean="0">
                <a:solidFill>
                  <a:schemeClr val="tx1"/>
                </a:solidFill>
              </a:rPr>
              <a:t>0.5</a:t>
            </a:r>
            <a:r>
              <a:rPr lang="ro-RO" sz="1400" dirty="0" smtClean="0">
                <a:solidFill>
                  <a:schemeClr val="tx1"/>
                </a:solidFill>
              </a:rPr>
              <a:t>.</a:t>
            </a:r>
            <a:endParaRPr lang="en-US" sz="14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u="sng" dirty="0" smtClean="0">
              <a:solidFill>
                <a:schemeClr val="tx1"/>
              </a:solidFill>
            </a:endParaRPr>
          </a:p>
          <a:p>
            <a:pPr>
              <a:buNone/>
            </a:pPr>
            <a:endParaRPr lang="en-US" sz="1600" b="1" i="1" u="sng" baseline="30000" dirty="0" smtClean="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48600" cy="609600"/>
          </a:xfrm>
        </p:spPr>
        <p:txBody>
          <a:bodyPr>
            <a:noAutofit/>
          </a:bodyPr>
          <a:lstStyle/>
          <a:p>
            <a:r>
              <a:rPr lang="en-US" sz="2000" b="1" dirty="0" smtClean="0"/>
              <a:t> The Binomial Sign Test for a Single Sample</a:t>
            </a:r>
            <a:endParaRPr lang="ro-RO" sz="2000" dirty="0"/>
          </a:p>
        </p:txBody>
      </p:sp>
      <p:sp>
        <p:nvSpPr>
          <p:cNvPr id="3" name="Content Placeholder 2"/>
          <p:cNvSpPr>
            <a:spLocks noGrp="1"/>
          </p:cNvSpPr>
          <p:nvPr>
            <p:ph idx="1"/>
          </p:nvPr>
        </p:nvSpPr>
        <p:spPr>
          <a:xfrm>
            <a:off x="381000" y="1066800"/>
            <a:ext cx="8610599" cy="5410200"/>
          </a:xfrm>
        </p:spPr>
        <p:txBody>
          <a:bodyPr>
            <a:noAutofit/>
          </a:bodyPr>
          <a:lstStyle/>
          <a:p>
            <a:pPr>
              <a:buNone/>
            </a:pPr>
            <a:endParaRPr lang="en-US" sz="1600" dirty="0" smtClean="0">
              <a:solidFill>
                <a:schemeClr val="tx1"/>
              </a:solidFill>
            </a:endParaRPr>
          </a:p>
          <a:p>
            <a:pPr>
              <a:buNone/>
            </a:pPr>
            <a:r>
              <a:rPr lang="en-US" sz="1600" dirty="0" smtClean="0">
                <a:solidFill>
                  <a:schemeClr val="tx1"/>
                </a:solidFill>
              </a:rPr>
              <a:t>In Example 4.1 the null and alternative hypotheses reflect the fact that it is assumed that if one is employing a fair coin, the probability of obtaining </a:t>
            </a:r>
            <a:r>
              <a:rPr lang="en-US" sz="1600" b="1" dirty="0" smtClean="0">
                <a:solidFill>
                  <a:schemeClr val="tx1"/>
                </a:solidFill>
              </a:rPr>
              <a:t>Heads in any trial will equal .5 (which is </a:t>
            </a:r>
            <a:r>
              <a:rPr lang="en-US" sz="1600" dirty="0" smtClean="0">
                <a:solidFill>
                  <a:schemeClr val="tx1"/>
                </a:solidFill>
              </a:rPr>
              <a:t>equivalent to 1/2). </a:t>
            </a:r>
          </a:p>
          <a:p>
            <a:pPr>
              <a:buNone/>
            </a:pPr>
            <a:endParaRPr lang="en-US" sz="1600" dirty="0" smtClean="0">
              <a:solidFill>
                <a:schemeClr val="tx1"/>
              </a:solidFill>
            </a:endParaRPr>
          </a:p>
          <a:p>
            <a:pPr>
              <a:buNone/>
            </a:pPr>
            <a:r>
              <a:rPr lang="en-US" sz="1600" dirty="0" smtClean="0">
                <a:solidFill>
                  <a:schemeClr val="tx1"/>
                </a:solidFill>
              </a:rPr>
              <a:t>Thus, the expected/theoretical probability for </a:t>
            </a:r>
            <a:r>
              <a:rPr lang="en-US" sz="1600" b="1" dirty="0" smtClean="0">
                <a:solidFill>
                  <a:schemeClr val="tx1"/>
                </a:solidFill>
              </a:rPr>
              <a:t>Heads is represented by </a:t>
            </a:r>
            <a:r>
              <a:rPr lang="en-US" sz="1600" b="1" i="1" dirty="0" smtClean="0">
                <a:solidFill>
                  <a:schemeClr val="tx1"/>
                </a:solidFill>
              </a:rPr>
              <a:t>π</a:t>
            </a:r>
            <a:r>
              <a:rPr lang="en-US" sz="1600" b="1" i="1" baseline="-25000" dirty="0" smtClean="0">
                <a:solidFill>
                  <a:schemeClr val="tx1"/>
                </a:solidFill>
              </a:rPr>
              <a:t>1</a:t>
            </a:r>
            <a:r>
              <a:rPr lang="en-US" sz="1600" b="1" i="1" dirty="0" smtClean="0">
                <a:solidFill>
                  <a:schemeClr val="tx1"/>
                </a:solidFill>
              </a:rPr>
              <a:t>=</a:t>
            </a:r>
            <a:r>
              <a:rPr lang="en-US" sz="1600" dirty="0" smtClean="0">
                <a:solidFill>
                  <a:schemeClr val="tx1"/>
                </a:solidFill>
              </a:rPr>
              <a:t>0.5 . </a:t>
            </a:r>
          </a:p>
          <a:p>
            <a:pPr>
              <a:buNone/>
            </a:pPr>
            <a:endParaRPr lang="en-US" sz="1600" dirty="0" smtClean="0">
              <a:solidFill>
                <a:schemeClr val="tx1"/>
              </a:solidFill>
            </a:endParaRPr>
          </a:p>
          <a:p>
            <a:pPr>
              <a:buNone/>
            </a:pPr>
            <a:r>
              <a:rPr lang="en-US" sz="1600" dirty="0" smtClean="0">
                <a:solidFill>
                  <a:schemeClr val="tx1"/>
                </a:solidFill>
              </a:rPr>
              <a:t>If the coin is fair, the probability of obtaining </a:t>
            </a:r>
            <a:r>
              <a:rPr lang="en-US" sz="1600" b="1" dirty="0" smtClean="0">
                <a:solidFill>
                  <a:schemeClr val="tx1"/>
                </a:solidFill>
              </a:rPr>
              <a:t>Tails in any trial will also equal </a:t>
            </a:r>
            <a:r>
              <a:rPr lang="en-US" sz="1600" b="1" i="1" dirty="0" smtClean="0">
                <a:solidFill>
                  <a:schemeClr val="tx1"/>
                </a:solidFill>
              </a:rPr>
              <a:t>π</a:t>
            </a:r>
            <a:r>
              <a:rPr lang="en-US" sz="1600" b="1" i="1" baseline="-25000" dirty="0" smtClean="0">
                <a:solidFill>
                  <a:schemeClr val="tx1"/>
                </a:solidFill>
              </a:rPr>
              <a:t>1</a:t>
            </a:r>
            <a:r>
              <a:rPr lang="en-US" sz="1600" b="1" i="1" dirty="0" smtClean="0">
                <a:solidFill>
                  <a:schemeClr val="tx1"/>
                </a:solidFill>
              </a:rPr>
              <a:t>=</a:t>
            </a:r>
            <a:r>
              <a:rPr lang="en-US" sz="1600" dirty="0" smtClean="0">
                <a:solidFill>
                  <a:schemeClr val="tx1"/>
                </a:solidFill>
              </a:rPr>
              <a:t>0.5</a:t>
            </a:r>
            <a:r>
              <a:rPr lang="en-US" sz="1600" b="1" dirty="0" smtClean="0">
                <a:solidFill>
                  <a:schemeClr val="tx1"/>
                </a:solidFill>
              </a:rPr>
              <a:t>, and </a:t>
            </a:r>
            <a:r>
              <a:rPr lang="en-US" sz="1600" dirty="0" smtClean="0">
                <a:solidFill>
                  <a:schemeClr val="tx1"/>
                </a:solidFill>
              </a:rPr>
              <a:t>thus the expected/theoretical probability for </a:t>
            </a:r>
            <a:r>
              <a:rPr lang="en-US" sz="1600" b="1" dirty="0" smtClean="0">
                <a:solidFill>
                  <a:schemeClr val="tx1"/>
                </a:solidFill>
              </a:rPr>
              <a:t>Tails is represented by </a:t>
            </a:r>
            <a:r>
              <a:rPr lang="en-US" sz="1600" b="1" i="1" dirty="0" smtClean="0">
                <a:solidFill>
                  <a:schemeClr val="tx1"/>
                </a:solidFill>
              </a:rPr>
              <a:t>π</a:t>
            </a:r>
            <a:r>
              <a:rPr lang="en-US" sz="1600" b="1" i="1" baseline="-25000" dirty="0" smtClean="0">
                <a:solidFill>
                  <a:schemeClr val="tx1"/>
                </a:solidFill>
              </a:rPr>
              <a:t>2</a:t>
            </a:r>
            <a:r>
              <a:rPr lang="en-US" sz="1600" b="1" i="1" dirty="0" smtClean="0">
                <a:solidFill>
                  <a:schemeClr val="tx1"/>
                </a:solidFill>
              </a:rPr>
              <a:t>=</a:t>
            </a:r>
            <a:r>
              <a:rPr lang="en-US" sz="1600" dirty="0" smtClean="0">
                <a:solidFill>
                  <a:schemeClr val="tx1"/>
                </a:solidFill>
              </a:rPr>
              <a:t>0.5</a:t>
            </a:r>
            <a:r>
              <a:rPr lang="en-US" sz="1600" b="1" dirty="0" smtClean="0">
                <a:solidFill>
                  <a:schemeClr val="tx1"/>
                </a:solidFill>
              </a:rPr>
              <a:t> .</a:t>
            </a:r>
          </a:p>
          <a:p>
            <a:pPr>
              <a:buNone/>
            </a:pPr>
            <a:endParaRPr lang="en-US" sz="1600" b="1" dirty="0" smtClean="0">
              <a:solidFill>
                <a:schemeClr val="tx1"/>
              </a:solidFill>
            </a:endParaRPr>
          </a:p>
          <a:p>
            <a:pPr>
              <a:buNone/>
            </a:pPr>
            <a:r>
              <a:rPr lang="en-US" sz="1600" b="1" dirty="0" smtClean="0">
                <a:solidFill>
                  <a:schemeClr val="tx1"/>
                </a:solidFill>
              </a:rPr>
              <a:t> Note that </a:t>
            </a:r>
            <a:r>
              <a:rPr lang="en-US" sz="1600" b="1" i="1" dirty="0" smtClean="0">
                <a:solidFill>
                  <a:schemeClr val="tx1"/>
                </a:solidFill>
              </a:rPr>
              <a:t>π</a:t>
            </a:r>
            <a:r>
              <a:rPr lang="en-US" sz="1600" b="1" i="1" baseline="-25000" dirty="0" smtClean="0">
                <a:solidFill>
                  <a:schemeClr val="tx1"/>
                </a:solidFill>
              </a:rPr>
              <a:t>1</a:t>
            </a:r>
            <a:r>
              <a:rPr lang="en-US" sz="1600" b="1" i="1" dirty="0" smtClean="0">
                <a:solidFill>
                  <a:schemeClr val="tx1"/>
                </a:solidFill>
              </a:rPr>
              <a:t>+ π</a:t>
            </a:r>
            <a:r>
              <a:rPr lang="en-US" sz="1600" b="1" i="1" baseline="-25000" dirty="0" smtClean="0">
                <a:solidFill>
                  <a:schemeClr val="tx1"/>
                </a:solidFill>
              </a:rPr>
              <a:t>2</a:t>
            </a:r>
            <a:r>
              <a:rPr lang="en-US" sz="1600" b="1" i="1" dirty="0" smtClean="0">
                <a:solidFill>
                  <a:schemeClr val="tx1"/>
                </a:solidFill>
              </a:rPr>
              <a:t>=1</a:t>
            </a:r>
            <a:endParaRPr lang="en-US" sz="1600" b="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u="sng"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48600" cy="609600"/>
          </a:xfrm>
        </p:spPr>
        <p:txBody>
          <a:bodyPr>
            <a:noAutofit/>
          </a:bodyPr>
          <a:lstStyle/>
          <a:p>
            <a:r>
              <a:rPr lang="en-US" sz="2000" b="1" dirty="0" smtClean="0"/>
              <a:t> The Binomial Sign Test for a Single Sample</a:t>
            </a:r>
            <a:endParaRPr lang="ro-RO" sz="2000" dirty="0"/>
          </a:p>
        </p:txBody>
      </p:sp>
      <p:sp>
        <p:nvSpPr>
          <p:cNvPr id="3" name="Content Placeholder 2"/>
          <p:cNvSpPr>
            <a:spLocks noGrp="1"/>
          </p:cNvSpPr>
          <p:nvPr>
            <p:ph idx="1"/>
          </p:nvPr>
        </p:nvSpPr>
        <p:spPr>
          <a:xfrm>
            <a:off x="381000" y="838200"/>
            <a:ext cx="8610599" cy="5638800"/>
          </a:xfrm>
        </p:spPr>
        <p:txBody>
          <a:bodyPr>
            <a:noAutofit/>
          </a:bodyPr>
          <a:lstStyle/>
          <a:p>
            <a:pPr>
              <a:buNone/>
            </a:pPr>
            <a:r>
              <a:rPr lang="en-US" sz="1600" dirty="0" smtClean="0">
                <a:solidFill>
                  <a:schemeClr val="tx1"/>
                </a:solidFill>
              </a:rPr>
              <a:t>In Example 4.2, it is assumed that if there is no difference with regard to preference for the two brands of perfume, the likelihood of a woman selecting </a:t>
            </a:r>
            <a:r>
              <a:rPr lang="en-US" sz="1600" b="1" dirty="0" smtClean="0">
                <a:solidFill>
                  <a:schemeClr val="tx1"/>
                </a:solidFill>
              </a:rPr>
              <a:t>Perfume A will equal </a:t>
            </a:r>
            <a:r>
              <a:rPr lang="en-US" sz="1600" b="1" i="1" dirty="0" smtClean="0">
                <a:solidFill>
                  <a:schemeClr val="tx1"/>
                </a:solidFill>
              </a:rPr>
              <a:t>π</a:t>
            </a:r>
            <a:r>
              <a:rPr lang="en-US" sz="1600" b="1" i="1" baseline="-25000" dirty="0" smtClean="0">
                <a:solidFill>
                  <a:schemeClr val="tx1"/>
                </a:solidFill>
              </a:rPr>
              <a:t>1</a:t>
            </a:r>
            <a:r>
              <a:rPr lang="en-US" sz="1600" b="1" i="1" dirty="0" smtClean="0">
                <a:solidFill>
                  <a:schemeClr val="tx1"/>
                </a:solidFill>
              </a:rPr>
              <a:t>=0.5</a:t>
            </a:r>
            <a:r>
              <a:rPr lang="en-US" sz="1600" dirty="0" smtClean="0">
                <a:solidFill>
                  <a:schemeClr val="tx1"/>
                </a:solidFill>
              </a:rPr>
              <a:t> and the likelihood of selecting </a:t>
            </a:r>
            <a:r>
              <a:rPr lang="en-US" sz="1600" b="1" dirty="0" smtClean="0">
                <a:solidFill>
                  <a:schemeClr val="tx1"/>
                </a:solidFill>
              </a:rPr>
              <a:t>Perfume B will equal </a:t>
            </a:r>
            <a:r>
              <a:rPr lang="en-US" sz="1600" b="1" i="1" dirty="0" smtClean="0">
                <a:solidFill>
                  <a:schemeClr val="tx1"/>
                </a:solidFill>
              </a:rPr>
              <a:t>π</a:t>
            </a:r>
            <a:r>
              <a:rPr lang="en-US" sz="1600" b="1" i="1" baseline="-25000" dirty="0" smtClean="0">
                <a:solidFill>
                  <a:schemeClr val="tx1"/>
                </a:solidFill>
              </a:rPr>
              <a:t>2</a:t>
            </a:r>
            <a:r>
              <a:rPr lang="en-US" sz="1600" b="1" i="1" dirty="0" smtClean="0">
                <a:solidFill>
                  <a:schemeClr val="tx1"/>
                </a:solidFill>
              </a:rPr>
              <a:t>=0.5</a:t>
            </a:r>
            <a:r>
              <a:rPr lang="en-US" sz="1600" b="1" dirty="0" smtClean="0">
                <a:solidFill>
                  <a:schemeClr val="tx1"/>
                </a:solidFill>
              </a:rPr>
              <a:t>. </a:t>
            </a:r>
          </a:p>
          <a:p>
            <a:pPr>
              <a:buNone/>
            </a:pPr>
            <a:endParaRPr lang="en-US" sz="1600" b="1" dirty="0" smtClean="0">
              <a:solidFill>
                <a:schemeClr val="tx1"/>
              </a:solidFill>
            </a:endParaRPr>
          </a:p>
          <a:p>
            <a:pPr algn="just">
              <a:buNone/>
            </a:pPr>
            <a:r>
              <a:rPr lang="en-US" sz="1600" b="1" dirty="0" smtClean="0">
                <a:solidFill>
                  <a:srgbClr val="FF0000"/>
                </a:solidFill>
              </a:rPr>
              <a:t>In both Examples 9.1 and </a:t>
            </a:r>
            <a:r>
              <a:rPr lang="en-US" sz="1600" dirty="0" smtClean="0">
                <a:solidFill>
                  <a:srgbClr val="FF0000"/>
                </a:solidFill>
              </a:rPr>
              <a:t>9.2 the question that is being asked is as follows: If </a:t>
            </a:r>
            <a:r>
              <a:rPr lang="en-US" sz="1600" i="1" dirty="0" smtClean="0">
                <a:solidFill>
                  <a:srgbClr val="FF0000"/>
                </a:solidFill>
              </a:rPr>
              <a:t>n = 10 and </a:t>
            </a:r>
            <a:r>
              <a:rPr lang="en-US" sz="1600" b="1" i="1" dirty="0" smtClean="0">
                <a:solidFill>
                  <a:srgbClr val="FF0000"/>
                </a:solidFill>
              </a:rPr>
              <a:t>π</a:t>
            </a:r>
            <a:r>
              <a:rPr lang="en-US" sz="1600" b="1" i="1" baseline="-25000" dirty="0" smtClean="0">
                <a:solidFill>
                  <a:srgbClr val="FF0000"/>
                </a:solidFill>
              </a:rPr>
              <a:t>1</a:t>
            </a:r>
            <a:r>
              <a:rPr lang="en-US" sz="1600" b="1" i="1" dirty="0" smtClean="0">
                <a:solidFill>
                  <a:srgbClr val="FF0000"/>
                </a:solidFill>
              </a:rPr>
              <a:t>= π</a:t>
            </a:r>
            <a:r>
              <a:rPr lang="en-US" sz="1600" b="1" i="1" baseline="-25000" dirty="0" smtClean="0">
                <a:solidFill>
                  <a:srgbClr val="FF0000"/>
                </a:solidFill>
              </a:rPr>
              <a:t>2</a:t>
            </a:r>
            <a:r>
              <a:rPr lang="en-US" sz="1600" b="1" i="1" dirty="0" smtClean="0">
                <a:solidFill>
                  <a:srgbClr val="FF0000"/>
                </a:solidFill>
              </a:rPr>
              <a:t>=0.5</a:t>
            </a:r>
            <a:r>
              <a:rPr lang="en-US" sz="1600" i="1" dirty="0" smtClean="0">
                <a:solidFill>
                  <a:srgbClr val="FF0000"/>
                </a:solidFill>
              </a:rPr>
              <a:t>, what is the  </a:t>
            </a:r>
            <a:r>
              <a:rPr lang="en-US" sz="1600" dirty="0" smtClean="0">
                <a:solidFill>
                  <a:srgbClr val="FF0000"/>
                </a:solidFill>
              </a:rPr>
              <a:t>probability of 8 or more observations in one of the two categories?</a:t>
            </a:r>
            <a:endParaRPr lang="en-US" sz="1600" b="1" dirty="0" smtClean="0">
              <a:solidFill>
                <a:srgbClr val="FF0000"/>
              </a:solidFill>
            </a:endParaRPr>
          </a:p>
          <a:p>
            <a:pPr algn="just">
              <a:buNone/>
            </a:pPr>
            <a:endParaRPr lang="en-US" sz="1600" b="1" dirty="0" smtClean="0">
              <a:solidFill>
                <a:srgbClr val="FF0000"/>
              </a:solidFill>
            </a:endParaRPr>
          </a:p>
          <a:p>
            <a:pPr algn="just">
              <a:buNone/>
            </a:pPr>
            <a:endParaRPr lang="en-US" sz="1600" b="1" dirty="0" smtClean="0">
              <a:solidFill>
                <a:srgbClr val="FF0000"/>
              </a:solidFill>
            </a:endParaRPr>
          </a:p>
          <a:p>
            <a:pPr algn="just">
              <a:buNone/>
            </a:pPr>
            <a:endParaRPr lang="en-US" sz="1600" b="1" dirty="0" smtClean="0">
              <a:solidFill>
                <a:srgbClr val="FF0000"/>
              </a:solidFill>
            </a:endParaRPr>
          </a:p>
          <a:p>
            <a:pPr algn="just">
              <a:buNone/>
            </a:pPr>
            <a:endParaRPr lang="en-US" sz="1600" b="1" dirty="0" smtClean="0">
              <a:solidFill>
                <a:srgbClr val="FF0000"/>
              </a:solidFill>
            </a:endParaRPr>
          </a:p>
          <a:p>
            <a:pPr algn="just">
              <a:buNone/>
            </a:pPr>
            <a:endParaRPr lang="en-US" sz="1600" b="1" dirty="0" smtClean="0">
              <a:solidFill>
                <a:srgbClr val="FF0000"/>
              </a:solidFill>
            </a:endParaRPr>
          </a:p>
          <a:p>
            <a:pPr algn="just">
              <a:buNone/>
            </a:pPr>
            <a:endParaRPr lang="en-US" sz="1600" b="1" dirty="0" smtClean="0">
              <a:solidFill>
                <a:srgbClr val="FF0000"/>
              </a:solidFill>
            </a:endParaRPr>
          </a:p>
          <a:p>
            <a:pPr algn="just">
              <a:buNone/>
            </a:pPr>
            <a:r>
              <a:rPr lang="en-US" sz="1600" dirty="0" smtClean="0">
                <a:solidFill>
                  <a:schemeClr val="tx1"/>
                </a:solidFill>
              </a:rPr>
              <a:t>In Examples 9.1 and 9.2, the proportion of observations in </a:t>
            </a:r>
            <a:r>
              <a:rPr lang="en-US" sz="1600" b="1" dirty="0" smtClean="0">
                <a:solidFill>
                  <a:schemeClr val="tx1"/>
                </a:solidFill>
              </a:rPr>
              <a:t>Category/Cell 1 is </a:t>
            </a:r>
            <a:r>
              <a:rPr lang="en-US" sz="1600" b="1" i="1" dirty="0" smtClean="0">
                <a:solidFill>
                  <a:schemeClr val="tx1"/>
                </a:solidFill>
              </a:rPr>
              <a:t>p</a:t>
            </a:r>
            <a:r>
              <a:rPr lang="en-US" sz="1600" b="1" i="1" baseline="-25000" dirty="0" smtClean="0">
                <a:solidFill>
                  <a:schemeClr val="tx1"/>
                </a:solidFill>
              </a:rPr>
              <a:t>1</a:t>
            </a:r>
            <a:r>
              <a:rPr lang="en-US" sz="1600" b="1" i="1" dirty="0" smtClean="0">
                <a:solidFill>
                  <a:schemeClr val="tx1"/>
                </a:solidFill>
              </a:rPr>
              <a:t> = 8/10=.8 </a:t>
            </a:r>
            <a:r>
              <a:rPr lang="en-US" sz="1600" dirty="0" smtClean="0">
                <a:solidFill>
                  <a:schemeClr val="tx1"/>
                </a:solidFill>
              </a:rPr>
              <a:t>(i.e., </a:t>
            </a:r>
            <a:r>
              <a:rPr lang="en-US" sz="1600" b="1" i="1" dirty="0" smtClean="0">
                <a:solidFill>
                  <a:schemeClr val="tx1"/>
                </a:solidFill>
              </a:rPr>
              <a:t>p</a:t>
            </a:r>
            <a:r>
              <a:rPr lang="en-US" sz="1600" b="1" i="1" baseline="-25000" dirty="0" smtClean="0">
                <a:solidFill>
                  <a:schemeClr val="tx1"/>
                </a:solidFill>
              </a:rPr>
              <a:t>1</a:t>
            </a:r>
            <a:r>
              <a:rPr lang="en-US" sz="1600" i="1" dirty="0" smtClean="0">
                <a:solidFill>
                  <a:schemeClr val="tx1"/>
                </a:solidFill>
              </a:rPr>
              <a:t> =</a:t>
            </a:r>
            <a:r>
              <a:rPr lang="en-US" sz="1600" b="1" i="1" dirty="0" smtClean="0">
                <a:solidFill>
                  <a:schemeClr val="tx1"/>
                </a:solidFill>
              </a:rPr>
              <a:t> n</a:t>
            </a:r>
            <a:r>
              <a:rPr lang="en-US" sz="1600" b="1" i="1" baseline="-25000" dirty="0" smtClean="0">
                <a:solidFill>
                  <a:schemeClr val="tx1"/>
                </a:solidFill>
              </a:rPr>
              <a:t>1</a:t>
            </a:r>
            <a:r>
              <a:rPr lang="en-US" sz="1600" i="1" dirty="0" smtClean="0">
                <a:solidFill>
                  <a:schemeClr val="tx1"/>
                </a:solidFill>
              </a:rPr>
              <a:t>/n, where </a:t>
            </a:r>
            <a:r>
              <a:rPr lang="en-US" sz="1600" b="1" i="1" dirty="0" smtClean="0">
                <a:solidFill>
                  <a:schemeClr val="tx1"/>
                </a:solidFill>
              </a:rPr>
              <a:t>n</a:t>
            </a:r>
            <a:r>
              <a:rPr lang="en-US" sz="1600" b="1" i="1" baseline="-25000" dirty="0" smtClean="0">
                <a:solidFill>
                  <a:schemeClr val="tx1"/>
                </a:solidFill>
              </a:rPr>
              <a:t>1</a:t>
            </a:r>
            <a:r>
              <a:rPr lang="en-US" sz="1600" i="1" dirty="0" smtClean="0">
                <a:solidFill>
                  <a:schemeClr val="tx1"/>
                </a:solidFill>
              </a:rPr>
              <a:t> is the number of observations in </a:t>
            </a:r>
            <a:r>
              <a:rPr lang="en-US" sz="1600" b="1" i="1" dirty="0" smtClean="0">
                <a:solidFill>
                  <a:schemeClr val="tx1"/>
                </a:solidFill>
              </a:rPr>
              <a:t>Category 1), and the proportion of </a:t>
            </a:r>
            <a:r>
              <a:rPr lang="en-US" sz="1600" dirty="0" smtClean="0">
                <a:solidFill>
                  <a:schemeClr val="tx1"/>
                </a:solidFill>
              </a:rPr>
              <a:t>observations in </a:t>
            </a:r>
            <a:r>
              <a:rPr lang="en-US" sz="1600" b="1" dirty="0" smtClean="0">
                <a:solidFill>
                  <a:schemeClr val="tx1"/>
                </a:solidFill>
              </a:rPr>
              <a:t>Category/Cell2 is </a:t>
            </a:r>
            <a:r>
              <a:rPr lang="en-US" sz="1600" b="1" i="1" dirty="0" smtClean="0">
                <a:solidFill>
                  <a:schemeClr val="tx1"/>
                </a:solidFill>
              </a:rPr>
              <a:t>p</a:t>
            </a:r>
            <a:r>
              <a:rPr lang="en-US" sz="1600" b="1" i="1" baseline="-25000" dirty="0" smtClean="0">
                <a:solidFill>
                  <a:schemeClr val="tx1"/>
                </a:solidFill>
              </a:rPr>
              <a:t>2</a:t>
            </a:r>
            <a:r>
              <a:rPr lang="en-US" sz="1600" b="1" i="1" dirty="0" smtClean="0">
                <a:solidFill>
                  <a:schemeClr val="tx1"/>
                </a:solidFill>
              </a:rPr>
              <a:t> = 2/10=.2 (i.e., p</a:t>
            </a:r>
            <a:r>
              <a:rPr lang="en-US" sz="1600" b="1" i="1" baseline="-25000" dirty="0" smtClean="0">
                <a:solidFill>
                  <a:schemeClr val="tx1"/>
                </a:solidFill>
              </a:rPr>
              <a:t>2</a:t>
            </a:r>
            <a:r>
              <a:rPr lang="en-US" sz="1600" i="1" dirty="0" smtClean="0">
                <a:solidFill>
                  <a:schemeClr val="tx1"/>
                </a:solidFill>
              </a:rPr>
              <a:t> =</a:t>
            </a:r>
            <a:r>
              <a:rPr lang="en-US" sz="1600" b="1" i="1" dirty="0" smtClean="0">
                <a:solidFill>
                  <a:schemeClr val="tx1"/>
                </a:solidFill>
              </a:rPr>
              <a:t> n</a:t>
            </a:r>
            <a:r>
              <a:rPr lang="en-US" sz="1600" b="1" i="1" baseline="-25000" dirty="0" smtClean="0">
                <a:solidFill>
                  <a:schemeClr val="tx1"/>
                </a:solidFill>
              </a:rPr>
              <a:t>2</a:t>
            </a:r>
            <a:r>
              <a:rPr lang="en-US" sz="1600" i="1" dirty="0" smtClean="0">
                <a:solidFill>
                  <a:schemeClr val="tx1"/>
                </a:solidFill>
              </a:rPr>
              <a:t>/n, where </a:t>
            </a:r>
            <a:r>
              <a:rPr lang="en-US" sz="1600" b="1" i="1" dirty="0" smtClean="0">
                <a:solidFill>
                  <a:schemeClr val="tx1"/>
                </a:solidFill>
              </a:rPr>
              <a:t>n</a:t>
            </a:r>
            <a:r>
              <a:rPr lang="en-US" sz="1600" b="1" i="1" baseline="-25000" dirty="0" smtClean="0">
                <a:solidFill>
                  <a:schemeClr val="tx1"/>
                </a:solidFill>
              </a:rPr>
              <a:t>2</a:t>
            </a:r>
            <a:r>
              <a:rPr lang="en-US" sz="1600" i="1" dirty="0" smtClean="0">
                <a:solidFill>
                  <a:schemeClr val="tx1"/>
                </a:solidFill>
              </a:rPr>
              <a:t> is the number of observations in</a:t>
            </a:r>
            <a:r>
              <a:rPr lang="ro-RO" sz="1600" dirty="0" smtClean="0">
                <a:solidFill>
                  <a:schemeClr val="tx1"/>
                </a:solidFill>
              </a:rPr>
              <a:t> </a:t>
            </a:r>
            <a:r>
              <a:rPr lang="ro-RO" sz="1600" b="1" dirty="0" err="1" smtClean="0">
                <a:solidFill>
                  <a:schemeClr val="tx1"/>
                </a:solidFill>
              </a:rPr>
              <a:t>Category</a:t>
            </a:r>
            <a:r>
              <a:rPr lang="ro-RO" sz="1600" b="1" dirty="0" smtClean="0">
                <a:solidFill>
                  <a:schemeClr val="tx1"/>
                </a:solidFill>
              </a:rPr>
              <a:t> 2).</a:t>
            </a:r>
            <a:endParaRPr lang="en-US" sz="1600" b="1" dirty="0" smtClean="0">
              <a:solidFill>
                <a:schemeClr val="tx1"/>
              </a:solidFill>
            </a:endParaRPr>
          </a:p>
          <a:p>
            <a:pPr>
              <a:buNone/>
            </a:pPr>
            <a:endParaRPr lang="en-US" sz="1600" b="1" dirty="0" smtClean="0">
              <a:solidFill>
                <a:schemeClr val="tx1"/>
              </a:solidFill>
            </a:endParaRPr>
          </a:p>
          <a:p>
            <a:pPr>
              <a:buNone/>
            </a:pPr>
            <a:r>
              <a:rPr lang="en-US" sz="1600" b="1" dirty="0" smtClean="0">
                <a:solidFill>
                  <a:schemeClr val="tx1"/>
                </a:solidFill>
              </a:rPr>
              <a:t> </a:t>
            </a: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u="sng"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pic>
        <p:nvPicPr>
          <p:cNvPr id="207874" name="Picture 2"/>
          <p:cNvPicPr>
            <a:picLocks noChangeAspect="1" noChangeArrowheads="1"/>
          </p:cNvPicPr>
          <p:nvPr/>
        </p:nvPicPr>
        <p:blipFill>
          <a:blip r:embed="rId2" cstate="print"/>
          <a:srcRect/>
          <a:stretch>
            <a:fillRect/>
          </a:stretch>
        </p:blipFill>
        <p:spPr bwMode="auto">
          <a:xfrm>
            <a:off x="1600200" y="3276600"/>
            <a:ext cx="4905375" cy="1395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848600" cy="609600"/>
          </a:xfrm>
        </p:spPr>
        <p:txBody>
          <a:bodyPr>
            <a:noAutofit/>
          </a:bodyPr>
          <a:lstStyle/>
          <a:p>
            <a:r>
              <a:rPr lang="en-US" sz="2000" b="1" dirty="0" smtClean="0"/>
              <a:t> The Binomial Sign Test for a Single Sample</a:t>
            </a:r>
            <a:endParaRPr lang="ro-RO" sz="2000" dirty="0"/>
          </a:p>
        </p:txBody>
      </p:sp>
      <p:sp>
        <p:nvSpPr>
          <p:cNvPr id="3" name="Content Placeholder 2"/>
          <p:cNvSpPr>
            <a:spLocks noGrp="1"/>
          </p:cNvSpPr>
          <p:nvPr>
            <p:ph idx="1"/>
          </p:nvPr>
        </p:nvSpPr>
        <p:spPr>
          <a:xfrm>
            <a:off x="381000" y="838200"/>
            <a:ext cx="8610599" cy="5638800"/>
          </a:xfrm>
        </p:spPr>
        <p:txBody>
          <a:bodyPr>
            <a:noAutofit/>
          </a:bodyPr>
          <a:lstStyle/>
          <a:p>
            <a:pPr>
              <a:buNone/>
            </a:pPr>
            <a:r>
              <a:rPr lang="en-US" sz="1600" dirty="0" smtClean="0">
                <a:solidFill>
                  <a:schemeClr val="tx1"/>
                </a:solidFill>
              </a:rPr>
              <a:t>The following equation can be employed to compute the probability that exactly </a:t>
            </a:r>
            <a:r>
              <a:rPr lang="en-US" sz="1600" i="1" dirty="0" smtClean="0">
                <a:solidFill>
                  <a:schemeClr val="tx1"/>
                </a:solidFill>
              </a:rPr>
              <a:t>x out of a total of n observations will fall in one of the two categories</a:t>
            </a:r>
            <a:endParaRPr lang="en-US" sz="1600" b="1" dirty="0" smtClean="0">
              <a:solidFill>
                <a:schemeClr val="tx1"/>
              </a:solidFill>
            </a:endParaRPr>
          </a:p>
          <a:p>
            <a:pPr>
              <a:buNone/>
            </a:pPr>
            <a:r>
              <a:rPr lang="en-US" sz="1600" b="1" dirty="0" smtClean="0">
                <a:solidFill>
                  <a:schemeClr val="tx1"/>
                </a:solidFill>
              </a:rPr>
              <a:t> </a:t>
            </a:r>
          </a:p>
          <a:p>
            <a:pPr>
              <a:buNone/>
            </a:pP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u="sng"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pic>
        <p:nvPicPr>
          <p:cNvPr id="208898" name="Picture 2"/>
          <p:cNvPicPr>
            <a:picLocks noChangeAspect="1" noChangeArrowheads="1"/>
          </p:cNvPicPr>
          <p:nvPr/>
        </p:nvPicPr>
        <p:blipFill>
          <a:blip r:embed="rId2" cstate="print"/>
          <a:srcRect/>
          <a:stretch>
            <a:fillRect/>
          </a:stretch>
        </p:blipFill>
        <p:spPr bwMode="auto">
          <a:xfrm>
            <a:off x="2743200" y="1524000"/>
            <a:ext cx="2495550" cy="628650"/>
          </a:xfrm>
          <a:prstGeom prst="rect">
            <a:avLst/>
          </a:prstGeom>
          <a:noFill/>
          <a:ln w="9525">
            <a:noFill/>
            <a:miter lim="800000"/>
            <a:headEnd/>
            <a:tailEnd/>
          </a:ln>
        </p:spPr>
      </p:pic>
      <p:pic>
        <p:nvPicPr>
          <p:cNvPr id="208899" name="Picture 3"/>
          <p:cNvPicPr>
            <a:picLocks noChangeAspect="1" noChangeArrowheads="1"/>
          </p:cNvPicPr>
          <p:nvPr/>
        </p:nvPicPr>
        <p:blipFill>
          <a:blip r:embed="rId3" cstate="print"/>
          <a:srcRect/>
          <a:stretch>
            <a:fillRect/>
          </a:stretch>
        </p:blipFill>
        <p:spPr bwMode="auto">
          <a:xfrm>
            <a:off x="381000" y="2286000"/>
            <a:ext cx="7248525"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2" cstate="print"/>
          <a:srcRect/>
          <a:stretch>
            <a:fillRect/>
          </a:stretch>
        </p:blipFill>
        <p:spPr bwMode="auto">
          <a:xfrm>
            <a:off x="457200" y="152400"/>
            <a:ext cx="6010275" cy="67056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2" cstate="print"/>
          <a:srcRect/>
          <a:stretch>
            <a:fillRect/>
          </a:stretch>
        </p:blipFill>
        <p:spPr bwMode="auto">
          <a:xfrm>
            <a:off x="381000" y="381000"/>
            <a:ext cx="6365071" cy="63246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r>
              <a:rPr lang="en-US" sz="1600" dirty="0" smtClean="0">
                <a:solidFill>
                  <a:schemeClr val="tx1"/>
                </a:solidFill>
              </a:rPr>
              <a:t>When the </a:t>
            </a:r>
            <a:r>
              <a:rPr lang="en-US" sz="1600" b="1" dirty="0" smtClean="0">
                <a:solidFill>
                  <a:schemeClr val="tx1"/>
                </a:solidFill>
              </a:rPr>
              <a:t>binomial sign test for a single sample is applied to Examples 4.1 and 4.2, it provides </a:t>
            </a:r>
            <a:r>
              <a:rPr lang="en-US" sz="1600" dirty="0" smtClean="0">
                <a:solidFill>
                  <a:schemeClr val="tx1"/>
                </a:solidFill>
              </a:rPr>
              <a:t>a probabilistic answer to the question of whether or not </a:t>
            </a:r>
            <a:r>
              <a:rPr lang="en-US" sz="1600" i="1" dirty="0" smtClean="0">
                <a:solidFill>
                  <a:schemeClr val="tx1"/>
                </a:solidFill>
              </a:rPr>
              <a:t>p</a:t>
            </a:r>
            <a:r>
              <a:rPr lang="en-US" sz="1600" i="1" baseline="-25000" dirty="0" smtClean="0">
                <a:solidFill>
                  <a:schemeClr val="tx1"/>
                </a:solidFill>
              </a:rPr>
              <a:t>1</a:t>
            </a:r>
            <a:r>
              <a:rPr lang="en-US" sz="1600" i="1" dirty="0" smtClean="0">
                <a:solidFill>
                  <a:schemeClr val="tx1"/>
                </a:solidFill>
              </a:rPr>
              <a:t>= 8/10=.8 (i.e., the observed </a:t>
            </a:r>
            <a:r>
              <a:rPr lang="en-US" sz="1600" dirty="0" smtClean="0">
                <a:solidFill>
                  <a:schemeClr val="tx1"/>
                </a:solidFill>
              </a:rPr>
              <a:t>proportion of cases for Category 1) deviates significantly from the value </a:t>
            </a:r>
            <a:r>
              <a:rPr lang="el-GR" sz="1600" dirty="0" smtClean="0">
                <a:solidFill>
                  <a:schemeClr val="tx1"/>
                </a:solidFill>
              </a:rPr>
              <a:t>π</a:t>
            </a:r>
            <a:r>
              <a:rPr lang="en-US" sz="1600" baseline="-25000" dirty="0" smtClean="0">
                <a:solidFill>
                  <a:schemeClr val="tx1"/>
                </a:solidFill>
              </a:rPr>
              <a:t>1</a:t>
            </a:r>
            <a:r>
              <a:rPr lang="en-US" sz="1600" dirty="0" smtClean="0">
                <a:solidFill>
                  <a:schemeClr val="tx1"/>
                </a:solidFill>
              </a:rPr>
              <a:t>=.5 stated in the null hypothesis. </a:t>
            </a:r>
          </a:p>
          <a:p>
            <a:pPr>
              <a:buNone/>
            </a:pPr>
            <a:r>
              <a:rPr lang="en-US" sz="1600" dirty="0" smtClean="0">
                <a:solidFill>
                  <a:schemeClr val="tx1"/>
                </a:solidFill>
              </a:rPr>
              <a:t>The following guidelines are employed in evaluating the null hypothesis.</a:t>
            </a:r>
          </a:p>
          <a:p>
            <a:pPr algn="just">
              <a:buAutoNum type="alphaLcParenR"/>
            </a:pPr>
            <a:r>
              <a:rPr lang="en-US" sz="1600" dirty="0" smtClean="0">
                <a:solidFill>
                  <a:schemeClr val="tx1"/>
                </a:solidFill>
              </a:rPr>
              <a:t>If a nondirectional alternative hypothesis is employed, the null hypothesis can be rejected if the probability of obtaining a value equal to or more extreme than x is equal to or less than </a:t>
            </a:r>
            <a:r>
              <a:rPr lang="el-GR" sz="1600" dirty="0" smtClean="0">
                <a:solidFill>
                  <a:schemeClr val="tx1"/>
                </a:solidFill>
                <a:latin typeface="Times New Roman" pitchFamily="18" charset="0"/>
                <a:cs typeface="Times New Roman" pitchFamily="18" charset="0"/>
              </a:rPr>
              <a:t>α </a:t>
            </a:r>
            <a:r>
              <a:rPr lang="en-US" sz="1600" dirty="0" smtClean="0">
                <a:solidFill>
                  <a:schemeClr val="tx1"/>
                </a:solidFill>
              </a:rPr>
              <a:t>/2 (where </a:t>
            </a:r>
            <a:r>
              <a:rPr lang="el-GR" sz="1600" dirty="0" smtClean="0">
                <a:solidFill>
                  <a:schemeClr val="tx1"/>
                </a:solidFill>
                <a:latin typeface="Times New Roman" pitchFamily="18" charset="0"/>
                <a:cs typeface="Times New Roman" pitchFamily="18" charset="0"/>
              </a:rPr>
              <a:t>α</a:t>
            </a:r>
            <a:r>
              <a:rPr lang="el-GR" sz="1600" dirty="0" smtClean="0">
                <a:solidFill>
                  <a:schemeClr val="tx1"/>
                </a:solidFill>
              </a:rPr>
              <a:t> </a:t>
            </a:r>
            <a:r>
              <a:rPr lang="en-US" sz="1600" dirty="0" smtClean="0">
                <a:solidFill>
                  <a:schemeClr val="tx1"/>
                </a:solidFill>
              </a:rPr>
              <a:t> represents the prespecified value of </a:t>
            </a:r>
            <a:r>
              <a:rPr lang="el-GR" sz="1600" dirty="0" smtClean="0">
                <a:solidFill>
                  <a:schemeClr val="tx1"/>
                </a:solidFill>
                <a:latin typeface="Times New Roman" pitchFamily="18" charset="0"/>
                <a:cs typeface="Times New Roman" pitchFamily="18" charset="0"/>
              </a:rPr>
              <a:t>α</a:t>
            </a:r>
            <a:r>
              <a:rPr lang="en-US" sz="1600" dirty="0" smtClean="0">
                <a:solidFill>
                  <a:schemeClr val="tx1"/>
                </a:solidFill>
              </a:rPr>
              <a:t> ).</a:t>
            </a:r>
            <a:r>
              <a:rPr lang="en-US" sz="1600" b="1" dirty="0" smtClean="0">
                <a:solidFill>
                  <a:schemeClr val="tx1"/>
                </a:solidFill>
              </a:rPr>
              <a:t> </a:t>
            </a:r>
          </a:p>
          <a:p>
            <a:pPr algn="just">
              <a:buAutoNum type="alphaLcParenR"/>
            </a:pPr>
            <a:r>
              <a:rPr lang="en-US" sz="1600" dirty="0" smtClean="0">
                <a:solidFill>
                  <a:schemeClr val="tx1"/>
                </a:solidFill>
              </a:rPr>
              <a:t>If a directional alternative hypothesis is employed that predicts the underlying  population proportion is above a specified value, to reject the null hypothesis both of the following conditions must be met: </a:t>
            </a:r>
          </a:p>
          <a:p>
            <a:pPr marL="800100" lvl="1" indent="-342900">
              <a:buAutoNum type="arabicParenR"/>
            </a:pPr>
            <a:r>
              <a:rPr lang="en-US" sz="1400" dirty="0" smtClean="0">
                <a:solidFill>
                  <a:schemeClr val="tx1"/>
                </a:solidFill>
              </a:rPr>
              <a:t>The proportion of cases observed in Category 1 (p</a:t>
            </a:r>
            <a:r>
              <a:rPr lang="en-US" sz="1400" baseline="-25000" dirty="0" smtClean="0">
                <a:solidFill>
                  <a:schemeClr val="tx1"/>
                </a:solidFill>
              </a:rPr>
              <a:t>1</a:t>
            </a:r>
            <a:r>
              <a:rPr lang="en-US" sz="1400" dirty="0" smtClean="0">
                <a:solidFill>
                  <a:schemeClr val="tx1"/>
                </a:solidFill>
              </a:rPr>
              <a:t>) must be greater than the value of </a:t>
            </a:r>
            <a:r>
              <a:rPr lang="el-GR" sz="1400" dirty="0" smtClean="0">
                <a:solidFill>
                  <a:schemeClr val="tx1"/>
                </a:solidFill>
              </a:rPr>
              <a:t>π</a:t>
            </a:r>
            <a:r>
              <a:rPr lang="en-US" sz="1400" baseline="-25000" dirty="0" smtClean="0">
                <a:solidFill>
                  <a:schemeClr val="tx1"/>
                </a:solidFill>
              </a:rPr>
              <a:t>1</a:t>
            </a:r>
            <a:r>
              <a:rPr lang="en-US" sz="1400" dirty="0" smtClean="0">
                <a:solidFill>
                  <a:schemeClr val="tx1"/>
                </a:solidFill>
              </a:rPr>
              <a:t> stipulated in the null hypothesis; </a:t>
            </a:r>
          </a:p>
          <a:p>
            <a:pPr marL="800100" lvl="1" indent="-342900">
              <a:buAutoNum type="arabicParenR"/>
            </a:pPr>
            <a:r>
              <a:rPr lang="en-US" sz="1400" dirty="0" smtClean="0">
                <a:solidFill>
                  <a:schemeClr val="tx1"/>
                </a:solidFill>
              </a:rPr>
              <a:t>The probability of obtaining a value equal to or greater than x is equal to or less than the prespecified value of </a:t>
            </a:r>
            <a:r>
              <a:rPr lang="el-GR" sz="1400" dirty="0" smtClean="0">
                <a:solidFill>
                  <a:schemeClr val="tx1"/>
                </a:solidFill>
                <a:latin typeface="Times New Roman" pitchFamily="18" charset="0"/>
                <a:cs typeface="Times New Roman" pitchFamily="18" charset="0"/>
              </a:rPr>
              <a:t>α</a:t>
            </a:r>
            <a:r>
              <a:rPr lang="en-US" sz="1400" dirty="0" smtClean="0">
                <a:solidFill>
                  <a:schemeClr val="tx1"/>
                </a:solidFill>
              </a:rPr>
              <a:t>.</a:t>
            </a:r>
            <a:endParaRPr lang="en-US" sz="1400" b="1" dirty="0" smtClean="0">
              <a:solidFill>
                <a:schemeClr val="tx1"/>
              </a:solidFill>
            </a:endParaRPr>
          </a:p>
          <a:p>
            <a:pPr marL="400050" algn="just">
              <a:buAutoNum type="alphaLcParenR"/>
            </a:pPr>
            <a:r>
              <a:rPr lang="en-US" sz="1600" dirty="0" smtClean="0">
                <a:solidFill>
                  <a:schemeClr val="tx1"/>
                </a:solidFill>
              </a:rPr>
              <a:t> If a directional alternative hypothesis is employed that predicts the underlying population proportion is below a specified value, to reject the null hypothesis both of the following conditions must be met: </a:t>
            </a:r>
          </a:p>
          <a:p>
            <a:pPr marL="857250" lvl="1" indent="-342900">
              <a:buFont typeface="+mj-lt"/>
              <a:buAutoNum type="arabicPeriod"/>
            </a:pPr>
            <a:r>
              <a:rPr lang="en-US" sz="1400" dirty="0" smtClean="0">
                <a:solidFill>
                  <a:schemeClr val="tx1"/>
                </a:solidFill>
              </a:rPr>
              <a:t>The proportion of cases observed in Category 1 (p</a:t>
            </a:r>
            <a:r>
              <a:rPr lang="en-US" sz="1400" baseline="-25000" dirty="0" smtClean="0">
                <a:solidFill>
                  <a:schemeClr val="tx1"/>
                </a:solidFill>
              </a:rPr>
              <a:t>1</a:t>
            </a:r>
            <a:r>
              <a:rPr lang="en-US" sz="1400" i="1" dirty="0" smtClean="0">
                <a:solidFill>
                  <a:schemeClr val="tx1"/>
                </a:solidFill>
              </a:rPr>
              <a:t>) must be less than </a:t>
            </a:r>
            <a:r>
              <a:rPr lang="en-US" sz="1400" dirty="0" smtClean="0">
                <a:solidFill>
                  <a:schemeClr val="tx1"/>
                </a:solidFill>
              </a:rPr>
              <a:t>the value of </a:t>
            </a:r>
            <a:r>
              <a:rPr lang="el-GR" sz="1400" dirty="0" smtClean="0">
                <a:solidFill>
                  <a:schemeClr val="tx1"/>
                </a:solidFill>
              </a:rPr>
              <a:t>π</a:t>
            </a:r>
            <a:r>
              <a:rPr lang="en-US" sz="1400" baseline="-25000" dirty="0" smtClean="0">
                <a:solidFill>
                  <a:schemeClr val="tx1"/>
                </a:solidFill>
              </a:rPr>
              <a:t>1</a:t>
            </a:r>
            <a:r>
              <a:rPr lang="en-US" sz="1400" dirty="0" smtClean="0">
                <a:solidFill>
                  <a:schemeClr val="tx1"/>
                </a:solidFill>
              </a:rPr>
              <a:t> stipulated in the null hypothesis; </a:t>
            </a:r>
          </a:p>
          <a:p>
            <a:pPr marL="857250" lvl="1" indent="-342900">
              <a:buFont typeface="+mj-lt"/>
              <a:buAutoNum type="arabicPeriod"/>
            </a:pPr>
            <a:r>
              <a:rPr lang="en-US" sz="1400" dirty="0" smtClean="0">
                <a:solidFill>
                  <a:schemeClr val="tx1"/>
                </a:solidFill>
              </a:rPr>
              <a:t>The probability of obtaining a value equal to or less than </a:t>
            </a:r>
            <a:r>
              <a:rPr lang="en-US" sz="1400" i="1" dirty="0" smtClean="0">
                <a:solidFill>
                  <a:schemeClr val="tx1"/>
                </a:solidFill>
              </a:rPr>
              <a:t>x is equal to or less than the prespecified value of </a:t>
            </a:r>
            <a:r>
              <a:rPr lang="el-GR" sz="1400" dirty="0" smtClean="0">
                <a:solidFill>
                  <a:schemeClr val="tx1"/>
                </a:solidFill>
                <a:latin typeface="Times New Roman" pitchFamily="18" charset="0"/>
                <a:cs typeface="Times New Roman" pitchFamily="18" charset="0"/>
              </a:rPr>
              <a:t>α</a:t>
            </a:r>
            <a:r>
              <a:rPr lang="en-US" sz="1400" i="1" dirty="0" smtClean="0">
                <a:solidFill>
                  <a:schemeClr val="tx1"/>
                </a:solidFill>
              </a:rPr>
              <a:t>.</a:t>
            </a:r>
          </a:p>
          <a:p>
            <a:pPr>
              <a:buNone/>
            </a:pPr>
            <a:endParaRPr lang="en-US" sz="1600" i="1" dirty="0" smtClean="0">
              <a:solidFill>
                <a:schemeClr val="tx1"/>
              </a:solidFill>
            </a:endParaRPr>
          </a:p>
          <a:p>
            <a:pPr>
              <a:buNone/>
            </a:pPr>
            <a:endParaRPr lang="en-US" sz="1600" i="1" u="sng"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r>
              <a:rPr lang="en-US" sz="1600" dirty="0" smtClean="0">
                <a:solidFill>
                  <a:schemeClr val="tx1"/>
                </a:solidFill>
              </a:rPr>
              <a:t>Examples 4.1 and 4.2:</a:t>
            </a:r>
          </a:p>
          <a:p>
            <a:pPr>
              <a:buNone/>
            </a:pPr>
            <a:r>
              <a:rPr lang="en-US" sz="1600" dirty="0" smtClean="0">
                <a:solidFill>
                  <a:schemeClr val="tx1"/>
                </a:solidFill>
              </a:rPr>
              <a:t>If </a:t>
            </a:r>
            <a:r>
              <a:rPr lang="el-GR" sz="1600" dirty="0" smtClean="0">
                <a:solidFill>
                  <a:schemeClr val="tx1"/>
                </a:solidFill>
                <a:latin typeface="Times New Roman" pitchFamily="18" charset="0"/>
                <a:cs typeface="Times New Roman" pitchFamily="18" charset="0"/>
              </a:rPr>
              <a:t>α </a:t>
            </a:r>
            <a:r>
              <a:rPr lang="en-US" sz="1600" i="1" dirty="0" smtClean="0">
                <a:solidFill>
                  <a:schemeClr val="tx1"/>
                </a:solidFill>
              </a:rPr>
              <a:t>= .05, the </a:t>
            </a:r>
            <a:r>
              <a:rPr lang="en-US" sz="1600" i="1" u="sng" dirty="0" smtClean="0">
                <a:solidFill>
                  <a:schemeClr val="tx1"/>
                </a:solidFill>
              </a:rPr>
              <a:t>nondirectional alternative hypothesis </a:t>
            </a:r>
            <a:r>
              <a:rPr lang="en-US" sz="1600" i="1" dirty="0" smtClean="0">
                <a:solidFill>
                  <a:schemeClr val="tx1"/>
                </a:solidFill>
              </a:rPr>
              <a:t>H</a:t>
            </a:r>
            <a:r>
              <a:rPr lang="en-US" sz="1600" i="1" baseline="-25000" dirty="0" smtClean="0">
                <a:solidFill>
                  <a:schemeClr val="tx1"/>
                </a:solidFill>
              </a:rPr>
              <a:t>1</a:t>
            </a:r>
            <a:r>
              <a:rPr lang="en-US" sz="1600" i="1" dirty="0" smtClean="0">
                <a:solidFill>
                  <a:schemeClr val="tx1"/>
                </a:solidFill>
              </a:rPr>
              <a:t>: </a:t>
            </a:r>
            <a:r>
              <a:rPr lang="el-GR" sz="1600" dirty="0" smtClean="0">
                <a:solidFill>
                  <a:schemeClr val="tx1"/>
                </a:solidFill>
              </a:rPr>
              <a:t>π</a:t>
            </a:r>
            <a:r>
              <a:rPr lang="en-US" sz="1600" baseline="-25000" dirty="0" smtClean="0">
                <a:solidFill>
                  <a:schemeClr val="tx1"/>
                </a:solidFill>
              </a:rPr>
              <a:t>1</a:t>
            </a:r>
            <a:r>
              <a:rPr lang="en-US" sz="1600" dirty="0" smtClean="0">
                <a:solidFill>
                  <a:schemeClr val="tx1"/>
                </a:solidFill>
              </a:rPr>
              <a:t>≠.</a:t>
            </a:r>
            <a:r>
              <a:rPr lang="en-US" sz="1600" i="1" dirty="0" smtClean="0">
                <a:solidFill>
                  <a:schemeClr val="tx1"/>
                </a:solidFill>
              </a:rPr>
              <a:t>5 is not supported, since the obtained probability .0547 is greater than </a:t>
            </a:r>
            <a:r>
              <a:rPr lang="el-GR" sz="1600" dirty="0" smtClean="0">
                <a:solidFill>
                  <a:schemeClr val="tx1"/>
                </a:solidFill>
                <a:latin typeface="Times New Roman" pitchFamily="18" charset="0"/>
                <a:cs typeface="Times New Roman" pitchFamily="18" charset="0"/>
              </a:rPr>
              <a:t>α </a:t>
            </a:r>
            <a:r>
              <a:rPr lang="en-US" sz="1600" i="1" dirty="0" smtClean="0">
                <a:solidFill>
                  <a:schemeClr val="tx1"/>
                </a:solidFill>
              </a:rPr>
              <a:t>/2 = .05/2 = .025. </a:t>
            </a:r>
          </a:p>
          <a:p>
            <a:pPr>
              <a:buNone/>
            </a:pPr>
            <a:endParaRPr lang="en-US" sz="1600" i="1" dirty="0" smtClean="0">
              <a:solidFill>
                <a:schemeClr val="tx1"/>
              </a:solidFill>
            </a:endParaRPr>
          </a:p>
          <a:p>
            <a:pPr>
              <a:buNone/>
            </a:pPr>
            <a:r>
              <a:rPr lang="en-US" sz="1600" dirty="0" smtClean="0">
                <a:solidFill>
                  <a:schemeClr val="tx1"/>
                </a:solidFill>
              </a:rPr>
              <a:t>If </a:t>
            </a:r>
            <a:r>
              <a:rPr lang="el-GR" sz="1600" dirty="0" smtClean="0">
                <a:solidFill>
                  <a:schemeClr val="tx1"/>
                </a:solidFill>
                <a:latin typeface="Times New Roman" pitchFamily="18" charset="0"/>
                <a:cs typeface="Times New Roman" pitchFamily="18" charset="0"/>
              </a:rPr>
              <a:t>α </a:t>
            </a:r>
            <a:r>
              <a:rPr lang="en-US" sz="1600" dirty="0" smtClean="0">
                <a:solidFill>
                  <a:schemeClr val="tx1"/>
                </a:solidFill>
              </a:rPr>
              <a:t>= .05, the </a:t>
            </a:r>
            <a:r>
              <a:rPr lang="en-US" sz="1600" u="sng" dirty="0" smtClean="0">
                <a:solidFill>
                  <a:schemeClr val="tx1"/>
                </a:solidFill>
              </a:rPr>
              <a:t>directional alternative hypothesis </a:t>
            </a:r>
            <a:r>
              <a:rPr lang="en-US" sz="1600" i="1" u="sng" dirty="0" smtClean="0">
                <a:solidFill>
                  <a:schemeClr val="tx1"/>
                </a:solidFill>
              </a:rPr>
              <a:t>H</a:t>
            </a:r>
            <a:r>
              <a:rPr lang="en-US" sz="1600" i="1" u="sng" baseline="-25000" dirty="0" smtClean="0">
                <a:solidFill>
                  <a:schemeClr val="tx1"/>
                </a:solidFill>
              </a:rPr>
              <a:t>1</a:t>
            </a:r>
            <a:r>
              <a:rPr lang="en-US" sz="1600" i="1" u="sng" dirty="0" smtClean="0">
                <a:solidFill>
                  <a:schemeClr val="tx1"/>
                </a:solidFill>
              </a:rPr>
              <a:t>: </a:t>
            </a:r>
            <a:r>
              <a:rPr lang="el-GR" sz="1600" u="sng" dirty="0" smtClean="0">
                <a:solidFill>
                  <a:schemeClr val="tx1"/>
                </a:solidFill>
              </a:rPr>
              <a:t>π</a:t>
            </a:r>
            <a:r>
              <a:rPr lang="en-US" sz="1600" u="sng" baseline="-25000" dirty="0" smtClean="0">
                <a:solidFill>
                  <a:schemeClr val="tx1"/>
                </a:solidFill>
              </a:rPr>
              <a:t>1</a:t>
            </a:r>
            <a:r>
              <a:rPr lang="en-US" sz="1600" u="sng" dirty="0" smtClean="0">
                <a:solidFill>
                  <a:schemeClr val="tx1"/>
                </a:solidFill>
              </a:rPr>
              <a:t>&gt;.</a:t>
            </a:r>
            <a:r>
              <a:rPr lang="en-US" sz="1600" i="1" u="sng" dirty="0" smtClean="0">
                <a:solidFill>
                  <a:schemeClr val="tx1"/>
                </a:solidFill>
              </a:rPr>
              <a:t>5 </a:t>
            </a:r>
            <a:r>
              <a:rPr lang="en-US" sz="1600" i="1" dirty="0" smtClean="0">
                <a:solidFill>
                  <a:schemeClr val="tx1"/>
                </a:solidFill>
              </a:rPr>
              <a:t>is not supported, since the </a:t>
            </a:r>
            <a:r>
              <a:rPr lang="en-US" sz="1600" dirty="0" smtClean="0">
                <a:solidFill>
                  <a:schemeClr val="tx1"/>
                </a:solidFill>
              </a:rPr>
              <a:t>obtained probability .0547 is greater than </a:t>
            </a:r>
            <a:r>
              <a:rPr lang="el-GR" sz="1600" dirty="0" smtClean="0">
                <a:solidFill>
                  <a:schemeClr val="tx1"/>
                </a:solidFill>
                <a:latin typeface="Times New Roman" pitchFamily="18" charset="0"/>
                <a:cs typeface="Times New Roman" pitchFamily="18" charset="0"/>
              </a:rPr>
              <a:t>α </a:t>
            </a:r>
            <a:r>
              <a:rPr lang="en-US" sz="1600" dirty="0" smtClean="0">
                <a:solidFill>
                  <a:schemeClr val="tx1"/>
                </a:solidFill>
              </a:rPr>
              <a:t>= .05.</a:t>
            </a:r>
            <a:endParaRPr lang="en-US" sz="1600" i="1" dirty="0" smtClean="0">
              <a:solidFill>
                <a:schemeClr val="tx1"/>
              </a:solidFill>
            </a:endParaRPr>
          </a:p>
          <a:p>
            <a:pPr>
              <a:buNone/>
            </a:pPr>
            <a:r>
              <a:rPr lang="en-US" sz="1600" dirty="0" smtClean="0">
                <a:solidFill>
                  <a:schemeClr val="tx1"/>
                </a:solidFill>
              </a:rPr>
              <a:t>The </a:t>
            </a:r>
            <a:r>
              <a:rPr lang="en-US" sz="1600" u="sng" dirty="0" smtClean="0">
                <a:solidFill>
                  <a:schemeClr val="tx1"/>
                </a:solidFill>
              </a:rPr>
              <a:t>directional alternative hypothesis </a:t>
            </a:r>
            <a:r>
              <a:rPr lang="en-US" sz="1600" i="1" u="sng" dirty="0" smtClean="0">
                <a:solidFill>
                  <a:schemeClr val="tx1"/>
                </a:solidFill>
              </a:rPr>
              <a:t>H</a:t>
            </a:r>
            <a:r>
              <a:rPr lang="en-US" sz="1600" i="1" u="sng" baseline="-25000" dirty="0" smtClean="0">
                <a:solidFill>
                  <a:schemeClr val="tx1"/>
                </a:solidFill>
              </a:rPr>
              <a:t>1</a:t>
            </a:r>
            <a:r>
              <a:rPr lang="en-US" sz="1600" i="1" u="sng" dirty="0" smtClean="0">
                <a:solidFill>
                  <a:schemeClr val="tx1"/>
                </a:solidFill>
              </a:rPr>
              <a:t>: </a:t>
            </a:r>
            <a:r>
              <a:rPr lang="el-GR" sz="1600" u="sng" dirty="0" smtClean="0">
                <a:solidFill>
                  <a:schemeClr val="tx1"/>
                </a:solidFill>
              </a:rPr>
              <a:t>π</a:t>
            </a:r>
            <a:r>
              <a:rPr lang="en-US" sz="1600" u="sng" baseline="-25000" dirty="0" smtClean="0">
                <a:solidFill>
                  <a:schemeClr val="tx1"/>
                </a:solidFill>
              </a:rPr>
              <a:t>1</a:t>
            </a:r>
            <a:r>
              <a:rPr lang="en-US" sz="1600" u="sng" dirty="0" smtClean="0">
                <a:solidFill>
                  <a:schemeClr val="tx1"/>
                </a:solidFill>
              </a:rPr>
              <a:t>&lt;.</a:t>
            </a:r>
            <a:r>
              <a:rPr lang="en-US" sz="1600" i="1" u="sng" dirty="0" smtClean="0">
                <a:solidFill>
                  <a:schemeClr val="tx1"/>
                </a:solidFill>
              </a:rPr>
              <a:t>5 </a:t>
            </a:r>
            <a:r>
              <a:rPr lang="en-US" sz="1600" i="1" dirty="0" smtClean="0">
                <a:solidFill>
                  <a:schemeClr val="tx1"/>
                </a:solidFill>
              </a:rPr>
              <a:t>is not supported, since </a:t>
            </a:r>
            <a:r>
              <a:rPr lang="en-US" sz="1600" dirty="0" smtClean="0">
                <a:solidFill>
                  <a:schemeClr val="tx1"/>
                </a:solidFill>
              </a:rPr>
              <a:t>p</a:t>
            </a:r>
            <a:r>
              <a:rPr lang="en-US" sz="1600" baseline="-25000" dirty="0" smtClean="0">
                <a:solidFill>
                  <a:schemeClr val="tx1"/>
                </a:solidFill>
              </a:rPr>
              <a:t>1</a:t>
            </a:r>
            <a:r>
              <a:rPr lang="en-US" sz="1600" i="1" dirty="0" smtClean="0">
                <a:solidFill>
                  <a:schemeClr val="tx1"/>
                </a:solidFill>
              </a:rPr>
              <a:t>=.8 is </a:t>
            </a:r>
            <a:r>
              <a:rPr lang="en-US" sz="1600" dirty="0" smtClean="0">
                <a:solidFill>
                  <a:schemeClr val="tx1"/>
                </a:solidFill>
              </a:rPr>
              <a:t>larger than the value </a:t>
            </a:r>
            <a:r>
              <a:rPr lang="el-GR" sz="1600" dirty="0" smtClean="0">
                <a:solidFill>
                  <a:schemeClr val="tx1"/>
                </a:solidFill>
              </a:rPr>
              <a:t>π</a:t>
            </a:r>
            <a:r>
              <a:rPr lang="en-US" sz="1600" baseline="-25000" dirty="0" smtClean="0">
                <a:solidFill>
                  <a:schemeClr val="tx1"/>
                </a:solidFill>
              </a:rPr>
              <a:t>1</a:t>
            </a:r>
            <a:r>
              <a:rPr lang="en-US" sz="1600" dirty="0" smtClean="0">
                <a:solidFill>
                  <a:schemeClr val="tx1"/>
                </a:solidFill>
              </a:rPr>
              <a:t>=.</a:t>
            </a:r>
            <a:r>
              <a:rPr lang="en-US" sz="1600" i="1" dirty="0" smtClean="0">
                <a:solidFill>
                  <a:schemeClr val="tx1"/>
                </a:solidFill>
              </a:rPr>
              <a:t>5 </a:t>
            </a:r>
            <a:r>
              <a:rPr lang="en-US" sz="1600" dirty="0" smtClean="0">
                <a:solidFill>
                  <a:schemeClr val="tx1"/>
                </a:solidFill>
              </a:rPr>
              <a:t>predicted in the null hypothesis.</a:t>
            </a:r>
            <a:endParaRPr lang="en-US" sz="1600" i="1" dirty="0" smtClean="0">
              <a:solidFill>
                <a:schemeClr val="tx1"/>
              </a:solidFill>
            </a:endParaRPr>
          </a:p>
          <a:p>
            <a:pPr>
              <a:buNone/>
            </a:pPr>
            <a:endParaRPr lang="en-US" sz="1600" i="1" dirty="0" smtClean="0">
              <a:solidFill>
                <a:schemeClr val="tx1"/>
              </a:solidFill>
            </a:endParaRPr>
          </a:p>
          <a:p>
            <a:pPr>
              <a:buNone/>
            </a:pPr>
            <a:endParaRPr lang="en-US" sz="1600" i="1" dirty="0" smtClean="0">
              <a:solidFill>
                <a:schemeClr val="tx1"/>
              </a:solidFill>
            </a:endParaRPr>
          </a:p>
          <a:p>
            <a:pPr>
              <a:buNone/>
            </a:pPr>
            <a:r>
              <a:rPr lang="en-US" sz="1600" b="1" u="sng" dirty="0" smtClean="0">
                <a:solidFill>
                  <a:schemeClr val="tx1"/>
                </a:solidFill>
              </a:rPr>
              <a:t>To summarize</a:t>
            </a:r>
            <a:r>
              <a:rPr lang="en-US" sz="1600" dirty="0" smtClean="0">
                <a:solidFill>
                  <a:schemeClr val="tx1"/>
                </a:solidFill>
              </a:rPr>
              <a:t>, the results of the analysis of Examples 4.1 and 4.2 do not allow a researcher to conclude that the true population proportion is some value other than .5. </a:t>
            </a:r>
          </a:p>
          <a:p>
            <a:pPr>
              <a:buNone/>
            </a:pPr>
            <a:endParaRPr lang="en-US" sz="1600" dirty="0" smtClean="0">
              <a:solidFill>
                <a:schemeClr val="tx1"/>
              </a:solidFill>
            </a:endParaRPr>
          </a:p>
          <a:p>
            <a:pPr>
              <a:buNone/>
            </a:pPr>
            <a:r>
              <a:rPr lang="en-US" sz="1600" dirty="0" smtClean="0">
                <a:solidFill>
                  <a:schemeClr val="tx1"/>
                </a:solidFill>
              </a:rPr>
              <a:t>In Example 4.1 </a:t>
            </a:r>
            <a:r>
              <a:rPr lang="en-US" sz="1600" dirty="0" smtClean="0">
                <a:solidFill>
                  <a:srgbClr val="0070C0"/>
                </a:solidFill>
              </a:rPr>
              <a:t>the data do not allow one to conclude that the coin is biased</a:t>
            </a:r>
            <a:r>
              <a:rPr lang="en-US" sz="1600" dirty="0" smtClean="0">
                <a:solidFill>
                  <a:schemeClr val="tx1"/>
                </a:solidFill>
              </a:rPr>
              <a:t>. </a:t>
            </a:r>
          </a:p>
          <a:p>
            <a:pPr>
              <a:buNone/>
            </a:pPr>
            <a:r>
              <a:rPr lang="en-US" sz="1600" dirty="0" smtClean="0">
                <a:solidFill>
                  <a:schemeClr val="tx1"/>
                </a:solidFill>
              </a:rPr>
              <a:t>In Example 4.2, </a:t>
            </a:r>
            <a:r>
              <a:rPr lang="en-US" sz="1600" dirty="0" smtClean="0">
                <a:solidFill>
                  <a:srgbClr val="0070C0"/>
                </a:solidFill>
              </a:rPr>
              <a:t>the data do not allow one to conclude that women exhibit a preference for one of the two brands of </a:t>
            </a:r>
            <a:r>
              <a:rPr lang="ro-RO" sz="1600" dirty="0" err="1" smtClean="0">
                <a:solidFill>
                  <a:srgbClr val="0070C0"/>
                </a:solidFill>
              </a:rPr>
              <a:t>perfume</a:t>
            </a:r>
            <a:r>
              <a:rPr lang="ro-RO" sz="1600" dirty="0" smtClean="0">
                <a:solidFill>
                  <a:srgbClr val="0070C0"/>
                </a:solidFill>
              </a:rPr>
              <a:t>.</a:t>
            </a:r>
            <a:endParaRPr lang="en-US" sz="1600" dirty="0" smtClean="0">
              <a:solidFill>
                <a:srgbClr val="0070C0"/>
              </a:solidFill>
            </a:endParaRPr>
          </a:p>
          <a:p>
            <a:pPr>
              <a:buNone/>
            </a:pPr>
            <a:endParaRPr lang="en-US" sz="1600" i="1" dirty="0" smtClean="0">
              <a:solidFill>
                <a:srgbClr val="0070C0"/>
              </a:solidFill>
            </a:endParaRPr>
          </a:p>
          <a:p>
            <a:pPr>
              <a:buNone/>
            </a:pPr>
            <a:r>
              <a:rPr lang="en-US" sz="1600" b="1" i="1" u="sng" dirty="0" smtClean="0">
                <a:solidFill>
                  <a:schemeClr val="tx1"/>
                </a:solidFill>
              </a:rPr>
              <a:t>Observation: </a:t>
            </a:r>
            <a:r>
              <a:rPr lang="en-US" sz="1600" dirty="0" smtClean="0">
                <a:solidFill>
                  <a:schemeClr val="tx1"/>
                </a:solidFill>
              </a:rPr>
              <a:t>It should be noted that if the obtained proportion p</a:t>
            </a:r>
            <a:r>
              <a:rPr lang="en-US" sz="1600" baseline="-25000" dirty="0" smtClean="0">
                <a:solidFill>
                  <a:schemeClr val="tx1"/>
                </a:solidFill>
              </a:rPr>
              <a:t>1</a:t>
            </a:r>
            <a:r>
              <a:rPr lang="en-US" sz="1600" i="1" dirty="0" smtClean="0">
                <a:solidFill>
                  <a:schemeClr val="tx1"/>
                </a:solidFill>
              </a:rPr>
              <a:t>=.8 had been obtained with a larger </a:t>
            </a:r>
            <a:r>
              <a:rPr lang="en-US" sz="1600" dirty="0" smtClean="0">
                <a:solidFill>
                  <a:schemeClr val="tx1"/>
                </a:solidFill>
              </a:rPr>
              <a:t>sample size, the null hypothesis could be rejected</a:t>
            </a:r>
            <a:r>
              <a:rPr lang="en-US" sz="1600" dirty="0" smtClean="0"/>
              <a:t>.</a:t>
            </a:r>
            <a:endParaRPr lang="en-US" sz="1600" i="1" dirty="0" smtClean="0">
              <a:solidFill>
                <a:srgbClr val="0070C0"/>
              </a:solidFill>
            </a:endParaRPr>
          </a:p>
          <a:p>
            <a:pPr>
              <a:buNone/>
            </a:pPr>
            <a:endParaRPr lang="en-US" sz="1600" i="1" dirty="0" smtClean="0">
              <a:solidFill>
                <a:schemeClr val="tx1"/>
              </a:solidFill>
            </a:endParaRPr>
          </a:p>
          <a:p>
            <a:pPr>
              <a:buNone/>
            </a:pPr>
            <a:endParaRPr lang="en-US" sz="1600" i="1" u="sng"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endParaRPr lang="en-US" sz="1600" b="1" dirty="0" smtClean="0">
              <a:solidFill>
                <a:schemeClr val="tx1"/>
              </a:solidFill>
            </a:endParaRPr>
          </a:p>
          <a:p>
            <a:pPr>
              <a:buNone/>
            </a:pPr>
            <a:r>
              <a:rPr lang="en-US" sz="1600" b="1" dirty="0" smtClean="0">
                <a:solidFill>
                  <a:schemeClr val="tx1"/>
                </a:solidFill>
              </a:rPr>
              <a:t>The </a:t>
            </a:r>
            <a:r>
              <a:rPr lang="en-US" sz="1600" b="1" i="1" dirty="0" smtClean="0">
                <a:solidFill>
                  <a:schemeClr val="tx1"/>
                </a:solidFill>
              </a:rPr>
              <a:t>z test for a population proportion When the size of the sample is large the </a:t>
            </a:r>
            <a:r>
              <a:rPr lang="en-US" sz="1600" dirty="0" smtClean="0">
                <a:solidFill>
                  <a:schemeClr val="tx1"/>
                </a:solidFill>
              </a:rPr>
              <a:t>test statistic for the </a:t>
            </a:r>
            <a:r>
              <a:rPr lang="en-US" sz="1600" b="1" dirty="0" smtClean="0">
                <a:solidFill>
                  <a:schemeClr val="tx1"/>
                </a:solidFill>
              </a:rPr>
              <a:t>binomial sign test for a single sample can be approximated with the </a:t>
            </a:r>
            <a:r>
              <a:rPr lang="en-US" sz="1600" b="1" dirty="0" err="1" smtClean="0">
                <a:solidFill>
                  <a:schemeClr val="tx1"/>
                </a:solidFill>
              </a:rPr>
              <a:t>chisquare</a:t>
            </a:r>
            <a:r>
              <a:rPr lang="en-US" sz="1600" b="1" dirty="0" smtClean="0">
                <a:solidFill>
                  <a:schemeClr val="tx1"/>
                </a:solidFill>
              </a:rPr>
              <a:t> </a:t>
            </a:r>
            <a:r>
              <a:rPr lang="en-US" sz="1600" dirty="0" smtClean="0">
                <a:solidFill>
                  <a:schemeClr val="tx1"/>
                </a:solidFill>
              </a:rPr>
              <a:t>distribution — specifically, through use of the </a:t>
            </a:r>
            <a:r>
              <a:rPr lang="en-US" sz="1600" b="1" dirty="0" smtClean="0">
                <a:solidFill>
                  <a:schemeClr val="tx1"/>
                </a:solidFill>
              </a:rPr>
              <a:t>chi-square goodness-of-fit test. </a:t>
            </a:r>
          </a:p>
          <a:p>
            <a:pPr>
              <a:buNone/>
            </a:pPr>
            <a:endParaRPr lang="en-US" sz="1600" b="1" dirty="0" smtClean="0">
              <a:solidFill>
                <a:schemeClr val="tx1"/>
              </a:solidFill>
            </a:endParaRPr>
          </a:p>
          <a:p>
            <a:pPr>
              <a:buNone/>
            </a:pPr>
            <a:r>
              <a:rPr lang="en-US" sz="1600" b="1" dirty="0" smtClean="0">
                <a:solidFill>
                  <a:schemeClr val="tx1"/>
                </a:solidFill>
              </a:rPr>
              <a:t>An </a:t>
            </a:r>
            <a:r>
              <a:rPr lang="en-US" sz="1600" dirty="0" smtClean="0">
                <a:solidFill>
                  <a:schemeClr val="tx1"/>
                </a:solidFill>
              </a:rPr>
              <a:t>alternative and equivalent approximation can be obtained by using the normal distribution.</a:t>
            </a:r>
          </a:p>
          <a:p>
            <a:pPr>
              <a:buNone/>
            </a:pPr>
            <a:r>
              <a:rPr lang="en-US" sz="1600" dirty="0" smtClean="0">
                <a:solidFill>
                  <a:schemeClr val="tx1"/>
                </a:solidFill>
              </a:rPr>
              <a:t>When the latter distribution is employed to approximate the test statistic for the </a:t>
            </a:r>
            <a:r>
              <a:rPr lang="en-US" sz="1600" b="1" dirty="0" smtClean="0">
                <a:solidFill>
                  <a:schemeClr val="tx1"/>
                </a:solidFill>
              </a:rPr>
              <a:t>binomial sign test for a single sample, the test is referred to as the </a:t>
            </a:r>
            <a:r>
              <a:rPr lang="en-US" sz="1600" b="1" i="1" dirty="0" smtClean="0">
                <a:solidFill>
                  <a:schemeClr val="tx1"/>
                </a:solidFill>
              </a:rPr>
              <a:t>z test for a population proportion. </a:t>
            </a:r>
          </a:p>
          <a:p>
            <a:pPr>
              <a:buNone/>
            </a:pPr>
            <a:endParaRPr lang="en-US" sz="1600" b="1" i="1" dirty="0" smtClean="0">
              <a:solidFill>
                <a:schemeClr val="tx1"/>
              </a:solidFill>
            </a:endParaRPr>
          </a:p>
          <a:p>
            <a:pPr>
              <a:buNone/>
            </a:pPr>
            <a:r>
              <a:rPr lang="en-US" sz="1600" b="1" i="1" dirty="0" smtClean="0">
                <a:solidFill>
                  <a:schemeClr val="tx1"/>
                </a:solidFill>
              </a:rPr>
              <a:t>The </a:t>
            </a:r>
            <a:r>
              <a:rPr lang="en-US" sz="1600" dirty="0" smtClean="0">
                <a:solidFill>
                  <a:schemeClr val="tx1"/>
                </a:solidFill>
              </a:rPr>
              <a:t>null and alternative hypotheses employed for the </a:t>
            </a:r>
            <a:r>
              <a:rPr lang="en-US" sz="1600" b="1" i="1" dirty="0" smtClean="0">
                <a:solidFill>
                  <a:schemeClr val="tx1"/>
                </a:solidFill>
              </a:rPr>
              <a:t>z test for a population proportion are identical </a:t>
            </a:r>
            <a:r>
              <a:rPr lang="en-US" sz="1600" dirty="0" smtClean="0">
                <a:solidFill>
                  <a:schemeClr val="tx1"/>
                </a:solidFill>
              </a:rPr>
              <a:t>to those employed for the </a:t>
            </a:r>
            <a:r>
              <a:rPr lang="en-US" sz="1600" b="1" dirty="0" smtClean="0">
                <a:solidFill>
                  <a:schemeClr val="tx1"/>
                </a:solidFill>
              </a:rPr>
              <a:t>binomial sign test for a single sample.</a:t>
            </a:r>
            <a:endParaRPr lang="en-US" sz="1600" i="1" dirty="0" smtClean="0">
              <a:solidFill>
                <a:schemeClr val="tx1"/>
              </a:solidFill>
            </a:endParaRPr>
          </a:p>
          <a:p>
            <a:pPr>
              <a:buNone/>
            </a:pPr>
            <a:endParaRPr lang="en-US" sz="1600" i="1" u="sng" dirty="0" smtClean="0">
              <a:solidFill>
                <a:schemeClr val="tx1"/>
              </a:solidFill>
            </a:endParaRPr>
          </a:p>
          <a:p>
            <a:pPr>
              <a:buNone/>
            </a:pPr>
            <a:r>
              <a:rPr lang="en-US" sz="1600" dirty="0" smtClean="0">
                <a:solidFill>
                  <a:schemeClr val="tx1"/>
                </a:solidFill>
              </a:rPr>
              <a:t>The test statistic for the </a:t>
            </a:r>
            <a:r>
              <a:rPr lang="en-US" sz="1600" i="1" dirty="0" smtClean="0">
                <a:solidFill>
                  <a:schemeClr val="tx1"/>
                </a:solidFill>
              </a:rPr>
              <a:t>z </a:t>
            </a:r>
            <a:r>
              <a:rPr lang="en-US" sz="1600" b="1" i="1" dirty="0" smtClean="0">
                <a:solidFill>
                  <a:schemeClr val="tx1"/>
                </a:solidFill>
              </a:rPr>
              <a:t>test for a population proportion is computed with</a:t>
            </a:r>
            <a:endParaRPr lang="en-US" sz="1600" i="1" u="sng"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pic>
        <p:nvPicPr>
          <p:cNvPr id="211970" name="Picture 2"/>
          <p:cNvPicPr>
            <a:picLocks noChangeAspect="1" noChangeArrowheads="1"/>
          </p:cNvPicPr>
          <p:nvPr/>
        </p:nvPicPr>
        <p:blipFill>
          <a:blip r:embed="rId2" cstate="print"/>
          <a:srcRect/>
          <a:stretch>
            <a:fillRect/>
          </a:stretch>
        </p:blipFill>
        <p:spPr bwMode="auto">
          <a:xfrm>
            <a:off x="3276600" y="5486400"/>
            <a:ext cx="1228725"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62000"/>
          </a:xfrm>
        </p:spPr>
        <p:txBody>
          <a:bodyPr/>
          <a:lstStyle/>
          <a:p>
            <a:pPr algn="ctr"/>
            <a:r>
              <a:rPr lang="en-US" dirty="0" smtClean="0"/>
              <a:t>REVIEW-DATA TYPES</a:t>
            </a:r>
            <a:endParaRPr lang="en-US" dirty="0"/>
          </a:p>
        </p:txBody>
      </p:sp>
      <p:pic>
        <p:nvPicPr>
          <p:cNvPr id="66561" name="Picture 1"/>
          <p:cNvPicPr>
            <a:picLocks noChangeAspect="1" noChangeArrowheads="1"/>
          </p:cNvPicPr>
          <p:nvPr/>
        </p:nvPicPr>
        <p:blipFill>
          <a:blip r:embed="rId2" cstate="print"/>
          <a:srcRect/>
          <a:stretch>
            <a:fillRect/>
          </a:stretch>
        </p:blipFill>
        <p:spPr bwMode="auto">
          <a:xfrm>
            <a:off x="685800" y="1600200"/>
            <a:ext cx="6400800" cy="23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r>
              <a:rPr lang="en-US" sz="1600" b="1" dirty="0" smtClean="0">
                <a:solidFill>
                  <a:schemeClr val="tx1"/>
                </a:solidFill>
              </a:rPr>
              <a:t>Example 4.3 </a:t>
            </a:r>
            <a:r>
              <a:rPr lang="en-US" sz="1600" b="1" i="1" dirty="0" smtClean="0">
                <a:solidFill>
                  <a:schemeClr val="tx1"/>
                </a:solidFill>
              </a:rPr>
              <a:t>An experiment is conducted to determine if a coin is biased. The coin is flipped </a:t>
            </a:r>
            <a:r>
              <a:rPr lang="en-US" sz="1600" dirty="0" smtClean="0">
                <a:solidFill>
                  <a:schemeClr val="tx1"/>
                </a:solidFill>
              </a:rPr>
              <a:t>200 </a:t>
            </a:r>
            <a:r>
              <a:rPr lang="en-US" sz="1600" i="1" dirty="0" smtClean="0">
                <a:solidFill>
                  <a:schemeClr val="tx1"/>
                </a:solidFill>
              </a:rPr>
              <a:t>times resulting in 96 heads and 104 tails. Do the results indicate that the coin is biased?</a:t>
            </a:r>
          </a:p>
          <a:p>
            <a:pPr>
              <a:buNone/>
            </a:pPr>
            <a:endParaRPr lang="en-US" sz="1600" i="1" dirty="0" smtClean="0">
              <a:solidFill>
                <a:schemeClr val="tx1"/>
              </a:solidFill>
            </a:endParaRPr>
          </a:p>
          <a:p>
            <a:pPr>
              <a:buNone/>
            </a:pPr>
            <a:r>
              <a:rPr lang="en-US" sz="1600" b="1" dirty="0" smtClean="0">
                <a:solidFill>
                  <a:schemeClr val="tx1"/>
                </a:solidFill>
              </a:rPr>
              <a:t>Example 4.4 </a:t>
            </a:r>
            <a:r>
              <a:rPr lang="en-US" sz="1600" b="1" i="1" dirty="0" smtClean="0">
                <a:solidFill>
                  <a:schemeClr val="tx1"/>
                </a:solidFill>
              </a:rPr>
              <a:t>Although a senator supports a bill which favors a woman’s right to have an </a:t>
            </a:r>
            <a:r>
              <a:rPr lang="en-US" sz="1600" b="1" i="1" dirty="0" err="1" smtClean="0">
                <a:solidFill>
                  <a:schemeClr val="tx1"/>
                </a:solidFill>
              </a:rPr>
              <a:t>abortion,</a:t>
            </a:r>
            <a:r>
              <a:rPr lang="en-US" sz="1600" i="1" dirty="0" err="1" smtClean="0">
                <a:solidFill>
                  <a:schemeClr val="tx1"/>
                </a:solidFill>
              </a:rPr>
              <a:t>she</a:t>
            </a:r>
            <a:r>
              <a:rPr lang="en-US" sz="1600" i="1" dirty="0" smtClean="0">
                <a:solidFill>
                  <a:schemeClr val="tx1"/>
                </a:solidFill>
              </a:rPr>
              <a:t> realizes her vote could influence whether or not the people in her state endorse her bid for reelection. In view of this she decides that she will not vote in favor of the bill unless at least </a:t>
            </a:r>
            <a:r>
              <a:rPr lang="en-US" sz="1600" dirty="0" smtClean="0">
                <a:solidFill>
                  <a:schemeClr val="tx1"/>
                </a:solidFill>
              </a:rPr>
              <a:t>50% </a:t>
            </a:r>
            <a:r>
              <a:rPr lang="en-US" sz="1600" i="1" dirty="0" smtClean="0">
                <a:solidFill>
                  <a:schemeClr val="tx1"/>
                </a:solidFill>
              </a:rPr>
              <a:t>of her constituents support a woman’s right to have an abortion. A random survey of 200 voters in her district reveals that 96 people are in favor of abortion. Will the senator support the </a:t>
            </a:r>
            <a:r>
              <a:rPr lang="ro-RO" sz="1600" i="1" dirty="0" err="1" smtClean="0">
                <a:solidFill>
                  <a:schemeClr val="tx1"/>
                </a:solidFill>
              </a:rPr>
              <a:t>bill</a:t>
            </a:r>
            <a:r>
              <a:rPr lang="ro-RO" sz="1600" i="1" dirty="0" smtClean="0">
                <a:solidFill>
                  <a:schemeClr val="tx1"/>
                </a:solidFill>
              </a:rPr>
              <a:t>?</a:t>
            </a:r>
            <a:endParaRPr lang="en-US" sz="1600" i="1" dirty="0" smtClean="0">
              <a:solidFill>
                <a:schemeClr val="tx1"/>
              </a:solidFill>
            </a:endParaRPr>
          </a:p>
          <a:p>
            <a:pPr>
              <a:buNone/>
            </a:pPr>
            <a:endParaRPr lang="ro-RO" sz="1600" i="1" dirty="0" smtClean="0">
              <a:solidFill>
                <a:schemeClr val="tx1"/>
              </a:solidFill>
            </a:endParaRPr>
          </a:p>
          <a:p>
            <a:pPr>
              <a:buNone/>
            </a:pPr>
            <a:r>
              <a:rPr lang="en-US" sz="1600" b="1" dirty="0" smtClean="0">
                <a:solidFill>
                  <a:schemeClr val="tx1"/>
                </a:solidFill>
              </a:rPr>
              <a:t>Example 4.5 </a:t>
            </a:r>
            <a:r>
              <a:rPr lang="en-US" sz="1600" b="1" i="1" dirty="0" smtClean="0">
                <a:solidFill>
                  <a:schemeClr val="tx1"/>
                </a:solidFill>
              </a:rPr>
              <a:t>In order to determine whether or not a subject exhibits extrasensory ability, a </a:t>
            </a:r>
            <a:r>
              <a:rPr lang="en-US" sz="1600" i="1" dirty="0" smtClean="0">
                <a:solidFill>
                  <a:schemeClr val="tx1"/>
                </a:solidFill>
              </a:rPr>
              <a:t>researcher employs a list of 200 binary digits (specifically, the values 0 and 1) which have been randomly generated by a computer. The researcher conducts an experiment in which one of his assistants concentrates on each of the digits in the order it appears on the list. While the assistant does this, the subject, who is in another room, attempts to guess the value of the number for each of the 200 trials. The subject correctly guesses 96 of the 200 digits. Does the subject exhibit evidence of extrasensory ability?</a:t>
            </a: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r>
              <a:rPr lang="en-US" sz="1600" dirty="0" smtClean="0">
                <a:solidFill>
                  <a:schemeClr val="tx1"/>
                </a:solidFill>
              </a:rPr>
              <a:t>The following </a:t>
            </a:r>
            <a:r>
              <a:rPr lang="en-US" sz="1600" b="1" dirty="0" smtClean="0">
                <a:solidFill>
                  <a:schemeClr val="tx1"/>
                </a:solidFill>
              </a:rPr>
              <a:t>guidelines are employed in evaluating the null hypothesis</a:t>
            </a:r>
            <a:r>
              <a:rPr lang="en-US" sz="1600" dirty="0" smtClean="0">
                <a:solidFill>
                  <a:schemeClr val="tx1"/>
                </a:solidFill>
              </a:rPr>
              <a:t>.</a:t>
            </a:r>
          </a:p>
          <a:p>
            <a:pPr>
              <a:buNone/>
            </a:pPr>
            <a:endParaRPr lang="en-US" sz="1600" dirty="0" smtClean="0">
              <a:solidFill>
                <a:schemeClr val="tx1"/>
              </a:solidFill>
            </a:endParaRPr>
          </a:p>
          <a:p>
            <a:pPr>
              <a:buAutoNum type="alphaLcParenR"/>
            </a:pPr>
            <a:r>
              <a:rPr lang="en-US" sz="1600" dirty="0" smtClean="0">
                <a:solidFill>
                  <a:schemeClr val="tx1"/>
                </a:solidFill>
              </a:rPr>
              <a:t>If the alternative hypothesis employed is nondirectional, the null hypothesis can be rejected if the obtained absolute value of </a:t>
            </a:r>
            <a:r>
              <a:rPr lang="en-US" sz="1600" i="1" dirty="0" smtClean="0">
                <a:solidFill>
                  <a:schemeClr val="tx1"/>
                </a:solidFill>
              </a:rPr>
              <a:t>z is equal to or greater than the tabled critical two-tailed </a:t>
            </a:r>
            <a:r>
              <a:rPr lang="en-US" sz="1600" dirty="0" smtClean="0">
                <a:solidFill>
                  <a:schemeClr val="tx1"/>
                </a:solidFill>
              </a:rPr>
              <a:t>value at the prespecified level of significance.</a:t>
            </a:r>
          </a:p>
          <a:p>
            <a:pPr>
              <a:buAutoNum type="alphaLcParenR"/>
            </a:pPr>
            <a:endParaRPr lang="en-US" sz="1600" dirty="0" smtClean="0">
              <a:solidFill>
                <a:schemeClr val="tx1"/>
              </a:solidFill>
            </a:endParaRPr>
          </a:p>
          <a:p>
            <a:pPr>
              <a:buNone/>
            </a:pPr>
            <a:r>
              <a:rPr lang="en-US" sz="1600" dirty="0" smtClean="0">
                <a:solidFill>
                  <a:schemeClr val="tx1"/>
                </a:solidFill>
              </a:rPr>
              <a:t>b) If the alternative hypothesis employed is directional and predicts a population proportion larger than the value stated in the null hypothesis, the null hypothesis can be rejected if the sign of </a:t>
            </a:r>
            <a:r>
              <a:rPr lang="en-US" sz="1600" i="1" dirty="0" smtClean="0">
                <a:solidFill>
                  <a:schemeClr val="tx1"/>
                </a:solidFill>
              </a:rPr>
              <a:t>z is positive and the value of z is equal to or greater than the tabled critical one-tailed value at </a:t>
            </a:r>
            <a:r>
              <a:rPr lang="en-US" sz="1600" dirty="0" smtClean="0">
                <a:solidFill>
                  <a:schemeClr val="tx1"/>
                </a:solidFill>
              </a:rPr>
              <a:t>the prespecified level of significance.</a:t>
            </a:r>
          </a:p>
          <a:p>
            <a:pPr>
              <a:buNone/>
            </a:pPr>
            <a:endParaRPr lang="en-US" sz="1600" dirty="0" smtClean="0">
              <a:solidFill>
                <a:schemeClr val="tx1"/>
              </a:solidFill>
            </a:endParaRPr>
          </a:p>
          <a:p>
            <a:pPr>
              <a:buNone/>
            </a:pPr>
            <a:r>
              <a:rPr lang="en-US" sz="1600" dirty="0" smtClean="0">
                <a:solidFill>
                  <a:schemeClr val="tx1"/>
                </a:solidFill>
              </a:rPr>
              <a:t>c) If the alternative hypothesis employed is directional and predicts a population proportion smaller than the value stated in the null hypothesis, the null hypothesis can be rejected if the sign of </a:t>
            </a:r>
            <a:r>
              <a:rPr lang="en-US" sz="1600" i="1" dirty="0" smtClean="0">
                <a:solidFill>
                  <a:schemeClr val="tx1"/>
                </a:solidFill>
              </a:rPr>
              <a:t>z is negative and the absolute value of z is equal to or greater than the tabled critical one-tailed </a:t>
            </a:r>
            <a:r>
              <a:rPr lang="en-US" sz="1600" dirty="0" smtClean="0">
                <a:solidFill>
                  <a:schemeClr val="tx1"/>
                </a:solidFill>
              </a:rPr>
              <a:t>value at the prespecified level of significance.</a:t>
            </a: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r>
              <a:rPr lang="en-US" sz="1600" dirty="0" smtClean="0">
                <a:solidFill>
                  <a:schemeClr val="tx1"/>
                </a:solidFill>
              </a:rPr>
              <a:t>For Examples 4.3–4.5, based on the null hypothesis we know that: </a:t>
            </a:r>
            <a:r>
              <a:rPr lang="el-GR" sz="1600" dirty="0" smtClean="0">
                <a:solidFill>
                  <a:schemeClr val="tx1"/>
                </a:solidFill>
              </a:rPr>
              <a:t>π</a:t>
            </a:r>
            <a:r>
              <a:rPr lang="en-US" sz="1600" baseline="-25000" dirty="0" smtClean="0">
                <a:solidFill>
                  <a:schemeClr val="tx1"/>
                </a:solidFill>
              </a:rPr>
              <a:t>1</a:t>
            </a:r>
            <a:r>
              <a:rPr lang="en-US" sz="1600" dirty="0" smtClean="0">
                <a:solidFill>
                  <a:schemeClr val="tx1"/>
                </a:solidFill>
              </a:rPr>
              <a:t> =.5 and </a:t>
            </a:r>
            <a:r>
              <a:rPr lang="el-GR" sz="1600" dirty="0" smtClean="0">
                <a:solidFill>
                  <a:schemeClr val="tx1"/>
                </a:solidFill>
              </a:rPr>
              <a:t>π</a:t>
            </a:r>
            <a:r>
              <a:rPr lang="en-US" sz="1600" baseline="-25000" dirty="0" smtClean="0">
                <a:solidFill>
                  <a:schemeClr val="tx1"/>
                </a:solidFill>
              </a:rPr>
              <a:t>2 </a:t>
            </a:r>
            <a:r>
              <a:rPr lang="en-US" sz="1600" dirty="0" smtClean="0">
                <a:solidFill>
                  <a:schemeClr val="tx1"/>
                </a:solidFill>
              </a:rPr>
              <a:t>= 1-</a:t>
            </a:r>
            <a:r>
              <a:rPr lang="el-GR" sz="1600" dirty="0" smtClean="0">
                <a:solidFill>
                  <a:schemeClr val="tx1"/>
                </a:solidFill>
              </a:rPr>
              <a:t> π</a:t>
            </a:r>
            <a:r>
              <a:rPr lang="en-US" sz="1600" baseline="-25000" dirty="0" smtClean="0">
                <a:solidFill>
                  <a:schemeClr val="tx1"/>
                </a:solidFill>
              </a:rPr>
              <a:t>1</a:t>
            </a:r>
            <a:r>
              <a:rPr lang="en-US" sz="1600" dirty="0" smtClean="0">
                <a:solidFill>
                  <a:schemeClr val="tx1"/>
                </a:solidFill>
              </a:rPr>
              <a:t>=.5. From the information that has been provided, we can compute the following values: p</a:t>
            </a:r>
            <a:r>
              <a:rPr lang="en-US" sz="1600" baseline="-25000" dirty="0" smtClean="0">
                <a:solidFill>
                  <a:schemeClr val="tx1"/>
                </a:solidFill>
              </a:rPr>
              <a:t>1</a:t>
            </a:r>
            <a:r>
              <a:rPr lang="en-US" sz="1600" i="1" dirty="0" smtClean="0">
                <a:solidFill>
                  <a:schemeClr val="tx1"/>
                </a:solidFill>
              </a:rPr>
              <a:t>=96/200=.48 and </a:t>
            </a:r>
            <a:r>
              <a:rPr lang="en-US" sz="1600" dirty="0" smtClean="0">
                <a:solidFill>
                  <a:schemeClr val="tx1"/>
                </a:solidFill>
              </a:rPr>
              <a:t>p</a:t>
            </a:r>
            <a:r>
              <a:rPr lang="en-US" sz="1600" baseline="-25000" dirty="0" smtClean="0">
                <a:solidFill>
                  <a:schemeClr val="tx1"/>
                </a:solidFill>
              </a:rPr>
              <a:t>2</a:t>
            </a:r>
            <a:r>
              <a:rPr lang="en-US" sz="1600" i="1" dirty="0" smtClean="0">
                <a:solidFill>
                  <a:schemeClr val="tx1"/>
                </a:solidFill>
              </a:rPr>
              <a:t>=(200-96)/200=.52 . </a:t>
            </a:r>
          </a:p>
          <a:p>
            <a:pPr>
              <a:buNone/>
            </a:pPr>
            <a:endParaRPr lang="en-US" sz="1600" i="1" dirty="0" smtClean="0">
              <a:solidFill>
                <a:schemeClr val="tx1"/>
              </a:solidFill>
            </a:endParaRPr>
          </a:p>
          <a:p>
            <a:pPr>
              <a:buNone/>
            </a:pPr>
            <a:r>
              <a:rPr lang="en-US" sz="1600" i="1" dirty="0" smtClean="0">
                <a:solidFill>
                  <a:schemeClr val="tx1"/>
                </a:solidFill>
              </a:rPr>
              <a:t>Therefore </a:t>
            </a: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endParaRPr lang="en-US" sz="1600" b="1" i="1" u="sng" baseline="30000" dirty="0" smtClean="0">
              <a:solidFill>
                <a:schemeClr val="tx1"/>
              </a:solidFill>
            </a:endParaRPr>
          </a:p>
          <a:p>
            <a:pPr>
              <a:buNone/>
            </a:pPr>
            <a:r>
              <a:rPr lang="en-US" sz="1600" dirty="0" smtClean="0">
                <a:solidFill>
                  <a:schemeClr val="tx1"/>
                </a:solidFill>
              </a:rPr>
              <a:t>And z=-.57 is compared with the critical value from the tables (consider </a:t>
            </a:r>
            <a:r>
              <a:rPr lang="el-GR" sz="1600" dirty="0" smtClean="0">
                <a:solidFill>
                  <a:schemeClr val="tx1"/>
                </a:solidFill>
                <a:latin typeface="Times New Roman" pitchFamily="18" charset="0"/>
                <a:cs typeface="Times New Roman" pitchFamily="18" charset="0"/>
              </a:rPr>
              <a:t>α </a:t>
            </a:r>
            <a:r>
              <a:rPr lang="en-US" sz="1600" dirty="0" smtClean="0">
                <a:solidFill>
                  <a:schemeClr val="tx1"/>
                </a:solidFill>
              </a:rPr>
              <a:t>= .01 ) z</a:t>
            </a:r>
            <a:r>
              <a:rPr lang="en-US" sz="1600" baseline="-25000" dirty="0" smtClean="0">
                <a:solidFill>
                  <a:schemeClr val="tx1"/>
                </a:solidFill>
              </a:rPr>
              <a:t>.01</a:t>
            </a:r>
            <a:r>
              <a:rPr lang="en-US" sz="1600" dirty="0" smtClean="0">
                <a:solidFill>
                  <a:schemeClr val="tx1"/>
                </a:solidFill>
              </a:rPr>
              <a:t>=2.58 and consider a nondirectional hypothesis.</a:t>
            </a:r>
          </a:p>
          <a:p>
            <a:pPr>
              <a:buNone/>
            </a:pPr>
            <a:endParaRPr lang="en-US" sz="1600" dirty="0" smtClean="0">
              <a:solidFill>
                <a:schemeClr val="tx1"/>
              </a:solidFill>
            </a:endParaRPr>
          </a:p>
          <a:p>
            <a:pPr>
              <a:buNone/>
            </a:pPr>
            <a:r>
              <a:rPr lang="en-US" sz="1600" dirty="0" smtClean="0">
                <a:solidFill>
                  <a:schemeClr val="tx1"/>
                </a:solidFill>
              </a:rPr>
              <a:t>Since |z|=.57  &lt; z</a:t>
            </a:r>
            <a:r>
              <a:rPr lang="en-US" sz="1600" baseline="-25000" dirty="0" smtClean="0">
                <a:solidFill>
                  <a:schemeClr val="tx1"/>
                </a:solidFill>
              </a:rPr>
              <a:t>.01</a:t>
            </a:r>
            <a:r>
              <a:rPr lang="en-US" sz="1600" dirty="0" smtClean="0">
                <a:solidFill>
                  <a:schemeClr val="tx1"/>
                </a:solidFill>
              </a:rPr>
              <a:t>=2.58, the null hypothesis cannot be rejected regardless of which of</a:t>
            </a:r>
          </a:p>
          <a:p>
            <a:pPr>
              <a:buNone/>
            </a:pPr>
            <a:r>
              <a:rPr lang="en-US" sz="1600" dirty="0" smtClean="0">
                <a:solidFill>
                  <a:schemeClr val="tx1"/>
                </a:solidFill>
              </a:rPr>
              <a:t>the three possible alternative hypotheses is employed.</a:t>
            </a:r>
          </a:p>
        </p:txBody>
      </p:sp>
      <p:pic>
        <p:nvPicPr>
          <p:cNvPr id="212994" name="Picture 2"/>
          <p:cNvPicPr>
            <a:picLocks noChangeAspect="1" noChangeArrowheads="1"/>
          </p:cNvPicPr>
          <p:nvPr/>
        </p:nvPicPr>
        <p:blipFill>
          <a:blip r:embed="rId2" cstate="print"/>
          <a:srcRect/>
          <a:stretch>
            <a:fillRect/>
          </a:stretch>
        </p:blipFill>
        <p:spPr bwMode="auto">
          <a:xfrm>
            <a:off x="1600200" y="1295400"/>
            <a:ext cx="21907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610599" cy="6248400"/>
          </a:xfrm>
        </p:spPr>
        <p:txBody>
          <a:bodyPr>
            <a:noAutofit/>
          </a:bodyPr>
          <a:lstStyle/>
          <a:p>
            <a:pPr>
              <a:buNone/>
            </a:pPr>
            <a:r>
              <a:rPr lang="en-US" sz="1600" dirty="0" smtClean="0">
                <a:solidFill>
                  <a:schemeClr val="tx1"/>
                </a:solidFill>
              </a:rPr>
              <a:t>It was noted previously that when there are </a:t>
            </a:r>
            <a:r>
              <a:rPr lang="en-US" sz="1600" i="1" dirty="0" smtClean="0">
                <a:solidFill>
                  <a:schemeClr val="tx1"/>
                </a:solidFill>
              </a:rPr>
              <a:t>k = 2 categories, the </a:t>
            </a:r>
            <a:r>
              <a:rPr lang="en-US" sz="1600" b="1" i="1" dirty="0" smtClean="0">
                <a:solidFill>
                  <a:schemeClr val="tx1"/>
                </a:solidFill>
              </a:rPr>
              <a:t>chi-square goodness-of-fit </a:t>
            </a:r>
            <a:r>
              <a:rPr lang="en-US" sz="1600" b="1" dirty="0" smtClean="0">
                <a:solidFill>
                  <a:schemeClr val="tx1"/>
                </a:solidFill>
              </a:rPr>
              <a:t>test also provides a large sample approximation of the test statistic for the binomial sign test for </a:t>
            </a:r>
            <a:r>
              <a:rPr lang="ro-RO" sz="1600" b="1" dirty="0" smtClean="0">
                <a:solidFill>
                  <a:schemeClr val="tx1"/>
                </a:solidFill>
              </a:rPr>
              <a:t>a single </a:t>
            </a:r>
            <a:r>
              <a:rPr lang="ro-RO" sz="1600" b="1" dirty="0" err="1" smtClean="0">
                <a:solidFill>
                  <a:schemeClr val="tx1"/>
                </a:solidFill>
              </a:rPr>
              <a:t>sample</a:t>
            </a:r>
            <a:r>
              <a:rPr lang="ro-RO" sz="1600" b="1" dirty="0" smtClean="0">
                <a:solidFill>
                  <a:schemeClr val="tx1"/>
                </a:solidFill>
              </a:rPr>
              <a:t>.</a:t>
            </a:r>
            <a:endParaRPr lang="en-US" sz="1600" b="1" dirty="0" smtClean="0">
              <a:solidFill>
                <a:schemeClr val="tx1"/>
              </a:solidFill>
            </a:endParaRPr>
          </a:p>
          <a:p>
            <a:pPr>
              <a:buNone/>
            </a:pPr>
            <a:endParaRPr lang="en-US" sz="1600" b="1" dirty="0" smtClean="0">
              <a:solidFill>
                <a:schemeClr val="tx1"/>
              </a:solidFill>
            </a:endParaRPr>
          </a:p>
          <a:p>
            <a:pPr>
              <a:buNone/>
            </a:pPr>
            <a:r>
              <a:rPr lang="en-US" sz="1600" dirty="0" smtClean="0">
                <a:solidFill>
                  <a:schemeClr val="tx1"/>
                </a:solidFill>
              </a:rPr>
              <a:t>In point of fact, the large sample approximation based on the </a:t>
            </a:r>
            <a:r>
              <a:rPr lang="en-US" sz="1600" b="1" dirty="0" smtClean="0">
                <a:solidFill>
                  <a:schemeClr val="tx1"/>
                </a:solidFill>
              </a:rPr>
              <a:t>chi-square goodness-of-fit test will yield results that are equivalent to those obtained with the </a:t>
            </a:r>
            <a:r>
              <a:rPr lang="en-US" sz="1600" b="1" i="1" dirty="0" smtClean="0">
                <a:solidFill>
                  <a:schemeClr val="tx1"/>
                </a:solidFill>
              </a:rPr>
              <a:t>z test for a </a:t>
            </a:r>
            <a:r>
              <a:rPr lang="en-US" sz="1600" b="1" dirty="0" smtClean="0">
                <a:solidFill>
                  <a:schemeClr val="tx1"/>
                </a:solidFill>
              </a:rPr>
              <a:t>population proportion, and the relationship between the computed chi-square value and the </a:t>
            </a:r>
            <a:r>
              <a:rPr lang="en-US" sz="1600" dirty="0" smtClean="0">
                <a:solidFill>
                  <a:schemeClr val="tx1"/>
                </a:solidFill>
              </a:rPr>
              <a:t>obtained </a:t>
            </a:r>
            <a:r>
              <a:rPr lang="en-US" sz="1600" i="1" dirty="0" smtClean="0">
                <a:solidFill>
                  <a:schemeClr val="tx1"/>
                </a:solidFill>
              </a:rPr>
              <a:t>z value for the same set of data will always be </a:t>
            </a:r>
            <a:r>
              <a:rPr lang="el-GR" sz="1600" i="1" dirty="0" smtClean="0">
                <a:solidFill>
                  <a:schemeClr val="tx1"/>
                </a:solidFill>
              </a:rPr>
              <a:t>Χ</a:t>
            </a:r>
            <a:r>
              <a:rPr lang="en-US" sz="1600" i="1" baseline="30000" dirty="0" smtClean="0">
                <a:solidFill>
                  <a:schemeClr val="tx1"/>
                </a:solidFill>
              </a:rPr>
              <a:t>2</a:t>
            </a:r>
            <a:r>
              <a:rPr lang="en-US" sz="1600" i="1" dirty="0" smtClean="0">
                <a:solidFill>
                  <a:schemeClr val="tx1"/>
                </a:solidFill>
              </a:rPr>
              <a:t>=z</a:t>
            </a:r>
            <a:r>
              <a:rPr lang="en-US" sz="1600" i="1" baseline="30000" dirty="0" smtClean="0">
                <a:solidFill>
                  <a:schemeClr val="tx1"/>
                </a:solidFill>
              </a:rPr>
              <a:t>2</a:t>
            </a:r>
          </a:p>
          <a:p>
            <a:pPr>
              <a:buNone/>
            </a:pPr>
            <a:endParaRPr lang="en-US" sz="1600" i="1" baseline="30000" dirty="0" smtClean="0">
              <a:solidFill>
                <a:schemeClr val="tx1"/>
              </a:solidFill>
            </a:endParaRPr>
          </a:p>
          <a:p>
            <a:pPr>
              <a:buNone/>
            </a:pPr>
            <a:endParaRPr lang="en-US" sz="1600" i="1" baseline="30000" dirty="0" smtClean="0">
              <a:solidFill>
                <a:schemeClr val="tx1"/>
              </a:solidFill>
            </a:endParaRPr>
          </a:p>
          <a:p>
            <a:pPr>
              <a:buNone/>
            </a:pPr>
            <a:endParaRPr lang="en-US" sz="1600" i="1" baseline="30000" dirty="0" smtClean="0">
              <a:solidFill>
                <a:schemeClr val="tx1"/>
              </a:solidFill>
            </a:endParaRPr>
          </a:p>
          <a:p>
            <a:pPr>
              <a:buNone/>
            </a:pPr>
            <a:endParaRPr lang="en-US" sz="1600" i="1" baseline="30000" dirty="0" smtClean="0">
              <a:solidFill>
                <a:schemeClr val="tx1"/>
              </a:solidFill>
            </a:endParaRPr>
          </a:p>
          <a:p>
            <a:pPr>
              <a:buNone/>
            </a:pPr>
            <a:endParaRPr lang="en-US" sz="1600" i="1" baseline="30000" dirty="0" smtClean="0">
              <a:solidFill>
                <a:schemeClr val="tx1"/>
              </a:solidFill>
            </a:endParaRPr>
          </a:p>
          <a:p>
            <a:pPr>
              <a:buNone/>
            </a:pPr>
            <a:endParaRPr lang="en-US" sz="1600" i="1" baseline="30000" dirty="0" smtClean="0">
              <a:solidFill>
                <a:schemeClr val="tx1"/>
              </a:solidFill>
            </a:endParaRPr>
          </a:p>
          <a:p>
            <a:pPr>
              <a:buNone/>
            </a:pPr>
            <a:r>
              <a:rPr lang="ro-RO" sz="1600" dirty="0" smtClean="0">
                <a:solidFill>
                  <a:schemeClr val="tx1"/>
                </a:solidFill>
              </a:rPr>
              <a:t>For</a:t>
            </a:r>
            <a:r>
              <a:rPr lang="en-US" sz="1600" dirty="0" smtClean="0">
                <a:solidFill>
                  <a:schemeClr val="tx1"/>
                </a:solidFill>
              </a:rPr>
              <a:t> </a:t>
            </a:r>
            <a:r>
              <a:rPr lang="en-US" sz="1600" i="1" dirty="0" err="1" smtClean="0">
                <a:solidFill>
                  <a:schemeClr val="tx1"/>
                </a:solidFill>
              </a:rPr>
              <a:t>df</a:t>
            </a:r>
            <a:r>
              <a:rPr lang="en-US" sz="1600" i="1" dirty="0" smtClean="0">
                <a:solidFill>
                  <a:schemeClr val="tx1"/>
                </a:solidFill>
              </a:rPr>
              <a:t> = 1, the tabled critical .01 chi-square value is </a:t>
            </a:r>
            <a:r>
              <a:rPr lang="el-GR" sz="1600" i="1" dirty="0" smtClean="0">
                <a:solidFill>
                  <a:schemeClr val="tx1"/>
                </a:solidFill>
              </a:rPr>
              <a:t>Χ</a:t>
            </a:r>
            <a:r>
              <a:rPr lang="en-US" sz="1600" i="1" baseline="-25000" dirty="0" smtClean="0">
                <a:solidFill>
                  <a:schemeClr val="tx1"/>
                </a:solidFill>
              </a:rPr>
              <a:t>.01</a:t>
            </a:r>
            <a:r>
              <a:rPr lang="en-US" sz="1600" i="1" baseline="30000" dirty="0" smtClean="0">
                <a:solidFill>
                  <a:schemeClr val="tx1"/>
                </a:solidFill>
              </a:rPr>
              <a:t>2</a:t>
            </a:r>
            <a:r>
              <a:rPr lang="en-US" sz="1600" i="1" dirty="0" smtClean="0">
                <a:solidFill>
                  <a:schemeClr val="tx1"/>
                </a:solidFill>
              </a:rPr>
              <a:t>=6.63.  Since </a:t>
            </a:r>
            <a:r>
              <a:rPr lang="en-US" sz="1600" dirty="0" smtClean="0">
                <a:solidFill>
                  <a:schemeClr val="tx1"/>
                </a:solidFill>
              </a:rPr>
              <a:t>the obtained value  is </a:t>
            </a:r>
            <a:r>
              <a:rPr lang="el-GR" sz="1600" i="1" dirty="0" smtClean="0">
                <a:solidFill>
                  <a:schemeClr val="tx1"/>
                </a:solidFill>
              </a:rPr>
              <a:t>Χ</a:t>
            </a:r>
            <a:r>
              <a:rPr lang="en-US" sz="1600" i="1" baseline="30000" dirty="0" smtClean="0">
                <a:solidFill>
                  <a:schemeClr val="tx1"/>
                </a:solidFill>
              </a:rPr>
              <a:t>2</a:t>
            </a:r>
            <a:r>
              <a:rPr lang="en-US" sz="1600" i="1" dirty="0" smtClean="0">
                <a:solidFill>
                  <a:schemeClr val="tx1"/>
                </a:solidFill>
              </a:rPr>
              <a:t>=.32 is </a:t>
            </a:r>
            <a:r>
              <a:rPr lang="en-US" sz="1600" dirty="0" smtClean="0">
                <a:solidFill>
                  <a:schemeClr val="tx1"/>
                </a:solidFill>
              </a:rPr>
              <a:t>less than </a:t>
            </a:r>
            <a:r>
              <a:rPr lang="el-GR" sz="1600" i="1" dirty="0" smtClean="0">
                <a:solidFill>
                  <a:schemeClr val="tx1"/>
                </a:solidFill>
              </a:rPr>
              <a:t>Χ</a:t>
            </a:r>
            <a:r>
              <a:rPr lang="en-US" sz="1600" i="1" baseline="-25000" dirty="0" smtClean="0">
                <a:solidFill>
                  <a:schemeClr val="tx1"/>
                </a:solidFill>
              </a:rPr>
              <a:t>.01</a:t>
            </a:r>
            <a:r>
              <a:rPr lang="en-US" sz="1600" i="1" baseline="30000" dirty="0" smtClean="0">
                <a:solidFill>
                  <a:schemeClr val="tx1"/>
                </a:solidFill>
              </a:rPr>
              <a:t>2</a:t>
            </a:r>
            <a:r>
              <a:rPr lang="en-US" sz="1600" i="1" dirty="0" smtClean="0">
                <a:solidFill>
                  <a:schemeClr val="tx1"/>
                </a:solidFill>
              </a:rPr>
              <a:t>=6.63</a:t>
            </a:r>
            <a:r>
              <a:rPr lang="en-US" sz="1600" dirty="0" smtClean="0">
                <a:solidFill>
                  <a:schemeClr val="tx1"/>
                </a:solidFill>
              </a:rPr>
              <a:t>, </a:t>
            </a:r>
            <a:r>
              <a:rPr lang="en-US" sz="1600" b="1" dirty="0" smtClean="0">
                <a:solidFill>
                  <a:schemeClr val="tx1"/>
                </a:solidFill>
              </a:rPr>
              <a:t>the null hypothesis cannot be rejected </a:t>
            </a:r>
            <a:r>
              <a:rPr lang="en-US" sz="1600" dirty="0" smtClean="0">
                <a:solidFill>
                  <a:schemeClr val="tx1"/>
                </a:solidFill>
              </a:rPr>
              <a:t>if the nondirectional alternative hypothesis </a:t>
            </a:r>
            <a:r>
              <a:rPr lang="en-US" sz="1600" i="1" dirty="0" smtClean="0">
                <a:solidFill>
                  <a:schemeClr val="tx1"/>
                </a:solidFill>
              </a:rPr>
              <a:t>H is employed.</a:t>
            </a:r>
            <a:endParaRPr lang="en-US" sz="1600" i="1" baseline="30000" dirty="0" smtClean="0">
              <a:solidFill>
                <a:schemeClr val="tx1"/>
              </a:solidFill>
            </a:endParaRPr>
          </a:p>
          <a:p>
            <a:pPr>
              <a:buNone/>
            </a:pPr>
            <a:endParaRPr lang="en-US" sz="1600" i="1" baseline="30000" dirty="0" smtClean="0">
              <a:solidFill>
                <a:schemeClr val="tx1"/>
              </a:solidFill>
            </a:endParaRPr>
          </a:p>
          <a:p>
            <a:pPr>
              <a:buNone/>
            </a:pPr>
            <a:r>
              <a:rPr lang="en-US" sz="1600" b="1" dirty="0" smtClean="0">
                <a:solidFill>
                  <a:schemeClr val="tx1"/>
                </a:solidFill>
              </a:rPr>
              <a:t>To summarize, the results of the analysis for Examples 4.3–4.5 do not allow one to conclude that the true population proportion is some value other than 0.5.</a:t>
            </a:r>
          </a:p>
          <a:p>
            <a:pPr>
              <a:buNone/>
            </a:pPr>
            <a:r>
              <a:rPr lang="en-US" sz="1600" b="1" dirty="0" smtClean="0">
                <a:solidFill>
                  <a:schemeClr val="tx1"/>
                </a:solidFill>
              </a:rPr>
              <a:t>In Example 4.5 the data do not allow one to conclude that the subject exhibited extrasensory abilities.</a:t>
            </a:r>
            <a:endParaRPr lang="en-US" sz="1600" b="1" i="1" baseline="30000" dirty="0" smtClean="0">
              <a:solidFill>
                <a:schemeClr val="tx1"/>
              </a:solidFill>
            </a:endParaRPr>
          </a:p>
          <a:p>
            <a:pPr>
              <a:buNone/>
            </a:pPr>
            <a:endParaRPr lang="en-US" sz="1600" baseline="30000" dirty="0" smtClean="0">
              <a:solidFill>
                <a:schemeClr val="tx1"/>
              </a:solidFill>
            </a:endParaRPr>
          </a:p>
        </p:txBody>
      </p:sp>
      <p:pic>
        <p:nvPicPr>
          <p:cNvPr id="214018" name="Picture 2"/>
          <p:cNvPicPr>
            <a:picLocks noChangeAspect="1" noChangeArrowheads="1"/>
          </p:cNvPicPr>
          <p:nvPr/>
        </p:nvPicPr>
        <p:blipFill>
          <a:blip r:embed="rId2" cstate="print"/>
          <a:srcRect/>
          <a:stretch>
            <a:fillRect/>
          </a:stretch>
        </p:blipFill>
        <p:spPr bwMode="auto">
          <a:xfrm>
            <a:off x="1905000" y="2590801"/>
            <a:ext cx="4648200" cy="1553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fontScale="90000"/>
          </a:bodyPr>
          <a:lstStyle/>
          <a:p>
            <a:pPr algn="ctr"/>
            <a:r>
              <a:rPr lang="en-US" sz="2400" b="1" dirty="0" smtClean="0"/>
              <a:t>5. The </a:t>
            </a:r>
            <a:r>
              <a:rPr lang="en-US" sz="2400" b="1" dirty="0" err="1" smtClean="0"/>
              <a:t>Wilcoxon</a:t>
            </a:r>
            <a:r>
              <a:rPr lang="en-US" sz="2400" b="1" dirty="0" smtClean="0"/>
              <a:t> Signed-Ranks Test (Nonparametric Test Employed with Ordinal Data)</a:t>
            </a:r>
            <a:endParaRPr lang="en-US" sz="2400" b="1" dirty="0"/>
          </a:p>
        </p:txBody>
      </p:sp>
      <p:sp>
        <p:nvSpPr>
          <p:cNvPr id="3" name="Content Placeholder 2"/>
          <p:cNvSpPr>
            <a:spLocks noGrp="1"/>
          </p:cNvSpPr>
          <p:nvPr>
            <p:ph idx="1"/>
          </p:nvPr>
        </p:nvSpPr>
        <p:spPr>
          <a:xfrm>
            <a:off x="228601" y="1219200"/>
            <a:ext cx="8534400" cy="5257800"/>
          </a:xfrm>
        </p:spPr>
        <p:txBody>
          <a:bodyPr>
            <a:normAutofit/>
          </a:bodyPr>
          <a:lstStyle/>
          <a:p>
            <a:pPr algn="just">
              <a:buNone/>
            </a:pPr>
            <a:r>
              <a:rPr lang="en-US" sz="1600" b="1" dirty="0" smtClean="0"/>
              <a:t>Hypothesis evaluated with test: </a:t>
            </a:r>
            <a:r>
              <a:rPr lang="en-US" sz="1600" dirty="0" smtClean="0"/>
              <a:t>Does a sample of n subjects (or objects) come from a population in which the median value (</a:t>
            </a:r>
            <a:r>
              <a:rPr lang="el-GR" sz="1600" dirty="0" smtClean="0"/>
              <a:t>θ</a:t>
            </a:r>
            <a:r>
              <a:rPr lang="en-US" sz="1600" dirty="0" smtClean="0"/>
              <a:t>) equals a specified value?</a:t>
            </a:r>
          </a:p>
          <a:p>
            <a:pPr algn="just">
              <a:buNone/>
            </a:pPr>
            <a:endParaRPr lang="en-US" sz="1600" dirty="0" smtClean="0"/>
          </a:p>
          <a:p>
            <a:pPr algn="just">
              <a:buNone/>
            </a:pPr>
            <a:r>
              <a:rPr lang="en-US" sz="1600" dirty="0" smtClean="0"/>
              <a:t>If the </a:t>
            </a:r>
            <a:r>
              <a:rPr lang="en-US" sz="1600" dirty="0" err="1" smtClean="0"/>
              <a:t>Wilcoxon</a:t>
            </a:r>
            <a:r>
              <a:rPr lang="en-US" sz="1600" dirty="0" smtClean="0"/>
              <a:t> signed-ranks test yields a significant result, the researcher can conclude there is a high likelihood the sample is derived from a population with a median value other than </a:t>
            </a:r>
            <a:r>
              <a:rPr lang="el-GR" sz="1600" dirty="0" smtClean="0"/>
              <a:t>θ</a:t>
            </a:r>
            <a:r>
              <a:rPr lang="en-US" sz="1600" dirty="0" smtClean="0"/>
              <a:t>.</a:t>
            </a:r>
          </a:p>
          <a:p>
            <a:pPr algn="just">
              <a:buNone/>
            </a:pPr>
            <a:endParaRPr lang="en-US" sz="1600" dirty="0" smtClean="0"/>
          </a:p>
          <a:p>
            <a:pPr algn="just">
              <a:buNone/>
            </a:pPr>
            <a:r>
              <a:rPr lang="en-US" sz="1600" dirty="0" smtClean="0"/>
              <a:t>The </a:t>
            </a:r>
            <a:r>
              <a:rPr lang="en-US" sz="1600" dirty="0" err="1" smtClean="0"/>
              <a:t>Wilcoxon</a:t>
            </a:r>
            <a:r>
              <a:rPr lang="en-US" sz="1600" dirty="0" smtClean="0"/>
              <a:t> signed-ranks test is based on the following assumptions:</a:t>
            </a:r>
          </a:p>
          <a:p>
            <a:pPr algn="just">
              <a:buNone/>
            </a:pPr>
            <a:r>
              <a:rPr lang="en-US" sz="1600" dirty="0" smtClean="0"/>
              <a:t>			a) The sample has been randomly selected from the population it represents; </a:t>
            </a:r>
          </a:p>
          <a:p>
            <a:pPr algn="just">
              <a:buNone/>
            </a:pPr>
            <a:r>
              <a:rPr lang="en-US" sz="1600" dirty="0" smtClean="0"/>
              <a:t>			b) The original scores obtained for each of the subjects/objects are in the format of interval/ratio data; and </a:t>
            </a:r>
          </a:p>
          <a:p>
            <a:pPr algn="just">
              <a:buNone/>
            </a:pPr>
            <a:r>
              <a:rPr lang="en-US" sz="1600" dirty="0" smtClean="0"/>
              <a:t>			c) The underlying population distribution is symmetrical.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fontScale="90000"/>
          </a:bodyPr>
          <a:lstStyle/>
          <a:p>
            <a:pPr algn="ctr"/>
            <a:r>
              <a:rPr lang="en-US" sz="2400" b="1" dirty="0" smtClean="0"/>
              <a:t>5. The </a:t>
            </a:r>
            <a:r>
              <a:rPr lang="en-US" sz="2400" b="1" dirty="0" err="1" smtClean="0"/>
              <a:t>Wilcoxon</a:t>
            </a:r>
            <a:r>
              <a:rPr lang="en-US" sz="2400" b="1" dirty="0" smtClean="0"/>
              <a:t> Signed-Ranks Test (Nonparametric Test Employed with Ordinal Data)</a:t>
            </a:r>
            <a:endParaRPr lang="en-US" sz="2400" b="1" dirty="0"/>
          </a:p>
        </p:txBody>
      </p:sp>
      <p:sp>
        <p:nvSpPr>
          <p:cNvPr id="3" name="Content Placeholder 2"/>
          <p:cNvSpPr>
            <a:spLocks noGrp="1"/>
          </p:cNvSpPr>
          <p:nvPr>
            <p:ph idx="1"/>
          </p:nvPr>
        </p:nvSpPr>
        <p:spPr>
          <a:xfrm>
            <a:off x="228601" y="1219200"/>
            <a:ext cx="8534400" cy="5257800"/>
          </a:xfrm>
        </p:spPr>
        <p:txBody>
          <a:bodyPr>
            <a:normAutofit/>
          </a:bodyPr>
          <a:lstStyle/>
          <a:p>
            <a:pPr>
              <a:buNone/>
            </a:pPr>
            <a:endParaRPr lang="en-US" dirty="0" smtClean="0"/>
          </a:p>
          <a:p>
            <a:pPr>
              <a:buNone/>
            </a:pPr>
            <a:r>
              <a:rPr lang="en-US" dirty="0" smtClean="0"/>
              <a:t>When there is reason to believe that the latter assumption is violated, Daniel (1990), among others, recommends that the binomial sign test for a single sample (Test 4) be employed in place of the </a:t>
            </a:r>
            <a:r>
              <a:rPr lang="en-US" dirty="0" err="1" smtClean="0"/>
              <a:t>Wilcoxon</a:t>
            </a:r>
            <a:r>
              <a:rPr lang="en-US" dirty="0" smtClean="0"/>
              <a:t> signed-ranks test. </a:t>
            </a:r>
          </a:p>
          <a:p>
            <a:pPr>
              <a:buNone/>
            </a:pPr>
            <a:endParaRPr lang="en-US" dirty="0" smtClean="0"/>
          </a:p>
          <a:p>
            <a:pPr>
              <a:buNone/>
            </a:pPr>
            <a:endParaRPr lang="en-US" dirty="0" smtClean="0"/>
          </a:p>
          <a:p>
            <a:pPr>
              <a:buNone/>
            </a:pPr>
            <a:r>
              <a:rPr lang="en-US" dirty="0" smtClean="0"/>
              <a:t>The </a:t>
            </a:r>
            <a:r>
              <a:rPr lang="en-US" b="1" dirty="0" err="1" smtClean="0"/>
              <a:t>Wilcoxon</a:t>
            </a:r>
            <a:r>
              <a:rPr lang="en-US" b="1" dirty="0" smtClean="0"/>
              <a:t> signed-ranks test, however, does not rank subjects’ original interval/ratio scores, </a:t>
            </a:r>
            <a:r>
              <a:rPr lang="en-US" dirty="0" smtClean="0"/>
              <a:t>but instead ranks difference scores — specifically, the obtained difference between each subject’s score and the hypothesized value of the population median.</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fontScale="90000"/>
          </a:bodyPr>
          <a:lstStyle/>
          <a:p>
            <a:pPr algn="ctr"/>
            <a:r>
              <a:rPr lang="en-US" sz="2400" b="1" dirty="0" smtClean="0"/>
              <a:t>5. The </a:t>
            </a:r>
            <a:r>
              <a:rPr lang="en-US" sz="2400" b="1" dirty="0" err="1" smtClean="0"/>
              <a:t>Wilcoxon</a:t>
            </a:r>
            <a:r>
              <a:rPr lang="en-US" sz="2400" b="1" dirty="0" smtClean="0"/>
              <a:t> Signed-Ranks Test (Nonparametric Test Employed with Ordinal Data)</a:t>
            </a:r>
            <a:endParaRPr lang="en-US" sz="2400" b="1" dirty="0"/>
          </a:p>
        </p:txBody>
      </p:sp>
      <p:sp>
        <p:nvSpPr>
          <p:cNvPr id="3" name="Content Placeholder 2"/>
          <p:cNvSpPr>
            <a:spLocks noGrp="1"/>
          </p:cNvSpPr>
          <p:nvPr>
            <p:ph idx="1"/>
          </p:nvPr>
        </p:nvSpPr>
        <p:spPr>
          <a:xfrm>
            <a:off x="228601" y="1219200"/>
            <a:ext cx="8534400" cy="5257800"/>
          </a:xfrm>
        </p:spPr>
        <p:txBody>
          <a:bodyPr>
            <a:normAutofit/>
          </a:bodyPr>
          <a:lstStyle/>
          <a:p>
            <a:pPr>
              <a:buNone/>
            </a:pPr>
            <a:r>
              <a:rPr lang="en-US" sz="1600" b="1" dirty="0" smtClean="0"/>
              <a:t>Example 5.1 </a:t>
            </a:r>
            <a:r>
              <a:rPr lang="en-US" sz="1600" b="1" i="1" dirty="0" smtClean="0"/>
              <a:t>A physician states that the median number of times he sees each of his patients </a:t>
            </a:r>
            <a:r>
              <a:rPr lang="en-US" sz="1600" i="1" dirty="0" smtClean="0"/>
              <a:t>during the year is five. In order to evaluate the validity of this statement, he randomly selects ten of his patients and determines the number of office visits each of them made during the past year.</a:t>
            </a:r>
          </a:p>
          <a:p>
            <a:pPr>
              <a:buNone/>
            </a:pPr>
            <a:r>
              <a:rPr lang="en-US" sz="1600" i="1" dirty="0" smtClean="0"/>
              <a:t>	He obtains the following values for the ten patients in his sample: 9, 10, 8, 4, 8, 3, 0, 10, 15, </a:t>
            </a:r>
            <a:r>
              <a:rPr lang="en-US" sz="1600" dirty="0" smtClean="0"/>
              <a:t>9. </a:t>
            </a:r>
            <a:r>
              <a:rPr lang="en-US" sz="1600" i="1" dirty="0" smtClean="0"/>
              <a:t>Do the data support his contention that the median number of times he sees a patient is five?</a:t>
            </a:r>
            <a:endParaRPr lang="en-US" sz="16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78799" cy="533400"/>
          </a:xfrm>
        </p:spPr>
        <p:txBody>
          <a:bodyPr>
            <a:normAutofit fontScale="90000"/>
          </a:bodyPr>
          <a:lstStyle/>
          <a:p>
            <a:pPr algn="ctr"/>
            <a:r>
              <a:rPr lang="en-US" sz="2400" b="1" dirty="0" smtClean="0"/>
              <a:t>5. The </a:t>
            </a:r>
            <a:r>
              <a:rPr lang="en-US" sz="2400" b="1" dirty="0" err="1" smtClean="0"/>
              <a:t>Wilcoxon</a:t>
            </a:r>
            <a:r>
              <a:rPr lang="en-US" sz="2400" b="1" dirty="0" smtClean="0"/>
              <a:t> Signed-Ranks Test (Nonparametric Test Employed with Ordinal Data)</a:t>
            </a:r>
            <a:endParaRPr lang="en-US" sz="2400" b="1" dirty="0"/>
          </a:p>
        </p:txBody>
      </p:sp>
      <p:sp>
        <p:nvSpPr>
          <p:cNvPr id="3" name="Content Placeholder 2"/>
          <p:cNvSpPr>
            <a:spLocks noGrp="1"/>
          </p:cNvSpPr>
          <p:nvPr>
            <p:ph idx="1"/>
          </p:nvPr>
        </p:nvSpPr>
        <p:spPr>
          <a:xfrm>
            <a:off x="228601" y="1219200"/>
            <a:ext cx="8534400" cy="5257800"/>
          </a:xfrm>
        </p:spPr>
        <p:txBody>
          <a:bodyPr>
            <a:normAutofit/>
          </a:bodyPr>
          <a:lstStyle/>
          <a:p>
            <a:pPr>
              <a:buNone/>
            </a:pPr>
            <a:endParaRPr lang="en-US" dirty="0" smtClean="0">
              <a:solidFill>
                <a:schemeClr val="tx1"/>
              </a:solidFill>
            </a:endParaRPr>
          </a:p>
          <a:p>
            <a:pPr>
              <a:buNone/>
            </a:pPr>
            <a:r>
              <a:rPr lang="en-US" b="1" dirty="0" smtClean="0">
                <a:solidFill>
                  <a:schemeClr val="tx1"/>
                </a:solidFill>
              </a:rPr>
              <a:t>Null hypothesis:  H</a:t>
            </a:r>
            <a:r>
              <a:rPr lang="en-US" b="1" baseline="-25000" dirty="0" smtClean="0">
                <a:solidFill>
                  <a:schemeClr val="tx1"/>
                </a:solidFill>
              </a:rPr>
              <a:t>0</a:t>
            </a:r>
            <a:r>
              <a:rPr lang="en-US" b="1" dirty="0" smtClean="0">
                <a:solidFill>
                  <a:schemeClr val="tx1"/>
                </a:solidFill>
              </a:rPr>
              <a:t>: </a:t>
            </a:r>
            <a:r>
              <a:rPr lang="el-GR" b="1" dirty="0" smtClean="0">
                <a:solidFill>
                  <a:schemeClr val="tx1"/>
                </a:solidFill>
              </a:rPr>
              <a:t>θ</a:t>
            </a:r>
            <a:r>
              <a:rPr lang="en-US" b="1" dirty="0" smtClean="0">
                <a:solidFill>
                  <a:schemeClr val="tx1"/>
                </a:solidFill>
              </a:rPr>
              <a:t>=5</a:t>
            </a:r>
          </a:p>
          <a:p>
            <a:pPr>
              <a:buNone/>
            </a:pPr>
            <a:r>
              <a:rPr lang="en-US" dirty="0" smtClean="0">
                <a:solidFill>
                  <a:schemeClr val="tx1"/>
                </a:solidFill>
              </a:rPr>
              <a:t>(The median of the population the sample represents equals 5. With respect to the sample data, this translates into the sum of the ranks of the positive difference scores being equal to the sum of the ranks of the negative difference scores (i.e., ∑</a:t>
            </a:r>
            <a:r>
              <a:rPr lang="en-US" b="1" i="1" dirty="0" smtClean="0">
                <a:solidFill>
                  <a:schemeClr val="tx1"/>
                </a:solidFill>
              </a:rPr>
              <a:t>R+</a:t>
            </a:r>
            <a:r>
              <a:rPr lang="en-US" i="1" dirty="0" smtClean="0">
                <a:solidFill>
                  <a:schemeClr val="tx1"/>
                </a:solidFill>
              </a:rPr>
              <a:t> = </a:t>
            </a:r>
            <a:r>
              <a:rPr lang="en-US" dirty="0" smtClean="0">
                <a:solidFill>
                  <a:schemeClr val="tx1"/>
                </a:solidFill>
              </a:rPr>
              <a:t>∑</a:t>
            </a:r>
            <a:r>
              <a:rPr lang="en-US" b="1" i="1" dirty="0" smtClean="0">
                <a:solidFill>
                  <a:schemeClr val="tx1"/>
                </a:solidFill>
              </a:rPr>
              <a:t>R</a:t>
            </a:r>
            <a:r>
              <a:rPr lang="en-US" i="1" dirty="0" smtClean="0">
                <a:solidFill>
                  <a:schemeClr val="tx1"/>
                </a:solidFill>
              </a:rPr>
              <a:t>–).)</a:t>
            </a:r>
          </a:p>
          <a:p>
            <a:pPr>
              <a:buNone/>
            </a:pPr>
            <a:endParaRPr lang="en-US" i="1" dirty="0" smtClean="0">
              <a:solidFill>
                <a:schemeClr val="tx1"/>
              </a:solidFill>
            </a:endParaRPr>
          </a:p>
          <a:p>
            <a:pPr>
              <a:buNone/>
            </a:pPr>
            <a:r>
              <a:rPr lang="en-US" b="1" dirty="0" smtClean="0">
                <a:solidFill>
                  <a:schemeClr val="tx1"/>
                </a:solidFill>
              </a:rPr>
              <a:t>Alternative hypothesis :  H</a:t>
            </a:r>
            <a:r>
              <a:rPr lang="en-US" b="1" baseline="-25000" dirty="0" smtClean="0">
                <a:solidFill>
                  <a:schemeClr val="tx1"/>
                </a:solidFill>
              </a:rPr>
              <a:t>0</a:t>
            </a:r>
            <a:r>
              <a:rPr lang="en-US" b="1" dirty="0" smtClean="0">
                <a:solidFill>
                  <a:schemeClr val="tx1"/>
                </a:solidFill>
              </a:rPr>
              <a:t>: </a:t>
            </a:r>
            <a:r>
              <a:rPr lang="el-GR" b="1" dirty="0" smtClean="0">
                <a:solidFill>
                  <a:schemeClr val="tx1"/>
                </a:solidFill>
              </a:rPr>
              <a:t>θ</a:t>
            </a:r>
            <a:r>
              <a:rPr lang="en-US" b="1" dirty="0" smtClean="0">
                <a:solidFill>
                  <a:schemeClr val="tx1"/>
                </a:solidFill>
              </a:rPr>
              <a:t>≠5</a:t>
            </a:r>
          </a:p>
          <a:p>
            <a:pPr>
              <a:buNone/>
            </a:pPr>
            <a:r>
              <a:rPr lang="en-US" dirty="0" smtClean="0">
                <a:solidFill>
                  <a:schemeClr val="tx1"/>
                </a:solidFill>
              </a:rPr>
              <a:t>   </a:t>
            </a:r>
          </a:p>
          <a:p>
            <a:pPr>
              <a:buNone/>
            </a:pPr>
            <a:r>
              <a:rPr lang="en-US" dirty="0" smtClean="0">
                <a:solidFill>
                  <a:schemeClr val="tx1"/>
                </a:solidFill>
              </a:rPr>
              <a:t>(The median of the population the sample represents does not equal 5. With respect to the sample data, this translates into the sum of the ranks of the positive difference scores not being equal to the sum of the ranks of the negative difference scores (i.e., ∑</a:t>
            </a:r>
            <a:r>
              <a:rPr lang="en-US" b="1" i="1" dirty="0" smtClean="0">
                <a:solidFill>
                  <a:schemeClr val="tx1"/>
                </a:solidFill>
              </a:rPr>
              <a:t>R+≠</a:t>
            </a:r>
            <a:r>
              <a:rPr lang="en-US" i="1" dirty="0" smtClean="0">
                <a:solidFill>
                  <a:schemeClr val="tx1"/>
                </a:solidFill>
              </a:rPr>
              <a:t> </a:t>
            </a:r>
            <a:r>
              <a:rPr lang="en-US" dirty="0" smtClean="0">
                <a:solidFill>
                  <a:schemeClr val="tx1"/>
                </a:solidFill>
              </a:rPr>
              <a:t>∑</a:t>
            </a:r>
            <a:r>
              <a:rPr lang="en-US" b="1" i="1" dirty="0" smtClean="0">
                <a:solidFill>
                  <a:schemeClr val="tx1"/>
                </a:solidFill>
              </a:rPr>
              <a:t>R</a:t>
            </a:r>
            <a:r>
              <a:rPr lang="en-US" i="1" dirty="0" smtClean="0">
                <a:solidFill>
                  <a:schemeClr val="tx1"/>
                </a:solidFill>
              </a:rPr>
              <a:t>–). </a:t>
            </a:r>
          </a:p>
          <a:p>
            <a:pPr>
              <a:buNone/>
            </a:pPr>
            <a:r>
              <a:rPr lang="en-US" i="1" dirty="0" smtClean="0">
                <a:solidFill>
                  <a:schemeClr val="tx1"/>
                </a:solidFill>
              </a:rPr>
              <a:t>This is a </a:t>
            </a:r>
            <a:r>
              <a:rPr lang="en-US" b="1" i="1" dirty="0" smtClean="0">
                <a:solidFill>
                  <a:schemeClr val="tx1"/>
                </a:solidFill>
              </a:rPr>
              <a:t>nondirectional </a:t>
            </a:r>
            <a:r>
              <a:rPr lang="en-US" b="1" dirty="0" smtClean="0">
                <a:solidFill>
                  <a:schemeClr val="tx1"/>
                </a:solidFill>
              </a:rPr>
              <a:t>alternative hypothesis and it is evaluated with a two-tailed test.)</a:t>
            </a:r>
            <a:endParaRPr lang="en-US" i="1" dirty="0" smtClean="0">
              <a:solidFill>
                <a:schemeClr val="tx1"/>
              </a:solidFill>
            </a:endParaRPr>
          </a:p>
          <a:p>
            <a:pPr>
              <a:buNone/>
            </a:pPr>
            <a:endParaRPr lang="en-US" i="1" dirty="0" smtClean="0">
              <a:solidFill>
                <a:schemeClr val="tx1"/>
              </a:solidFill>
            </a:endParaRPr>
          </a:p>
          <a:p>
            <a:pPr>
              <a:buNone/>
            </a:pPr>
            <a:endParaRPr lang="en-US" dirty="0">
              <a:solidFill>
                <a:schemeClr val="tx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lgn="just">
              <a:buNone/>
            </a:pPr>
            <a:r>
              <a:rPr lang="en-US" sz="1600" b="1" dirty="0" smtClean="0">
                <a:solidFill>
                  <a:schemeClr val="tx1"/>
                </a:solidFill>
              </a:rPr>
              <a:t>Alternative hypothesis :  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dirty="0" smtClean="0">
                <a:solidFill>
                  <a:schemeClr val="tx1"/>
                </a:solidFill>
              </a:rPr>
              <a:t>&gt;5</a:t>
            </a:r>
          </a:p>
          <a:p>
            <a:pPr algn="just">
              <a:buNone/>
            </a:pPr>
            <a:r>
              <a:rPr lang="en-US" sz="1600" dirty="0" smtClean="0">
                <a:solidFill>
                  <a:schemeClr val="tx1"/>
                </a:solidFill>
              </a:rPr>
              <a:t>(The median of the population the sample represents is some value greater than 5. With respect to the sample data, this translates into the sum of the ranks of the positive difference scores  being greater than the sum of the ranks of the negative difference scores (i.e., ∑</a:t>
            </a:r>
            <a:r>
              <a:rPr lang="en-US" sz="1600" b="1" i="1" dirty="0" smtClean="0">
                <a:solidFill>
                  <a:schemeClr val="tx1"/>
                </a:solidFill>
              </a:rPr>
              <a:t>R+</a:t>
            </a:r>
            <a:r>
              <a:rPr lang="en-US" sz="1600" i="1" dirty="0" smtClean="0">
                <a:solidFill>
                  <a:schemeClr val="tx1"/>
                </a:solidFill>
              </a:rPr>
              <a:t> &gt; </a:t>
            </a:r>
            <a:r>
              <a:rPr lang="en-US" sz="1600" dirty="0" smtClean="0">
                <a:solidFill>
                  <a:schemeClr val="tx1"/>
                </a:solidFill>
              </a:rPr>
              <a:t>∑</a:t>
            </a:r>
            <a:r>
              <a:rPr lang="en-US" sz="1600" b="1" i="1" dirty="0" smtClean="0">
                <a:solidFill>
                  <a:schemeClr val="tx1"/>
                </a:solidFill>
              </a:rPr>
              <a:t>R</a:t>
            </a:r>
            <a:r>
              <a:rPr lang="en-US" sz="1600" i="1" dirty="0" smtClean="0">
                <a:solidFill>
                  <a:schemeClr val="tx1"/>
                </a:solidFill>
              </a:rPr>
              <a:t>–). </a:t>
            </a:r>
          </a:p>
          <a:p>
            <a:pPr algn="just">
              <a:buNone/>
            </a:pPr>
            <a:r>
              <a:rPr lang="en-US" sz="1600" i="1" dirty="0" smtClean="0">
                <a:solidFill>
                  <a:schemeClr val="tx1"/>
                </a:solidFill>
              </a:rPr>
              <a:t>This is a </a:t>
            </a:r>
            <a:r>
              <a:rPr lang="en-US" sz="1600" b="1" dirty="0" smtClean="0">
                <a:solidFill>
                  <a:schemeClr val="tx1"/>
                </a:solidFill>
              </a:rPr>
              <a:t>directional alternative hypothesis and it is evaluated with a one-tailed test.)</a:t>
            </a:r>
          </a:p>
          <a:p>
            <a:pPr algn="just">
              <a:buNone/>
            </a:pPr>
            <a:endParaRPr lang="en-US" sz="1600" dirty="0" smtClean="0">
              <a:solidFill>
                <a:schemeClr val="tx1"/>
              </a:solidFill>
            </a:endParaRPr>
          </a:p>
          <a:p>
            <a:pPr algn="just">
              <a:buNone/>
            </a:pPr>
            <a:r>
              <a:rPr lang="en-US" sz="1600" dirty="0" smtClean="0">
                <a:solidFill>
                  <a:schemeClr val="tx1"/>
                </a:solidFill>
              </a:rPr>
              <a:t> </a:t>
            </a:r>
            <a:r>
              <a:rPr lang="en-US" sz="1600" b="1" dirty="0" smtClean="0">
                <a:solidFill>
                  <a:schemeClr val="tx1"/>
                </a:solidFill>
              </a:rPr>
              <a:t>H</a:t>
            </a:r>
            <a:r>
              <a:rPr lang="en-US" sz="1600" b="1" baseline="-25000" dirty="0" smtClean="0">
                <a:solidFill>
                  <a:schemeClr val="tx1"/>
                </a:solidFill>
              </a:rPr>
              <a:t>1</a:t>
            </a:r>
            <a:r>
              <a:rPr lang="en-US" sz="1600" b="1" dirty="0" smtClean="0">
                <a:solidFill>
                  <a:schemeClr val="tx1"/>
                </a:solidFill>
              </a:rPr>
              <a:t>: </a:t>
            </a:r>
            <a:r>
              <a:rPr lang="el-GR" sz="1600" b="1" dirty="0" smtClean="0">
                <a:solidFill>
                  <a:schemeClr val="tx1"/>
                </a:solidFill>
              </a:rPr>
              <a:t>θ</a:t>
            </a:r>
            <a:r>
              <a:rPr lang="en-US" sz="1600" b="1" dirty="0" smtClean="0">
                <a:solidFill>
                  <a:schemeClr val="tx1"/>
                </a:solidFill>
              </a:rPr>
              <a:t>&lt; 5</a:t>
            </a:r>
            <a:endParaRPr lang="en-US" sz="1600" dirty="0" smtClean="0">
              <a:solidFill>
                <a:schemeClr val="tx1"/>
              </a:solidFill>
            </a:endParaRPr>
          </a:p>
          <a:p>
            <a:pPr algn="just">
              <a:buNone/>
            </a:pPr>
            <a:r>
              <a:rPr lang="en-US" sz="1600" dirty="0" smtClean="0">
                <a:solidFill>
                  <a:schemeClr val="tx1"/>
                </a:solidFill>
              </a:rPr>
              <a:t>(The median of the population the sample represents is some value less than 5. With respect to the sample data, this translates into the sum of the ranks of the positive difference scores being less than the sum of the ranks of the negative difference scores (i.e., ∑</a:t>
            </a:r>
            <a:r>
              <a:rPr lang="en-US" sz="1600" b="1" i="1" dirty="0" smtClean="0">
                <a:solidFill>
                  <a:schemeClr val="tx1"/>
                </a:solidFill>
              </a:rPr>
              <a:t>R+ </a:t>
            </a:r>
            <a:r>
              <a:rPr lang="en-US" sz="1600" i="1" dirty="0" smtClean="0">
                <a:solidFill>
                  <a:schemeClr val="tx1"/>
                </a:solidFill>
              </a:rPr>
              <a:t>&lt; </a:t>
            </a:r>
            <a:r>
              <a:rPr lang="en-US" sz="1600" dirty="0" smtClean="0">
                <a:solidFill>
                  <a:schemeClr val="tx1"/>
                </a:solidFill>
              </a:rPr>
              <a:t>∑</a:t>
            </a:r>
            <a:r>
              <a:rPr lang="en-US" sz="1600" b="1" i="1" dirty="0" smtClean="0">
                <a:solidFill>
                  <a:schemeClr val="tx1"/>
                </a:solidFill>
              </a:rPr>
              <a:t>R</a:t>
            </a:r>
            <a:r>
              <a:rPr lang="en-US" sz="1600" i="1" dirty="0" smtClean="0">
                <a:solidFill>
                  <a:schemeClr val="tx1"/>
                </a:solidFill>
              </a:rPr>
              <a:t>–). </a:t>
            </a:r>
          </a:p>
          <a:p>
            <a:pPr algn="just">
              <a:buNone/>
            </a:pPr>
            <a:r>
              <a:rPr lang="en-US" sz="1600" i="1" dirty="0" smtClean="0">
                <a:solidFill>
                  <a:schemeClr val="tx1"/>
                </a:solidFill>
              </a:rPr>
              <a:t>This is a </a:t>
            </a:r>
            <a:r>
              <a:rPr lang="en-US" sz="1600" b="1" dirty="0" smtClean="0">
                <a:solidFill>
                  <a:schemeClr val="tx1"/>
                </a:solidFill>
              </a:rPr>
              <a:t>directional alternative hypothesis and it is evaluated with a one-tailed test.)</a:t>
            </a:r>
          </a:p>
          <a:p>
            <a:pPr algn="just">
              <a:buNone/>
            </a:pPr>
            <a:endParaRPr lang="en-US" sz="1600" b="1" dirty="0" smtClean="0">
              <a:solidFill>
                <a:schemeClr val="tx1"/>
              </a:solidFill>
            </a:endParaRPr>
          </a:p>
          <a:p>
            <a:pPr algn="just">
              <a:buNone/>
            </a:pPr>
            <a:r>
              <a:rPr lang="en-US" sz="1600" b="1" dirty="0" smtClean="0">
                <a:solidFill>
                  <a:schemeClr val="tx1"/>
                </a:solidFill>
              </a:rPr>
              <a:t>Note: Only one of the above noted alternative hypotheses is employed. If the alternative </a:t>
            </a:r>
            <a:r>
              <a:rPr lang="en-US" sz="1600" dirty="0" smtClean="0">
                <a:solidFill>
                  <a:schemeClr val="tx1"/>
                </a:solidFill>
              </a:rPr>
              <a:t>hypothesis the researcher selects is supported, the null hypothesis is rejected.</a:t>
            </a:r>
            <a:endParaRPr lang="en-US" sz="1600" dirty="0">
              <a:solidFill>
                <a:schemeClr val="tx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8534400" cy="6096000"/>
          </a:xfrm>
        </p:spPr>
        <p:txBody>
          <a:bodyPr>
            <a:noAutofit/>
          </a:bodyPr>
          <a:lstStyle/>
          <a:p>
            <a:pPr>
              <a:buNone/>
            </a:pPr>
            <a:r>
              <a:rPr lang="en-US" sz="1600" b="1" dirty="0" smtClean="0">
                <a:solidFill>
                  <a:schemeClr val="tx1"/>
                </a:solidFill>
              </a:rPr>
              <a:t>In column 3, a </a:t>
            </a:r>
            <a:r>
              <a:rPr lang="en-US" sz="1600" dirty="0" smtClean="0">
                <a:solidFill>
                  <a:schemeClr val="tx1"/>
                </a:solidFill>
              </a:rPr>
              <a:t>score is computed for each subject. This score, which is referred to as a </a:t>
            </a:r>
            <a:r>
              <a:rPr lang="en-US" sz="1600" b="1" dirty="0" smtClean="0">
                <a:solidFill>
                  <a:schemeClr val="tx1"/>
                </a:solidFill>
              </a:rPr>
              <a:t>difference score, is the </a:t>
            </a:r>
            <a:r>
              <a:rPr lang="en-US" sz="1600" dirty="0" smtClean="0">
                <a:solidFill>
                  <a:schemeClr val="tx1"/>
                </a:solidFill>
              </a:rPr>
              <a:t>difference between a subject’s score and the hypothesized value of the population median, </a:t>
            </a:r>
            <a:r>
              <a:rPr lang="el-GR" sz="1600" b="1" dirty="0" smtClean="0">
                <a:solidFill>
                  <a:schemeClr val="tx1"/>
                </a:solidFill>
              </a:rPr>
              <a:t>θ</a:t>
            </a:r>
            <a:r>
              <a:rPr lang="en-US" sz="1600" dirty="0" smtClean="0">
                <a:solidFill>
                  <a:schemeClr val="tx1"/>
                </a:solidFill>
              </a:rPr>
              <a:t> =5. </a:t>
            </a:r>
          </a:p>
          <a:p>
            <a:pPr>
              <a:buNone/>
            </a:pPr>
            <a:r>
              <a:rPr lang="en-US" sz="1600" dirty="0" smtClean="0">
                <a:solidFill>
                  <a:schemeClr val="tx1"/>
                </a:solidFill>
              </a:rPr>
              <a:t>Column 4 contains the ranks of the difference scores. In ranking the difference scores for the </a:t>
            </a:r>
            <a:r>
              <a:rPr lang="en-US" sz="1600" b="1" dirty="0" err="1" smtClean="0">
                <a:solidFill>
                  <a:schemeClr val="tx1"/>
                </a:solidFill>
              </a:rPr>
              <a:t>Wilcoxon</a:t>
            </a:r>
            <a:r>
              <a:rPr lang="en-US" sz="1600" b="1" dirty="0" smtClean="0">
                <a:solidFill>
                  <a:schemeClr val="tx1"/>
                </a:solidFill>
              </a:rPr>
              <a:t> signed-ranks test, the following guidelines are employed:</a:t>
            </a:r>
          </a:p>
        </p:txBody>
      </p:sp>
      <p:pic>
        <p:nvPicPr>
          <p:cNvPr id="211970" name="Picture 2"/>
          <p:cNvPicPr>
            <a:picLocks noChangeAspect="1" noChangeArrowheads="1"/>
          </p:cNvPicPr>
          <p:nvPr/>
        </p:nvPicPr>
        <p:blipFill>
          <a:blip r:embed="rId2" cstate="print"/>
          <a:srcRect/>
          <a:stretch>
            <a:fillRect/>
          </a:stretch>
        </p:blipFill>
        <p:spPr bwMode="auto">
          <a:xfrm>
            <a:off x="381000" y="2286000"/>
            <a:ext cx="6837535" cy="3124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Face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TF89119559</Template>
  <TotalTime>4563</TotalTime>
  <Words>23655</Words>
  <Application>Microsoft Office PowerPoint</Application>
  <PresentationFormat>On-screen Show (4:3)</PresentationFormat>
  <Paragraphs>1583</Paragraphs>
  <Slides>210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210</vt:i4>
      </vt:variant>
    </vt:vector>
  </HeadingPairs>
  <TitlesOfParts>
    <vt:vector size="212" baseType="lpstr">
      <vt:lpstr>Facet</vt:lpstr>
      <vt:lpstr>Equation</vt:lpstr>
      <vt:lpstr>NONPARAMETRIC STATISTICS FOR BEHAVIORAL SCIENCE</vt:lpstr>
      <vt:lpstr>REVIEW</vt:lpstr>
      <vt:lpstr>REVIEW</vt:lpstr>
      <vt:lpstr>REVIEW -  MEASUREMENT SCALES </vt:lpstr>
      <vt:lpstr>REVIEW -  MEASUREMENT SCALES </vt:lpstr>
      <vt:lpstr>REVIEW -  MEASUREMENT SCALES </vt:lpstr>
      <vt:lpstr>REVIEW -  MEASUREMENT SCALES </vt:lpstr>
      <vt:lpstr>Continuous versus Discrete Variables</vt:lpstr>
      <vt:lpstr>REVIEW-DATA TYPES</vt:lpstr>
      <vt:lpstr>Slide 10</vt:lpstr>
      <vt:lpstr>Slide 11</vt:lpstr>
      <vt:lpstr>DECIDING ON APPROPRIATE STATISTICAL METHODS</vt:lpstr>
      <vt:lpstr>Slide 13</vt:lpstr>
      <vt:lpstr>Slide 14</vt:lpstr>
      <vt:lpstr>Slide 15</vt:lpstr>
      <vt:lpstr>Slide 16</vt:lpstr>
      <vt:lpstr>Slide 17</vt:lpstr>
      <vt:lpstr>Slide 18</vt:lpstr>
      <vt:lpstr>Reasons to Use Nonparametric Tests</vt:lpstr>
      <vt:lpstr>Reasons to Use Nonparametric Tests</vt:lpstr>
      <vt:lpstr>Nominal (Categorical) Data Analysis </vt:lpstr>
      <vt:lpstr>Slide 22</vt:lpstr>
      <vt:lpstr>Slide 23</vt:lpstr>
      <vt:lpstr>Chi-square tests</vt:lpstr>
      <vt:lpstr>Chi-square tests</vt:lpstr>
      <vt:lpstr>Chi-square GOODNESS OF FIT test</vt:lpstr>
      <vt:lpstr>1. The Chi-Square Goodness-of-Fit Test (Nonparametric Test Employed with Categorical/Nominal Data) </vt:lpstr>
      <vt:lpstr>Slide 28</vt:lpstr>
      <vt:lpstr>A librarian wishes to determine if it is equally likely that a person will take a book out of the library each of the six days of the week the library is open (assume the library is closed on Sundays). She records the number of books signed out of the library during one week and obtains the following frequencies: Monday, 20; Tuesday, 14; Wednesday, 18; Thursday, 17; Friday, 22; and Saturday, 29. Assume no person is permitted to take out more than one book during the week. Do the data indicate there is a difference with respect to the number of books taken out on different days of the week?</vt:lpstr>
      <vt:lpstr>Slide 30</vt:lpstr>
      <vt:lpstr>R code</vt:lpstr>
      <vt:lpstr>A country in which four ethnic groups make up the population establishes affirmative action guidelines for medical school admissions. The country has one medical school, and it is mandated that each new class of medical students proportionally represents the four ethnic groups that comprise the country’s population. The four ethnic groups that make up the population and the proportion of people in each ethnic group are: Balzacs (.4), Crosacs (.25), Murads (.3), and Isads (.05).15 The number of students from each ethnic group admitted into the medical school class for the new year are: Balzacs (300), Crosacs (220), Murads (400), and Isads (80). Is there a significant discrepancy between the proportions mandated in the affirmative action guidelines and the actual proportion of the four ethnic groups in the new medical school class?</vt:lpstr>
      <vt:lpstr>R code</vt:lpstr>
      <vt:lpstr>A physician who specializes in genetic diseases develops a theory which predicts that two-thirds of the people who develop a disease called cyclomeiosis will be males. She randomly selects 300 people who are afflicted with cyclomeiosis and observes that 140 of them are females. Is the physician’s theory supported?</vt:lpstr>
      <vt:lpstr>R code</vt:lpstr>
      <vt:lpstr>Let's consider a specific example to illustrate the chi-square test for goodness-of-fit. A statistics instructor asks the 35 students in her class to complete a standard course evaluation. One of the key questions of interest to this instructor was: "Statistics was my favorite class this semester." To respond to the statement, a student simply circled one (and only one) of the rating options (i.e., strongly agree, agree, undecided, disagree, strongly disagree). Here is a breakdown of the students' responses (N = 35):</vt:lpstr>
      <vt:lpstr>Slide 37</vt:lpstr>
      <vt:lpstr>R code</vt:lpstr>
      <vt:lpstr>Slide 39</vt:lpstr>
      <vt:lpstr>Slide 40</vt:lpstr>
      <vt:lpstr>Slide 41</vt:lpstr>
      <vt:lpstr>Slide 42</vt:lpstr>
      <vt:lpstr>X2 Goodness-of-Fit</vt:lpstr>
      <vt:lpstr>X2 Goodness-of-Fit</vt:lpstr>
      <vt:lpstr>2. Kolmogorov–Smirnov goodness-of-fit test for a single sample</vt:lpstr>
      <vt:lpstr>Kolmogorov–Smirnov goodness-of-fit test for a single sample</vt:lpstr>
      <vt:lpstr>Kolmogorov–Smirnov goodness-of-fit test for a single sample</vt:lpstr>
      <vt:lpstr>Kolmogorov–Smirnov goodness-of-fit test for a single sample</vt:lpstr>
      <vt:lpstr>Kolmogorov–Smirnov goodness-of-fit test for a single sample</vt:lpstr>
      <vt:lpstr>Slide 50</vt:lpstr>
      <vt:lpstr>Slide 51</vt:lpstr>
      <vt:lpstr>Kolmogorov–Smirnov goodness-of-fit test for a single sample</vt:lpstr>
      <vt:lpstr>R code</vt:lpstr>
      <vt:lpstr>3. The Chi-Square Test for r × c Tables  (Nonparametric Test Employed with Categorical/Nominal Data)</vt:lpstr>
      <vt:lpstr>3. The Chi-Square Test for r × c Tables  (Nonparametric Test Employed with Categorical/Nominal Data)</vt:lpstr>
      <vt:lpstr>3. The Chi-Square Test for r × c Tables  (Nonparametric Test Employed with Categorical/Nominal Data)</vt:lpstr>
      <vt:lpstr>The chi-square test for homogeneity (Test 3a)</vt:lpstr>
      <vt:lpstr>The chi-square test of independence(Test 3b)</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R code</vt:lpstr>
      <vt:lpstr>Slide 74</vt:lpstr>
      <vt:lpstr>Slide 75</vt:lpstr>
      <vt:lpstr>Slide 76</vt:lpstr>
      <vt:lpstr>R code</vt:lpstr>
      <vt:lpstr>Yates’ correction for continuity</vt:lpstr>
      <vt:lpstr>R code</vt:lpstr>
      <vt:lpstr>4. The Binomial Sign Test for a Single Sample</vt:lpstr>
      <vt:lpstr> The Binomial Sign Test for a Single Sample</vt:lpstr>
      <vt:lpstr> The Binomial Sign Test for a Single Sample</vt:lpstr>
      <vt:lpstr> The Binomial Sign Test for a Single Sample</vt:lpstr>
      <vt:lpstr> The Binomial Sign Test for a Single Sample</vt:lpstr>
      <vt:lpstr>Slide 85</vt:lpstr>
      <vt:lpstr>Slide 86</vt:lpstr>
      <vt:lpstr>Slide 87</vt:lpstr>
      <vt:lpstr>Slide 88</vt:lpstr>
      <vt:lpstr>Slide 89</vt:lpstr>
      <vt:lpstr>Slide 90</vt:lpstr>
      <vt:lpstr>Slide 91</vt:lpstr>
      <vt:lpstr>Slide 92</vt:lpstr>
      <vt:lpstr>Slide 93</vt:lpstr>
      <vt:lpstr>5. The Wilcoxon Signed-Ranks Test (Nonparametric Test Employed with Ordinal Data)</vt:lpstr>
      <vt:lpstr>5. The Wilcoxon Signed-Ranks Test (Nonparametric Test Employed with Ordinal Data)</vt:lpstr>
      <vt:lpstr>5. The Wilcoxon Signed-Ranks Test (Nonparametric Test Employed with Ordinal Data)</vt:lpstr>
      <vt:lpstr>5. The Wilcoxon Signed-Ranks Test (Nonparametric Test Employed with Ordinal Data)</vt:lpstr>
      <vt:lpstr>Slide 98</vt:lpstr>
      <vt:lpstr>Slide 99</vt:lpstr>
      <vt:lpstr>Slide 100</vt:lpstr>
      <vt:lpstr>Slide 101</vt:lpstr>
      <vt:lpstr>Slide 102</vt:lpstr>
      <vt:lpstr>Slide 103</vt:lpstr>
      <vt:lpstr>Slide 104</vt:lpstr>
      <vt:lpstr>Slide 105</vt:lpstr>
      <vt:lpstr>Slide 106</vt:lpstr>
      <vt:lpstr>R code</vt:lpstr>
      <vt:lpstr>Slide 108</vt:lpstr>
      <vt:lpstr>Slide 109</vt:lpstr>
      <vt:lpstr>6. The single-sample test for the median</vt:lpstr>
      <vt:lpstr>6. The single-sample test for the median</vt:lpstr>
      <vt:lpstr>6. The single-sample test for the median</vt:lpstr>
      <vt:lpstr>R code</vt:lpstr>
      <vt:lpstr>TWO SAMPLES</vt:lpstr>
      <vt:lpstr>7. Mann–Whitney U Test (Nonparametric Test Employed with Ordinal Data)</vt:lpstr>
      <vt:lpstr>7. Mann–Whitney U Test (Nonparametric Test Employed with Ordinal Data)</vt:lpstr>
      <vt:lpstr>7. Mann–Whitney U Test (Nonparametric Test Employed with Ordinal Data)</vt:lpstr>
      <vt:lpstr>Slide 118</vt:lpstr>
      <vt:lpstr>Slide 119</vt:lpstr>
      <vt:lpstr>Slide 120</vt:lpstr>
      <vt:lpstr>Slide 121</vt:lpstr>
      <vt:lpstr>Slide 122</vt:lpstr>
      <vt:lpstr>Slide 123</vt:lpstr>
      <vt:lpstr>Slide 124</vt:lpstr>
      <vt:lpstr>Slide 125</vt:lpstr>
      <vt:lpstr>Slide 126</vt:lpstr>
      <vt:lpstr>Slide 127</vt:lpstr>
      <vt:lpstr>R code</vt:lpstr>
      <vt:lpstr>R code</vt:lpstr>
      <vt:lpstr>R code</vt:lpstr>
      <vt:lpstr>Slide 131</vt:lpstr>
      <vt:lpstr>Slide 132</vt:lpstr>
      <vt:lpstr>Slide 133</vt:lpstr>
      <vt:lpstr>Slide 134</vt:lpstr>
      <vt:lpstr>8. The Wilcoxon Matched-Pairs Signed-Ranks Test (Nonparametric Test Employed with Ordinal Data)</vt:lpstr>
      <vt:lpstr>8. The Wilcoxon Matched-Pairs Signed-Ranks Test (Nonparametric Test Employed with Ordinal Data)</vt:lpstr>
      <vt:lpstr>8. The Wilcoxon Matched-Pairs Signed-Ranks Test (Nonparametric Test Employed with Ordinal Data)</vt:lpstr>
      <vt:lpstr>8. The Wilcoxon Matched-Pairs Signed-Ranks Test (Nonparametric Test Employed with Ordinal Data)</vt:lpstr>
      <vt:lpstr>8. The Wilcoxon Matched-Pairs Signed-Ranks Test (Nonparametric Test Employed with Ordinal Data)</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R code</vt:lpstr>
      <vt:lpstr>9. The Binomial Sign Test for Two Dependent Samples (Nonparametric Test Employed with Ordinal Data)</vt:lpstr>
      <vt:lpstr>Slide 156</vt:lpstr>
      <vt:lpstr>Slide 157</vt:lpstr>
      <vt:lpstr>Slide 158</vt:lpstr>
      <vt:lpstr>Slide 159</vt:lpstr>
      <vt:lpstr>TWO OR MORE INDEPENDENT SAMPLES</vt:lpstr>
      <vt:lpstr>10. The Kruskal–Wallis One-Way Analysis of Variance by Ranks (Nonparametric Test Employed with Ordinal Data)</vt:lpstr>
      <vt:lpstr>10. The Kruskal–Wallis One-Way Analysis of Variance by Ranks (Nonparametric Test Employed with Ordinal Data)</vt:lpstr>
      <vt:lpstr>10. The Kruskal–Wallis One-Way Analysis of Variance by Ranks (Nonparametric Test Employed with Ordinal Data)</vt:lpstr>
      <vt:lpstr>Slide 164</vt:lpstr>
      <vt:lpstr>Slide 165</vt:lpstr>
      <vt:lpstr>Slide 166</vt:lpstr>
      <vt:lpstr>Slide 167</vt:lpstr>
      <vt:lpstr>Slide 168</vt:lpstr>
      <vt:lpstr>Slide 169</vt:lpstr>
      <vt:lpstr>Slide 170</vt:lpstr>
      <vt:lpstr>Slide 171</vt:lpstr>
      <vt:lpstr>Slide 172</vt:lpstr>
      <vt:lpstr>Pairwise comparisons following computation of the test statistic for the Kruskal–Wallis one-way analysis of variance by ranks</vt:lpstr>
      <vt:lpstr>Pairwise comparisons following computation of the test statistic for the Kruskal–Wallis one-way analysis of variance by ranks</vt:lpstr>
      <vt:lpstr>Pairwise comparisons following computation of the test statistic for the Kruskal–Wallis one-way analysis of variance by ranks</vt:lpstr>
      <vt:lpstr>Pairwise comparisons following computation of the test statistic for the Kruskal–Wallis one-way analysis of variance by ranks</vt:lpstr>
      <vt:lpstr>Pairwise comparisons following computation of the test statistic for the Kruskal–Wallis one-way analysis of variance by ranks</vt:lpstr>
      <vt:lpstr>Pairwise comparisons following computation of the test statistic for the Kruskal–Wallis one-way analysis of variance by ranks</vt:lpstr>
      <vt:lpstr>Pairwise comparisons following computation of the test statistic for the Kruskal–Wallis one-way analysis of variance by ranks</vt:lpstr>
      <vt:lpstr>Slide 180</vt:lpstr>
      <vt:lpstr>Slide 181</vt:lpstr>
      <vt:lpstr>Slide 182</vt:lpstr>
      <vt:lpstr>R code</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TWO OR MORE DEPENDENT SAMPLES</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11. The Friedman Two-Way Analysis of Variance by Ranks (Nonparametric Test Employed with Ordinal Data)</vt:lpstr>
      <vt:lpstr>R code</vt:lpstr>
      <vt:lpstr>R code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Mihaela</dc:creator>
  <cp:lastModifiedBy>Mihaela PAUN</cp:lastModifiedBy>
  <cp:revision>514</cp:revision>
  <dcterms:created xsi:type="dcterms:W3CDTF">2016-09-02T08:01:16Z</dcterms:created>
  <dcterms:modified xsi:type="dcterms:W3CDTF">2019-10-09T14:39:31Z</dcterms:modified>
</cp:coreProperties>
</file>