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Layouts/slideLayout15.xml" ContentType="application/vnd.openxmlformats-officedocument.presentationml.slideLayout+xml"/>
  <Default Extension="wmf" ContentType="image/x-wmf"/>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57"/>
  </p:notesMasterIdLst>
  <p:sldIdLst>
    <p:sldId id="256" r:id="rId2"/>
    <p:sldId id="340" r:id="rId3"/>
    <p:sldId id="257" r:id="rId4"/>
    <p:sldId id="342" r:id="rId5"/>
    <p:sldId id="343" r:id="rId6"/>
    <p:sldId id="345" r:id="rId7"/>
    <p:sldId id="346" r:id="rId8"/>
    <p:sldId id="347" r:id="rId9"/>
    <p:sldId id="348" r:id="rId10"/>
    <p:sldId id="350" r:id="rId11"/>
    <p:sldId id="351" r:id="rId12"/>
    <p:sldId id="352" r:id="rId13"/>
    <p:sldId id="353" r:id="rId14"/>
    <p:sldId id="369" r:id="rId15"/>
    <p:sldId id="357" r:id="rId16"/>
    <p:sldId id="358" r:id="rId17"/>
    <p:sldId id="359" r:id="rId18"/>
    <p:sldId id="360" r:id="rId19"/>
    <p:sldId id="361" r:id="rId20"/>
    <p:sldId id="363" r:id="rId21"/>
    <p:sldId id="364" r:id="rId22"/>
    <p:sldId id="365" r:id="rId23"/>
    <p:sldId id="366" r:id="rId24"/>
    <p:sldId id="367" r:id="rId25"/>
    <p:sldId id="368" r:id="rId26"/>
    <p:sldId id="344" r:id="rId27"/>
    <p:sldId id="371" r:id="rId28"/>
    <p:sldId id="372" r:id="rId29"/>
    <p:sldId id="337" r:id="rId30"/>
    <p:sldId id="373" r:id="rId31"/>
    <p:sldId id="374" r:id="rId32"/>
    <p:sldId id="375" r:id="rId33"/>
    <p:sldId id="376" r:id="rId34"/>
    <p:sldId id="377" r:id="rId35"/>
    <p:sldId id="378" r:id="rId36"/>
    <p:sldId id="379" r:id="rId37"/>
    <p:sldId id="339" r:id="rId38"/>
    <p:sldId id="264" r:id="rId39"/>
    <p:sldId id="265" r:id="rId40"/>
    <p:sldId id="266" r:id="rId41"/>
    <p:sldId id="327" r:id="rId42"/>
    <p:sldId id="328" r:id="rId43"/>
    <p:sldId id="267" r:id="rId44"/>
    <p:sldId id="329" r:id="rId45"/>
    <p:sldId id="330" r:id="rId46"/>
    <p:sldId id="332" r:id="rId47"/>
    <p:sldId id="331" r:id="rId48"/>
    <p:sldId id="268" r:id="rId49"/>
    <p:sldId id="334" r:id="rId50"/>
    <p:sldId id="269" r:id="rId51"/>
    <p:sldId id="335" r:id="rId52"/>
    <p:sldId id="320" r:id="rId53"/>
    <p:sldId id="384" r:id="rId54"/>
    <p:sldId id="385" r:id="rId55"/>
    <p:sldId id="386" r:id="rId56"/>
    <p:sldId id="387" r:id="rId57"/>
    <p:sldId id="388" r:id="rId58"/>
    <p:sldId id="389" r:id="rId59"/>
    <p:sldId id="390" r:id="rId60"/>
    <p:sldId id="391" r:id="rId61"/>
    <p:sldId id="392" r:id="rId62"/>
    <p:sldId id="393" r:id="rId63"/>
    <p:sldId id="394" r:id="rId64"/>
    <p:sldId id="395" r:id="rId65"/>
    <p:sldId id="397" r:id="rId66"/>
    <p:sldId id="398" r:id="rId67"/>
    <p:sldId id="399" r:id="rId68"/>
    <p:sldId id="400" r:id="rId69"/>
    <p:sldId id="401" r:id="rId70"/>
    <p:sldId id="402" r:id="rId71"/>
    <p:sldId id="404" r:id="rId72"/>
    <p:sldId id="405" r:id="rId73"/>
    <p:sldId id="406" r:id="rId74"/>
    <p:sldId id="407" r:id="rId75"/>
    <p:sldId id="408" r:id="rId76"/>
    <p:sldId id="409" r:id="rId77"/>
    <p:sldId id="410" r:id="rId78"/>
    <p:sldId id="411" r:id="rId79"/>
    <p:sldId id="412" r:id="rId80"/>
    <p:sldId id="413" r:id="rId81"/>
    <p:sldId id="414" r:id="rId82"/>
    <p:sldId id="415" r:id="rId83"/>
    <p:sldId id="416" r:id="rId84"/>
    <p:sldId id="417" r:id="rId85"/>
    <p:sldId id="418" r:id="rId86"/>
    <p:sldId id="419" r:id="rId87"/>
    <p:sldId id="420" r:id="rId88"/>
    <p:sldId id="421" r:id="rId89"/>
    <p:sldId id="422" r:id="rId90"/>
    <p:sldId id="423" r:id="rId91"/>
    <p:sldId id="424" r:id="rId92"/>
    <p:sldId id="425" r:id="rId93"/>
    <p:sldId id="426" r:id="rId94"/>
    <p:sldId id="427" r:id="rId95"/>
    <p:sldId id="428" r:id="rId96"/>
    <p:sldId id="429" r:id="rId97"/>
    <p:sldId id="430" r:id="rId98"/>
    <p:sldId id="431" r:id="rId99"/>
    <p:sldId id="432" r:id="rId100"/>
    <p:sldId id="433" r:id="rId101"/>
    <p:sldId id="434" r:id="rId102"/>
    <p:sldId id="435" r:id="rId103"/>
    <p:sldId id="436" r:id="rId104"/>
    <p:sldId id="437" r:id="rId105"/>
    <p:sldId id="438" r:id="rId106"/>
    <p:sldId id="439" r:id="rId107"/>
    <p:sldId id="440" r:id="rId108"/>
    <p:sldId id="441" r:id="rId109"/>
    <p:sldId id="442" r:id="rId110"/>
    <p:sldId id="443" r:id="rId111"/>
    <p:sldId id="444" r:id="rId112"/>
    <p:sldId id="445" r:id="rId113"/>
    <p:sldId id="446" r:id="rId114"/>
    <p:sldId id="447" r:id="rId115"/>
    <p:sldId id="448" r:id="rId116"/>
    <p:sldId id="449" r:id="rId117"/>
    <p:sldId id="450" r:id="rId118"/>
    <p:sldId id="451" r:id="rId119"/>
    <p:sldId id="452" r:id="rId120"/>
    <p:sldId id="453" r:id="rId121"/>
    <p:sldId id="454" r:id="rId122"/>
    <p:sldId id="455" r:id="rId123"/>
    <p:sldId id="456" r:id="rId124"/>
    <p:sldId id="457" r:id="rId125"/>
    <p:sldId id="458" r:id="rId126"/>
    <p:sldId id="459" r:id="rId127"/>
    <p:sldId id="460" r:id="rId128"/>
    <p:sldId id="461" r:id="rId129"/>
    <p:sldId id="462" r:id="rId130"/>
    <p:sldId id="463" r:id="rId131"/>
    <p:sldId id="464" r:id="rId132"/>
    <p:sldId id="465" r:id="rId133"/>
    <p:sldId id="466" r:id="rId134"/>
    <p:sldId id="467" r:id="rId135"/>
    <p:sldId id="468" r:id="rId136"/>
    <p:sldId id="469" r:id="rId137"/>
    <p:sldId id="470" r:id="rId138"/>
    <p:sldId id="471" r:id="rId139"/>
    <p:sldId id="472" r:id="rId140"/>
    <p:sldId id="473" r:id="rId141"/>
    <p:sldId id="474" r:id="rId142"/>
    <p:sldId id="475" r:id="rId143"/>
    <p:sldId id="476" r:id="rId144"/>
    <p:sldId id="477" r:id="rId145"/>
    <p:sldId id="478" r:id="rId146"/>
    <p:sldId id="479" r:id="rId147"/>
    <p:sldId id="480" r:id="rId148"/>
    <p:sldId id="481" r:id="rId149"/>
    <p:sldId id="482" r:id="rId150"/>
    <p:sldId id="483" r:id="rId151"/>
    <p:sldId id="484" r:id="rId152"/>
    <p:sldId id="485" r:id="rId153"/>
    <p:sldId id="486" r:id="rId154"/>
    <p:sldId id="487" r:id="rId155"/>
    <p:sldId id="488" r:id="rId156"/>
    <p:sldId id="489" r:id="rId157"/>
    <p:sldId id="490" r:id="rId158"/>
    <p:sldId id="491" r:id="rId159"/>
    <p:sldId id="492" r:id="rId160"/>
    <p:sldId id="493" r:id="rId161"/>
    <p:sldId id="494" r:id="rId162"/>
    <p:sldId id="495" r:id="rId163"/>
    <p:sldId id="496" r:id="rId164"/>
    <p:sldId id="497" r:id="rId165"/>
    <p:sldId id="498" r:id="rId166"/>
    <p:sldId id="499" r:id="rId167"/>
    <p:sldId id="500" r:id="rId168"/>
    <p:sldId id="501" r:id="rId169"/>
    <p:sldId id="502" r:id="rId170"/>
    <p:sldId id="503" r:id="rId171"/>
    <p:sldId id="504" r:id="rId172"/>
    <p:sldId id="505" r:id="rId173"/>
    <p:sldId id="506" r:id="rId174"/>
    <p:sldId id="507" r:id="rId175"/>
    <p:sldId id="508" r:id="rId176"/>
    <p:sldId id="509" r:id="rId177"/>
    <p:sldId id="510" r:id="rId178"/>
    <p:sldId id="511" r:id="rId179"/>
    <p:sldId id="512" r:id="rId180"/>
    <p:sldId id="513" r:id="rId181"/>
    <p:sldId id="514" r:id="rId182"/>
    <p:sldId id="515" r:id="rId183"/>
    <p:sldId id="516" r:id="rId184"/>
    <p:sldId id="517" r:id="rId185"/>
    <p:sldId id="518" r:id="rId186"/>
    <p:sldId id="519" r:id="rId187"/>
    <p:sldId id="520" r:id="rId188"/>
    <p:sldId id="521" r:id="rId189"/>
    <p:sldId id="522" r:id="rId190"/>
    <p:sldId id="523" r:id="rId191"/>
    <p:sldId id="524" r:id="rId192"/>
    <p:sldId id="525" r:id="rId193"/>
    <p:sldId id="526" r:id="rId194"/>
    <p:sldId id="527" r:id="rId195"/>
    <p:sldId id="528" r:id="rId196"/>
    <p:sldId id="529" r:id="rId197"/>
    <p:sldId id="530" r:id="rId198"/>
    <p:sldId id="531" r:id="rId199"/>
    <p:sldId id="532" r:id="rId200"/>
    <p:sldId id="533" r:id="rId201"/>
    <p:sldId id="534" r:id="rId202"/>
    <p:sldId id="535" r:id="rId203"/>
    <p:sldId id="536" r:id="rId204"/>
    <p:sldId id="537" r:id="rId205"/>
    <p:sldId id="538" r:id="rId206"/>
    <p:sldId id="539" r:id="rId207"/>
    <p:sldId id="540" r:id="rId208"/>
    <p:sldId id="541" r:id="rId209"/>
    <p:sldId id="542" r:id="rId210"/>
    <p:sldId id="543" r:id="rId211"/>
    <p:sldId id="544" r:id="rId212"/>
    <p:sldId id="545" r:id="rId213"/>
    <p:sldId id="546" r:id="rId214"/>
    <p:sldId id="547" r:id="rId215"/>
    <p:sldId id="548" r:id="rId216"/>
    <p:sldId id="549" r:id="rId217"/>
    <p:sldId id="550" r:id="rId218"/>
    <p:sldId id="551" r:id="rId219"/>
    <p:sldId id="552" r:id="rId220"/>
    <p:sldId id="553" r:id="rId221"/>
    <p:sldId id="554" r:id="rId222"/>
    <p:sldId id="555" r:id="rId223"/>
    <p:sldId id="556" r:id="rId224"/>
    <p:sldId id="557" r:id="rId225"/>
    <p:sldId id="558" r:id="rId226"/>
    <p:sldId id="559" r:id="rId227"/>
    <p:sldId id="560" r:id="rId228"/>
    <p:sldId id="561" r:id="rId229"/>
    <p:sldId id="562" r:id="rId230"/>
    <p:sldId id="563" r:id="rId231"/>
    <p:sldId id="564" r:id="rId232"/>
    <p:sldId id="565" r:id="rId233"/>
    <p:sldId id="566" r:id="rId234"/>
    <p:sldId id="567" r:id="rId235"/>
    <p:sldId id="568" r:id="rId236"/>
    <p:sldId id="569" r:id="rId237"/>
    <p:sldId id="570" r:id="rId238"/>
    <p:sldId id="571" r:id="rId239"/>
    <p:sldId id="572" r:id="rId240"/>
    <p:sldId id="573" r:id="rId241"/>
    <p:sldId id="574" r:id="rId242"/>
    <p:sldId id="575" r:id="rId243"/>
    <p:sldId id="576" r:id="rId244"/>
    <p:sldId id="577" r:id="rId245"/>
    <p:sldId id="578" r:id="rId246"/>
    <p:sldId id="579" r:id="rId247"/>
    <p:sldId id="580" r:id="rId248"/>
    <p:sldId id="581" r:id="rId249"/>
    <p:sldId id="582" r:id="rId250"/>
    <p:sldId id="583" r:id="rId251"/>
    <p:sldId id="584" r:id="rId252"/>
    <p:sldId id="585" r:id="rId253"/>
    <p:sldId id="586" r:id="rId254"/>
    <p:sldId id="587" r:id="rId255"/>
    <p:sldId id="588" r:id="rId2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3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1.wmf"/><Relationship Id="rId1" Type="http://schemas.openxmlformats.org/officeDocument/2006/relationships/image" Target="../media/image19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2.wmf"/><Relationship Id="rId1" Type="http://schemas.openxmlformats.org/officeDocument/2006/relationships/image" Target="../media/image211.emf"/><Relationship Id="rId6" Type="http://schemas.openxmlformats.org/officeDocument/2006/relationships/image" Target="../media/image216.emf"/><Relationship Id="rId5" Type="http://schemas.openxmlformats.org/officeDocument/2006/relationships/image" Target="../media/image215.wmf"/><Relationship Id="rId4" Type="http://schemas.openxmlformats.org/officeDocument/2006/relationships/image" Target="../media/image21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9.emf"/><Relationship Id="rId2" Type="http://schemas.openxmlformats.org/officeDocument/2006/relationships/image" Target="../media/image218.emf"/><Relationship Id="rId1" Type="http://schemas.openxmlformats.org/officeDocument/2006/relationships/image" Target="../media/image217.emf"/><Relationship Id="rId6" Type="http://schemas.openxmlformats.org/officeDocument/2006/relationships/image" Target="../media/image222.wmf"/><Relationship Id="rId5" Type="http://schemas.openxmlformats.org/officeDocument/2006/relationships/image" Target="../media/image221.wmf"/><Relationship Id="rId4" Type="http://schemas.openxmlformats.org/officeDocument/2006/relationships/image" Target="../media/image2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4.wmf"/><Relationship Id="rId1" Type="http://schemas.openxmlformats.org/officeDocument/2006/relationships/image" Target="../media/image2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6.wmf"/><Relationship Id="rId1" Type="http://schemas.openxmlformats.org/officeDocument/2006/relationships/image" Target="../media/image2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1.emf"/><Relationship Id="rId1" Type="http://schemas.openxmlformats.org/officeDocument/2006/relationships/image" Target="../media/image23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3.wmf"/><Relationship Id="rId1" Type="http://schemas.openxmlformats.org/officeDocument/2006/relationships/image" Target="../media/image2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35.wmf"/><Relationship Id="rId1" Type="http://schemas.openxmlformats.org/officeDocument/2006/relationships/image" Target="../media/image23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image" Target="../media/image237.wmf"/><Relationship Id="rId1" Type="http://schemas.openxmlformats.org/officeDocument/2006/relationships/image" Target="../media/image23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40.wmf"/><Relationship Id="rId1" Type="http://schemas.openxmlformats.org/officeDocument/2006/relationships/image" Target="../media/image2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42.wmf"/><Relationship Id="rId1" Type="http://schemas.openxmlformats.org/officeDocument/2006/relationships/image" Target="../media/image2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5.wmf"/><Relationship Id="rId1" Type="http://schemas.openxmlformats.org/officeDocument/2006/relationships/image" Target="../media/image24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7.wmf"/><Relationship Id="rId1" Type="http://schemas.openxmlformats.org/officeDocument/2006/relationships/image" Target="../media/image24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42.wmf"/><Relationship Id="rId1" Type="http://schemas.openxmlformats.org/officeDocument/2006/relationships/image" Target="../media/image24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42.wmf"/><Relationship Id="rId1" Type="http://schemas.openxmlformats.org/officeDocument/2006/relationships/image" Target="../media/image24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2.wmf"/><Relationship Id="rId4" Type="http://schemas.openxmlformats.org/officeDocument/2006/relationships/image" Target="../media/image25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49.wmf"/><Relationship Id="rId1" Type="http://schemas.openxmlformats.org/officeDocument/2006/relationships/image" Target="../media/image250.wmf"/><Relationship Id="rId5" Type="http://schemas.openxmlformats.org/officeDocument/2006/relationships/image" Target="../media/image251.wmf"/><Relationship Id="rId4" Type="http://schemas.openxmlformats.org/officeDocument/2006/relationships/image" Target="../media/image24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54.wmf"/><Relationship Id="rId1" Type="http://schemas.openxmlformats.org/officeDocument/2006/relationships/image" Target="../media/image253.wmf"/><Relationship Id="rId5" Type="http://schemas.openxmlformats.org/officeDocument/2006/relationships/image" Target="../media/image245.wmf"/><Relationship Id="rId4" Type="http://schemas.openxmlformats.org/officeDocument/2006/relationships/image" Target="../media/image25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image" Target="../media/image20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image" Target="../media/image258.wmf"/><Relationship Id="rId1" Type="http://schemas.openxmlformats.org/officeDocument/2006/relationships/image" Target="../media/image257.emf"/><Relationship Id="rId4" Type="http://schemas.openxmlformats.org/officeDocument/2006/relationships/image" Target="../media/image260.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26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66.wmf"/><Relationship Id="rId2" Type="http://schemas.openxmlformats.org/officeDocument/2006/relationships/image" Target="../media/image265.wmf"/><Relationship Id="rId1" Type="http://schemas.openxmlformats.org/officeDocument/2006/relationships/image" Target="../media/image264.wmf"/><Relationship Id="rId5" Type="http://schemas.openxmlformats.org/officeDocument/2006/relationships/image" Target="../media/image268.emf"/><Relationship Id="rId4" Type="http://schemas.openxmlformats.org/officeDocument/2006/relationships/image" Target="../media/image26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6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7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76.emf"/><Relationship Id="rId2" Type="http://schemas.openxmlformats.org/officeDocument/2006/relationships/image" Target="../media/image275.wmf"/><Relationship Id="rId1" Type="http://schemas.openxmlformats.org/officeDocument/2006/relationships/image" Target="../media/image27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7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80.wmf"/><Relationship Id="rId2" Type="http://schemas.openxmlformats.org/officeDocument/2006/relationships/image" Target="../media/image279.wmf"/><Relationship Id="rId1" Type="http://schemas.openxmlformats.org/officeDocument/2006/relationships/image" Target="../media/image278.wmf"/><Relationship Id="rId4" Type="http://schemas.openxmlformats.org/officeDocument/2006/relationships/image" Target="../media/image27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7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5.wmf"/><Relationship Id="rId1" Type="http://schemas.openxmlformats.org/officeDocument/2006/relationships/image" Target="../media/image20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10.wmf"/><Relationship Id="rId1" Type="http://schemas.openxmlformats.org/officeDocument/2006/relationships/image" Target="../media/image20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087C1-69DC-4722-83FD-F84A06FC434B}" type="datetimeFigureOut">
              <a:rPr lang="ro-RO" smtClean="0"/>
              <a:pPr/>
              <a:t>25.01.2021</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D4C8D-8A32-47B2-82EC-BBFE588B1F3F}"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latin typeface="Calibri" pitchFamily="34" charset="0"/>
                <a:cs typeface="Calibri" pitchFamily="34" charset="0"/>
              </a:rPr>
              <a:t>Eşantionul</a:t>
            </a:r>
            <a:r>
              <a:rPr lang="vi-VN" sz="1200" dirty="0" smtClean="0">
                <a:latin typeface="Calibri" pitchFamily="34" charset="0"/>
                <a:cs typeface="Calibri" pitchFamily="34" charset="0"/>
              </a:rPr>
              <a:t> reprezintă un subset de elemente selectate dintr-o colectivitate statistică. </a:t>
            </a:r>
            <a:endParaRPr lang="en-GB" sz="1200" dirty="0" smtClean="0">
              <a:latin typeface="Calibri" pitchFamily="34" charset="0"/>
              <a:cs typeface="Calibri" pitchFamily="34" charset="0"/>
            </a:endParaRPr>
          </a:p>
          <a:p>
            <a:endParaRPr lang="ro-RO" dirty="0"/>
          </a:p>
        </p:txBody>
      </p:sp>
      <p:sp>
        <p:nvSpPr>
          <p:cNvPr id="4" name="Slide Number Placeholder 3"/>
          <p:cNvSpPr>
            <a:spLocks noGrp="1"/>
          </p:cNvSpPr>
          <p:nvPr>
            <p:ph type="sldNum" sz="quarter" idx="10"/>
          </p:nvPr>
        </p:nvSpPr>
        <p:spPr/>
        <p:txBody>
          <a:bodyPr/>
          <a:lstStyle/>
          <a:p>
            <a:fld id="{539D4C8D-8A32-47B2-82EC-BBFE588B1F3F}" type="slidenum">
              <a:rPr lang="ro-RO" smtClean="0"/>
              <a:pPr/>
              <a:t>6</a:t>
            </a:fld>
            <a:endParaRPr lang="ro-R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3035EB-0D46-45FE-BCFA-B68F880C009A}" type="slidenum">
              <a:rPr lang="en-GB" altLang="en-US" sz="1200"/>
              <a:pPr eaLnBrk="1" hangingPunct="1"/>
              <a:t>209</a:t>
            </a:fld>
            <a:endParaRPr lang="en-GB" altLang="en-US" sz="1200" dirty="0"/>
          </a:p>
        </p:txBody>
      </p:sp>
      <p:sp>
        <p:nvSpPr>
          <p:cNvPr id="140291"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4029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3E07682-C366-41F0-9458-89FC166F1923}" type="slidenum">
              <a:rPr lang="en-US" altLang="en-US" sz="1200"/>
              <a:pPr algn="r" eaLnBrk="1" hangingPunct="1"/>
              <a:t>209</a:t>
            </a:fld>
            <a:endParaRPr lang="en-US" altLang="en-US" sz="1200" dirty="0"/>
          </a:p>
        </p:txBody>
      </p:sp>
      <p:sp>
        <p:nvSpPr>
          <p:cNvPr id="140293" name="Rectangle 2"/>
          <p:cNvSpPr>
            <a:spLocks noGrp="1" noRot="1" noChangeAspect="1" noChangeArrowheads="1" noTextEdit="1"/>
          </p:cNvSpPr>
          <p:nvPr>
            <p:ph type="sldImg"/>
          </p:nvPr>
        </p:nvSpPr>
        <p:spPr>
          <a:ln/>
        </p:spPr>
      </p:sp>
      <p:sp>
        <p:nvSpPr>
          <p:cNvPr id="1402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58401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8B30EE-DB3B-491E-BF45-822A8411597E}" type="slidenum">
              <a:rPr lang="en-GB" altLang="en-US" sz="1200"/>
              <a:pPr eaLnBrk="1" hangingPunct="1"/>
              <a:t>211</a:t>
            </a:fld>
            <a:endParaRPr lang="en-GB" altLang="en-US" sz="1200" dirty="0"/>
          </a:p>
        </p:txBody>
      </p:sp>
      <p:sp>
        <p:nvSpPr>
          <p:cNvPr id="83971"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8397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FE42A0B-504F-476C-AFF1-B2D89650FE0F}" type="slidenum">
              <a:rPr lang="en-US" altLang="en-US" sz="1200"/>
              <a:pPr algn="r" eaLnBrk="1" hangingPunct="1"/>
              <a:t>211</a:t>
            </a:fld>
            <a:endParaRPr lang="en-US" altLang="en-US" sz="1200" dirty="0"/>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6926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75E12F-649E-482B-B3D1-4C8E9AD107B3}" type="slidenum">
              <a:rPr lang="en-GB" altLang="en-US" sz="1200"/>
              <a:pPr eaLnBrk="1" hangingPunct="1"/>
              <a:t>212</a:t>
            </a:fld>
            <a:endParaRPr lang="en-GB" altLang="en-US" sz="1200" dirty="0"/>
          </a:p>
        </p:txBody>
      </p:sp>
      <p:sp>
        <p:nvSpPr>
          <p:cNvPr id="86019"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8602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84B6BEB-920A-46CD-B8C6-732B96FF689E}" type="slidenum">
              <a:rPr lang="en-US" altLang="en-US" sz="1200"/>
              <a:pPr algn="r" eaLnBrk="1" hangingPunct="1"/>
              <a:t>212</a:t>
            </a:fld>
            <a:endParaRPr lang="en-US" altLang="en-US" sz="1200" dirty="0"/>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96841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C8AE62-ADF3-47DD-9D6E-CFBCA723C13A}" type="slidenum">
              <a:rPr lang="ro-RO" smtClean="0"/>
              <a:pPr/>
              <a:t>217</a:t>
            </a:fld>
            <a:endParaRPr lang="ro-R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C8AE62-ADF3-47DD-9D6E-CFBCA723C13A}" type="slidenum">
              <a:rPr lang="ro-RO" smtClean="0"/>
              <a:pPr/>
              <a:t>230</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8AB2A1-5B16-4780-9452-B5DB5B2C25D2}" type="slidenum">
              <a:rPr lang="en-GB" altLang="en-US" sz="1200"/>
              <a:pPr eaLnBrk="1" hangingPunct="1"/>
              <a:t>201</a:t>
            </a:fld>
            <a:endParaRPr lang="en-GB" altLang="en-US" sz="1200" dirty="0"/>
          </a:p>
        </p:txBody>
      </p:sp>
      <p:sp>
        <p:nvSpPr>
          <p:cNvPr id="116739"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1674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D004DB3D-BF1C-4FB5-BECC-EF9C61CF5A44}" type="slidenum">
              <a:rPr lang="en-US" altLang="en-US" sz="1200"/>
              <a:pPr algn="r" eaLnBrk="1" hangingPunct="1"/>
              <a:t>201</a:t>
            </a:fld>
            <a:endParaRPr lang="en-US" altLang="en-US" sz="1200" dirty="0"/>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153643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EA8813-4B78-45AF-ABCD-C3A252062F67}" type="slidenum">
              <a:rPr lang="en-GB" altLang="en-US" sz="1200"/>
              <a:pPr eaLnBrk="1" hangingPunct="1"/>
              <a:t>202</a:t>
            </a:fld>
            <a:endParaRPr lang="en-GB" altLang="en-US" sz="1200" dirty="0"/>
          </a:p>
        </p:txBody>
      </p:sp>
      <p:sp>
        <p:nvSpPr>
          <p:cNvPr id="117763"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1776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E2C3017-EBB5-48A6-A106-8556709A7796}" type="slidenum">
              <a:rPr lang="en-US" altLang="en-US" sz="1200"/>
              <a:pPr algn="r" eaLnBrk="1" hangingPunct="1"/>
              <a:t>202</a:t>
            </a:fld>
            <a:endParaRPr lang="en-US" altLang="en-US" sz="1200" dirty="0"/>
          </a:p>
        </p:txBody>
      </p:sp>
      <p:sp>
        <p:nvSpPr>
          <p:cNvPr id="117765" name="Rectangle 2"/>
          <p:cNvSpPr>
            <a:spLocks noGrp="1" noRot="1" noChangeAspect="1" noChangeArrowheads="1" noTextEdit="1"/>
          </p:cNvSpPr>
          <p:nvPr>
            <p:ph type="sldImg"/>
          </p:nvPr>
        </p:nvSpPr>
        <p:spPr>
          <a:ln/>
        </p:spPr>
      </p:sp>
      <p:sp>
        <p:nvSpPr>
          <p:cNvPr id="1177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331339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1DA5B4-60CC-402D-A5F7-F0C2D701BBBE}" type="slidenum">
              <a:rPr lang="en-GB" altLang="en-US" sz="1200"/>
              <a:pPr eaLnBrk="1" hangingPunct="1"/>
              <a:t>203</a:t>
            </a:fld>
            <a:endParaRPr lang="en-GB" altLang="en-US" sz="1200" dirty="0"/>
          </a:p>
        </p:txBody>
      </p:sp>
      <p:sp>
        <p:nvSpPr>
          <p:cNvPr id="134147"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34148"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E32F901-6FD0-44EB-982E-7D91A819F5C6}" type="slidenum">
              <a:rPr lang="en-US" altLang="en-US" sz="1200"/>
              <a:pPr algn="r" eaLnBrk="1" hangingPunct="1"/>
              <a:t>203</a:t>
            </a:fld>
            <a:endParaRPr lang="en-US" altLang="en-US" sz="1200" dirty="0"/>
          </a:p>
        </p:txBody>
      </p:sp>
      <p:sp>
        <p:nvSpPr>
          <p:cNvPr id="134149" name="Rectangle 2"/>
          <p:cNvSpPr>
            <a:spLocks noGrp="1" noRot="1" noChangeAspect="1" noChangeArrowheads="1" noTextEdit="1"/>
          </p:cNvSpPr>
          <p:nvPr>
            <p:ph type="sldImg"/>
          </p:nvPr>
        </p:nvSpPr>
        <p:spPr>
          <a:ln/>
        </p:spPr>
      </p:sp>
      <p:sp>
        <p:nvSpPr>
          <p:cNvPr id="1341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01824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3E92B18-A779-4B46-B5F4-6F5B7C7B1EA2}" type="slidenum">
              <a:rPr lang="en-GB" altLang="en-US" sz="1200"/>
              <a:pPr eaLnBrk="1" hangingPunct="1"/>
              <a:t>204</a:t>
            </a:fld>
            <a:endParaRPr lang="en-GB" altLang="en-US" sz="1200" dirty="0"/>
          </a:p>
        </p:txBody>
      </p:sp>
      <p:sp>
        <p:nvSpPr>
          <p:cNvPr id="136195"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3619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1397DC1-0226-42F4-AAF8-0069291FA39D}" type="slidenum">
              <a:rPr lang="en-US" altLang="en-US" sz="1200"/>
              <a:pPr algn="r" eaLnBrk="1" hangingPunct="1"/>
              <a:t>204</a:t>
            </a:fld>
            <a:endParaRPr lang="en-US" altLang="en-US" sz="1200" dirty="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19980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3E92B18-A779-4B46-B5F4-6F5B7C7B1EA2}" type="slidenum">
              <a:rPr lang="en-GB" altLang="en-US" sz="1200"/>
              <a:pPr eaLnBrk="1" hangingPunct="1"/>
              <a:t>205</a:t>
            </a:fld>
            <a:endParaRPr lang="en-GB" altLang="en-US" sz="1200" dirty="0"/>
          </a:p>
        </p:txBody>
      </p:sp>
      <p:sp>
        <p:nvSpPr>
          <p:cNvPr id="136195"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3619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1397DC1-0226-42F4-AAF8-0069291FA39D}" type="slidenum">
              <a:rPr lang="en-US" altLang="en-US" sz="1200"/>
              <a:pPr algn="r" eaLnBrk="1" hangingPunct="1"/>
              <a:t>205</a:t>
            </a:fld>
            <a:endParaRPr lang="en-US" altLang="en-US" sz="1200" dirty="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30960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F05DCA8-A89D-4B1F-86D5-59A517BEDCE1}" type="slidenum">
              <a:rPr lang="en-GB" altLang="en-US" sz="1200"/>
              <a:pPr eaLnBrk="1" hangingPunct="1"/>
              <a:t>206</a:t>
            </a:fld>
            <a:endParaRPr lang="en-GB" altLang="en-US" sz="1200" dirty="0"/>
          </a:p>
        </p:txBody>
      </p:sp>
      <p:sp>
        <p:nvSpPr>
          <p:cNvPr id="137219"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3722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E8B65E11-2CE8-441C-BFE2-BA4F80A846A8}" type="slidenum">
              <a:rPr lang="en-US" altLang="en-US" sz="1200"/>
              <a:pPr algn="r" eaLnBrk="1" hangingPunct="1"/>
              <a:t>206</a:t>
            </a:fld>
            <a:endParaRPr lang="en-US" altLang="en-US" sz="1200" dirty="0"/>
          </a:p>
        </p:txBody>
      </p:sp>
      <p:sp>
        <p:nvSpPr>
          <p:cNvPr id="137221" name="Rectangle 2"/>
          <p:cNvSpPr>
            <a:spLocks noGrp="1" noRot="1" noChangeAspect="1" noChangeArrowheads="1" noTextEdit="1"/>
          </p:cNvSpPr>
          <p:nvPr>
            <p:ph type="sldImg"/>
          </p:nvPr>
        </p:nvSpPr>
        <p:spPr>
          <a:ln/>
        </p:spPr>
      </p:sp>
      <p:sp>
        <p:nvSpPr>
          <p:cNvPr id="1372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59716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EAD3F5C-FBA8-4753-8938-DFD953F14857}" type="slidenum">
              <a:rPr lang="en-GB" altLang="en-US" sz="1200"/>
              <a:pPr eaLnBrk="1" hangingPunct="1"/>
              <a:t>207</a:t>
            </a:fld>
            <a:endParaRPr lang="en-GB" altLang="en-US" sz="1200" dirty="0"/>
          </a:p>
        </p:txBody>
      </p:sp>
      <p:sp>
        <p:nvSpPr>
          <p:cNvPr id="138243"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3824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BBFBAF07-C409-45A7-9A43-01E85483760A}" type="slidenum">
              <a:rPr lang="en-US" altLang="en-US" sz="1200"/>
              <a:pPr algn="r" eaLnBrk="1" hangingPunct="1"/>
              <a:t>207</a:t>
            </a:fld>
            <a:endParaRPr lang="en-US" altLang="en-US" sz="1200" dirty="0"/>
          </a:p>
        </p:txBody>
      </p:sp>
      <p:sp>
        <p:nvSpPr>
          <p:cNvPr id="138245" name="Rectangle 2"/>
          <p:cNvSpPr>
            <a:spLocks noGrp="1" noRot="1" noChangeAspect="1" noChangeArrowheads="1" noTextEdit="1"/>
          </p:cNvSpPr>
          <p:nvPr>
            <p:ph type="sldImg"/>
          </p:nvPr>
        </p:nvSpPr>
        <p:spPr>
          <a:ln/>
        </p:spPr>
      </p:sp>
      <p:sp>
        <p:nvSpPr>
          <p:cNvPr id="1382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3879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defTabSz="914437" eaLnBrk="0" hangingPunct="0">
              <a:defRPr sz="2400">
                <a:solidFill>
                  <a:schemeClr val="tx1"/>
                </a:solidFill>
                <a:latin typeface="Arial" panose="020B0604020202020204" pitchFamily="34" charset="0"/>
                <a:ea typeface="ＭＳ Ｐゴシック" panose="020B0600070205080204" pitchFamily="34" charset="-128"/>
              </a:defRPr>
            </a:lvl1pPr>
            <a:lvl2pPr marL="729057" indent="-280406" defTabSz="914437" eaLnBrk="0" hangingPunct="0">
              <a:defRPr sz="2400">
                <a:solidFill>
                  <a:schemeClr val="tx1"/>
                </a:solidFill>
                <a:latin typeface="Arial" panose="020B0604020202020204" pitchFamily="34" charset="0"/>
                <a:ea typeface="ＭＳ Ｐゴシック"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ＭＳ Ｐゴシック"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ＭＳ Ｐゴシック"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ＭＳ Ｐゴシック"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3574C20-AADE-40FB-982C-092D85278C23}" type="slidenum">
              <a:rPr lang="en-GB" altLang="en-US" sz="1200"/>
              <a:pPr eaLnBrk="1" hangingPunct="1"/>
              <a:t>208</a:t>
            </a:fld>
            <a:endParaRPr lang="en-GB" altLang="en-US" sz="1200" dirty="0"/>
          </a:p>
        </p:txBody>
      </p:sp>
      <p:sp>
        <p:nvSpPr>
          <p:cNvPr id="139267" name="Rectangle 2"/>
          <p:cNvSpPr txBox="1">
            <a:spLocks noGrp="1"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QTM1310/ Sharpe</a:t>
            </a:r>
          </a:p>
        </p:txBody>
      </p:sp>
      <p:sp>
        <p:nvSpPr>
          <p:cNvPr id="139268"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nchor="b"/>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CE1E4A0-D918-4BC3-9165-12F0A3F4A141}" type="slidenum">
              <a:rPr lang="en-US" altLang="en-US" sz="1200"/>
              <a:pPr algn="r" eaLnBrk="1" hangingPunct="1"/>
              <a:t>208</a:t>
            </a:fld>
            <a:endParaRPr lang="en-US" altLang="en-US" sz="1200" dirty="0"/>
          </a:p>
        </p:txBody>
      </p:sp>
      <p:sp>
        <p:nvSpPr>
          <p:cNvPr id="139269" name="Rectangle 2"/>
          <p:cNvSpPr>
            <a:spLocks noGrp="1" noRot="1" noChangeAspect="1" noChangeArrowheads="1" noTextEdit="1"/>
          </p:cNvSpPr>
          <p:nvPr>
            <p:ph type="sldImg"/>
          </p:nvPr>
        </p:nvSpPr>
        <p:spPr>
          <a:ln/>
        </p:spPr>
      </p:sp>
      <p:sp>
        <p:nvSpPr>
          <p:cNvPr id="1392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3" tIns="45712" rIns="91423" bIns="45712"/>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57287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FE079-21E5-4525-9F5F-8D2685AF7F15}" type="datetimeFigureOut">
              <a:rPr lang="en-US" smtClean="0"/>
              <a:pPr/>
              <a:t>1/25/2021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4FE079-21E5-4525-9F5F-8D2685AF7F15}" type="datetimeFigureOut">
              <a:rPr lang="en-US" smtClean="0"/>
              <a:pPr/>
              <a:t>1/25/2021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4FE079-21E5-4525-9F5F-8D2685AF7F15}" type="datetimeFigureOut">
              <a:rPr lang="en-US" smtClean="0"/>
              <a:pPr/>
              <a:t>1/25/2021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4FE079-21E5-4525-9F5F-8D2685AF7F15}" type="datetimeFigureOut">
              <a:rPr lang="en-US" smtClean="0"/>
              <a:pPr/>
              <a:t>1/25/2021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FE079-21E5-4525-9F5F-8D2685AF7F15}" type="datetimeFigureOut">
              <a:rPr lang="en-US" smtClean="0"/>
              <a:pPr/>
              <a:t>1/25/2021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FE079-21E5-4525-9F5F-8D2685AF7F15}" type="datetimeFigureOut">
              <a:rPr lang="en-US" smtClean="0"/>
              <a:pPr/>
              <a:t>1/25/2021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FE079-21E5-4525-9F5F-8D2685AF7F15}" type="datetimeFigureOut">
              <a:rPr lang="en-US" smtClean="0"/>
              <a:pPr/>
              <a:t>1/25/2021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3E709-E938-40E8-970E-BAF00A362FB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4FE079-21E5-4525-9F5F-8D2685AF7F15}" type="datetimeFigureOut">
              <a:rPr lang="en-US" smtClean="0"/>
              <a:pPr/>
              <a:t>1/25/2021</a:t>
            </a:fld>
            <a:endParaRPr lang="en-GB"/>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58F3E709-E938-40E8-970E-BAF00A362FB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10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emf"/><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emf"/></Relationships>
</file>

<file path=ppt/slides/_rels/slide114.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biblioteca-digitala.ase.ro/biblioteca/pagina2.asp?id=cap3" TargetMode="External"/><Relationship Id="rId2" Type="http://schemas.openxmlformats.org/officeDocument/2006/relationships/hyperlink" Target="http://www.ase.ro/upcpr/profesori/1825/UI5-Seii%20de%20distr.ind.tend.centr._1.pdf" TargetMode="External"/><Relationship Id="rId1" Type="http://schemas.openxmlformats.org/officeDocument/2006/relationships/slideLayout" Target="../slideLayouts/slideLayout2.xml"/><Relationship Id="rId4" Type="http://schemas.openxmlformats.org/officeDocument/2006/relationships/hyperlink" Target="https://www.masterprof.ro/files/Eftimie/curs_statistica.pdf"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emf"/><Relationship Id="rId4" Type="http://schemas.openxmlformats.org/officeDocument/2006/relationships/image" Target="../media/image137.emf"/></Relationships>
</file>

<file path=ppt/slides/_rels/slide158.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45.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www.biblioteca-digitala.ase.ro/biblioteca/pagina2.asp?id=cap3" TargetMode="External"/><Relationship Id="rId2" Type="http://schemas.openxmlformats.org/officeDocument/2006/relationships/hyperlink" Target="http://www.ase.ro/upcpr/profesori/1825/UI5-Seii%20de%20distr.ind.tend.centr._1.pdf" TargetMode="External"/><Relationship Id="rId1" Type="http://schemas.openxmlformats.org/officeDocument/2006/relationships/slideLayout" Target="../slideLayouts/slideLayout2.xml"/><Relationship Id="rId4" Type="http://schemas.openxmlformats.org/officeDocument/2006/relationships/hyperlink" Target="https://www.masterprof.ro/files/Eftimie/curs_statistica.pdf" TargetMode="External"/></Relationships>
</file>

<file path=ppt/slides/_rels/slide16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5" Type="http://schemas.openxmlformats.org/officeDocument/2006/relationships/image" Target="../media/image162.png"/><Relationship Id="rId4" Type="http://schemas.openxmlformats.org/officeDocument/2006/relationships/image" Target="../media/image161.png"/></Relationships>
</file>

<file path=ppt/slides/_rels/slide186.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 Id="rId5" Type="http://schemas.openxmlformats.org/officeDocument/2006/relationships/image" Target="../media/image167.png"/><Relationship Id="rId4" Type="http://schemas.openxmlformats.org/officeDocument/2006/relationships/image" Target="../media/image166.png"/></Relationships>
</file>

<file path=ppt/slides/_rels/slide18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173.png"/><Relationship Id="rId4" Type="http://schemas.openxmlformats.org/officeDocument/2006/relationships/image" Target="../media/image1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198.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hyperlink" Target="http://www.biblioteca-digitala.ase.ro/biblioteca/pagina2.asp?id=cap3" TargetMode="External"/><Relationship Id="rId2" Type="http://schemas.openxmlformats.org/officeDocument/2006/relationships/hyperlink" Target="http://www.ase.ro/upcpr/profesori/1825/UI5-Seii%20de%20distr.ind.tend.centr._1.pdf" TargetMode="External"/><Relationship Id="rId1" Type="http://schemas.openxmlformats.org/officeDocument/2006/relationships/slideLayout" Target="../slideLayouts/slideLayout2.xml"/><Relationship Id="rId4" Type="http://schemas.openxmlformats.org/officeDocument/2006/relationships/hyperlink" Target="https://www.masterprof.ro/files/Eftimie/curs_statistica.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image" Target="../media/image188.emf"/><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3.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6.png"/></Relationships>
</file>

<file path=ppt/slides/_rels/slide209.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2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2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34.bin"/></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39.bin"/></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4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3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48.bin"/></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53.bin"/></Relationships>
</file>

<file path=ppt/slides/_rels/slide23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3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23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23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62.bin"/></Relationships>
</file>

<file path=ppt/slides/_rels/slide23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6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8.bin"/><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241.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72.bin"/><Relationship Id="rId11" Type="http://schemas.openxmlformats.org/officeDocument/2006/relationships/oleObject" Target="../embeddings/oleObject77.bin"/><Relationship Id="rId5" Type="http://schemas.openxmlformats.org/officeDocument/2006/relationships/oleObject" Target="../embeddings/oleObject71.bin"/><Relationship Id="rId10" Type="http://schemas.openxmlformats.org/officeDocument/2006/relationships/oleObject" Target="../embeddings/oleObject76.bin"/><Relationship Id="rId4" Type="http://schemas.openxmlformats.org/officeDocument/2006/relationships/oleObject" Target="../embeddings/oleObject70.bin"/><Relationship Id="rId9" Type="http://schemas.openxmlformats.org/officeDocument/2006/relationships/oleObject" Target="../embeddings/oleObject75.bin"/></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78.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oleObject" Target="../embeddings/oleObject79.bin"/></Relationships>
</file>

<file path=ppt/slides/_rels/slide24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246.xml.rels><?xml version="1.0" encoding="UTF-8" standalone="yes"?>
<Relationships xmlns="http://schemas.openxmlformats.org/package/2006/relationships"><Relationship Id="rId3" Type="http://schemas.openxmlformats.org/officeDocument/2006/relationships/oleObject" Target="../embeddings/oleObject90.bin"/><Relationship Id="rId7"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24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7.xml"/><Relationship Id="rId1" Type="http://schemas.openxmlformats.org/officeDocument/2006/relationships/vmlDrawing" Target="../drawings/vmlDrawing33.vml"/></Relationships>
</file>

<file path=ppt/slides/_rels/slide24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98.bin"/><Relationship Id="rId4" Type="http://schemas.openxmlformats.org/officeDocument/2006/relationships/oleObject" Target="../embeddings/oleObject97.bin"/></Relationships>
</file>

<file path=ppt/slides/_rels/slide24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3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104.bin"/></Relationships>
</file>

<file path=ppt/slides/_rels/slide254.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08.bin"/><Relationship Id="rId5" Type="http://schemas.openxmlformats.org/officeDocument/2006/relationships/oleObject" Target="../embeddings/oleObject107.bin"/><Relationship Id="rId4" Type="http://schemas.openxmlformats.org/officeDocument/2006/relationships/oleObject" Target="../embeddings/oleObject106.bin"/></Relationships>
</file>

<file path=ppt/slides/_rels/slide255.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biblioteca-digitala.ase.ro/biblioteca/pagina2.asp?id=cap1" TargetMode="External"/><Relationship Id="rId2" Type="http://schemas.openxmlformats.org/officeDocument/2006/relationships/hyperlink" Target="http://www.ase.ro/upcpr/profesori/1825/UI2-Notiuni%20introductive.pdf" TargetMode="External"/><Relationship Id="rId1" Type="http://schemas.openxmlformats.org/officeDocument/2006/relationships/slideLayout" Target="../slideLayouts/slideLayout2.xml"/><Relationship Id="rId4" Type="http://schemas.openxmlformats.org/officeDocument/2006/relationships/hyperlink" Target="http://www.ase.ro/upcpr/profesori/1825/UI3-Colectarea%20datelor.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biblioteca-digitala.ase.ro/biblioteca/carte2.asp?id=95&amp;idb=20" TargetMode="External"/><Relationship Id="rId2" Type="http://schemas.openxmlformats.org/officeDocument/2006/relationships/hyperlink" Target="http://www.biblioteca-digitala.ase.ro/biblioteca/carte2.asp?id=55&amp;idb=20" TargetMode="External"/><Relationship Id="rId1" Type="http://schemas.openxmlformats.org/officeDocument/2006/relationships/slideLayout" Target="../slideLayouts/slideLayout2.xml"/><Relationship Id="rId5" Type="http://schemas.openxmlformats.org/officeDocument/2006/relationships/hyperlink" Target="http://www.biblioteca-digitala.ase.ro/biblioteca/carte2.asp?id=102&amp;idb=6" TargetMode="External"/><Relationship Id="rId4" Type="http://schemas.openxmlformats.org/officeDocument/2006/relationships/hyperlink" Target="http://www.biblioteca-digitala.ase.ro/biblioteca/carte2.asp?id=116&amp;idb=21"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9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t-IT" dirty="0" smtClean="0"/>
              <a:t>BAZELE STATISTICII ECONOMICE</a:t>
            </a:r>
            <a:endParaRPr lang="en-GB" dirty="0"/>
          </a:p>
        </p:txBody>
      </p:sp>
      <p:sp>
        <p:nvSpPr>
          <p:cNvPr id="3" name="Subtitle 2"/>
          <p:cNvSpPr>
            <a:spLocks noGrp="1"/>
          </p:cNvSpPr>
          <p:nvPr>
            <p:ph type="subTitle" idx="1"/>
          </p:nvPr>
        </p:nvSpPr>
        <p:spPr/>
        <p:txBody>
          <a:bodyPr/>
          <a:lstStyle/>
          <a:p>
            <a:r>
              <a:rPr lang="en-GB" dirty="0" smtClean="0"/>
              <a:t>Prof. MIHAELA PAUN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ro-RO" dirty="0" smtClean="0">
                <a:solidFill>
                  <a:schemeClr val="tx1"/>
                </a:solidFill>
              </a:rPr>
              <a:t>Un</a:t>
            </a:r>
            <a:r>
              <a:rPr lang="ro-RO" b="1" dirty="0" smtClean="0">
                <a:solidFill>
                  <a:schemeClr val="tx1"/>
                </a:solidFill>
              </a:rPr>
              <a:t> parametru </a:t>
            </a:r>
            <a:r>
              <a:rPr lang="ro-RO" dirty="0" smtClean="0">
                <a:solidFill>
                  <a:schemeClr val="tx1"/>
                </a:solidFill>
              </a:rPr>
              <a:t>este o caracteristică numerică a unei populații. În exemplul nostru, parametrul de la interesul este înălțimea medie a tuturor femelelor adulte din </a:t>
            </a:r>
            <a:r>
              <a:rPr lang="ro-RO" dirty="0" err="1" smtClean="0">
                <a:solidFill>
                  <a:schemeClr val="tx1"/>
                </a:solidFill>
              </a:rPr>
              <a:t>Ro</a:t>
            </a:r>
            <a:r>
              <a:rPr lang="ro-RO" dirty="0" smtClean="0">
                <a:solidFill>
                  <a:schemeClr val="tx1"/>
                </a:solidFill>
              </a:rPr>
              <a:t>.</a:t>
            </a:r>
            <a:endParaRPr lang="ro-RO" dirty="0" smtClean="0">
              <a:solidFill>
                <a:schemeClr val="tx1"/>
              </a:solidFill>
              <a:latin typeface="Calibri" pitchFamily="34" charset="0"/>
              <a:cs typeface="Calibri" pitchFamily="34" charset="0"/>
            </a:endParaRPr>
          </a:p>
          <a:p>
            <a:pPr>
              <a:buNone/>
            </a:pPr>
            <a:r>
              <a:rPr lang="ro-RO" dirty="0" smtClean="0">
                <a:solidFill>
                  <a:schemeClr val="tx1"/>
                </a:solidFill>
              </a:rPr>
              <a:t>De cele mai multe ori parametrii nu pot fi determinați pentru că nu avem date despre recensământ.</a:t>
            </a:r>
          </a:p>
          <a:p>
            <a:pPr>
              <a:buNone/>
            </a:pPr>
            <a:endParaRPr lang="ro-RO" dirty="0" smtClean="0">
              <a:solidFill>
                <a:schemeClr val="tx1"/>
              </a:solidFill>
            </a:endParaRPr>
          </a:p>
          <a:p>
            <a:pPr>
              <a:buNone/>
            </a:pPr>
            <a:r>
              <a:rPr lang="ro-RO" dirty="0" smtClean="0">
                <a:solidFill>
                  <a:schemeClr val="tx1"/>
                </a:solidFill>
              </a:rPr>
              <a:t>Cu toate acestea, putem încă să facem o inferență asupra unui parametru cu o </a:t>
            </a:r>
            <a:r>
              <a:rPr lang="ro-RO" b="1" dirty="0" smtClean="0">
                <a:solidFill>
                  <a:schemeClr val="tx1"/>
                </a:solidFill>
              </a:rPr>
              <a:t>statistică.</a:t>
            </a:r>
          </a:p>
          <a:p>
            <a:pPr>
              <a:buNone/>
            </a:pPr>
            <a:r>
              <a:rPr lang="ro-RO" dirty="0" smtClean="0">
                <a:solidFill>
                  <a:schemeClr val="tx1"/>
                </a:solidFill>
              </a:rPr>
              <a:t>O statistică este orice număr pe care îl calculați folosind date din </a:t>
            </a:r>
            <a:r>
              <a:rPr lang="ro-RO" dirty="0" err="1" smtClean="0">
                <a:solidFill>
                  <a:schemeClr val="tx1"/>
                </a:solidFill>
              </a:rPr>
              <a:t>esantion</a:t>
            </a:r>
            <a:r>
              <a:rPr lang="ro-RO" dirty="0" smtClean="0">
                <a:solidFill>
                  <a:schemeClr val="tx1"/>
                </a:solidFill>
              </a:rPr>
              <a:t>. </a:t>
            </a:r>
            <a:r>
              <a:rPr lang="ro-RO" b="1" i="1" dirty="0" smtClean="0">
                <a:solidFill>
                  <a:schemeClr val="tx1"/>
                </a:solidFill>
              </a:rPr>
              <a:t>Folosim statistici pentru estimarea parametrilor.</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rPr>
              <a:t>În exemplul nostru, dacă folosim înălțimea medie a femeilor din eșantionul nostru pentru a estima înălțimea medie a femeilor din țară, atunci această medie a eșantionului este o statistica.</a:t>
            </a:r>
          </a:p>
          <a:p>
            <a:pPr algn="just">
              <a:buNone/>
            </a:pPr>
            <a:r>
              <a:rPr lang="ro-RO" dirty="0" smtClean="0">
                <a:solidFill>
                  <a:srgbClr val="FF0000"/>
                </a:solidFill>
              </a:rPr>
              <a:t>Dar amintiți-vă, statistica este doar o estimare! </a:t>
            </a:r>
            <a:r>
              <a:rPr lang="ro-RO" dirty="0" smtClean="0">
                <a:solidFill>
                  <a:schemeClr val="tx1"/>
                </a:solidFill>
              </a:rPr>
              <a:t>Nu putem ști niciodată adevărata valoare a parametrilor decât dacă sunt capabili să măsuram întreaga populație.</a:t>
            </a: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516085"/>
            <a:ext cx="7038975" cy="193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3430588"/>
            <a:ext cx="7115175" cy="95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1384" y="4437112"/>
            <a:ext cx="7115175" cy="95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587623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normAutofit/>
          </a:bodyPr>
          <a:lstStyle/>
          <a:p>
            <a:pPr algn="just">
              <a:buNone/>
            </a:pPr>
            <a:r>
              <a:rPr lang="vi-VN" sz="1800" dirty="0">
                <a:latin typeface="Calibri" pitchFamily="34" charset="0"/>
                <a:cs typeface="Calibri" pitchFamily="34" charset="0"/>
              </a:rPr>
              <a:t>Indicatorii medii de poziţie sunt: </a:t>
            </a:r>
            <a:r>
              <a:rPr lang="vi-VN" sz="1800" b="1" dirty="0">
                <a:latin typeface="Calibri" pitchFamily="34" charset="0"/>
                <a:cs typeface="Calibri" pitchFamily="34" charset="0"/>
              </a:rPr>
              <a:t>modul şi mediana</a:t>
            </a:r>
            <a:r>
              <a:rPr lang="vi-VN" sz="1800" dirty="0">
                <a:latin typeface="Calibri" pitchFamily="34" charset="0"/>
                <a:cs typeface="Calibri" pitchFamily="34" charset="0"/>
              </a:rPr>
              <a:t>. Mediana </a:t>
            </a:r>
            <a:r>
              <a:rPr lang="vi-VN" sz="1800" dirty="0" smtClean="0">
                <a:latin typeface="Calibri" pitchFamily="34" charset="0"/>
                <a:cs typeface="Calibri" pitchFamily="34" charset="0"/>
              </a:rPr>
              <a:t>face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parte </a:t>
            </a:r>
            <a:r>
              <a:rPr lang="vi-VN" sz="1800" dirty="0">
                <a:latin typeface="Calibri" pitchFamily="34" charset="0"/>
                <a:cs typeface="Calibri" pitchFamily="34" charset="0"/>
              </a:rPr>
              <a:t>din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indicatorii </a:t>
            </a:r>
            <a:r>
              <a:rPr lang="vi-VN" sz="1800" dirty="0">
                <a:latin typeface="Calibri" pitchFamily="34" charset="0"/>
                <a:cs typeface="Calibri" pitchFamily="34" charset="0"/>
              </a:rPr>
              <a:t>(mai generali) de poziţie, numiţi cuantile, alături </a:t>
            </a:r>
            <a:r>
              <a:rPr lang="vi-VN" sz="1800" dirty="0" smtClean="0">
                <a:latin typeface="Calibri" pitchFamily="34" charset="0"/>
                <a:cs typeface="Calibri" pitchFamily="34" charset="0"/>
              </a:rPr>
              <a:t>de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cuartile</a:t>
            </a:r>
            <a:r>
              <a:rPr lang="vi-VN" sz="1800" dirty="0">
                <a:latin typeface="Calibri" pitchFamily="34" charset="0"/>
                <a:cs typeface="Calibri" pitchFamily="34" charset="0"/>
              </a:rPr>
              <a:t>, decile etc</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000" dirty="0">
              <a:latin typeface="Calibri" pitchFamily="34" charset="0"/>
              <a:cs typeface="Calibri" pitchFamily="34" charset="0"/>
            </a:endParaRPr>
          </a:p>
          <a:p>
            <a:pPr algn="just">
              <a:buNone/>
            </a:pPr>
            <a:r>
              <a:rPr lang="vi-VN" sz="1800" b="1" dirty="0">
                <a:latin typeface="Calibri" pitchFamily="34" charset="0"/>
                <a:cs typeface="Calibri" pitchFamily="34" charset="0"/>
              </a:rPr>
              <a:t>Modul</a:t>
            </a:r>
            <a:r>
              <a:rPr lang="vi-VN" sz="1800" dirty="0">
                <a:latin typeface="Calibri" pitchFamily="34" charset="0"/>
                <a:cs typeface="Calibri" pitchFamily="34" charset="0"/>
              </a:rPr>
              <a:t> (dominanta unei serii) este valoarea cea mai des întâlnită sau căreia îi </a:t>
            </a:r>
            <a:r>
              <a:rPr lang="vi-VN" sz="1800" dirty="0" smtClean="0">
                <a:latin typeface="Calibri" pitchFamily="34" charset="0"/>
                <a:cs typeface="Calibri" pitchFamily="34" charset="0"/>
              </a:rPr>
              <a:t>corespunde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cea </a:t>
            </a:r>
            <a:r>
              <a:rPr lang="vi-VN" sz="1800" dirty="0">
                <a:latin typeface="Calibri" pitchFamily="34" charset="0"/>
                <a:cs typeface="Calibri" pitchFamily="34" charset="0"/>
              </a:rPr>
              <a:t>mai mare frecvenţă de </a:t>
            </a:r>
            <a:r>
              <a:rPr lang="vi-VN" sz="1800" dirty="0" smtClean="0">
                <a:latin typeface="Calibri" pitchFamily="34" charset="0"/>
                <a:cs typeface="Calibri" pitchFamily="34" charset="0"/>
              </a:rPr>
              <a:t>apariţie</a:t>
            </a:r>
            <a:r>
              <a:rPr lang="en-US" sz="1800" dirty="0" smtClean="0">
                <a:latin typeface="Calibri" pitchFamily="34" charset="0"/>
                <a:cs typeface="Calibri" pitchFamily="34" charset="0"/>
              </a:rPr>
              <a:t>.</a:t>
            </a:r>
          </a:p>
          <a:p>
            <a:pPr algn="just">
              <a:buNone/>
            </a:pPr>
            <a:endParaRPr lang="en-US" sz="1000" b="1" dirty="0">
              <a:latin typeface="Calibri" pitchFamily="34" charset="0"/>
              <a:cs typeface="Calibri" pitchFamily="34" charset="0"/>
            </a:endParaRPr>
          </a:p>
          <a:p>
            <a:pPr algn="just">
              <a:buFontTx/>
              <a:buChar char="-"/>
            </a:pPr>
            <a:r>
              <a:rPr lang="vi-VN" sz="1800" b="1" dirty="0" smtClean="0">
                <a:latin typeface="Calibri" pitchFamily="34" charset="0"/>
                <a:cs typeface="Calibri" pitchFamily="34" charset="0"/>
              </a:rPr>
              <a:t>pentru </a:t>
            </a:r>
            <a:r>
              <a:rPr lang="vi-VN" sz="1800" b="1" dirty="0">
                <a:latin typeface="Calibri" pitchFamily="34" charset="0"/>
                <a:cs typeface="Calibri" pitchFamily="34" charset="0"/>
              </a:rPr>
              <a:t>o serie simplă</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FontTx/>
              <a:buChar char="-"/>
            </a:pPr>
            <a:endParaRPr lang="en-US" sz="1800" dirty="0" smtClean="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FontTx/>
              <a:buChar char="-"/>
            </a:pPr>
            <a:endParaRPr lang="en-US" sz="1800" dirty="0" smtClean="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FontTx/>
              <a:buChar char="-"/>
            </a:pPr>
            <a:endParaRPr lang="en-US" sz="1800" dirty="0" smtClean="0">
              <a:latin typeface="Calibri" pitchFamily="34" charset="0"/>
              <a:cs typeface="Calibri" pitchFamily="34" charset="0"/>
            </a:endParaRPr>
          </a:p>
          <a:p>
            <a:pPr algn="just">
              <a:buFontTx/>
              <a:buChar char="-"/>
            </a:pPr>
            <a:endParaRPr lang="en-US" sz="1000" dirty="0">
              <a:latin typeface="Calibri" pitchFamily="34" charset="0"/>
              <a:cs typeface="Calibri" pitchFamily="34" charset="0"/>
            </a:endParaRPr>
          </a:p>
          <a:p>
            <a:pPr algn="just">
              <a:buFontTx/>
              <a:buChar char="-"/>
            </a:pPr>
            <a:r>
              <a:rPr lang="vi-VN" sz="1800" b="1" dirty="0">
                <a:latin typeface="Calibri" pitchFamily="34" charset="0"/>
                <a:cs typeface="Calibri" pitchFamily="34" charset="0"/>
              </a:rPr>
              <a:t>pentru o serie de distribuţie pe variante</a:t>
            </a:r>
            <a:r>
              <a:rPr lang="vi-VN" sz="1800" dirty="0">
                <a:latin typeface="Calibri" pitchFamily="34" charset="0"/>
                <a:cs typeface="Calibri" pitchFamily="34" charset="0"/>
              </a:rPr>
              <a:t>, modul este egal cu varianta căreia </a:t>
            </a:r>
            <a:r>
              <a:rPr lang="vi-VN" sz="1800" dirty="0" smtClean="0">
                <a:latin typeface="Calibri" pitchFamily="34" charset="0"/>
                <a:cs typeface="Calibri" pitchFamily="34" charset="0"/>
              </a:rPr>
              <a:t>îi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corespunde </a:t>
            </a:r>
            <a:r>
              <a:rPr lang="vi-VN" sz="1800" dirty="0">
                <a:latin typeface="Calibri" pitchFamily="34" charset="0"/>
                <a:cs typeface="Calibri" pitchFamily="34" charset="0"/>
              </a:rPr>
              <a:t>frecvenţa absolută sau relativă maximă.</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4096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341" y="2204864"/>
            <a:ext cx="7668344" cy="21159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4340" y="4941168"/>
            <a:ext cx="7608059" cy="1533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253585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a:latin typeface="Calibri" pitchFamily="34" charset="0"/>
                <a:cs typeface="Calibri" pitchFamily="34" charset="0"/>
              </a:rPr>
              <a:t>Indicatorii medii de poziţie sunt: </a:t>
            </a:r>
            <a:r>
              <a:rPr lang="vi-VN" sz="1800" b="1" dirty="0">
                <a:latin typeface="Calibri" pitchFamily="34" charset="0"/>
                <a:cs typeface="Calibri" pitchFamily="34" charset="0"/>
              </a:rPr>
              <a:t>modul şi mediana</a:t>
            </a:r>
            <a:r>
              <a:rPr lang="vi-VN" sz="1800" dirty="0">
                <a:latin typeface="Calibri" pitchFamily="34" charset="0"/>
                <a:cs typeface="Calibri" pitchFamily="34" charset="0"/>
              </a:rPr>
              <a:t>. Mediana </a:t>
            </a:r>
            <a:r>
              <a:rPr lang="vi-VN" sz="1800" dirty="0" smtClean="0">
                <a:latin typeface="Calibri" pitchFamily="34" charset="0"/>
                <a:cs typeface="Calibri" pitchFamily="34" charset="0"/>
              </a:rPr>
              <a:t>face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parte </a:t>
            </a:r>
            <a:r>
              <a:rPr lang="vi-VN" sz="1800" dirty="0">
                <a:latin typeface="Calibri" pitchFamily="34" charset="0"/>
                <a:cs typeface="Calibri" pitchFamily="34" charset="0"/>
              </a:rPr>
              <a:t>din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indicatorii </a:t>
            </a:r>
            <a:r>
              <a:rPr lang="vi-VN" sz="1800" dirty="0">
                <a:latin typeface="Calibri" pitchFamily="34" charset="0"/>
                <a:cs typeface="Calibri" pitchFamily="34" charset="0"/>
              </a:rPr>
              <a:t>(mai generali) de poziţie, numiţi cuantile, alături </a:t>
            </a:r>
            <a:r>
              <a:rPr lang="vi-VN" sz="1800" dirty="0" smtClean="0">
                <a:latin typeface="Calibri" pitchFamily="34" charset="0"/>
                <a:cs typeface="Calibri" pitchFamily="34" charset="0"/>
              </a:rPr>
              <a:t>de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cuartile</a:t>
            </a:r>
            <a:r>
              <a:rPr lang="vi-VN" sz="1800" dirty="0">
                <a:latin typeface="Calibri" pitchFamily="34" charset="0"/>
                <a:cs typeface="Calibri" pitchFamily="34" charset="0"/>
              </a:rPr>
              <a:t>, decile etc</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În cazul seriilor de distribuţie de frecvenţe pe </a:t>
            </a:r>
            <a:r>
              <a:rPr lang="vi-VN" sz="1800" b="1" dirty="0">
                <a:latin typeface="Calibri" pitchFamily="34" charset="0"/>
                <a:cs typeface="Calibri" pitchFamily="34" charset="0"/>
              </a:rPr>
              <a:t>intervale de variaţie</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determinarea </a:t>
            </a:r>
            <a:r>
              <a:rPr lang="vi-VN" sz="1800" dirty="0">
                <a:latin typeface="Calibri" pitchFamily="34" charset="0"/>
                <a:cs typeface="Calibri" pitchFamily="34" charset="0"/>
              </a:rPr>
              <a:t>modului presupune mai întâi, identificarea intervalului cu </a:t>
            </a:r>
            <a:r>
              <a:rPr lang="vi-VN" sz="1800" dirty="0" smtClean="0">
                <a:latin typeface="Calibri" pitchFamily="34" charset="0"/>
                <a:cs typeface="Calibri" pitchFamily="34" charset="0"/>
              </a:rPr>
              <a:t>frecvenţă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maximă </a:t>
            </a:r>
            <a:r>
              <a:rPr lang="vi-VN" sz="1800" dirty="0">
                <a:latin typeface="Calibri" pitchFamily="34" charset="0"/>
                <a:cs typeface="Calibri" pitchFamily="34" charset="0"/>
              </a:rPr>
              <a:t>(int M</a:t>
            </a:r>
            <a:r>
              <a:rPr lang="vi-VN" sz="1800" baseline="-25000" dirty="0">
                <a:latin typeface="Calibri" pitchFamily="34" charset="0"/>
                <a:cs typeface="Calibri" pitchFamily="34" charset="0"/>
              </a:rPr>
              <a:t>0</a:t>
            </a:r>
            <a:r>
              <a:rPr lang="vi-VN" sz="1800" dirty="0">
                <a:latin typeface="Calibri" pitchFamily="34" charset="0"/>
                <a:cs typeface="Calibri" pitchFamily="34" charset="0"/>
              </a:rPr>
              <a:t>). Apoi</a:t>
            </a:r>
            <a:r>
              <a:rPr lang="vi-VN" sz="1800" b="1" dirty="0">
                <a:latin typeface="Calibri" pitchFamily="34" charset="0"/>
                <a:cs typeface="Calibri" pitchFamily="34" charset="0"/>
              </a:rPr>
              <a:t>, modul </a:t>
            </a:r>
            <a:r>
              <a:rPr lang="vi-VN" sz="1800" dirty="0">
                <a:latin typeface="Calibri" pitchFamily="34" charset="0"/>
                <a:cs typeface="Calibri" pitchFamily="34" charset="0"/>
              </a:rPr>
              <a:t>se poate determina conform relaţiei</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409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630971"/>
            <a:ext cx="3152775" cy="809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3645024"/>
            <a:ext cx="7632848"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29676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04664"/>
            <a:ext cx="7267575" cy="314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9633" y="4149080"/>
            <a:ext cx="4943475" cy="714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41025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a:latin typeface="Calibri" pitchFamily="34" charset="0"/>
                <a:cs typeface="Calibri" pitchFamily="34" charset="0"/>
              </a:rPr>
              <a:t>O distribuţie cu un singur mod se numeşte </a:t>
            </a:r>
            <a:r>
              <a:rPr lang="vi-VN" sz="1800" b="1" dirty="0">
                <a:latin typeface="Calibri" pitchFamily="34" charset="0"/>
                <a:cs typeface="Calibri" pitchFamily="34" charset="0"/>
              </a:rPr>
              <a:t>unimodală </a:t>
            </a:r>
            <a:r>
              <a:rPr lang="vi-VN" sz="1800" dirty="0">
                <a:latin typeface="Calibri" pitchFamily="34" charset="0"/>
                <a:cs typeface="Calibri" pitchFamily="34" charset="0"/>
              </a:rPr>
              <a:t>(fig. 3.3a</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o </a:t>
            </a:r>
            <a:r>
              <a:rPr lang="vi-VN" sz="1800" dirty="0">
                <a:latin typeface="Calibri" pitchFamily="34" charset="0"/>
                <a:cs typeface="Calibri" pitchFamily="34" charset="0"/>
              </a:rPr>
              <a:t>distribuţie este </a:t>
            </a:r>
            <a:r>
              <a:rPr lang="vi-VN" sz="1800" b="1" dirty="0">
                <a:latin typeface="Calibri" pitchFamily="34" charset="0"/>
                <a:cs typeface="Calibri" pitchFamily="34" charset="0"/>
              </a:rPr>
              <a:t>bimodală</a:t>
            </a:r>
            <a:r>
              <a:rPr lang="vi-VN" sz="1800" dirty="0">
                <a:latin typeface="Calibri" pitchFamily="34" charset="0"/>
                <a:cs typeface="Calibri" pitchFamily="34" charset="0"/>
              </a:rPr>
              <a:t> dacă are două valori dominante (moduri) (fig</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3.3b</a:t>
            </a:r>
            <a:r>
              <a:rPr lang="vi-VN" sz="1800" dirty="0">
                <a:latin typeface="Calibri" pitchFamily="34" charset="0"/>
                <a:cs typeface="Calibri" pitchFamily="34" charset="0"/>
              </a:rPr>
              <a:t>) şi </a:t>
            </a:r>
            <a:r>
              <a:rPr lang="vi-VN" sz="1800" b="1" dirty="0">
                <a:latin typeface="Calibri" pitchFamily="34" charset="0"/>
                <a:cs typeface="Calibri" pitchFamily="34" charset="0"/>
              </a:rPr>
              <a:t>multimodală</a:t>
            </a:r>
            <a:r>
              <a:rPr lang="vi-VN" sz="1800" dirty="0">
                <a:latin typeface="Calibri" pitchFamily="34" charset="0"/>
                <a:cs typeface="Calibri" pitchFamily="34" charset="0"/>
              </a:rPr>
              <a:t> dacă are mai mult de două moduri (fig. 3.3c</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419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700808"/>
            <a:ext cx="6924675"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410484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b="1" dirty="0">
                <a:latin typeface="Calibri" pitchFamily="34" charset="0"/>
                <a:cs typeface="Calibri" pitchFamily="34" charset="0"/>
              </a:rPr>
              <a:t>Mediana </a:t>
            </a:r>
            <a:r>
              <a:rPr lang="vi-VN" sz="1800" dirty="0">
                <a:latin typeface="Calibri" pitchFamily="34" charset="0"/>
                <a:cs typeface="Calibri" pitchFamily="34" charset="0"/>
              </a:rPr>
              <a:t>face parte din categoria cuantilelor alături de quartile, decile. Cuvântul mediană provine din cuvântul latin “medius” care înseamnă “mijloc</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Mediana reprezintă acea valoare a unei serii ordonate crescător sau descrescător care împarte seria în două părţi egale, aşa încât 50% din termenii seriei au valori mai mici decât mediana, iar 50% mai mari decât mediana</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Un avantaj al medianei faţă de medie este acela că poate fi utilizată în caracterizarea tendinţei centrale pentru o serie de date măsurate pe o scară ordinală. Mediana ia în consideraţie doar poziţia termenilor în serie, nu şi mărimea acestor valori, deci mediana nu este supusă influenţei valorilor foarte mari sau foarte mici care sunt lăsate în afara seriei.</a:t>
            </a: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14009630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28604"/>
            <a:ext cx="8784976" cy="5697559"/>
          </a:xfrm>
        </p:spPr>
        <p:txBody>
          <a:bodyPr>
            <a:normAutofit/>
          </a:bodyPr>
          <a:lstStyle/>
          <a:p>
            <a:pPr algn="just">
              <a:buNone/>
            </a:pPr>
            <a:r>
              <a:rPr lang="vi-VN" sz="1800" b="1" dirty="0">
                <a:latin typeface="Calibri" pitchFamily="34" charset="0"/>
                <a:cs typeface="Calibri" pitchFamily="34" charset="0"/>
              </a:rPr>
              <a:t>Calculul </a:t>
            </a:r>
            <a:r>
              <a:rPr lang="vi-VN" sz="1800" b="1" dirty="0" smtClean="0">
                <a:latin typeface="Calibri" pitchFamily="34" charset="0"/>
                <a:cs typeface="Calibri" pitchFamily="34" charset="0"/>
              </a:rPr>
              <a:t>medianei</a:t>
            </a:r>
            <a:r>
              <a:rPr lang="en-US" sz="1800" b="1" dirty="0" smtClean="0">
                <a:latin typeface="Calibri" pitchFamily="34" charset="0"/>
                <a:cs typeface="Calibri" pitchFamily="34" charset="0"/>
              </a:rPr>
              <a:t> </a:t>
            </a:r>
            <a:r>
              <a:rPr lang="vi-VN" sz="1800" b="1" dirty="0" smtClean="0">
                <a:latin typeface="Calibri" pitchFamily="34" charset="0"/>
                <a:cs typeface="Calibri" pitchFamily="34" charset="0"/>
              </a:rPr>
              <a:t>pentru </a:t>
            </a:r>
            <a:r>
              <a:rPr lang="vi-VN" sz="1800" b="1" dirty="0">
                <a:latin typeface="Calibri" pitchFamily="34" charset="0"/>
                <a:cs typeface="Calibri" pitchFamily="34" charset="0"/>
              </a:rPr>
              <a:t>o serie simplă (pentru date negrupate</a:t>
            </a:r>
            <a:r>
              <a:rPr lang="vi-VN" sz="1800" b="1" dirty="0" smtClean="0">
                <a:latin typeface="Calibri" pitchFamily="34" charset="0"/>
                <a:cs typeface="Calibri" pitchFamily="34" charset="0"/>
              </a:rPr>
              <a:t>),</a:t>
            </a:r>
            <a:r>
              <a:rPr lang="en-US" sz="1800" b="1" dirty="0" smtClean="0">
                <a:latin typeface="Calibri" pitchFamily="34" charset="0"/>
                <a:cs typeface="Calibri" pitchFamily="34" charset="0"/>
              </a:rPr>
              <a:t> </a:t>
            </a:r>
            <a:r>
              <a:rPr lang="vi-VN" sz="1800" b="1" dirty="0" smtClean="0">
                <a:latin typeface="Calibri" pitchFamily="34" charset="0"/>
                <a:cs typeface="Calibri" pitchFamily="34" charset="0"/>
              </a:rPr>
              <a:t> </a:t>
            </a:r>
            <a:r>
              <a:rPr lang="vi-VN" sz="1800" b="1" dirty="0">
                <a:latin typeface="Calibri" pitchFamily="34" charset="0"/>
                <a:cs typeface="Calibri" pitchFamily="34" charset="0"/>
              </a:rPr>
              <a:t>întâlnim două situaţii</a:t>
            </a:r>
            <a:r>
              <a:rPr lang="vi-VN" sz="1800" b="1" dirty="0" smtClean="0">
                <a:latin typeface="Calibri" pitchFamily="34" charset="0"/>
                <a:cs typeface="Calibri" pitchFamily="34" charset="0"/>
              </a:rPr>
              <a:t>:</a:t>
            </a:r>
            <a:endParaRPr lang="en-US" sz="1800" b="1" dirty="0" smtClean="0">
              <a:latin typeface="Calibri" pitchFamily="34" charset="0"/>
              <a:cs typeface="Calibri" pitchFamily="34" charset="0"/>
            </a:endParaRPr>
          </a:p>
          <a:p>
            <a:pPr algn="just"/>
            <a:endParaRPr lang="vi-VN" sz="1800" b="1" dirty="0">
              <a:latin typeface="Calibri" pitchFamily="34" charset="0"/>
              <a:cs typeface="Calibri" pitchFamily="34" charset="0"/>
            </a:endParaRPr>
          </a:p>
          <a:p>
            <a:pPr algn="just">
              <a:buNone/>
            </a:pPr>
            <a:r>
              <a:rPr lang="vi-VN" sz="1800" dirty="0">
                <a:latin typeface="Calibri" pitchFamily="34" charset="0"/>
                <a:cs typeface="Calibri" pitchFamily="34" charset="0"/>
              </a:rPr>
              <a:t>- </a:t>
            </a:r>
            <a:r>
              <a:rPr lang="vi-VN" sz="1800" dirty="0">
                <a:solidFill>
                  <a:srgbClr val="FF0000"/>
                </a:solidFill>
                <a:latin typeface="Calibri" pitchFamily="34" charset="0"/>
                <a:cs typeface="Calibri" pitchFamily="34" charset="0"/>
              </a:rPr>
              <a:t>seria are un număr impar de termeni – </a:t>
            </a:r>
            <a:r>
              <a:rPr lang="vi-VN" sz="1800" dirty="0">
                <a:latin typeface="Calibri" pitchFamily="34" charset="0"/>
                <a:cs typeface="Calibri" pitchFamily="34" charset="0"/>
              </a:rPr>
              <a:t>atunci mediana este egală cu termenul central al seriei ordonate crescător sau descrescător.</a:t>
            </a:r>
          </a:p>
          <a:p>
            <a:pPr algn="just">
              <a:buNone/>
            </a:pPr>
            <a:r>
              <a:rPr lang="vi-VN" sz="1800" dirty="0">
                <a:latin typeface="Calibri" pitchFamily="34" charset="0"/>
                <a:cs typeface="Calibri" pitchFamily="34" charset="0"/>
              </a:rPr>
              <a:t>Se cunoaşte următorul set de valori ale unei caracteristici:</a:t>
            </a:r>
          </a:p>
          <a:p>
            <a:pPr algn="just">
              <a:buNone/>
            </a:pPr>
            <a:r>
              <a:rPr lang="vi-VN" sz="1800" dirty="0">
                <a:latin typeface="Calibri" pitchFamily="34" charset="0"/>
                <a:cs typeface="Calibri" pitchFamily="34" charset="0"/>
              </a:rPr>
              <a:t>5 7 4 9 12 3 10</a:t>
            </a:r>
          </a:p>
          <a:p>
            <a:pPr algn="just">
              <a:buNone/>
            </a:pPr>
            <a:r>
              <a:rPr lang="vi-VN" sz="1800" dirty="0">
                <a:latin typeface="Calibri" pitchFamily="34" charset="0"/>
                <a:cs typeface="Calibri" pitchFamily="34" charset="0"/>
              </a:rPr>
              <a:t>Ordonăm seria crescător</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en-US" sz="1800" dirty="0" smtClean="0">
                <a:latin typeface="Calibri" pitchFamily="34" charset="0"/>
                <a:cs typeface="Calibri" pitchFamily="34" charset="0"/>
              </a:rPr>
              <a:t>- </a:t>
            </a:r>
            <a:r>
              <a:rPr lang="vi-VN" sz="1800" dirty="0" smtClean="0">
                <a:solidFill>
                  <a:srgbClr val="FF0000"/>
                </a:solidFill>
                <a:latin typeface="Calibri" pitchFamily="34" charset="0"/>
                <a:cs typeface="Calibri" pitchFamily="34" charset="0"/>
              </a:rPr>
              <a:t>seria </a:t>
            </a:r>
            <a:r>
              <a:rPr lang="vi-VN" sz="1800" dirty="0">
                <a:solidFill>
                  <a:srgbClr val="FF0000"/>
                </a:solidFill>
                <a:latin typeface="Calibri" pitchFamily="34" charset="0"/>
                <a:cs typeface="Calibri" pitchFamily="34" charset="0"/>
              </a:rPr>
              <a:t>are un număr par de termeni</a:t>
            </a:r>
            <a:r>
              <a:rPr lang="vi-VN" sz="1800" dirty="0">
                <a:latin typeface="Calibri" pitchFamily="34" charset="0"/>
                <a:cs typeface="Calibri" pitchFamily="34" charset="0"/>
              </a:rPr>
              <a:t>, atunci mediana este egală cu media aritmetică</a:t>
            </a:r>
          </a:p>
          <a:p>
            <a:pPr algn="just">
              <a:buNone/>
            </a:pPr>
            <a:r>
              <a:rPr lang="vi-VN" sz="1800" dirty="0">
                <a:latin typeface="Calibri" pitchFamily="34" charset="0"/>
                <a:cs typeface="Calibri" pitchFamily="34" charset="0"/>
              </a:rPr>
              <a:t>simplă a celor 2 termeni centrali ai seriei ordonate crescător sau descrescător.</a:t>
            </a:r>
          </a:p>
        </p:txBody>
      </p:sp>
      <p:pic>
        <p:nvPicPr>
          <p:cNvPr id="440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780928"/>
            <a:ext cx="3744416" cy="1067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648" y="4649309"/>
            <a:ext cx="3235533"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588167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28604"/>
            <a:ext cx="8784976" cy="5697559"/>
          </a:xfrm>
        </p:spPr>
        <p:txBody>
          <a:bodyPr>
            <a:normAutofit/>
          </a:bodyPr>
          <a:lstStyle/>
          <a:p>
            <a:pPr algn="just">
              <a:buNone/>
            </a:pPr>
            <a:r>
              <a:rPr lang="vi-VN" sz="1800" b="1" dirty="0">
                <a:latin typeface="Calibri" pitchFamily="34" charset="0"/>
                <a:cs typeface="Calibri" pitchFamily="34" charset="0"/>
              </a:rPr>
              <a:t>Calculul </a:t>
            </a:r>
            <a:r>
              <a:rPr lang="vi-VN" sz="1800" b="1" dirty="0" smtClean="0">
                <a:latin typeface="Calibri" pitchFamily="34" charset="0"/>
                <a:cs typeface="Calibri" pitchFamily="34" charset="0"/>
              </a:rPr>
              <a:t>medianei</a:t>
            </a:r>
            <a:r>
              <a:rPr lang="en-US" sz="1800" b="1" dirty="0" smtClean="0">
                <a:latin typeface="Calibri" pitchFamily="34" charset="0"/>
                <a:cs typeface="Calibri" pitchFamily="34" charset="0"/>
              </a:rPr>
              <a:t> </a:t>
            </a:r>
            <a:r>
              <a:rPr lang="vi-VN" sz="1800" b="1" dirty="0">
                <a:latin typeface="Calibri" pitchFamily="34" charset="0"/>
                <a:cs typeface="Calibri" pitchFamily="34" charset="0"/>
              </a:rPr>
              <a:t>pentru o serie de distribuţie de frecvenţe pe variante calculul medianei </a:t>
            </a:r>
            <a:r>
              <a:rPr lang="vi-VN" sz="1800" b="1" dirty="0" smtClean="0">
                <a:latin typeface="Calibri" pitchFamily="34" charset="0"/>
                <a:cs typeface="Calibri" pitchFamily="34" charset="0"/>
              </a:rPr>
              <a:t>comportă</a:t>
            </a:r>
            <a:r>
              <a:rPr lang="en-US" sz="1800" b="1" dirty="0" smtClean="0">
                <a:latin typeface="Calibri" pitchFamily="34" charset="0"/>
                <a:cs typeface="Calibri" pitchFamily="34" charset="0"/>
              </a:rPr>
              <a:t> </a:t>
            </a:r>
            <a:r>
              <a:rPr lang="vi-VN" sz="1800" b="1" dirty="0" smtClean="0">
                <a:latin typeface="Calibri" pitchFamily="34" charset="0"/>
                <a:cs typeface="Calibri" pitchFamily="34" charset="0"/>
              </a:rPr>
              <a:t>următoarele </a:t>
            </a:r>
            <a:r>
              <a:rPr lang="vi-VN" sz="1800" b="1" dirty="0">
                <a:latin typeface="Calibri" pitchFamily="34" charset="0"/>
                <a:cs typeface="Calibri" pitchFamily="34" charset="0"/>
              </a:rPr>
              <a:t>etape:</a:t>
            </a:r>
            <a:endParaRPr lang="en-US" sz="1800" b="1" dirty="0" smtClean="0">
              <a:latin typeface="Calibri" pitchFamily="34" charset="0"/>
              <a:cs typeface="Calibri" pitchFamily="34" charset="0"/>
            </a:endParaRPr>
          </a:p>
        </p:txBody>
      </p:sp>
      <p:pic>
        <p:nvPicPr>
          <p:cNvPr id="450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1" y="1196752"/>
            <a:ext cx="7344816" cy="1877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552" y="3284983"/>
            <a:ext cx="6809260" cy="1711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647" y="4966092"/>
            <a:ext cx="6776165" cy="17749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10866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264696"/>
          </a:xfrm>
        </p:spPr>
        <p:txBody>
          <a:bodyPr>
            <a:normAutofit fontScale="92500" lnSpcReduction="10000"/>
          </a:bodyPr>
          <a:lstStyle/>
          <a:p>
            <a:pPr algn="just">
              <a:buNone/>
            </a:pPr>
            <a:r>
              <a:rPr lang="en-US" sz="1800" b="1" dirty="0" err="1" smtClean="0">
                <a:latin typeface="Calibri" pitchFamily="34" charset="0"/>
                <a:cs typeface="Calibri" pitchFamily="34" charset="0"/>
              </a:rPr>
              <a:t>Concluzie</a:t>
            </a:r>
            <a:r>
              <a:rPr lang="en-US" sz="1800" b="1" dirty="0" smtClean="0">
                <a:latin typeface="Calibri" pitchFamily="34" charset="0"/>
                <a:cs typeface="Calibri" pitchFamily="34" charset="0"/>
              </a:rPr>
              <a:t>:</a:t>
            </a:r>
          </a:p>
          <a:p>
            <a:pPr algn="just">
              <a:buNone/>
            </a:pPr>
            <a:r>
              <a:rPr lang="vi-VN" sz="1800" dirty="0" smtClean="0">
                <a:latin typeface="Calibri" pitchFamily="34" charset="0"/>
                <a:cs typeface="Calibri" pitchFamily="34" charset="0"/>
              </a:rPr>
              <a:t>•</a:t>
            </a:r>
            <a:r>
              <a:rPr lang="vi-VN" sz="1800" dirty="0">
                <a:latin typeface="Calibri" pitchFamily="34" charset="0"/>
                <a:cs typeface="Calibri" pitchFamily="34" charset="0"/>
              </a:rPr>
              <a:t>	Dacă toate observațiile înregistrează aceeași valoare, atunci media este egală cu acea valoare. </a:t>
            </a:r>
            <a:r>
              <a:rPr lang="vi-VN" sz="1800" b="1" dirty="0">
                <a:latin typeface="Calibri" pitchFamily="34" charset="0"/>
                <a:cs typeface="Calibri" pitchFamily="34" charset="0"/>
              </a:rPr>
              <a:t>Media</a:t>
            </a:r>
            <a:r>
              <a:rPr lang="vi-VN" sz="1800" dirty="0">
                <a:latin typeface="Calibri" pitchFamily="34" charset="0"/>
                <a:cs typeface="Calibri" pitchFamily="34" charset="0"/>
              </a:rPr>
              <a:t> are întotdeauna o valoare cuprinsă între valoarea minimă a eșantionului și valoarea maximă a eșantionului. Suma abaterilor individuale ale valorilor unei variabile de la media variabilei este nulă, adică distanțele față de medie se compensează reciproc. Media aritmetică este sensibilă la valori extreme, pentru ca media să fie reprezentativă trebuie ca datele pentru care se calculează media să fie cat mai omogene. Media se calculează doar pentru date </a:t>
            </a:r>
            <a:r>
              <a:rPr lang="vi-VN" sz="1800" dirty="0" smtClean="0">
                <a:latin typeface="Calibri" pitchFamily="34" charset="0"/>
                <a:cs typeface="Calibri" pitchFamily="34" charset="0"/>
              </a:rPr>
              <a:t>cantitative</a:t>
            </a:r>
            <a:r>
              <a:rPr lang="en-US" sz="1800" dirty="0" smtClean="0">
                <a:latin typeface="Calibri" pitchFamily="34" charset="0"/>
                <a:cs typeface="Calibri" pitchFamily="34" charset="0"/>
              </a:rPr>
              <a:t>.</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Calcularea </a:t>
            </a:r>
            <a:r>
              <a:rPr lang="vi-VN" sz="1800" dirty="0">
                <a:latin typeface="Calibri" pitchFamily="34" charset="0"/>
                <a:cs typeface="Calibri" pitchFamily="34" charset="0"/>
              </a:rPr>
              <a:t>mărimilor medii este fezabilă și devine utilă atunci când seria de distribuţie include un număr suficient de mare de valori. Unii practicieni consideră 12 drept numărul minim de observații și văd seturile de date de peste 30 de observații drept ideale. </a:t>
            </a: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	</a:t>
            </a:r>
            <a:r>
              <a:rPr lang="vi-VN" sz="1800" b="1" dirty="0">
                <a:latin typeface="Calibri" pitchFamily="34" charset="0"/>
                <a:cs typeface="Calibri" pitchFamily="34" charset="0"/>
              </a:rPr>
              <a:t>Mediana </a:t>
            </a:r>
            <a:r>
              <a:rPr lang="vi-VN" sz="1800" dirty="0">
                <a:latin typeface="Calibri" pitchFamily="34" charset="0"/>
                <a:cs typeface="Calibri" pitchFamily="34" charset="0"/>
              </a:rPr>
              <a:t>împarte un șir de date în două părți egale, 50% dintre valori sunt mai mici decât mediana, iar 50% dintre valori sunt mai mari decât mediana. Un avantaj al medianei față de medie este acela că poate fi utilizată pentru date măsurate pe scală ordinală. Mediana ia în considerare doar poziția termenilor în serie, nu și mărimea acestor valori, deci mediana nu este supusă influenței valorilor </a:t>
            </a:r>
            <a:r>
              <a:rPr lang="vi-VN" sz="1800" dirty="0" smtClean="0">
                <a:latin typeface="Calibri" pitchFamily="34" charset="0"/>
                <a:cs typeface="Calibri" pitchFamily="34" charset="0"/>
              </a:rPr>
              <a:t>extreme</a:t>
            </a:r>
            <a:r>
              <a:rPr lang="en-US" sz="1800" dirty="0" smtClean="0">
                <a:latin typeface="Calibri" pitchFamily="34" charset="0"/>
                <a:cs typeface="Calibri" pitchFamily="34" charset="0"/>
              </a:rPr>
              <a:t>.</a:t>
            </a: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	</a:t>
            </a:r>
            <a:r>
              <a:rPr lang="vi-VN" sz="1800" b="1" dirty="0">
                <a:latin typeface="Calibri" pitchFamily="34" charset="0"/>
                <a:cs typeface="Calibri" pitchFamily="34" charset="0"/>
              </a:rPr>
              <a:t>Modul</a:t>
            </a:r>
            <a:r>
              <a:rPr lang="vi-VN" sz="1800" dirty="0">
                <a:latin typeface="Calibri" pitchFamily="34" charset="0"/>
                <a:cs typeface="Calibri" pitchFamily="34" charset="0"/>
              </a:rPr>
              <a:t> este o măsură folosită des în analiza eșantioanelor de dimensiuni mari, unde suntem interesați de valoarea cea mai des întâlnită. Spre deosebire de medie și mediană, modul nu este influențat de numărul de termeni ai eșantionului. </a:t>
            </a:r>
          </a:p>
        </p:txBody>
      </p:sp>
    </p:spTree>
    <p:extLst>
      <p:ext uri="{BB962C8B-B14F-4D97-AF65-F5344CB8AC3E}">
        <p14:creationId xmlns="" xmlns:p14="http://schemas.microsoft.com/office/powerpoint/2010/main" val="29068781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063" y="1149350"/>
            <a:ext cx="8905875" cy="456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74912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ro-RO" b="1" dirty="0" smtClean="0">
                <a:solidFill>
                  <a:schemeClr val="tx1"/>
                </a:solidFill>
                <a:latin typeface="Calibri" pitchFamily="34" charset="0"/>
                <a:cs typeface="Calibri" pitchFamily="34" charset="0"/>
              </a:rPr>
              <a:t>Recapitulând:</a:t>
            </a:r>
          </a:p>
          <a:p>
            <a:pPr algn="just">
              <a:buNone/>
            </a:pPr>
            <a:endParaRPr lang="ro-RO" sz="1800"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Putem lua un </a:t>
            </a:r>
            <a:r>
              <a:rPr lang="ro-RO" b="1" dirty="0" smtClean="0">
                <a:solidFill>
                  <a:schemeClr val="tx1"/>
                </a:solidFill>
                <a:latin typeface="Calibri" pitchFamily="34" charset="0"/>
                <a:cs typeface="Calibri" pitchFamily="34" charset="0"/>
              </a:rPr>
              <a:t>eșantion</a:t>
            </a:r>
            <a:r>
              <a:rPr lang="ro-RO" dirty="0" smtClean="0">
                <a:solidFill>
                  <a:schemeClr val="tx1"/>
                </a:solidFill>
                <a:latin typeface="Calibri" pitchFamily="34" charset="0"/>
                <a:cs typeface="Calibri" pitchFamily="34" charset="0"/>
              </a:rPr>
              <a:t> de femei din RO  din </a:t>
            </a:r>
            <a:r>
              <a:rPr lang="ro-RO" b="1" dirty="0" smtClean="0">
                <a:solidFill>
                  <a:schemeClr val="tx1"/>
                </a:solidFill>
                <a:latin typeface="Calibri" pitchFamily="34" charset="0"/>
                <a:cs typeface="Calibri" pitchFamily="34" charset="0"/>
              </a:rPr>
              <a:t>populația</a:t>
            </a:r>
            <a:r>
              <a:rPr lang="ro-RO" dirty="0" smtClean="0">
                <a:solidFill>
                  <a:schemeClr val="tx1"/>
                </a:solidFill>
                <a:latin typeface="Calibri" pitchFamily="34" charset="0"/>
                <a:cs typeface="Calibri" pitchFamily="34" charset="0"/>
              </a:rPr>
              <a:t> tuturor femeilor din RO și  măsurăm înălțimea acestora (</a:t>
            </a:r>
            <a:r>
              <a:rPr lang="ro-RO" b="1" dirty="0" smtClean="0">
                <a:solidFill>
                  <a:schemeClr val="tx1"/>
                </a:solidFill>
                <a:latin typeface="Calibri" pitchFamily="34" charset="0"/>
                <a:cs typeface="Calibri" pitchFamily="34" charset="0"/>
              </a:rPr>
              <a:t>variabila de interes</a:t>
            </a:r>
            <a:r>
              <a:rPr lang="ro-RO" dirty="0" smtClean="0">
                <a:solidFill>
                  <a:schemeClr val="tx1"/>
                </a:solidFill>
                <a:latin typeface="Calibri" pitchFamily="34" charset="0"/>
                <a:cs typeface="Calibri" pitchFamily="34" charset="0"/>
              </a:rPr>
              <a:t>), care ne oferă </a:t>
            </a:r>
            <a:r>
              <a:rPr lang="ro-RO" b="1" dirty="0" smtClean="0">
                <a:solidFill>
                  <a:schemeClr val="tx1"/>
                </a:solidFill>
                <a:latin typeface="Calibri" pitchFamily="34" charset="0"/>
                <a:cs typeface="Calibri" pitchFamily="34" charset="0"/>
              </a:rPr>
              <a:t>datele</a:t>
            </a:r>
            <a:r>
              <a:rPr lang="ro-RO" dirty="0" smtClean="0">
                <a:solidFill>
                  <a:schemeClr val="tx1"/>
                </a:solidFill>
                <a:latin typeface="Calibri" pitchFamily="34" charset="0"/>
                <a:cs typeface="Calibri" pitchFamily="34" charset="0"/>
              </a:rPr>
              <a:t> din analiza. Fiecare femeia din setul nostru de date este o </a:t>
            </a:r>
            <a:r>
              <a:rPr lang="ro-RO" b="1" dirty="0" smtClean="0">
                <a:solidFill>
                  <a:schemeClr val="tx1"/>
                </a:solidFill>
                <a:latin typeface="Calibri" pitchFamily="34" charset="0"/>
                <a:cs typeface="Calibri" pitchFamily="34" charset="0"/>
              </a:rPr>
              <a:t>observație. </a:t>
            </a:r>
          </a:p>
          <a:p>
            <a:pPr algn="just">
              <a:buNone/>
            </a:pPr>
            <a:r>
              <a:rPr lang="ro-RO" dirty="0" smtClean="0">
                <a:solidFill>
                  <a:schemeClr val="tx1"/>
                </a:solidFill>
                <a:latin typeface="Calibri" pitchFamily="34" charset="0"/>
                <a:cs typeface="Calibri" pitchFamily="34" charset="0"/>
              </a:rPr>
              <a:t>Putem calcula apoi înălțimea medie a femeilor din eșantionul nostru, care este </a:t>
            </a:r>
            <a:r>
              <a:rPr lang="ro-RO" b="1" dirty="0" smtClean="0">
                <a:solidFill>
                  <a:schemeClr val="tx1"/>
                </a:solidFill>
                <a:latin typeface="Calibri" pitchFamily="34" charset="0"/>
                <a:cs typeface="Calibri" pitchFamily="34" charset="0"/>
              </a:rPr>
              <a:t>statistica </a:t>
            </a:r>
            <a:r>
              <a:rPr lang="ro-RO" dirty="0" smtClean="0">
                <a:solidFill>
                  <a:schemeClr val="tx1"/>
                </a:solidFill>
                <a:latin typeface="Calibri" pitchFamily="34" charset="0"/>
                <a:cs typeface="Calibri" pitchFamily="34" charset="0"/>
              </a:rPr>
              <a:t>noastră. </a:t>
            </a:r>
          </a:p>
          <a:p>
            <a:pPr algn="just">
              <a:buNone/>
            </a:pPr>
            <a:r>
              <a:rPr lang="ro-RO" dirty="0" smtClean="0">
                <a:solidFill>
                  <a:schemeClr val="tx1"/>
                </a:solidFill>
                <a:latin typeface="Calibri" pitchFamily="34" charset="0"/>
                <a:cs typeface="Calibri" pitchFamily="34" charset="0"/>
              </a:rPr>
              <a:t>Folosim această statistică pentru a face o inferență despre înălțimea medie a tuturor femeilor din țară, care este </a:t>
            </a:r>
            <a:r>
              <a:rPr lang="ro-RO" b="1" dirty="0" smtClean="0">
                <a:solidFill>
                  <a:schemeClr val="tx1"/>
                </a:solidFill>
                <a:latin typeface="Calibri" pitchFamily="34" charset="0"/>
                <a:cs typeface="Calibri" pitchFamily="34" charset="0"/>
              </a:rPr>
              <a:t>parametrul</a:t>
            </a:r>
            <a:r>
              <a:rPr lang="ro-RO" dirty="0" smtClean="0">
                <a:solidFill>
                  <a:schemeClr val="tx1"/>
                </a:solidFill>
                <a:latin typeface="Calibri" pitchFamily="34" charset="0"/>
                <a:cs typeface="Calibri" pitchFamily="34" charset="0"/>
              </a:rPr>
              <a:t>.</a:t>
            </a: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vi-VN" sz="1800" b="1" dirty="0">
                <a:latin typeface="Calibri" pitchFamily="34" charset="0"/>
                <a:cs typeface="Calibri" pitchFamily="34" charset="0"/>
              </a:rPr>
              <a:t>Cuantilele</a:t>
            </a:r>
            <a:r>
              <a:rPr lang="vi-VN" sz="1800" dirty="0">
                <a:latin typeface="Calibri" pitchFamily="34" charset="0"/>
                <a:cs typeface="Calibri" pitchFamily="34" charset="0"/>
              </a:rPr>
              <a:t>, categorie de indicatori de poziţie din care face parte </a:t>
            </a:r>
            <a:r>
              <a:rPr lang="vi-VN" sz="1800" dirty="0" smtClean="0">
                <a:latin typeface="Calibri" pitchFamily="34" charset="0"/>
                <a:cs typeface="Calibri" pitchFamily="34" charset="0"/>
              </a:rPr>
              <a:t>şi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mediana</a:t>
            </a:r>
            <a:r>
              <a:rPr lang="vi-VN" sz="1800" dirty="0">
                <a:latin typeface="Calibri" pitchFamily="34" charset="0"/>
                <a:cs typeface="Calibri" pitchFamily="34" charset="0"/>
              </a:rPr>
              <a:t>, pot fi uşor înţelese intuitiv prin extinderea noţiunii de mediană </a:t>
            </a:r>
            <a:r>
              <a:rPr lang="vi-VN" sz="1800" dirty="0" smtClean="0">
                <a:latin typeface="Calibri" pitchFamily="34" charset="0"/>
                <a:cs typeface="Calibri" pitchFamily="34" charset="0"/>
              </a:rPr>
              <a:t>şi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reprezintă </a:t>
            </a:r>
            <a:r>
              <a:rPr lang="vi-VN" sz="1800" dirty="0">
                <a:latin typeface="Calibri" pitchFamily="34" charset="0"/>
                <a:cs typeface="Calibri" pitchFamily="34" charset="0"/>
              </a:rPr>
              <a:t>valori ce împart seria în părţi egale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a:latin typeface="Calibri" pitchFamily="34" charset="0"/>
                <a:cs typeface="Calibri" pitchFamily="34" charset="0"/>
              </a:rPr>
              <a:t>Cuartilele sunt valori localizate într-o serie ordonată, care împart această serie în patru părţi egale, astfel încât fiecare diviziune conţine 25% din valorile individuale înregistrate pentru acea variabilă numerică. Procedeul de determinare a celor 3 cuartile (Q1, Q2, Q3) este asemănător cu cel de determinare a valorii </a:t>
            </a:r>
            <a:r>
              <a:rPr lang="vi-VN" sz="1800" dirty="0" smtClean="0">
                <a:latin typeface="Calibri" pitchFamily="34" charset="0"/>
                <a:cs typeface="Calibri" pitchFamily="34" charset="0"/>
              </a:rPr>
              <a:t>mediane</a:t>
            </a:r>
            <a:r>
              <a:rPr lang="en-US" sz="1800" dirty="0" smtClean="0">
                <a:latin typeface="Calibri" pitchFamily="34" charset="0"/>
                <a:cs typeface="Calibri" pitchFamily="34" charset="0"/>
              </a:rPr>
              <a:t>.</a:t>
            </a:r>
            <a:endParaRPr lang="vi-VN" sz="1800" dirty="0">
              <a:latin typeface="Calibri" pitchFamily="34" charset="0"/>
              <a:cs typeface="Calibri" pitchFamily="34" charset="0"/>
            </a:endParaRPr>
          </a:p>
        </p:txBody>
      </p:sp>
      <p:pic>
        <p:nvPicPr>
          <p:cNvPr id="542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3140968"/>
            <a:ext cx="3648075" cy="247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70062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480720"/>
          </a:xfrm>
        </p:spPr>
        <p:txBody>
          <a:bodyPr>
            <a:normAutofit lnSpcReduction="10000"/>
          </a:bodyPr>
          <a:lstStyle/>
          <a:p>
            <a:pPr algn="just">
              <a:buNone/>
            </a:pPr>
            <a:r>
              <a:rPr lang="vi-VN" sz="1800" dirty="0">
                <a:latin typeface="Calibri" pitchFamily="34" charset="0"/>
                <a:cs typeface="Calibri" pitchFamily="34" charset="0"/>
              </a:rPr>
              <a:t>Cuartilele împart șirul ordonat de date în patru părți, fiecare parte conținând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aproximativ </a:t>
            </a:r>
            <a:r>
              <a:rPr lang="vi-VN" sz="1800" dirty="0">
                <a:latin typeface="Calibri" pitchFamily="34" charset="0"/>
                <a:cs typeface="Calibri" pitchFamily="34" charset="0"/>
              </a:rPr>
              <a:t>25% din observații.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De </a:t>
            </a:r>
            <a:r>
              <a:rPr lang="vi-VN" sz="1800" dirty="0">
                <a:latin typeface="Calibri" pitchFamily="34" charset="0"/>
                <a:cs typeface="Calibri" pitchFamily="34" charset="0"/>
              </a:rPr>
              <a:t>regulă sunt  trei cuartile care se determină, se începe cu cea care împarte </a:t>
            </a:r>
            <a:r>
              <a:rPr lang="vi-VN" sz="1800" dirty="0" smtClean="0">
                <a:latin typeface="Calibri" pitchFamily="34" charset="0"/>
                <a:cs typeface="Calibri" pitchFamily="34" charset="0"/>
              </a:rPr>
              <a:t>șirul</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ordonat </a:t>
            </a:r>
            <a:r>
              <a:rPr lang="vi-VN" sz="1800" dirty="0">
                <a:latin typeface="Calibri" pitchFamily="34" charset="0"/>
                <a:cs typeface="Calibri" pitchFamily="34" charset="0"/>
              </a:rPr>
              <a:t>în două părți egale, numită cea de-a doua cuartilă, Q2, (care este de fapt mediana). Poziția pe care se află Q2 este </a:t>
            </a:r>
          </a:p>
          <a:p>
            <a:pPr algn="just">
              <a:buNone/>
            </a:pPr>
            <a:r>
              <a:rPr lang="vi-VN" sz="1800" dirty="0">
                <a:latin typeface="Calibri" pitchFamily="34" charset="0"/>
                <a:cs typeface="Calibri" pitchFamily="34" charset="0"/>
              </a:rPr>
              <a:t> </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Rotunjindu-se la cel mai mare întreg se află poziția lui Q2, care este i=13. Rezultă că Q2=80. Pentru a determina poziția i, a cuartilei Q1 (care împarte în două șirul sortat, aflat sub mediană) se folosește formula </a:t>
            </a:r>
          </a:p>
          <a:p>
            <a:pPr algn="just">
              <a:buNone/>
            </a:pPr>
            <a:r>
              <a:rPr lang="vi-VN" sz="1800" dirty="0">
                <a:latin typeface="Calibri" pitchFamily="34" charset="0"/>
                <a:cs typeface="Calibri" pitchFamily="34" charset="0"/>
              </a:rPr>
              <a:t>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 Urmându-se </a:t>
            </a:r>
            <a:r>
              <a:rPr lang="vi-VN" sz="1800" dirty="0">
                <a:latin typeface="Calibri" pitchFamily="34" charset="0"/>
                <a:cs typeface="Calibri" pitchFamily="34" charset="0"/>
              </a:rPr>
              <a:t>același procedeu de a rotunji la cel mai mare întreg se obține poziția cuartilei Q1, i=7. Rezultă că Q1=71. Același procedeu se urmează și pentru Q3 (care care împarte în două șirul sortat, aflat deasupra medianei), poziția acesteia fiind care după rotunjire devine i=19. Rezultă că Q3= 95. Cele 3 cuartile împart șirul de date în 4 parți, fiecare parte reprezentând câte 25% din date.</a:t>
            </a:r>
          </a:p>
          <a:p>
            <a:pPr algn="just">
              <a:buNone/>
            </a:pPr>
            <a:r>
              <a:rPr lang="vi-VN" sz="1800" dirty="0">
                <a:latin typeface="Calibri" pitchFamily="34" charset="0"/>
                <a:cs typeface="Calibri" pitchFamily="34" charset="0"/>
              </a:rPr>
              <a:t> </a:t>
            </a: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p:txBody>
      </p:sp>
      <p:pic>
        <p:nvPicPr>
          <p:cNvPr id="460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226" y="764704"/>
            <a:ext cx="4222750"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63888" y="2420888"/>
            <a:ext cx="1200150" cy="42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7226" y="4152503"/>
            <a:ext cx="1219200" cy="42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27984" y="6210277"/>
            <a:ext cx="1285875" cy="42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717098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ro-RO" sz="1800" dirty="0" smtClean="0">
                <a:latin typeface="Calibri" pitchFamily="34" charset="0"/>
                <a:cs typeface="Calibri" pitchFamily="34" charset="0"/>
              </a:rPr>
              <a:t>După ce s-au stabilit măsurile tendinței centrale ale unui set de date, următorul pas este acela de a investiga </a:t>
            </a:r>
            <a:r>
              <a:rPr lang="ro-RO" sz="1800" b="1" dirty="0" smtClean="0">
                <a:latin typeface="Calibri" pitchFamily="34" charset="0"/>
                <a:cs typeface="Calibri" pitchFamily="34" charset="0"/>
              </a:rPr>
              <a:t>împrăștierea datelor</a:t>
            </a:r>
            <a:r>
              <a:rPr lang="ro-RO" sz="1800" dirty="0" smtClean="0">
                <a:latin typeface="Calibri" pitchFamily="34" charset="0"/>
                <a:cs typeface="Calibri" pitchFamily="34" charset="0"/>
              </a:rPr>
              <a:t>. În acest scop, se vor investiga indicatorii variației: </a:t>
            </a:r>
            <a:r>
              <a:rPr lang="ro-RO" sz="1800" b="1" dirty="0" smtClean="0">
                <a:latin typeface="Calibri" pitchFamily="34" charset="0"/>
                <a:cs typeface="Calibri" pitchFamily="34" charset="0"/>
              </a:rPr>
              <a:t>amplitudinea sau intervalul </a:t>
            </a:r>
            <a:r>
              <a:rPr lang="ro-RO" sz="1800" dirty="0" smtClean="0">
                <a:latin typeface="Calibri" pitchFamily="34" charset="0"/>
                <a:cs typeface="Calibri" pitchFamily="34" charset="0"/>
              </a:rPr>
              <a:t>(range), </a:t>
            </a:r>
            <a:r>
              <a:rPr lang="ro-RO" sz="1800" b="1" dirty="0" smtClean="0">
                <a:latin typeface="Calibri" pitchFamily="34" charset="0"/>
                <a:cs typeface="Calibri" pitchFamily="34" charset="0"/>
              </a:rPr>
              <a:t>dispersia</a:t>
            </a:r>
            <a:r>
              <a:rPr lang="ro-RO" sz="1800" dirty="0" smtClean="0">
                <a:latin typeface="Calibri" pitchFamily="34" charset="0"/>
                <a:cs typeface="Calibri" pitchFamily="34" charset="0"/>
              </a:rPr>
              <a:t> (variance), </a:t>
            </a:r>
            <a:r>
              <a:rPr lang="ro-RO" sz="1800" b="1" dirty="0" smtClean="0">
                <a:latin typeface="Calibri" pitchFamily="34" charset="0"/>
                <a:cs typeface="Calibri" pitchFamily="34" charset="0"/>
              </a:rPr>
              <a:t>abaterea standard </a:t>
            </a:r>
            <a:r>
              <a:rPr lang="ro-RO" sz="1800" dirty="0" smtClean="0">
                <a:latin typeface="Calibri" pitchFamily="34" charset="0"/>
                <a:cs typeface="Calibri" pitchFamily="34" charset="0"/>
              </a:rPr>
              <a:t>(standard deviation) și </a:t>
            </a:r>
            <a:r>
              <a:rPr lang="ro-RO" sz="1800" b="1" dirty="0" smtClean="0">
                <a:latin typeface="Calibri" pitchFamily="34" charset="0"/>
                <a:cs typeface="Calibri" pitchFamily="34" charset="0"/>
              </a:rPr>
              <a:t>coeficientul de variație </a:t>
            </a:r>
            <a:r>
              <a:rPr lang="ro-RO" sz="1800" dirty="0" smtClean="0">
                <a:latin typeface="Calibri" pitchFamily="34" charset="0"/>
                <a:cs typeface="Calibri" pitchFamily="34" charset="0"/>
              </a:rPr>
              <a:t>(coefficient of variation).</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Indicatorii variaţiei pentru o serie statistică se clasifică în:</a:t>
            </a:r>
          </a:p>
          <a:p>
            <a:pPr algn="just"/>
            <a:r>
              <a:rPr lang="ro-RO" sz="1800" b="1" dirty="0" smtClean="0">
                <a:latin typeface="Calibri" pitchFamily="34" charset="0"/>
                <a:cs typeface="Calibri" pitchFamily="34" charset="0"/>
              </a:rPr>
              <a:t>indicatori simpli ai variaţiei </a:t>
            </a:r>
            <a:r>
              <a:rPr lang="ro-RO" sz="1800" dirty="0" smtClean="0">
                <a:latin typeface="Calibri" pitchFamily="34" charset="0"/>
                <a:cs typeface="Calibri" pitchFamily="34" charset="0"/>
              </a:rPr>
              <a:t>– sunt acei indicatori care arată împrăştierea valorilor</a:t>
            </a:r>
          </a:p>
          <a:p>
            <a:pPr algn="just">
              <a:buNone/>
            </a:pPr>
            <a:r>
              <a:rPr lang="ro-RO" sz="1800" dirty="0" smtClean="0">
                <a:latin typeface="Calibri" pitchFamily="34" charset="0"/>
                <a:cs typeface="Calibri" pitchFamily="34" charset="0"/>
              </a:rPr>
              <a:t>una faţă de alta sau împrăştierea valorilor faţă de o anumită valoare;</a:t>
            </a:r>
            <a:endParaRPr lang="en-US" sz="1800" dirty="0" smtClean="0">
              <a:latin typeface="Calibri" pitchFamily="34" charset="0"/>
              <a:cs typeface="Calibri" pitchFamily="34" charset="0"/>
            </a:endParaRP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amplitudinea </a:t>
            </a:r>
            <a:r>
              <a:rPr lang="vi-VN" sz="1800" dirty="0">
                <a:latin typeface="Calibri" pitchFamily="34" charset="0"/>
                <a:cs typeface="Calibri" pitchFamily="34" charset="0"/>
              </a:rPr>
              <a:t>absolută a variaţiei</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amplitudinea </a:t>
            </a:r>
            <a:r>
              <a:rPr lang="vi-VN" sz="1800" dirty="0">
                <a:latin typeface="Calibri" pitchFamily="34" charset="0"/>
                <a:cs typeface="Calibri" pitchFamily="34" charset="0"/>
              </a:rPr>
              <a:t>relativă a variaţiei</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abaterile </a:t>
            </a:r>
            <a:r>
              <a:rPr lang="vi-VN" sz="1800" dirty="0">
                <a:latin typeface="Calibri" pitchFamily="34" charset="0"/>
                <a:cs typeface="Calibri" pitchFamily="34" charset="0"/>
              </a:rPr>
              <a:t>individuale </a:t>
            </a:r>
            <a:r>
              <a:rPr lang="vi-VN" sz="1800" dirty="0" smtClean="0">
                <a:latin typeface="Calibri" pitchFamily="34" charset="0"/>
                <a:cs typeface="Calibri" pitchFamily="34" charset="0"/>
              </a:rPr>
              <a:t>absolute</a:t>
            </a:r>
            <a:r>
              <a:rPr lang="en-US" sz="1800" dirty="0" smtClean="0">
                <a:latin typeface="Calibri" pitchFamily="34" charset="0"/>
                <a:cs typeface="Calibri" pitchFamily="34" charset="0"/>
              </a:rPr>
              <a:t>)</a:t>
            </a: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r>
              <a:rPr lang="ro-RO" sz="1800" b="1" dirty="0" smtClean="0">
                <a:latin typeface="Calibri" pitchFamily="34" charset="0"/>
                <a:cs typeface="Calibri" pitchFamily="34" charset="0"/>
              </a:rPr>
              <a:t>indicatori sintetici ai variaţiei </a:t>
            </a:r>
            <a:r>
              <a:rPr lang="ro-RO" sz="1800" dirty="0" smtClean="0">
                <a:latin typeface="Calibri" pitchFamily="34" charset="0"/>
                <a:cs typeface="Calibri" pitchFamily="34" charset="0"/>
              </a:rPr>
              <a:t>– care iau în considerare toţi termenii seriei în </a:t>
            </a:r>
          </a:p>
          <a:p>
            <a:pPr marL="109728" indent="0" algn="just">
              <a:buNone/>
            </a:pPr>
            <a:r>
              <a:rPr lang="ro-RO" sz="1800" dirty="0" smtClean="0">
                <a:latin typeface="Calibri" pitchFamily="34" charset="0"/>
                <a:cs typeface="Calibri" pitchFamily="34" charset="0"/>
              </a:rPr>
              <a:t>calculul lor, sintetizând într-o singură valoare întreaga împrăştiere din serie.</a:t>
            </a:r>
          </a:p>
          <a:p>
            <a:pPr algn="just">
              <a:buNone/>
            </a:pPr>
            <a:r>
              <a:rPr lang="en-US" sz="1800" dirty="0" smtClean="0">
                <a:latin typeface="Calibri" pitchFamily="34" charset="0"/>
                <a:cs typeface="Calibri" pitchFamily="34" charset="0"/>
              </a:rPr>
              <a:t>(</a:t>
            </a:r>
            <a:r>
              <a:rPr lang="vi-VN" sz="1800" dirty="0">
                <a:latin typeface="Calibri" pitchFamily="34" charset="0"/>
                <a:cs typeface="Calibri" pitchFamily="34" charset="0"/>
              </a:rPr>
              <a:t>abaterea medie liniară </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dispersia </a:t>
            </a:r>
            <a:r>
              <a:rPr lang="vi-VN" sz="1800" dirty="0">
                <a:latin typeface="Calibri" pitchFamily="34" charset="0"/>
                <a:cs typeface="Calibri" pitchFamily="34" charset="0"/>
              </a:rPr>
              <a:t>(varianţa</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abaterea </a:t>
            </a:r>
            <a:r>
              <a:rPr lang="vi-VN" sz="1800" dirty="0">
                <a:latin typeface="Calibri" pitchFamily="34" charset="0"/>
                <a:cs typeface="Calibri" pitchFamily="34" charset="0"/>
              </a:rPr>
              <a:t>medie pătratică (abatere medie standard sau </a:t>
            </a:r>
            <a:r>
              <a:rPr lang="vi-VN" sz="1800" dirty="0" smtClean="0">
                <a:latin typeface="Calibri" pitchFamily="34" charset="0"/>
                <a:cs typeface="Calibri" pitchFamily="34" charset="0"/>
              </a:rPr>
              <a:t>tip</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coeficientul </a:t>
            </a:r>
            <a:r>
              <a:rPr lang="vi-VN" sz="1800" dirty="0">
                <a:latin typeface="Calibri" pitchFamily="34" charset="0"/>
                <a:cs typeface="Calibri" pitchFamily="34" charset="0"/>
              </a:rPr>
              <a:t>de </a:t>
            </a:r>
            <a:r>
              <a:rPr lang="vi-VN" sz="1800" dirty="0" smtClean="0">
                <a:latin typeface="Calibri" pitchFamily="34" charset="0"/>
                <a:cs typeface="Calibri" pitchFamily="34" charset="0"/>
              </a:rPr>
              <a:t>variaţie</a:t>
            </a:r>
            <a:r>
              <a:rPr lang="en-US" sz="1800" dirty="0" smtClean="0">
                <a:latin typeface="Calibri" pitchFamily="34" charset="0"/>
                <a:cs typeface="Calibri" pitchFamily="34" charset="0"/>
              </a:rPr>
              <a:t>)</a:t>
            </a:r>
          </a:p>
          <a:p>
            <a:pPr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94563384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lnSpcReduction="10000"/>
          </a:bodyPr>
          <a:lstStyle/>
          <a:p>
            <a:pPr algn="just">
              <a:buNone/>
            </a:pPr>
            <a:r>
              <a:rPr lang="vi-VN" sz="1800" b="1" dirty="0" smtClean="0">
                <a:latin typeface="Calibri" pitchFamily="34" charset="0"/>
                <a:cs typeface="Calibri" pitchFamily="34" charset="0"/>
              </a:rPr>
              <a:t>Amplitudinea</a:t>
            </a:r>
            <a:r>
              <a:rPr lang="vi-VN" sz="1800" dirty="0" smtClean="0">
                <a:latin typeface="Calibri" pitchFamily="34" charset="0"/>
                <a:cs typeface="Calibri" pitchFamily="34" charset="0"/>
              </a:rPr>
              <a:t> </a:t>
            </a:r>
            <a:r>
              <a:rPr lang="vi-VN" sz="1800" dirty="0">
                <a:latin typeface="Calibri" pitchFamily="34" charset="0"/>
                <a:cs typeface="Calibri" pitchFamily="34" charset="0"/>
              </a:rPr>
              <a:t>este cea mai simplă măsura a împrăștierii datelor. Se calculează ca fiind diferența dintre valoarea cea mai mare și valoarea cea mai mică din setul de date. Altfel spus, amplitudinea este diferența dintre valoarea maximă și valoarea minimă, range = 100-53=47, neputând fi utilizată în cazul datelor nemărginite la stânga sau la dreapta.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În </a:t>
            </a:r>
            <a:r>
              <a:rPr lang="vi-VN" sz="1800" dirty="0">
                <a:latin typeface="Calibri" pitchFamily="34" charset="0"/>
                <a:cs typeface="Calibri" pitchFamily="34" charset="0"/>
              </a:rPr>
              <a:t>expresie relativă amplitudinea se calculează </a:t>
            </a:r>
            <a:r>
              <a:rPr lang="vi-VN" sz="1800" dirty="0" smtClean="0">
                <a:latin typeface="Calibri" pitchFamily="34" charset="0"/>
                <a:cs typeface="Calibri" pitchFamily="34" charset="0"/>
              </a:rPr>
              <a:t>ca</a:t>
            </a:r>
            <a:r>
              <a:rPr lang="en-US" sz="1800" dirty="0" smtClean="0">
                <a:latin typeface="Calibri" pitchFamily="34" charset="0"/>
                <a:cs typeface="Calibri" pitchFamily="34" charset="0"/>
              </a:rPr>
              <a:t>:</a:t>
            </a: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it-IT" sz="1800" b="1" dirty="0">
                <a:latin typeface="Calibri" pitchFamily="34" charset="0"/>
                <a:cs typeface="Calibri" pitchFamily="34" charset="0"/>
              </a:rPr>
              <a:t>Abaterile individuale absolute </a:t>
            </a:r>
            <a:r>
              <a:rPr lang="it-IT" sz="1800" dirty="0">
                <a:latin typeface="Calibri" pitchFamily="34" charset="0"/>
                <a:cs typeface="Calibri" pitchFamily="34" charset="0"/>
              </a:rPr>
              <a:t>care ne arată împrăştierea fiecărei valori de la </a:t>
            </a:r>
            <a:r>
              <a:rPr lang="it-IT" sz="1800" dirty="0" smtClean="0">
                <a:latin typeface="Calibri" pitchFamily="34" charset="0"/>
                <a:cs typeface="Calibri" pitchFamily="34" charset="0"/>
              </a:rPr>
              <a:t>valoarea medie:</a:t>
            </a:r>
          </a:p>
          <a:p>
            <a:pPr algn="just">
              <a:buNone/>
            </a:pPr>
            <a:endParaRPr lang="it-IT" sz="1800" dirty="0">
              <a:latin typeface="Calibri" pitchFamily="34" charset="0"/>
              <a:cs typeface="Calibri" pitchFamily="34" charset="0"/>
            </a:endParaRPr>
          </a:p>
          <a:p>
            <a:pPr algn="just">
              <a:buNone/>
            </a:pPr>
            <a:r>
              <a:rPr lang="vi-VN" sz="1800" dirty="0">
                <a:latin typeface="Calibri" pitchFamily="34" charset="0"/>
                <a:cs typeface="Calibri" pitchFamily="34" charset="0"/>
              </a:rPr>
              <a:t>O măsura a variabilității care nu este dependentă de valorile extreme dintr-un set de date este </a:t>
            </a:r>
            <a:r>
              <a:rPr lang="vi-VN" sz="1800" b="1" dirty="0">
                <a:latin typeface="Calibri" pitchFamily="34" charset="0"/>
                <a:cs typeface="Calibri" pitchFamily="34" charset="0"/>
              </a:rPr>
              <a:t>amplitudinea intercuartilă</a:t>
            </a:r>
            <a:r>
              <a:rPr lang="vi-VN" sz="1800" dirty="0">
                <a:latin typeface="Calibri" pitchFamily="34" charset="0"/>
                <a:cs typeface="Calibri" pitchFamily="34" charset="0"/>
              </a:rPr>
              <a:t> (interquartile range) și se calculează ca fiind diferența dintre a treia și prima cuartilă. Măsura reprezintă intervalul dintre cele 50% de date aflate în mijlocul distribuției. </a:t>
            </a:r>
          </a:p>
          <a:p>
            <a:pPr algn="just">
              <a:buNone/>
            </a:pPr>
            <a:r>
              <a:rPr lang="vi-VN" sz="1800" dirty="0">
                <a:latin typeface="Calibri" pitchFamily="34" charset="0"/>
                <a:cs typeface="Calibri" pitchFamily="34" charset="0"/>
              </a:rPr>
              <a:t> </a:t>
            </a: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552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1988840"/>
            <a:ext cx="1781175"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84882" y="2780928"/>
            <a:ext cx="2352675" cy="62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53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19449" y="3789040"/>
            <a:ext cx="1285875"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73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08744" y="5769260"/>
            <a:ext cx="1031208" cy="313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91362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vi-VN" sz="1800" b="1" dirty="0">
                <a:latin typeface="Calibri" pitchFamily="34" charset="0"/>
                <a:cs typeface="Calibri" pitchFamily="34" charset="0"/>
              </a:rPr>
              <a:t>Abaterea medie liniară </a:t>
            </a:r>
            <a:r>
              <a:rPr lang="vi-VN" sz="1800" dirty="0" smtClean="0">
                <a:latin typeface="Calibri" pitchFamily="34" charset="0"/>
                <a:cs typeface="Calibri" pitchFamily="34" charset="0"/>
              </a:rPr>
              <a:t>se </a:t>
            </a:r>
            <a:r>
              <a:rPr lang="vi-VN" sz="1800" dirty="0">
                <a:latin typeface="Calibri" pitchFamily="34" charset="0"/>
                <a:cs typeface="Calibri" pitchFamily="34" charset="0"/>
              </a:rPr>
              <a:t>calculează ca o medie aritmetică simplă (în cazul seriilor</a:t>
            </a:r>
          </a:p>
          <a:p>
            <a:pPr algn="just">
              <a:buNone/>
            </a:pPr>
            <a:r>
              <a:rPr lang="vi-VN" sz="1800" dirty="0">
                <a:latin typeface="Calibri" pitchFamily="34" charset="0"/>
                <a:cs typeface="Calibri" pitchFamily="34" charset="0"/>
              </a:rPr>
              <a:t>simple) sau ponderată (în cazul seriilor de distribuţie de frecvenţe) a abaterilor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termenilor</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seriei </a:t>
            </a:r>
            <a:r>
              <a:rPr lang="vi-VN" sz="1800" dirty="0">
                <a:latin typeface="Calibri" pitchFamily="34" charset="0"/>
                <a:cs typeface="Calibri" pitchFamily="34" charset="0"/>
              </a:rPr>
              <a:t>de la media lor în valoare </a:t>
            </a:r>
            <a:r>
              <a:rPr lang="vi-VN" sz="1800" dirty="0" smtClean="0">
                <a:latin typeface="Calibri" pitchFamily="34" charset="0"/>
                <a:cs typeface="Calibri" pitchFamily="34" charset="0"/>
              </a:rPr>
              <a:t>absolută</a:t>
            </a:r>
            <a:r>
              <a:rPr lang="en-US" sz="1800" dirty="0" smtClean="0">
                <a:latin typeface="Calibri" pitchFamily="34" charset="0"/>
                <a:cs typeface="Calibri" pitchFamily="34" charset="0"/>
              </a:rPr>
              <a:t>.</a:t>
            </a:r>
          </a:p>
          <a:p>
            <a:pPr algn="just">
              <a:buNone/>
            </a:pPr>
            <a:endParaRPr lang="en-US" sz="1800" dirty="0">
              <a:latin typeface="Calibri" pitchFamily="34" charset="0"/>
              <a:cs typeface="Calibri" pitchFamily="34" charset="0"/>
            </a:endParaRPr>
          </a:p>
          <a:p>
            <a:pPr algn="just">
              <a:buFontTx/>
              <a:buChar char="-"/>
            </a:pPr>
            <a:r>
              <a:rPr lang="vi-VN" sz="1800" dirty="0" smtClean="0">
                <a:latin typeface="Calibri" pitchFamily="34" charset="0"/>
                <a:cs typeface="Calibri" pitchFamily="34" charset="0"/>
              </a:rPr>
              <a:t>pentru </a:t>
            </a:r>
            <a:r>
              <a:rPr lang="vi-VN" sz="1800" dirty="0">
                <a:latin typeface="Calibri" pitchFamily="34" charset="0"/>
                <a:cs typeface="Calibri" pitchFamily="34" charset="0"/>
              </a:rPr>
              <a:t>o serie simplă</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FontTx/>
              <a:buChar char="-"/>
            </a:pPr>
            <a:endParaRPr lang="en-US" sz="1800" dirty="0" smtClean="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FontTx/>
              <a:buChar char="-"/>
            </a:pPr>
            <a:r>
              <a:rPr lang="en-US" sz="1800" dirty="0" err="1" smtClean="0">
                <a:latin typeface="Calibri" pitchFamily="34" charset="0"/>
                <a:cs typeface="Calibri" pitchFamily="34" charset="0"/>
              </a:rPr>
              <a:t>pentru</a:t>
            </a:r>
            <a:r>
              <a:rPr lang="en-US" sz="1800" dirty="0" smtClean="0">
                <a:latin typeface="Calibri" pitchFamily="34" charset="0"/>
                <a:cs typeface="Calibri" pitchFamily="34" charset="0"/>
              </a:rPr>
              <a:t> </a:t>
            </a:r>
            <a:r>
              <a:rPr lang="en-US" sz="1800" dirty="0">
                <a:latin typeface="Calibri" pitchFamily="34" charset="0"/>
                <a:cs typeface="Calibri" pitchFamily="34" charset="0"/>
              </a:rPr>
              <a:t>o </a:t>
            </a:r>
            <a:r>
              <a:rPr lang="en-US" sz="1800" dirty="0" err="1">
                <a:latin typeface="Calibri" pitchFamily="34" charset="0"/>
                <a:cs typeface="Calibri" pitchFamily="34" charset="0"/>
              </a:rPr>
              <a:t>serie</a:t>
            </a:r>
            <a:r>
              <a:rPr lang="en-US" sz="1800" dirty="0">
                <a:latin typeface="Calibri" pitchFamily="34" charset="0"/>
                <a:cs typeface="Calibri" pitchFamily="34" charset="0"/>
              </a:rPr>
              <a:t> de </a:t>
            </a:r>
            <a:r>
              <a:rPr lang="en-US" sz="1800" dirty="0" err="1">
                <a:latin typeface="Calibri" pitchFamily="34" charset="0"/>
                <a:cs typeface="Calibri" pitchFamily="34" charset="0"/>
              </a:rPr>
              <a:t>distribuţie</a:t>
            </a:r>
            <a:r>
              <a:rPr lang="en-US" sz="1800" dirty="0">
                <a:latin typeface="Calibri" pitchFamily="34" charset="0"/>
                <a:cs typeface="Calibri" pitchFamily="34" charset="0"/>
              </a:rPr>
              <a:t> de </a:t>
            </a:r>
            <a:r>
              <a:rPr lang="en-US" sz="1800" dirty="0" err="1">
                <a:latin typeface="Calibri" pitchFamily="34" charset="0"/>
                <a:cs typeface="Calibri" pitchFamily="34" charset="0"/>
              </a:rPr>
              <a:t>frecvenţe</a:t>
            </a:r>
            <a:r>
              <a:rPr lang="en-US" sz="1800" dirty="0">
                <a:latin typeface="Calibri" pitchFamily="34" charset="0"/>
                <a:cs typeface="Calibri" pitchFamily="34" charset="0"/>
              </a:rPr>
              <a:t> absolute</a:t>
            </a:r>
            <a:r>
              <a:rPr lang="en-US" sz="1800" dirty="0" smtClean="0">
                <a:latin typeface="Calibri" pitchFamily="34" charset="0"/>
                <a:cs typeface="Calibri" pitchFamily="34" charset="0"/>
              </a:rPr>
              <a:t>:</a:t>
            </a:r>
          </a:p>
          <a:p>
            <a:pPr algn="just">
              <a:buFontTx/>
              <a:buChar char="-"/>
            </a:pPr>
            <a:endParaRPr lang="en-US" sz="1800" dirty="0">
              <a:latin typeface="Calibri" pitchFamily="34" charset="0"/>
              <a:cs typeface="Calibri" pitchFamily="34" charset="0"/>
            </a:endParaRPr>
          </a:p>
          <a:p>
            <a:pPr algn="just">
              <a:buFontTx/>
              <a:buChar char="-"/>
            </a:pPr>
            <a:endParaRPr lang="en-US" sz="1800" dirty="0" smtClean="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FontTx/>
              <a:buChar char="-"/>
            </a:pPr>
            <a:endParaRPr lang="en-US" sz="1800" dirty="0" smtClean="0">
              <a:latin typeface="Calibri" pitchFamily="34" charset="0"/>
              <a:cs typeface="Calibri" pitchFamily="34" charset="0"/>
            </a:endParaRPr>
          </a:p>
          <a:p>
            <a:pPr algn="just">
              <a:buFontTx/>
              <a:buChar char="-"/>
            </a:pPr>
            <a:endParaRPr lang="en-US" sz="1800" dirty="0" smtClean="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FontTx/>
              <a:buChar char="-"/>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563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2132856"/>
            <a:ext cx="1476375"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5" y="3717032"/>
            <a:ext cx="147637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245089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vi-VN" sz="1800" b="1" dirty="0">
                <a:latin typeface="Calibri" pitchFamily="34" charset="0"/>
                <a:cs typeface="Calibri" pitchFamily="34" charset="0"/>
              </a:rPr>
              <a:t>Dezavantaje ale abaterii medii liniare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r>
              <a:rPr lang="vi-VN" sz="1800" dirty="0" smtClean="0">
                <a:latin typeface="Calibri" pitchFamily="34" charset="0"/>
                <a:cs typeface="Calibri" pitchFamily="34" charset="0"/>
              </a:rPr>
              <a:t>se </a:t>
            </a:r>
            <a:r>
              <a:rPr lang="vi-VN" sz="1800" dirty="0">
                <a:latin typeface="Calibri" pitchFamily="34" charset="0"/>
                <a:cs typeface="Calibri" pitchFamily="34" charset="0"/>
              </a:rPr>
              <a:t>exprimă în aceeaşi unitate de măsură ca şi caracteristica analizată, deci nu poate </a:t>
            </a:r>
            <a:r>
              <a:rPr lang="vi-VN" sz="1800" dirty="0" smtClean="0">
                <a:latin typeface="Calibri" pitchFamily="34" charset="0"/>
                <a:cs typeface="Calibri" pitchFamily="34" charset="0"/>
              </a:rPr>
              <a:t>fi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utilizată </a:t>
            </a:r>
            <a:r>
              <a:rPr lang="vi-VN" sz="1800" dirty="0">
                <a:latin typeface="Calibri" pitchFamily="34" charset="0"/>
                <a:cs typeface="Calibri" pitchFamily="34" charset="0"/>
              </a:rPr>
              <a:t>la compararea a două sau mai multe serii după caracteristici exprimate </a:t>
            </a:r>
            <a:r>
              <a:rPr lang="vi-VN" sz="1800" dirty="0" smtClean="0">
                <a:latin typeface="Calibri" pitchFamily="34" charset="0"/>
                <a:cs typeface="Calibri" pitchFamily="34" charset="0"/>
              </a:rPr>
              <a:t>în</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unităţi </a:t>
            </a:r>
            <a:r>
              <a:rPr lang="vi-VN" sz="1800" dirty="0">
                <a:latin typeface="Calibri" pitchFamily="34" charset="0"/>
                <a:cs typeface="Calibri" pitchFamily="34" charset="0"/>
              </a:rPr>
              <a:t>de măsură diferite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endParaRPr lang="vi-VN" sz="1800" dirty="0">
              <a:latin typeface="Calibri" pitchFamily="34" charset="0"/>
              <a:cs typeface="Calibri" pitchFamily="34" charset="0"/>
            </a:endParaRPr>
          </a:p>
          <a:p>
            <a:pPr algn="just"/>
            <a:r>
              <a:rPr lang="vi-VN" sz="1800" dirty="0" smtClean="0">
                <a:latin typeface="Calibri" pitchFamily="34" charset="0"/>
                <a:cs typeface="Calibri" pitchFamily="34" charset="0"/>
              </a:rPr>
              <a:t>nu </a:t>
            </a:r>
            <a:r>
              <a:rPr lang="vi-VN" sz="1800" dirty="0">
                <a:latin typeface="Calibri" pitchFamily="34" charset="0"/>
                <a:cs typeface="Calibri" pitchFamily="34" charset="0"/>
              </a:rPr>
              <a:t>ţine seama de semnul algebric</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endParaRPr lang="vi-VN" sz="1800" dirty="0">
              <a:latin typeface="Calibri" pitchFamily="34" charset="0"/>
              <a:cs typeface="Calibri" pitchFamily="34" charset="0"/>
            </a:endParaRPr>
          </a:p>
          <a:p>
            <a:pPr algn="just"/>
            <a:r>
              <a:rPr lang="vi-VN" sz="1800" dirty="0" smtClean="0">
                <a:latin typeface="Calibri" pitchFamily="34" charset="0"/>
                <a:cs typeface="Calibri" pitchFamily="34" charset="0"/>
              </a:rPr>
              <a:t>nu </a:t>
            </a:r>
            <a:r>
              <a:rPr lang="vi-VN" sz="1800" dirty="0">
                <a:latin typeface="Calibri" pitchFamily="34" charset="0"/>
                <a:cs typeface="Calibri" pitchFamily="34" charset="0"/>
              </a:rPr>
              <a:t>ţine seama de faptul că abaterile mai mari în valoare absolută influenţează în </a:t>
            </a:r>
            <a:r>
              <a:rPr lang="vi-VN" sz="1800" dirty="0" smtClean="0">
                <a:latin typeface="Calibri" pitchFamily="34" charset="0"/>
                <a:cs typeface="Calibri" pitchFamily="34" charset="0"/>
              </a:rPr>
              <a:t>mai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mare </a:t>
            </a:r>
            <a:r>
              <a:rPr lang="vi-VN" sz="1800" dirty="0">
                <a:latin typeface="Calibri" pitchFamily="34" charset="0"/>
                <a:cs typeface="Calibri" pitchFamily="34" charset="0"/>
              </a:rPr>
              <a:t>măsură gradul de variaţie al unei caracteristici comparativ cu abaterile mici</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Pentru a înlătura aceste dezavantaje se calculează şi alţi indicatori sintetici ai variaţiei.</a:t>
            </a:r>
          </a:p>
        </p:txBody>
      </p:sp>
    </p:spTree>
    <p:extLst>
      <p:ext uri="{BB962C8B-B14F-4D97-AF65-F5344CB8AC3E}">
        <p14:creationId xmlns="" xmlns:p14="http://schemas.microsoft.com/office/powerpoint/2010/main" val="36407857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404664"/>
            <a:ext cx="6962775" cy="2371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2776389"/>
            <a:ext cx="7000875" cy="248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174718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28604"/>
            <a:ext cx="8496944" cy="6024732"/>
          </a:xfrm>
        </p:spPr>
        <p:txBody>
          <a:bodyPr>
            <a:normAutofit fontScale="92500" lnSpcReduction="10000"/>
          </a:bodyPr>
          <a:lstStyle/>
          <a:p>
            <a:pPr algn="just">
              <a:buNone/>
            </a:pPr>
            <a:r>
              <a:rPr lang="vi-VN" sz="1600" b="1" dirty="0">
                <a:latin typeface="Calibri" pitchFamily="34" charset="0"/>
                <a:cs typeface="Calibri" pitchFamily="34" charset="0"/>
              </a:rPr>
              <a:t>Dispersia</a:t>
            </a:r>
            <a:r>
              <a:rPr lang="vi-VN" sz="1600" dirty="0">
                <a:latin typeface="Calibri" pitchFamily="34" charset="0"/>
                <a:cs typeface="Calibri" pitchFamily="34" charset="0"/>
              </a:rPr>
              <a:t> se calculează ca medie aritmetică simplă (în cazul seriilor simple) </a:t>
            </a:r>
            <a:r>
              <a:rPr lang="vi-VN" sz="1600" dirty="0" smtClean="0">
                <a:latin typeface="Calibri" pitchFamily="34" charset="0"/>
                <a:cs typeface="Calibri" pitchFamily="34" charset="0"/>
              </a:rPr>
              <a:t>sau</a:t>
            </a:r>
            <a:r>
              <a:rPr lang="en-US" sz="1600" dirty="0" smtClean="0">
                <a:latin typeface="Calibri" pitchFamily="34" charset="0"/>
                <a:cs typeface="Calibri" pitchFamily="34" charset="0"/>
              </a:rPr>
              <a:t> </a:t>
            </a:r>
            <a:r>
              <a:rPr lang="vi-VN" sz="1600" dirty="0" smtClean="0">
                <a:latin typeface="Calibri" pitchFamily="34" charset="0"/>
                <a:cs typeface="Calibri" pitchFamily="34" charset="0"/>
              </a:rPr>
              <a:t>ponderată </a:t>
            </a:r>
            <a:r>
              <a:rPr lang="vi-VN" sz="1600" dirty="0">
                <a:latin typeface="Calibri" pitchFamily="34" charset="0"/>
                <a:cs typeface="Calibri" pitchFamily="34" charset="0"/>
              </a:rPr>
              <a:t>(în cazul </a:t>
            </a:r>
            <a:endParaRPr lang="en-US" sz="1600" dirty="0" smtClean="0">
              <a:latin typeface="Calibri" pitchFamily="34" charset="0"/>
              <a:cs typeface="Calibri" pitchFamily="34" charset="0"/>
            </a:endParaRPr>
          </a:p>
          <a:p>
            <a:pPr algn="just">
              <a:buNone/>
            </a:pPr>
            <a:r>
              <a:rPr lang="vi-VN" sz="1600" dirty="0" smtClean="0">
                <a:latin typeface="Calibri" pitchFamily="34" charset="0"/>
                <a:cs typeface="Calibri" pitchFamily="34" charset="0"/>
              </a:rPr>
              <a:t>seriilor </a:t>
            </a:r>
            <a:r>
              <a:rPr lang="vi-VN" sz="1600" dirty="0">
                <a:latin typeface="Calibri" pitchFamily="34" charset="0"/>
                <a:cs typeface="Calibri" pitchFamily="34" charset="0"/>
              </a:rPr>
              <a:t>de distribuţie de frecvenţă) a pătratelor abaterilor </a:t>
            </a:r>
            <a:r>
              <a:rPr lang="vi-VN" sz="1600" dirty="0" smtClean="0">
                <a:latin typeface="Calibri" pitchFamily="34" charset="0"/>
                <a:cs typeface="Calibri" pitchFamily="34" charset="0"/>
              </a:rPr>
              <a:t>termenilor seriei</a:t>
            </a:r>
            <a:r>
              <a:rPr lang="en-US" sz="1600" dirty="0" smtClean="0">
                <a:latin typeface="Calibri" pitchFamily="34" charset="0"/>
                <a:cs typeface="Calibri" pitchFamily="34" charset="0"/>
              </a:rPr>
              <a:t> </a:t>
            </a:r>
            <a:r>
              <a:rPr lang="vi-VN" sz="1600" dirty="0" smtClean="0">
                <a:latin typeface="Calibri" pitchFamily="34" charset="0"/>
                <a:cs typeface="Calibri" pitchFamily="34" charset="0"/>
              </a:rPr>
              <a:t>de </a:t>
            </a:r>
            <a:r>
              <a:rPr lang="vi-VN" sz="1600" dirty="0">
                <a:latin typeface="Calibri" pitchFamily="34" charset="0"/>
                <a:cs typeface="Calibri" pitchFamily="34" charset="0"/>
              </a:rPr>
              <a:t>la tendinţa centrală </a:t>
            </a:r>
            <a:endParaRPr lang="en-US" sz="1600" dirty="0" smtClean="0">
              <a:latin typeface="Calibri" pitchFamily="34" charset="0"/>
              <a:cs typeface="Calibri" pitchFamily="34" charset="0"/>
            </a:endParaRPr>
          </a:p>
          <a:p>
            <a:pPr algn="just">
              <a:buNone/>
            </a:pPr>
            <a:r>
              <a:rPr lang="vi-VN" sz="1600" dirty="0" smtClean="0">
                <a:latin typeface="Calibri" pitchFamily="34" charset="0"/>
                <a:cs typeface="Calibri" pitchFamily="34" charset="0"/>
              </a:rPr>
              <a:t>(</a:t>
            </a:r>
            <a:r>
              <a:rPr lang="vi-VN" sz="1600" dirty="0">
                <a:latin typeface="Calibri" pitchFamily="34" charset="0"/>
                <a:cs typeface="Calibri" pitchFamily="34" charset="0"/>
              </a:rPr>
              <a:t>cel mai adesea media aritmetică</a:t>
            </a:r>
            <a:r>
              <a:rPr lang="vi-VN" sz="1600" dirty="0" smtClean="0">
                <a:latin typeface="Calibri" pitchFamily="34" charset="0"/>
                <a:cs typeface="Calibri" pitchFamily="34" charset="0"/>
              </a:rPr>
              <a:t>).</a:t>
            </a:r>
            <a:endParaRPr lang="en-US" sz="1600" dirty="0" smtClean="0">
              <a:latin typeface="Calibri" pitchFamily="34" charset="0"/>
              <a:cs typeface="Calibri" pitchFamily="34" charset="0"/>
            </a:endParaRPr>
          </a:p>
          <a:p>
            <a:pPr algn="just">
              <a:buNone/>
            </a:pPr>
            <a:endParaRPr lang="en-US" sz="1600" dirty="0">
              <a:latin typeface="Calibri" pitchFamily="34" charset="0"/>
              <a:cs typeface="Calibri" pitchFamily="34" charset="0"/>
            </a:endParaRPr>
          </a:p>
          <a:p>
            <a:pPr algn="just">
              <a:buNone/>
            </a:pPr>
            <a:endParaRPr lang="en-US" sz="1600" dirty="0" smtClean="0">
              <a:latin typeface="Calibri" pitchFamily="34" charset="0"/>
              <a:cs typeface="Calibri" pitchFamily="34" charset="0"/>
            </a:endParaRPr>
          </a:p>
          <a:p>
            <a:pPr algn="just">
              <a:buNone/>
            </a:pPr>
            <a:endParaRPr lang="en-US" sz="1600" dirty="0">
              <a:latin typeface="Calibri" pitchFamily="34" charset="0"/>
              <a:cs typeface="Calibri" pitchFamily="34" charset="0"/>
            </a:endParaRPr>
          </a:p>
          <a:p>
            <a:pPr algn="just">
              <a:buNone/>
            </a:pPr>
            <a:endParaRPr lang="en-US" sz="1600" dirty="0" smtClean="0">
              <a:latin typeface="Calibri" pitchFamily="34" charset="0"/>
              <a:cs typeface="Calibri" pitchFamily="34" charset="0"/>
            </a:endParaRPr>
          </a:p>
          <a:p>
            <a:pPr algn="just">
              <a:buNone/>
            </a:pPr>
            <a:endParaRPr lang="en-US" sz="1600" dirty="0">
              <a:latin typeface="Calibri" pitchFamily="34" charset="0"/>
              <a:cs typeface="Calibri" pitchFamily="34" charset="0"/>
            </a:endParaRPr>
          </a:p>
          <a:p>
            <a:pPr algn="just">
              <a:buNone/>
            </a:pPr>
            <a:endParaRPr lang="en-US" sz="1600" dirty="0" smtClean="0">
              <a:latin typeface="Calibri" pitchFamily="34" charset="0"/>
              <a:cs typeface="Calibri" pitchFamily="34" charset="0"/>
            </a:endParaRPr>
          </a:p>
          <a:p>
            <a:pPr algn="just">
              <a:buNone/>
            </a:pPr>
            <a:endParaRPr lang="en-US" sz="1600" dirty="0">
              <a:latin typeface="Calibri" pitchFamily="34" charset="0"/>
              <a:cs typeface="Calibri" pitchFamily="34" charset="0"/>
            </a:endParaRPr>
          </a:p>
          <a:p>
            <a:pPr algn="just">
              <a:buNone/>
            </a:pPr>
            <a:endParaRPr lang="en-US" sz="1600" dirty="0" smtClean="0">
              <a:latin typeface="Calibri" pitchFamily="34" charset="0"/>
              <a:cs typeface="Calibri" pitchFamily="34" charset="0"/>
            </a:endParaRPr>
          </a:p>
          <a:p>
            <a:pPr algn="just">
              <a:buNone/>
            </a:pPr>
            <a:endParaRPr lang="en-US" sz="1600" dirty="0">
              <a:latin typeface="Calibri" pitchFamily="34" charset="0"/>
              <a:cs typeface="Calibri" pitchFamily="34" charset="0"/>
            </a:endParaRPr>
          </a:p>
          <a:p>
            <a:pPr algn="just">
              <a:buNone/>
            </a:pPr>
            <a:endParaRPr lang="en-US" sz="1600" dirty="0" smtClean="0">
              <a:latin typeface="Calibri" pitchFamily="34" charset="0"/>
              <a:cs typeface="Calibri" pitchFamily="34" charset="0"/>
            </a:endParaRPr>
          </a:p>
          <a:p>
            <a:pPr algn="just">
              <a:buNone/>
            </a:pPr>
            <a:endParaRPr lang="en-US" sz="1600" dirty="0">
              <a:latin typeface="Calibri" pitchFamily="34" charset="0"/>
              <a:cs typeface="Calibri" pitchFamily="34" charset="0"/>
            </a:endParaRPr>
          </a:p>
          <a:p>
            <a:pPr algn="just">
              <a:buNone/>
            </a:pPr>
            <a:endParaRPr lang="en-US" sz="1600" dirty="0" smtClean="0">
              <a:latin typeface="Calibri" pitchFamily="34" charset="0"/>
              <a:cs typeface="Calibri" pitchFamily="34" charset="0"/>
            </a:endParaRPr>
          </a:p>
          <a:p>
            <a:pPr algn="just">
              <a:buNone/>
            </a:pPr>
            <a:r>
              <a:rPr lang="vi-VN" sz="1600" dirty="0" smtClean="0">
                <a:latin typeface="Calibri" pitchFamily="34" charset="0"/>
                <a:cs typeface="Calibri" pitchFamily="34" charset="0"/>
              </a:rPr>
              <a:t>Dacă </a:t>
            </a:r>
            <a:r>
              <a:rPr lang="vi-VN" sz="1600" dirty="0">
                <a:latin typeface="Calibri" pitchFamily="34" charset="0"/>
                <a:cs typeface="Calibri" pitchFamily="34" charset="0"/>
              </a:rPr>
              <a:t>datele provin din eşantioane de volum redus şi le folosim pentru extinderea </a:t>
            </a:r>
            <a:r>
              <a:rPr lang="vi-VN" sz="1600" dirty="0" smtClean="0">
                <a:latin typeface="Calibri" pitchFamily="34" charset="0"/>
                <a:cs typeface="Calibri" pitchFamily="34" charset="0"/>
              </a:rPr>
              <a:t>rezultatelor</a:t>
            </a:r>
            <a:r>
              <a:rPr lang="en-US" sz="1600" dirty="0" smtClean="0">
                <a:latin typeface="Calibri" pitchFamily="34" charset="0"/>
                <a:cs typeface="Calibri" pitchFamily="34" charset="0"/>
              </a:rPr>
              <a:t> </a:t>
            </a:r>
            <a:r>
              <a:rPr lang="vi-VN" sz="1600" dirty="0" smtClean="0">
                <a:latin typeface="Calibri" pitchFamily="34" charset="0"/>
                <a:cs typeface="Calibri" pitchFamily="34" charset="0"/>
              </a:rPr>
              <a:t>la </a:t>
            </a:r>
            <a:r>
              <a:rPr lang="vi-VN" sz="1600" dirty="0">
                <a:latin typeface="Calibri" pitchFamily="34" charset="0"/>
                <a:cs typeface="Calibri" pitchFamily="34" charset="0"/>
              </a:rPr>
              <a:t>nivelul colectivităţii generale (le folosim pentru o inferenţă statistică), atunci în </a:t>
            </a:r>
            <a:r>
              <a:rPr lang="vi-VN" sz="1600" dirty="0" smtClean="0">
                <a:latin typeface="Calibri" pitchFamily="34" charset="0"/>
                <a:cs typeface="Calibri" pitchFamily="34" charset="0"/>
              </a:rPr>
              <a:t>calculul</a:t>
            </a:r>
            <a:r>
              <a:rPr lang="en-US" sz="1600" dirty="0" smtClean="0">
                <a:latin typeface="Calibri" pitchFamily="34" charset="0"/>
                <a:cs typeface="Calibri" pitchFamily="34" charset="0"/>
              </a:rPr>
              <a:t> </a:t>
            </a:r>
            <a:r>
              <a:rPr lang="vi-VN" sz="1600" dirty="0" smtClean="0">
                <a:latin typeface="Calibri" pitchFamily="34" charset="0"/>
                <a:cs typeface="Calibri" pitchFamily="34" charset="0"/>
              </a:rPr>
              <a:t>dispersiei </a:t>
            </a:r>
            <a:r>
              <a:rPr lang="vi-VN" sz="1600" dirty="0">
                <a:latin typeface="Calibri" pitchFamily="34" charset="0"/>
                <a:cs typeface="Calibri" pitchFamily="34" charset="0"/>
              </a:rPr>
              <a:t>la numitor se va folosi (n-1) şi nu “n” fiind astfel dispersia eşantionului </a:t>
            </a:r>
            <a:r>
              <a:rPr lang="vi-VN" sz="1600" dirty="0" smtClean="0">
                <a:latin typeface="Calibri" pitchFamily="34" charset="0"/>
                <a:cs typeface="Calibri" pitchFamily="34" charset="0"/>
              </a:rPr>
              <a:t>un</a:t>
            </a:r>
            <a:r>
              <a:rPr lang="en-US" sz="1600" dirty="0" smtClean="0">
                <a:latin typeface="Calibri" pitchFamily="34" charset="0"/>
                <a:cs typeface="Calibri" pitchFamily="34" charset="0"/>
              </a:rPr>
              <a:t> </a:t>
            </a:r>
            <a:r>
              <a:rPr lang="vi-VN" sz="1600" dirty="0" smtClean="0">
                <a:latin typeface="Calibri" pitchFamily="34" charset="0"/>
                <a:cs typeface="Calibri" pitchFamily="34" charset="0"/>
              </a:rPr>
              <a:t>estimator </a:t>
            </a:r>
            <a:r>
              <a:rPr lang="vi-VN" sz="1600" dirty="0">
                <a:latin typeface="Calibri" pitchFamily="34" charset="0"/>
                <a:cs typeface="Calibri" pitchFamily="34" charset="0"/>
              </a:rPr>
              <a:t>mai bun al dispersiei în colectivitatea generală:</a:t>
            </a:r>
            <a:endParaRPr lang="en-US" sz="16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593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9872" y="1196752"/>
            <a:ext cx="2962275" cy="355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93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08778" y="5805264"/>
            <a:ext cx="1362075" cy="96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21690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vi-VN" sz="1800" dirty="0">
                <a:latin typeface="Calibri" pitchFamily="34" charset="0"/>
                <a:cs typeface="Calibri" pitchFamily="34" charset="0"/>
              </a:rPr>
              <a:t>Dispersia prezintă dezavantajul că este un indicator abstract care nu are o </a:t>
            </a:r>
            <a:r>
              <a:rPr lang="vi-VN" sz="1800" dirty="0" smtClean="0">
                <a:latin typeface="Calibri" pitchFamily="34" charset="0"/>
                <a:cs typeface="Calibri" pitchFamily="34" charset="0"/>
              </a:rPr>
              <a:t>unitate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concretă </a:t>
            </a:r>
            <a:r>
              <a:rPr lang="vi-VN" sz="1800" dirty="0">
                <a:latin typeface="Calibri" pitchFamily="34" charset="0"/>
                <a:cs typeface="Calibri" pitchFamily="34" charset="0"/>
              </a:rPr>
              <a:t>de măsură. Ea arată modul în care gravitează termenii seriei în jurul </a:t>
            </a:r>
            <a:r>
              <a:rPr lang="vi-VN" sz="1800" dirty="0" smtClean="0">
                <a:latin typeface="Calibri" pitchFamily="34" charset="0"/>
                <a:cs typeface="Calibri" pitchFamily="34" charset="0"/>
              </a:rPr>
              <a:t>tendinţei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centrale </a:t>
            </a:r>
            <a:r>
              <a:rPr lang="vi-VN" sz="1800" dirty="0">
                <a:latin typeface="Calibri" pitchFamily="34" charset="0"/>
                <a:cs typeface="Calibri" pitchFamily="34" charset="0"/>
              </a:rPr>
              <a:t>(de obicei media).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Dacă </a:t>
            </a:r>
            <a:r>
              <a:rPr lang="vi-VN" sz="1800" dirty="0">
                <a:latin typeface="Calibri" pitchFamily="34" charset="0"/>
                <a:cs typeface="Calibri" pitchFamily="34" charset="0"/>
              </a:rPr>
              <a:t>dispersia unei serii este egală cu 0, atunci acea serie </a:t>
            </a:r>
            <a:r>
              <a:rPr lang="vi-VN" sz="1800" dirty="0" smtClean="0">
                <a:latin typeface="Calibri" pitchFamily="34" charset="0"/>
                <a:cs typeface="Calibri" pitchFamily="34" charset="0"/>
              </a:rPr>
              <a:t>nu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prezintă </a:t>
            </a:r>
            <a:r>
              <a:rPr lang="vi-VN" sz="1800" dirty="0">
                <a:latin typeface="Calibri" pitchFamily="34" charset="0"/>
                <a:cs typeface="Calibri" pitchFamily="34" charset="0"/>
              </a:rPr>
              <a:t>variaţie, toţi termenii ei fiind egali.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Cu </a:t>
            </a:r>
            <a:r>
              <a:rPr lang="vi-VN" sz="1800" dirty="0">
                <a:latin typeface="Calibri" pitchFamily="34" charset="0"/>
                <a:cs typeface="Calibri" pitchFamily="34" charset="0"/>
              </a:rPr>
              <a:t>cât valoarea dispersiei creşte faţă de zero, </a:t>
            </a:r>
            <a:r>
              <a:rPr lang="vi-VN" sz="1800" dirty="0" smtClean="0">
                <a:latin typeface="Calibri" pitchFamily="34" charset="0"/>
                <a:cs typeface="Calibri" pitchFamily="34" charset="0"/>
              </a:rPr>
              <a:t>cu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atât </a:t>
            </a:r>
            <a:r>
              <a:rPr lang="vi-VN" sz="1800" dirty="0">
                <a:latin typeface="Calibri" pitchFamily="34" charset="0"/>
                <a:cs typeface="Calibri" pitchFamily="34" charset="0"/>
              </a:rPr>
              <a:t>împrăştierea termenilor seriei creşte şi ea</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Este un indicator deosebit de util în studiile statistice, fiind utilizată în </a:t>
            </a:r>
            <a:r>
              <a:rPr lang="vi-VN" sz="1800" dirty="0" smtClean="0">
                <a:latin typeface="Calibri" pitchFamily="34" charset="0"/>
                <a:cs typeface="Calibri" pitchFamily="34" charset="0"/>
              </a:rPr>
              <a:t>calculul</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asimetriei</a:t>
            </a:r>
            <a:r>
              <a:rPr lang="vi-VN" sz="1800" dirty="0">
                <a:latin typeface="Calibri" pitchFamily="34" charset="0"/>
                <a:cs typeface="Calibri" pitchFamily="34" charset="0"/>
              </a:rPr>
              <a:t>, excesului, boltirii unei serii, precum şi în calculul altor indicatori statistici.</a:t>
            </a:r>
          </a:p>
        </p:txBody>
      </p:sp>
    </p:spTree>
    <p:extLst>
      <p:ext uri="{BB962C8B-B14F-4D97-AF65-F5344CB8AC3E}">
        <p14:creationId xmlns="" xmlns:p14="http://schemas.microsoft.com/office/powerpoint/2010/main" val="2540137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16632"/>
            <a:ext cx="6768752" cy="6696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519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ro-RO" dirty="0" smtClean="0">
                <a:solidFill>
                  <a:schemeClr val="tx1"/>
                </a:solidFill>
                <a:latin typeface="Calibri" pitchFamily="34" charset="0"/>
                <a:cs typeface="Calibri" pitchFamily="34" charset="0"/>
              </a:rPr>
              <a:t>Trebuie să fim atenți atunci când generalizăm de la un eșantion la o populație. Caracteristicile descriptive ale eșantionului pot să nu reflecte cu exactitate caracteristicile populației studiate.</a:t>
            </a:r>
          </a:p>
          <a:p>
            <a:pPr algn="just">
              <a:buNone/>
            </a:pPr>
            <a:endParaRPr lang="ro-RO" sz="1800"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Două întrebări importante în inferența statistică: </a:t>
            </a:r>
          </a:p>
          <a:p>
            <a:pPr algn="just"/>
            <a:r>
              <a:rPr lang="ro-RO" dirty="0" smtClean="0">
                <a:solidFill>
                  <a:schemeClr val="tx1"/>
                </a:solidFill>
                <a:latin typeface="Calibri" pitchFamily="34" charset="0"/>
                <a:cs typeface="Calibri" pitchFamily="34" charset="0"/>
              </a:rPr>
              <a:t>Este eșantionul suficient de mare? </a:t>
            </a:r>
          </a:p>
          <a:p>
            <a:pPr algn="just"/>
            <a:r>
              <a:rPr lang="ro-RO" dirty="0" smtClean="0">
                <a:solidFill>
                  <a:schemeClr val="tx1"/>
                </a:solidFill>
                <a:latin typeface="Calibri" pitchFamily="34" charset="0"/>
                <a:cs typeface="Calibri" pitchFamily="34" charset="0"/>
              </a:rPr>
              <a:t>Este eșantionul reprezentativ pentru populația de  interes?</a:t>
            </a:r>
          </a:p>
          <a:p>
            <a:pPr algn="just"/>
            <a:endParaRPr lang="ro-RO" sz="1800"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Dacă eșantionul este mic, nu putem avea încredere in inferența făcuta populației.</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 De exemplu, dacă măsurăm înălțimea a trei femei, înălțimea medie ar putea să nu fie o estimare bună pentru adevărata înălțime medie a tuturor femeilor. Poate s-a întâmplat să selectez trei femei înalte. Sau trei femei scunde.</a:t>
            </a:r>
          </a:p>
          <a:p>
            <a:pPr algn="just">
              <a:buNone/>
            </a:pPr>
            <a:r>
              <a:rPr lang="ro-RO" b="1" dirty="0" smtClean="0">
                <a:solidFill>
                  <a:schemeClr val="tx1"/>
                </a:solidFill>
                <a:latin typeface="Calibri" pitchFamily="34" charset="0"/>
                <a:cs typeface="Calibri" pitchFamily="34" charset="0"/>
              </a:rPr>
              <a:t>Eșantioanele mai mici înseamnă o incertitudine mai mare când facem o inferență la o populație.</a:t>
            </a:r>
            <a:endParaRPr lang="ro-RO" sz="1800" b="1" dirty="0">
              <a:solidFill>
                <a:schemeClr val="tx1"/>
              </a:solidFill>
              <a:latin typeface="Calibri" pitchFamily="34" charset="0"/>
              <a:cs typeface="Calibri"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en-US" sz="1800" b="1" dirty="0" err="1" smtClean="0">
                <a:latin typeface="Calibri" pitchFamily="34" charset="0"/>
                <a:cs typeface="Calibri" pitchFamily="34" charset="0"/>
              </a:rPr>
              <a:t>Concluzii</a:t>
            </a:r>
            <a:r>
              <a:rPr lang="en-US" sz="1800" b="1" dirty="0" smtClean="0">
                <a:latin typeface="Calibri" pitchFamily="34" charset="0"/>
                <a:cs typeface="Calibri" pitchFamily="34" charset="0"/>
              </a:rPr>
              <a:t>:</a:t>
            </a: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	Dacă toate observațiile unei variabile sunt egale, media aritmetica a acelei variabile este egală cu observația, iar dispersia variabilei este zero. Abaterea standard, în acest caz, este tot zero. </a:t>
            </a:r>
          </a:p>
          <a:p>
            <a:pPr algn="just">
              <a:buNone/>
            </a:pPr>
            <a:r>
              <a:rPr lang="vi-VN" sz="1800" dirty="0">
                <a:latin typeface="Calibri" pitchFamily="34" charset="0"/>
                <a:cs typeface="Calibri" pitchFamily="34" charset="0"/>
              </a:rPr>
              <a:t>•	Cu cât dispersia populației este mai mare, cu atât eroarea de eșantionare este mai mare. Eroarea de eşantionare reprezintă variațiile de șanse în selectarea unităților unui eșantion.</a:t>
            </a:r>
          </a:p>
          <a:p>
            <a:pPr algn="just">
              <a:buNone/>
            </a:pPr>
            <a:r>
              <a:rPr lang="vi-VN" sz="1800" dirty="0">
                <a:latin typeface="Calibri" pitchFamily="34" charset="0"/>
                <a:cs typeface="Calibri" pitchFamily="34" charset="0"/>
              </a:rPr>
              <a:t>•	Se observă că unitatea de măsură pentru dispersie este pătrată și este dificil de a asocia o interpretare intuitivă acestui aspect. Dispersia este utilă în a compara mărimea variabilității pentru două sau mai multe variabile, variabila cu dispersie mai mare fiind cea care are variabilitatea mai mare.</a:t>
            </a:r>
          </a:p>
          <a:p>
            <a:pPr algn="just">
              <a:buNone/>
            </a:pPr>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33902622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vi-VN" sz="1800" b="1" dirty="0">
                <a:latin typeface="Calibri" pitchFamily="34" charset="0"/>
                <a:cs typeface="Calibri" pitchFamily="34" charset="0"/>
              </a:rPr>
              <a:t>Abaterea medie pătratică </a:t>
            </a:r>
            <a:r>
              <a:rPr lang="vi-VN" sz="1800" dirty="0">
                <a:latin typeface="Calibri" pitchFamily="34" charset="0"/>
                <a:cs typeface="Calibri" pitchFamily="34" charset="0"/>
              </a:rPr>
              <a:t>(abatere standard, abatere tip sau ecart tip) se calculează</a:t>
            </a:r>
          </a:p>
          <a:p>
            <a:pPr algn="just">
              <a:buNone/>
            </a:pPr>
            <a:r>
              <a:rPr lang="vi-VN" sz="1800" dirty="0">
                <a:latin typeface="Calibri" pitchFamily="34" charset="0"/>
                <a:cs typeface="Calibri" pitchFamily="34" charset="0"/>
              </a:rPr>
              <a:t>ca o medie pătratică a abaterilor termenilor seriei de la media lor sau ca radical din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dispersie.</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Abaterea medie pătratică ne arată cu cât în medie se abat termenii unei serii de la</a:t>
            </a:r>
          </a:p>
          <a:p>
            <a:pPr algn="just">
              <a:buNone/>
            </a:pPr>
            <a:r>
              <a:rPr lang="vi-VN" sz="1800" dirty="0">
                <a:latin typeface="Calibri" pitchFamily="34" charset="0"/>
                <a:cs typeface="Calibri" pitchFamily="34" charset="0"/>
              </a:rPr>
              <a:t>tendinţa centrală (de obicei media</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614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2492896"/>
            <a:ext cx="3267075" cy="3676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34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66231" y="3356992"/>
            <a:ext cx="4760803" cy="1152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342305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vi-VN" sz="1800" dirty="0">
                <a:latin typeface="Calibri" pitchFamily="34" charset="0"/>
                <a:cs typeface="Calibri" pitchFamily="34" charset="0"/>
              </a:rPr>
              <a:t>Se observă că </a:t>
            </a:r>
            <a:r>
              <a:rPr lang="vi-VN" sz="1800" b="1" dirty="0">
                <a:latin typeface="Calibri" pitchFamily="34" charset="0"/>
                <a:cs typeface="Calibri" pitchFamily="34" charset="0"/>
              </a:rPr>
              <a:t>abaterea medie pătratică</a:t>
            </a:r>
            <a:r>
              <a:rPr lang="vi-VN" sz="1800" b="1" dirty="0" smtClean="0">
                <a:latin typeface="Calibri" pitchFamily="34" charset="0"/>
                <a:cs typeface="Calibri" pitchFamily="34" charset="0"/>
              </a:rPr>
              <a:t> </a:t>
            </a:r>
            <a:r>
              <a:rPr lang="vi-VN" sz="1800" dirty="0">
                <a:latin typeface="Calibri" pitchFamily="34" charset="0"/>
                <a:cs typeface="Calibri" pitchFamily="34" charset="0"/>
              </a:rPr>
              <a:t>este măsurată tot în unitatea de măsură a variabilei pentru care este calculată, spre deosebire de dispersie. Din acest motiv este mai ușor de comparat cu media </a:t>
            </a:r>
            <a:r>
              <a:rPr lang="vi-VN" sz="1800" dirty="0" smtClean="0">
                <a:latin typeface="Calibri" pitchFamily="34" charset="0"/>
                <a:cs typeface="Calibri" pitchFamily="34" charset="0"/>
              </a:rPr>
              <a:t>aritmetică</a:t>
            </a:r>
            <a:r>
              <a:rPr lang="en-US" sz="1800" dirty="0" smtClean="0">
                <a:latin typeface="Calibri" pitchFamily="34" charset="0"/>
                <a:cs typeface="Calibri" pitchFamily="34" charset="0"/>
              </a:rPr>
              <a:t>.</a:t>
            </a:r>
          </a:p>
          <a:p>
            <a:pPr algn="just">
              <a:buNone/>
            </a:pPr>
            <a:endParaRPr lang="en-US" sz="1800" dirty="0">
              <a:latin typeface="Calibri" pitchFamily="34" charset="0"/>
              <a:cs typeface="Calibri" pitchFamily="34" charset="0"/>
            </a:endParaRPr>
          </a:p>
          <a:p>
            <a:pPr algn="just">
              <a:buNone/>
            </a:pPr>
            <a:r>
              <a:rPr lang="vi-VN" sz="1800" b="1" dirty="0">
                <a:latin typeface="Calibri" pitchFamily="34" charset="0"/>
                <a:cs typeface="Calibri" pitchFamily="34" charset="0"/>
              </a:rPr>
              <a:t>Abaterea medie pătratică</a:t>
            </a:r>
            <a:r>
              <a:rPr lang="vi-VN" sz="1800" b="1" dirty="0" smtClean="0">
                <a:latin typeface="Calibri" pitchFamily="34" charset="0"/>
                <a:cs typeface="Calibri" pitchFamily="34" charset="0"/>
              </a:rPr>
              <a:t> </a:t>
            </a:r>
            <a:r>
              <a:rPr lang="vi-VN" sz="1800" dirty="0">
                <a:latin typeface="Calibri" pitchFamily="34" charset="0"/>
                <a:cs typeface="Calibri" pitchFamily="34" charset="0"/>
              </a:rPr>
              <a:t>se corelează cu regula empirică asociată distribuției normale, care afirmă faptul că 68.26% din date se găsesc la cel mult o unitate de abatere standard față de medie, 95.44% dintre date se găsesc la cel mult 2 unități ale abaterii standard față de medie și aproximativ 99.74% dintre date se găsesc la cel mult 3 unități ale abaterii standard față de </a:t>
            </a:r>
            <a:r>
              <a:rPr lang="en-US" sz="1800" dirty="0" smtClean="0">
                <a:latin typeface="Calibri" pitchFamily="34" charset="0"/>
                <a:cs typeface="Calibri" pitchFamily="34" charset="0"/>
              </a:rPr>
              <a:t> </a:t>
            </a:r>
            <a:r>
              <a:rPr lang="vi-VN" sz="1800" dirty="0">
                <a:latin typeface="Calibri" pitchFamily="34" charset="0"/>
                <a:cs typeface="Calibri" pitchFamily="34" charset="0"/>
              </a:rPr>
              <a:t>medie. Abaterea standard este strâns legată de definirea intervalelor de încredere (confidence intervals).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Abaterea medie pătratică este un indicator deosebit de util la estimarea erorilor de</a:t>
            </a:r>
          </a:p>
          <a:p>
            <a:pPr algn="just">
              <a:buNone/>
            </a:pPr>
            <a:r>
              <a:rPr lang="vi-VN" sz="1800" dirty="0">
                <a:latin typeface="Calibri" pitchFamily="34" charset="0"/>
                <a:cs typeface="Calibri" pitchFamily="34" charset="0"/>
              </a:rPr>
              <a:t>selecţie, la calcule de corelaţie precum şi la orice comparaţie statistică în timp şi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spaţiu</a:t>
            </a: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34616450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vi-VN" sz="1800" b="1" dirty="0">
                <a:latin typeface="Calibri" pitchFamily="34" charset="0"/>
                <a:cs typeface="Calibri" pitchFamily="34" charset="0"/>
              </a:rPr>
              <a:t>Coeficientul de variaţie </a:t>
            </a:r>
            <a:r>
              <a:rPr lang="vi-VN" sz="1800" dirty="0">
                <a:latin typeface="Calibri" pitchFamily="34" charset="0"/>
                <a:cs typeface="Calibri" pitchFamily="34" charset="0"/>
              </a:rPr>
              <a:t>este cel mai utilizat şi mai semnificativ indicator pentru</a:t>
            </a:r>
          </a:p>
          <a:p>
            <a:pPr algn="just">
              <a:buNone/>
            </a:pPr>
            <a:r>
              <a:rPr lang="vi-VN" sz="1800" dirty="0">
                <a:latin typeface="Calibri" pitchFamily="34" charset="0"/>
                <a:cs typeface="Calibri" pitchFamily="34" charset="0"/>
              </a:rPr>
              <a:t>analiza variaţiei. Se calculează ca raport între abaterea medie pătratică sau liniară şi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medie.</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Coeficientul de variație poate lua valori între 0% și 100%; cu cât acesta este mai mic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a:t>
            </a:r>
            <a:r>
              <a:rPr lang="vi-VN" sz="1800" dirty="0">
                <a:latin typeface="Calibri" pitchFamily="34" charset="0"/>
                <a:cs typeface="Calibri" pitchFamily="34" charset="0"/>
              </a:rPr>
              <a:t>de regulă &lt; </a:t>
            </a:r>
            <a:r>
              <a:rPr lang="vi-VN" sz="1800" dirty="0" smtClean="0">
                <a:latin typeface="Calibri" pitchFamily="34" charset="0"/>
                <a:cs typeface="Calibri" pitchFamily="34" charset="0"/>
              </a:rPr>
              <a:t>3</a:t>
            </a:r>
            <a:r>
              <a:rPr lang="en-US" sz="1800" dirty="0" smtClean="0">
                <a:latin typeface="Calibri" pitchFamily="34" charset="0"/>
                <a:cs typeface="Calibri" pitchFamily="34" charset="0"/>
              </a:rPr>
              <a:t>5</a:t>
            </a:r>
            <a:r>
              <a:rPr lang="vi-VN" sz="1800" dirty="0" smtClean="0">
                <a:latin typeface="Calibri" pitchFamily="34" charset="0"/>
                <a:cs typeface="Calibri" pitchFamily="34" charset="0"/>
              </a:rPr>
              <a:t>%) </a:t>
            </a:r>
            <a:r>
              <a:rPr lang="vi-VN" sz="1800" dirty="0">
                <a:latin typeface="Calibri" pitchFamily="34" charset="0"/>
                <a:cs typeface="Calibri" pitchFamily="34" charset="0"/>
              </a:rPr>
              <a:t>cu atât populația este mai omogenă, făcând media aritmetică o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măsură </a:t>
            </a:r>
            <a:r>
              <a:rPr lang="vi-VN" sz="1800" dirty="0">
                <a:latin typeface="Calibri" pitchFamily="34" charset="0"/>
                <a:cs typeface="Calibri" pitchFamily="34" charset="0"/>
              </a:rPr>
              <a:t>mai reprezentativă.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Cu </a:t>
            </a:r>
            <a:r>
              <a:rPr lang="vi-VN" sz="1800" dirty="0">
                <a:latin typeface="Calibri" pitchFamily="34" charset="0"/>
                <a:cs typeface="Calibri" pitchFamily="34" charset="0"/>
              </a:rPr>
              <a:t>cât coeficientul de variație este mai mare (de regulă &gt; 70%), cu atât populația este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mai </a:t>
            </a:r>
            <a:r>
              <a:rPr lang="vi-VN" sz="1800" dirty="0">
                <a:latin typeface="Calibri" pitchFamily="34" charset="0"/>
                <a:cs typeface="Calibri" pitchFamily="34" charset="0"/>
              </a:rPr>
              <a:t>eterogenă.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Dacă </a:t>
            </a:r>
            <a:r>
              <a:rPr lang="vi-VN" sz="1800" dirty="0">
                <a:latin typeface="Calibri" pitchFamily="34" charset="0"/>
                <a:cs typeface="Calibri" pitchFamily="34" charset="0"/>
              </a:rPr>
              <a:t>coeficientul de variație este 0%, populația este perfect omogenă, toți termenii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sunt </a:t>
            </a:r>
            <a:r>
              <a:rPr lang="vi-VN" sz="1800" dirty="0">
                <a:latin typeface="Calibri" pitchFamily="34" charset="0"/>
                <a:cs typeface="Calibri" pitchFamily="34" charset="0"/>
              </a:rPr>
              <a:t>egali între ei și sunt egali cu media, variabilitatea fiind de asemenea zero.</a:t>
            </a: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645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340768"/>
            <a:ext cx="1468963"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96858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lnSpcReduction="10000"/>
          </a:bodyPr>
          <a:lstStyle/>
          <a:p>
            <a:pPr algn="just">
              <a:buNone/>
            </a:pPr>
            <a:r>
              <a:rPr lang="vi-VN" sz="1800" dirty="0">
                <a:latin typeface="Calibri" pitchFamily="34" charset="0"/>
                <a:cs typeface="Calibri" pitchFamily="34" charset="0"/>
              </a:rPr>
              <a:t>În general, coeficientul de variație este util atunci când se dorește investigarea variabilității variabilelor cu medii și abateri standard diferite.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Forma </a:t>
            </a:r>
            <a:r>
              <a:rPr lang="vi-VN" sz="1800" dirty="0">
                <a:latin typeface="Calibri" pitchFamily="34" charset="0"/>
                <a:cs typeface="Calibri" pitchFamily="34" charset="0"/>
              </a:rPr>
              <a:t>distribuției este de asemenea importantă, datele putând fi înclinate spre stânga, spre dreapta sau simetrice.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Dacă </a:t>
            </a:r>
            <a:r>
              <a:rPr lang="vi-VN" sz="1800" dirty="0">
                <a:latin typeface="Calibri" pitchFamily="34" charset="0"/>
                <a:cs typeface="Calibri" pitchFamily="34" charset="0"/>
              </a:rPr>
              <a:t>distribuția datelor este perfect simetrică, media aritmetică este egală cu mediana. Dacă datele sunt înclinate spre stânga, media aritmetică este de obicei mai mică decât mediana, dacă datele sunt înclinate către dreapta media aritmetică este în general mai mare decât mediana.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Dacă </a:t>
            </a:r>
            <a:r>
              <a:rPr lang="vi-VN" sz="1800" dirty="0">
                <a:latin typeface="Calibri" pitchFamily="34" charset="0"/>
                <a:cs typeface="Calibri" pitchFamily="34" charset="0"/>
              </a:rPr>
              <a:t>există o înclinare puternică a datelor în orice direcție, mediana este mai relevantă decât media aritmetică.</a:t>
            </a: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a:latin typeface="Calibri" pitchFamily="34" charset="0"/>
                <a:cs typeface="Calibri" pitchFamily="34" charset="0"/>
              </a:rPr>
              <a:t>În afară de locație, variabilitate și forma datelor, o măsură de interes este locația relativă a unei valori observate în cadrul eșantionului de date. Această măsură de locație relativă oferă informații legate de cât de departe se află o anumită valoare față de media aritmetică. </a:t>
            </a:r>
          </a:p>
        </p:txBody>
      </p:sp>
    </p:spTree>
    <p:extLst>
      <p:ext uri="{BB962C8B-B14F-4D97-AF65-F5344CB8AC3E}">
        <p14:creationId xmlns="" xmlns:p14="http://schemas.microsoft.com/office/powerpoint/2010/main" val="39616606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24732"/>
          </a:xfrm>
        </p:spPr>
        <p:txBody>
          <a:bodyPr>
            <a:normAutofit/>
          </a:bodyPr>
          <a:lstStyle/>
          <a:p>
            <a:pPr algn="just">
              <a:buNone/>
            </a:pPr>
            <a:r>
              <a:rPr lang="it-IT" sz="1800" dirty="0">
                <a:latin typeface="Calibri" pitchFamily="34" charset="0"/>
                <a:cs typeface="Calibri" pitchFamily="34" charset="0"/>
              </a:rPr>
              <a:t>Scorul z (z-score) se calculează folosind formula</a:t>
            </a:r>
            <a:r>
              <a:rPr lang="it-IT" sz="1800" dirty="0" smtClean="0">
                <a:latin typeface="Calibri" pitchFamily="34" charset="0"/>
                <a:cs typeface="Calibri" pitchFamily="34" charset="0"/>
              </a:rPr>
              <a:t>:</a:t>
            </a:r>
          </a:p>
          <a:p>
            <a:pPr algn="just">
              <a:buNone/>
            </a:pPr>
            <a:endParaRPr lang="it-IT" sz="1800" dirty="0">
              <a:latin typeface="Calibri" pitchFamily="34" charset="0"/>
              <a:cs typeface="Calibri" pitchFamily="34" charset="0"/>
            </a:endParaRPr>
          </a:p>
          <a:p>
            <a:pPr algn="just">
              <a:buNone/>
            </a:pPr>
            <a:endParaRPr lang="it-IT" sz="1800"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r>
              <a:rPr lang="vi-VN" sz="1800" dirty="0">
                <a:latin typeface="Calibri" pitchFamily="34" charset="0"/>
                <a:cs typeface="Calibri" pitchFamily="34" charset="0"/>
              </a:rPr>
              <a:t>și se întâlnește și sub denumirea de variabilă redusă. Informația oferită de acesta este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numărul </a:t>
            </a:r>
            <a:r>
              <a:rPr lang="vi-VN" sz="1800" dirty="0">
                <a:latin typeface="Calibri" pitchFamily="34" charset="0"/>
                <a:cs typeface="Calibri" pitchFamily="34" charset="0"/>
              </a:rPr>
              <a:t>de abateri standard ale unei valori   față de media  .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Este </a:t>
            </a:r>
            <a:r>
              <a:rPr lang="vi-VN" sz="1800" dirty="0">
                <a:latin typeface="Calibri" pitchFamily="34" charset="0"/>
                <a:cs typeface="Calibri" pitchFamily="34" charset="0"/>
              </a:rPr>
              <a:t>de remarcat faptul </a:t>
            </a:r>
            <a:r>
              <a:rPr lang="vi-VN" sz="1800" dirty="0" smtClean="0">
                <a:latin typeface="Calibri" pitchFamily="34" charset="0"/>
                <a:cs typeface="Calibri" pitchFamily="34" charset="0"/>
              </a:rPr>
              <a:t>că </a:t>
            </a:r>
            <a:r>
              <a:rPr lang="vi-VN" sz="1800" dirty="0">
                <a:latin typeface="Calibri" pitchFamily="34" charset="0"/>
                <a:cs typeface="Calibri" pitchFamily="34" charset="0"/>
              </a:rPr>
              <a:t>despre două observații în două seturi diferite de date cu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același </a:t>
            </a:r>
            <a:r>
              <a:rPr lang="vi-VN" sz="1800" dirty="0">
                <a:latin typeface="Calibri" pitchFamily="34" charset="0"/>
                <a:cs typeface="Calibri" pitchFamily="34" charset="0"/>
              </a:rPr>
              <a:t>scor z, se poate spune că au aceeași locație relativă, în sensul că ambele sunt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la </a:t>
            </a:r>
            <a:r>
              <a:rPr lang="vi-VN" sz="1800" dirty="0">
                <a:latin typeface="Calibri" pitchFamily="34" charset="0"/>
                <a:cs typeface="Calibri" pitchFamily="34" charset="0"/>
              </a:rPr>
              <a:t>același număr de abateri standard față de medie.</a:t>
            </a:r>
            <a:endParaRPr lang="it-IT" sz="1800" dirty="0" smtClean="0">
              <a:latin typeface="Calibri" pitchFamily="34" charset="0"/>
              <a:cs typeface="Calibri" pitchFamily="34" charset="0"/>
            </a:endParaRPr>
          </a:p>
          <a:p>
            <a:pPr algn="just">
              <a:buNone/>
            </a:pPr>
            <a:endParaRPr lang="it-IT" sz="1800"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655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908720"/>
            <a:ext cx="936104" cy="624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749733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332656"/>
            <a:ext cx="7696384" cy="5688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80131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813" y="130175"/>
            <a:ext cx="9096375" cy="660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12965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583" y="1052736"/>
            <a:ext cx="8829675" cy="380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776045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7163" y="134938"/>
            <a:ext cx="8829675" cy="659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10910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endParaRPr lang="en-US" b="1" dirty="0" smtClean="0">
              <a:solidFill>
                <a:schemeClr val="tx1"/>
              </a:solidFill>
              <a:latin typeface="Calibri" pitchFamily="34" charset="0"/>
              <a:cs typeface="Calibri" pitchFamily="34" charset="0"/>
            </a:endParaRPr>
          </a:p>
          <a:p>
            <a:pPr algn="just">
              <a:buNone/>
            </a:pPr>
            <a:endParaRPr lang="en-US" b="1" dirty="0" smtClean="0">
              <a:solidFill>
                <a:schemeClr val="tx1"/>
              </a:solidFill>
              <a:latin typeface="Calibri" pitchFamily="34" charset="0"/>
              <a:cs typeface="Calibri" pitchFamily="34" charset="0"/>
            </a:endParaRPr>
          </a:p>
          <a:p>
            <a:pPr algn="just">
              <a:buNone/>
            </a:pPr>
            <a:r>
              <a:rPr lang="ro-RO" b="1" dirty="0" smtClean="0">
                <a:solidFill>
                  <a:schemeClr val="tx1"/>
                </a:solidFill>
                <a:latin typeface="Calibri" pitchFamily="34" charset="0"/>
                <a:cs typeface="Calibri" pitchFamily="34" charset="0"/>
              </a:rPr>
              <a:t>VARIABILA </a:t>
            </a:r>
            <a:r>
              <a:rPr lang="ro-RO" dirty="0" smtClean="0">
                <a:solidFill>
                  <a:schemeClr val="tx1"/>
                </a:solidFill>
                <a:latin typeface="Calibri" pitchFamily="34" charset="0"/>
                <a:cs typeface="Calibri" pitchFamily="34" charset="0"/>
              </a:rPr>
              <a:t> - o caracteristică a unui individ, obiect, eveniment care pot avea diferite valori si va fi analizată folosind statistici. Pentru a prezenta date, trebuie să recunoaștem mai întâi tipurile de date.</a:t>
            </a:r>
          </a:p>
          <a:p>
            <a:pPr algn="just">
              <a:buNone/>
            </a:pPr>
            <a:endParaRPr lang="ro-RO" sz="1800" b="1" dirty="0" smtClean="0">
              <a:solidFill>
                <a:schemeClr val="tx1"/>
              </a:solidFill>
              <a:latin typeface="Calibri" pitchFamily="34" charset="0"/>
              <a:cs typeface="Calibri" pitchFamily="34" charset="0"/>
            </a:endParaRPr>
          </a:p>
          <a:p>
            <a:pPr algn="just">
              <a:buNone/>
            </a:pPr>
            <a:r>
              <a:rPr lang="ro-RO" b="1" dirty="0" smtClean="0">
                <a:solidFill>
                  <a:schemeClr val="tx1"/>
                </a:solidFill>
                <a:latin typeface="Calibri" pitchFamily="34" charset="0"/>
                <a:cs typeface="Calibri" pitchFamily="34" charset="0"/>
              </a:rPr>
              <a:t>Exemple: </a:t>
            </a:r>
            <a:r>
              <a:rPr lang="ro-RO" dirty="0" smtClean="0">
                <a:solidFill>
                  <a:schemeClr val="tx1"/>
                </a:solidFill>
                <a:latin typeface="Calibri" pitchFamily="34" charset="0"/>
                <a:cs typeface="Calibri" pitchFamily="34" charset="0"/>
              </a:rPr>
              <a:t>Vârsta, greutatea, înălţimea, nivelul studiilor sau nivelul venitului unei persoane, cifra de afaceri a unei întreprinderi.</a:t>
            </a: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4325" y="188640"/>
            <a:ext cx="8829675" cy="477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4960664"/>
            <a:ext cx="6010275"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836307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60648"/>
            <a:ext cx="8677275" cy="557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4373291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8112" y="836712"/>
            <a:ext cx="8867775" cy="276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35286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16632"/>
            <a:ext cx="6962775" cy="176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5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878757"/>
            <a:ext cx="6310511" cy="4442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843268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19011" y="116632"/>
            <a:ext cx="7000875" cy="330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86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9510" y="3402092"/>
            <a:ext cx="6619875" cy="286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048802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04913" y="299594"/>
            <a:ext cx="6734175" cy="621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271385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0613" y="260648"/>
            <a:ext cx="6962775" cy="3295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6733" y="3556298"/>
            <a:ext cx="6696075" cy="179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4565147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836712"/>
            <a:ext cx="6848475" cy="2238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758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1" y="3087784"/>
            <a:ext cx="6848475"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271385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800" dirty="0">
                <a:hlinkClick r:id="rId2"/>
              </a:rPr>
              <a:t>http://www.ase.ro/upcpr/profesori/1825/UI5-Seii%20de%20distr.ind.tend.centr._</a:t>
            </a:r>
            <a:r>
              <a:rPr lang="en-GB" sz="1800" dirty="0" smtClean="0">
                <a:hlinkClick r:id="rId2"/>
              </a:rPr>
              <a:t>1.pdf</a:t>
            </a:r>
            <a:endParaRPr lang="en-GB" sz="1800" dirty="0" smtClean="0"/>
          </a:p>
          <a:p>
            <a:endParaRPr lang="en-GB" sz="1800" dirty="0" smtClean="0"/>
          </a:p>
          <a:p>
            <a:r>
              <a:rPr lang="en-GB" sz="1800" dirty="0">
                <a:hlinkClick r:id="rId3"/>
              </a:rPr>
              <a:t>http://</a:t>
            </a:r>
            <a:r>
              <a:rPr lang="en-GB" sz="1800" dirty="0" smtClean="0">
                <a:hlinkClick r:id="rId3"/>
              </a:rPr>
              <a:t>www.biblioteca-digitala.ase.ro/biblioteca/pagina2.asp?id=cap3</a:t>
            </a:r>
            <a:endParaRPr lang="en-GB" sz="1800" dirty="0" smtClean="0"/>
          </a:p>
          <a:p>
            <a:endParaRPr lang="en-GB" sz="1800" dirty="0"/>
          </a:p>
          <a:p>
            <a:r>
              <a:rPr lang="en-GB" sz="1800" dirty="0">
                <a:hlinkClick r:id="rId4"/>
              </a:rPr>
              <a:t>https://</a:t>
            </a:r>
            <a:r>
              <a:rPr lang="en-GB" sz="1800" dirty="0" smtClean="0">
                <a:hlinkClick r:id="rId4"/>
              </a:rPr>
              <a:t>www.masterprof.ro/files/Eftimie/curs_statistica.pdf</a:t>
            </a:r>
            <a:endParaRPr lang="en-GB" sz="1800" dirty="0" smtClean="0"/>
          </a:p>
          <a:p>
            <a:endParaRPr lang="en-GB" sz="1800" dirty="0"/>
          </a:p>
          <a:p>
            <a:r>
              <a:rPr lang="vi-VN" sz="1800" dirty="0"/>
              <a:t>M. Păun</a:t>
            </a:r>
            <a:r>
              <a:rPr lang="vi-VN" sz="1800" b="1" dirty="0"/>
              <a:t>, </a:t>
            </a:r>
            <a:r>
              <a:rPr lang="vi-VN" sz="1800" dirty="0"/>
              <a:t>Noțiuni de statistica aplicata cu exemple in R</a:t>
            </a:r>
            <a:r>
              <a:rPr lang="vi-VN" sz="1800" b="1" dirty="0"/>
              <a:t>, </a:t>
            </a:r>
            <a:r>
              <a:rPr lang="vi-VN" sz="1800" dirty="0"/>
              <a:t>Editura Matrix, 2016,  ISBN: 978-606-25-0278-2.</a:t>
            </a:r>
            <a:endParaRPr lang="en-GB" sz="1800" dirty="0"/>
          </a:p>
        </p:txBody>
      </p:sp>
      <p:sp>
        <p:nvSpPr>
          <p:cNvPr id="2" name="Title 1"/>
          <p:cNvSpPr>
            <a:spLocks noGrp="1"/>
          </p:cNvSpPr>
          <p:nvPr>
            <p:ph type="title"/>
          </p:nvPr>
        </p:nvSpPr>
        <p:spPr/>
        <p:txBody>
          <a:bodyPr/>
          <a:lstStyle/>
          <a:p>
            <a:r>
              <a:rPr lang="en-GB" dirty="0" err="1" smtClean="0"/>
              <a:t>Referinte</a:t>
            </a:r>
            <a:endParaRPr lang="en-GB"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435280" cy="5697559"/>
          </a:xfrm>
        </p:spPr>
        <p:txBody>
          <a:bodyPr>
            <a:normAutofit fontScale="92500" lnSpcReduction="10000"/>
          </a:bodyPr>
          <a:lstStyle/>
          <a:p>
            <a:pPr algn="just">
              <a:buNone/>
            </a:pPr>
            <a:r>
              <a:rPr lang="vi-VN" sz="1800" b="1" dirty="0">
                <a:latin typeface="Calibri" pitchFamily="34" charset="0"/>
                <a:cs typeface="Calibri" pitchFamily="34" charset="0"/>
              </a:rPr>
              <a:t>Distribuţia unei variabile </a:t>
            </a:r>
            <a:r>
              <a:rPr lang="vi-VN" sz="1800" dirty="0">
                <a:latin typeface="Calibri" pitchFamily="34" charset="0"/>
                <a:cs typeface="Calibri" pitchFamily="34" charset="0"/>
              </a:rPr>
              <a:t>— toate valorile unei variabile pentru fiecare </a:t>
            </a:r>
            <a:r>
              <a:rPr lang="vi-VN" sz="1800" dirty="0" smtClean="0">
                <a:latin typeface="Calibri" pitchFamily="34" charset="0"/>
                <a:cs typeface="Calibri" pitchFamily="34" charset="0"/>
              </a:rPr>
              <a:t>caz</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element) studiat/cunoscut.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Tipuri </a:t>
            </a:r>
            <a:r>
              <a:rPr lang="vi-VN" sz="1800" dirty="0">
                <a:latin typeface="Calibri" pitchFamily="34" charset="0"/>
                <a:cs typeface="Calibri" pitchFamily="34" charset="0"/>
              </a:rPr>
              <a:t>de distribuţie: </a:t>
            </a:r>
            <a:endParaRPr lang="en-US" sz="1800" dirty="0" smtClean="0">
              <a:latin typeface="Calibri" pitchFamily="34" charset="0"/>
              <a:cs typeface="Calibri" pitchFamily="34" charset="0"/>
            </a:endParaRPr>
          </a:p>
          <a:p>
            <a:pPr marL="452628" indent="-342900" algn="just">
              <a:buFont typeface="+mj-lt"/>
              <a:buAutoNum type="arabicPeriod"/>
            </a:pPr>
            <a:r>
              <a:rPr lang="vi-VN" sz="1800" dirty="0" smtClean="0">
                <a:latin typeface="Calibri" pitchFamily="34" charset="0"/>
                <a:cs typeface="Calibri" pitchFamily="34" charset="0"/>
              </a:rPr>
              <a:t> </a:t>
            </a:r>
            <a:r>
              <a:rPr lang="vi-VN" sz="1800" dirty="0">
                <a:latin typeface="Calibri" pitchFamily="34" charset="0"/>
                <a:cs typeface="Calibri" pitchFamily="34" charset="0"/>
              </a:rPr>
              <a:t>valorile pentru un eşantion </a:t>
            </a:r>
            <a:r>
              <a:rPr lang="vi-VN" sz="1800" dirty="0" smtClean="0">
                <a:latin typeface="Calibri" pitchFamily="34" charset="0"/>
                <a:cs typeface="Calibri" pitchFamily="34" charset="0"/>
              </a:rPr>
              <a:t>sau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populaţie </a:t>
            </a:r>
            <a:r>
              <a:rPr lang="vi-VN" sz="1800" dirty="0">
                <a:latin typeface="Calibri" pitchFamily="34" charset="0"/>
                <a:cs typeface="Calibri" pitchFamily="34" charset="0"/>
              </a:rPr>
              <a:t>(distribuţie empirică), </a:t>
            </a:r>
            <a:endParaRPr lang="en-US" sz="1800" dirty="0" smtClean="0">
              <a:latin typeface="Calibri" pitchFamily="34" charset="0"/>
              <a:cs typeface="Calibri" pitchFamily="34" charset="0"/>
            </a:endParaRPr>
          </a:p>
          <a:p>
            <a:pPr marL="452628" indent="-342900" algn="just">
              <a:buFont typeface="+mj-lt"/>
              <a:buAutoNum type="arabicPeriod"/>
            </a:pPr>
            <a:r>
              <a:rPr lang="vi-VN" sz="1800" dirty="0" smtClean="0">
                <a:latin typeface="Calibri" pitchFamily="34" charset="0"/>
                <a:cs typeface="Calibri" pitchFamily="34" charset="0"/>
              </a:rPr>
              <a:t>distribuţia </a:t>
            </a:r>
            <a:r>
              <a:rPr lang="vi-VN" sz="1800" dirty="0">
                <a:latin typeface="Calibri" pitchFamily="34" charset="0"/>
                <a:cs typeface="Calibri" pitchFamily="34" charset="0"/>
              </a:rPr>
              <a:t>de sondaj a unei statistici (</a:t>
            </a:r>
            <a:r>
              <a:rPr lang="vi-VN" sz="1800" dirty="0" smtClean="0">
                <a:latin typeface="Calibri" pitchFamily="34" charset="0"/>
                <a:cs typeface="Calibri" pitchFamily="34" charset="0"/>
              </a:rPr>
              <a:t>distribuţie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teoretică</a:t>
            </a:r>
            <a:r>
              <a:rPr lang="vi-VN" sz="1800" dirty="0">
                <a:latin typeface="Calibri" pitchFamily="34" charset="0"/>
                <a:cs typeface="Calibri" pitchFamily="34" charset="0"/>
              </a:rPr>
              <a:t>), </a:t>
            </a:r>
            <a:endParaRPr lang="en-US" sz="1800" dirty="0" smtClean="0">
              <a:latin typeface="Calibri" pitchFamily="34" charset="0"/>
              <a:cs typeface="Calibri" pitchFamily="34" charset="0"/>
            </a:endParaRPr>
          </a:p>
          <a:p>
            <a:pPr marL="452628" indent="-342900" algn="just">
              <a:buFont typeface="+mj-lt"/>
              <a:buAutoNum type="arabicPeriod"/>
            </a:pPr>
            <a:r>
              <a:rPr lang="vi-VN" sz="1800" dirty="0" smtClean="0">
                <a:latin typeface="Calibri" pitchFamily="34" charset="0"/>
                <a:cs typeface="Calibri" pitchFamily="34" charset="0"/>
              </a:rPr>
              <a:t>distribuţia </a:t>
            </a:r>
            <a:r>
              <a:rPr lang="vi-VN" sz="1800" dirty="0">
                <a:latin typeface="Calibri" pitchFamily="34" charset="0"/>
                <a:cs typeface="Calibri" pitchFamily="34" charset="0"/>
              </a:rPr>
              <a:t>privită ca structură a datelor, ilustrată numeric sau grafic. </a:t>
            </a:r>
            <a:endParaRPr lang="en-US" sz="1800" dirty="0" smtClean="0">
              <a:latin typeface="Calibri" pitchFamily="34" charset="0"/>
              <a:cs typeface="Calibri" pitchFamily="34" charset="0"/>
            </a:endParaRPr>
          </a:p>
          <a:p>
            <a:pPr marL="452628" indent="-342900" algn="just">
              <a:buFont typeface="+mj-lt"/>
              <a:buAutoNum type="arabicPeriod"/>
            </a:pPr>
            <a:endParaRPr lang="en-US" sz="1800" dirty="0">
              <a:latin typeface="Calibri" pitchFamily="34" charset="0"/>
              <a:cs typeface="Calibri" pitchFamily="34" charset="0"/>
            </a:endParaRPr>
          </a:p>
          <a:p>
            <a:pPr marL="109728" indent="0" algn="just">
              <a:buNone/>
            </a:pPr>
            <a:r>
              <a:rPr lang="vi-VN" sz="1600" dirty="0">
                <a:latin typeface="Calibri" pitchFamily="34" charset="0"/>
                <a:cs typeface="Calibri" pitchFamily="34" charset="0"/>
              </a:rPr>
              <a:t>Descrierea </a:t>
            </a:r>
            <a:r>
              <a:rPr lang="vi-VN" sz="1600" dirty="0" smtClean="0">
                <a:latin typeface="Calibri" pitchFamily="34" charset="0"/>
                <a:cs typeface="Calibri" pitchFamily="34" charset="0"/>
              </a:rPr>
              <a:t>distribuţiilor</a:t>
            </a:r>
            <a:endParaRPr lang="en-US" sz="1600" dirty="0" smtClean="0">
              <a:latin typeface="Calibri" pitchFamily="34" charset="0"/>
              <a:cs typeface="Calibri" pitchFamily="34" charset="0"/>
            </a:endParaRPr>
          </a:p>
          <a:p>
            <a:pPr algn="just"/>
            <a:r>
              <a:rPr lang="vi-VN" sz="1600" b="1" dirty="0" smtClean="0">
                <a:latin typeface="Calibri" pitchFamily="34" charset="0"/>
                <a:cs typeface="Calibri" pitchFamily="34" charset="0"/>
              </a:rPr>
              <a:t>Tabelară</a:t>
            </a:r>
            <a:endParaRPr lang="vi-VN" sz="1600" b="1" dirty="0">
              <a:latin typeface="Calibri" pitchFamily="34" charset="0"/>
              <a:cs typeface="Calibri" pitchFamily="34" charset="0"/>
            </a:endParaRPr>
          </a:p>
          <a:p>
            <a:pPr lvl="1" algn="just"/>
            <a:r>
              <a:rPr lang="vi-VN" sz="1400" dirty="0" smtClean="0">
                <a:latin typeface="Calibri" pitchFamily="34" charset="0"/>
                <a:cs typeface="Calibri" pitchFamily="34" charset="0"/>
              </a:rPr>
              <a:t>listarea </a:t>
            </a:r>
            <a:r>
              <a:rPr lang="vi-VN" sz="1400" dirty="0">
                <a:latin typeface="Calibri" pitchFamily="34" charset="0"/>
                <a:cs typeface="Calibri" pitchFamily="34" charset="0"/>
              </a:rPr>
              <a:t>datelor fără nicio ordonare </a:t>
            </a:r>
            <a:r>
              <a:rPr lang="vi-VN" sz="1400" dirty="0" smtClean="0">
                <a:latin typeface="Calibri" pitchFamily="34" charset="0"/>
                <a:cs typeface="Calibri" pitchFamily="34" charset="0"/>
              </a:rPr>
              <a:t>prealabilă</a:t>
            </a:r>
            <a:endParaRPr lang="en-US" sz="1400" dirty="0" smtClean="0">
              <a:latin typeface="Calibri" pitchFamily="34" charset="0"/>
              <a:cs typeface="Calibri" pitchFamily="34" charset="0"/>
            </a:endParaRPr>
          </a:p>
          <a:p>
            <a:pPr lvl="1" algn="just"/>
            <a:r>
              <a:rPr lang="vi-VN" sz="1400" dirty="0">
                <a:latin typeface="Calibri" pitchFamily="34" charset="0"/>
                <a:cs typeface="Calibri" pitchFamily="34" charset="0"/>
              </a:rPr>
              <a:t>tablouri ordonate - cu cât numărul de observaţii este mai mare, cu </a:t>
            </a:r>
            <a:r>
              <a:rPr lang="vi-VN" sz="1400" dirty="0" smtClean="0">
                <a:latin typeface="Calibri" pitchFamily="34" charset="0"/>
                <a:cs typeface="Calibri" pitchFamily="34" charset="0"/>
              </a:rPr>
              <a:t>atât</a:t>
            </a:r>
            <a:r>
              <a:rPr lang="en-US" sz="1400" dirty="0" smtClean="0">
                <a:latin typeface="Calibri" pitchFamily="34" charset="0"/>
                <a:cs typeface="Calibri" pitchFamily="34" charset="0"/>
              </a:rPr>
              <a:t> </a:t>
            </a:r>
            <a:r>
              <a:rPr lang="vi-VN" sz="1400" dirty="0" smtClean="0">
                <a:latin typeface="Calibri" pitchFamily="34" charset="0"/>
                <a:cs typeface="Calibri" pitchFamily="34" charset="0"/>
              </a:rPr>
              <a:t>este </a:t>
            </a:r>
            <a:r>
              <a:rPr lang="vi-VN" sz="1400" dirty="0">
                <a:latin typeface="Calibri" pitchFamily="34" charset="0"/>
                <a:cs typeface="Calibri" pitchFamily="34" charset="0"/>
              </a:rPr>
              <a:t>mai greu de intuit structura. </a:t>
            </a:r>
            <a:endParaRPr lang="en-US" sz="1400" dirty="0" smtClean="0">
              <a:latin typeface="Calibri" pitchFamily="34" charset="0"/>
              <a:cs typeface="Calibri" pitchFamily="34" charset="0"/>
            </a:endParaRPr>
          </a:p>
          <a:p>
            <a:pPr lvl="1" algn="just"/>
            <a:r>
              <a:rPr lang="vi-VN" sz="1400" dirty="0">
                <a:latin typeface="Calibri" pitchFamily="34" charset="0"/>
                <a:cs typeface="Calibri" pitchFamily="34" charset="0"/>
              </a:rPr>
              <a:t>distribuţii de frecvenţe absolute - se pot utiliza pentru toate tipurile </a:t>
            </a:r>
            <a:r>
              <a:rPr lang="vi-VN" sz="1400" dirty="0" smtClean="0">
                <a:latin typeface="Calibri" pitchFamily="34" charset="0"/>
                <a:cs typeface="Calibri" pitchFamily="34" charset="0"/>
              </a:rPr>
              <a:t>de</a:t>
            </a:r>
            <a:r>
              <a:rPr lang="en-US" sz="1400" dirty="0" smtClean="0">
                <a:latin typeface="Calibri" pitchFamily="34" charset="0"/>
                <a:cs typeface="Calibri" pitchFamily="34" charset="0"/>
              </a:rPr>
              <a:t> </a:t>
            </a:r>
            <a:r>
              <a:rPr lang="vi-VN" sz="1400" dirty="0" smtClean="0">
                <a:latin typeface="Calibri" pitchFamily="34" charset="0"/>
                <a:cs typeface="Calibri" pitchFamily="34" charset="0"/>
              </a:rPr>
              <a:t>variabile</a:t>
            </a:r>
            <a:r>
              <a:rPr lang="vi-VN" sz="1400" dirty="0">
                <a:latin typeface="Calibri" pitchFamily="34" charset="0"/>
                <a:cs typeface="Calibri" pitchFamily="34" charset="0"/>
              </a:rPr>
              <a:t>, dar utilizarea cea mai frecventă este pentru datele </a:t>
            </a:r>
            <a:r>
              <a:rPr lang="vi-VN" sz="1400" dirty="0" smtClean="0">
                <a:latin typeface="Calibri" pitchFamily="34" charset="0"/>
                <a:cs typeface="Calibri" pitchFamily="34" charset="0"/>
              </a:rPr>
              <a:t>discrete</a:t>
            </a:r>
            <a:r>
              <a:rPr lang="en-US" sz="1400" dirty="0" smtClean="0">
                <a:latin typeface="Calibri" pitchFamily="34" charset="0"/>
                <a:cs typeface="Calibri" pitchFamily="34" charset="0"/>
              </a:rPr>
              <a:t>  </a:t>
            </a:r>
            <a:r>
              <a:rPr lang="vi-VN" sz="1400" dirty="0" smtClean="0">
                <a:latin typeface="Calibri" pitchFamily="34" charset="0"/>
                <a:cs typeface="Calibri" pitchFamily="34" charset="0"/>
              </a:rPr>
              <a:t>(</a:t>
            </a:r>
            <a:r>
              <a:rPr lang="vi-VN" sz="1400" dirty="0">
                <a:latin typeface="Calibri" pitchFamily="34" charset="0"/>
                <a:cs typeface="Calibri" pitchFamily="34" charset="0"/>
              </a:rPr>
              <a:t>nominale, ordinale). </a:t>
            </a:r>
            <a:endParaRPr lang="en-US" sz="1400" dirty="0" smtClean="0">
              <a:latin typeface="Calibri" pitchFamily="34" charset="0"/>
              <a:cs typeface="Calibri" pitchFamily="34" charset="0"/>
            </a:endParaRPr>
          </a:p>
          <a:p>
            <a:pPr lvl="1" algn="just"/>
            <a:r>
              <a:rPr lang="vi-VN" sz="1400" dirty="0">
                <a:latin typeface="Calibri" pitchFamily="34" charset="0"/>
                <a:cs typeface="Calibri" pitchFamily="34" charset="0"/>
              </a:rPr>
              <a:t> distribuţii de frecvenţe relative (procentuale) - evidenţiază valorile </a:t>
            </a:r>
            <a:r>
              <a:rPr lang="vi-VN" sz="1400" dirty="0" smtClean="0">
                <a:latin typeface="Calibri" pitchFamily="34" charset="0"/>
                <a:cs typeface="Calibri" pitchFamily="34" charset="0"/>
              </a:rPr>
              <a:t>mai</a:t>
            </a:r>
            <a:r>
              <a:rPr lang="en-US" sz="1400" dirty="0" smtClean="0">
                <a:latin typeface="Calibri" pitchFamily="34" charset="0"/>
                <a:cs typeface="Calibri" pitchFamily="34" charset="0"/>
              </a:rPr>
              <a:t> </a:t>
            </a:r>
            <a:r>
              <a:rPr lang="vi-VN" sz="1400" dirty="0" smtClean="0">
                <a:latin typeface="Calibri" pitchFamily="34" charset="0"/>
                <a:cs typeface="Calibri" pitchFamily="34" charset="0"/>
              </a:rPr>
              <a:t>frecvente</a:t>
            </a:r>
            <a:r>
              <a:rPr lang="vi-VN" sz="1400" dirty="0">
                <a:latin typeface="Calibri" pitchFamily="34" charset="0"/>
                <a:cs typeface="Calibri" pitchFamily="34" charset="0"/>
              </a:rPr>
              <a:t>, sunt utile pentru comparaţii. </a:t>
            </a:r>
            <a:endParaRPr lang="en-US" sz="1400" dirty="0" smtClean="0">
              <a:latin typeface="Calibri" pitchFamily="34" charset="0"/>
              <a:cs typeface="Calibri" pitchFamily="34" charset="0"/>
            </a:endParaRPr>
          </a:p>
          <a:p>
            <a:pPr lvl="1" algn="just"/>
            <a:endParaRPr lang="en-US" sz="1400" dirty="0">
              <a:latin typeface="Calibri" pitchFamily="34" charset="0"/>
              <a:cs typeface="Calibri" pitchFamily="34" charset="0"/>
            </a:endParaRPr>
          </a:p>
          <a:p>
            <a:pPr algn="just"/>
            <a:r>
              <a:rPr lang="vi-VN" sz="1800" dirty="0" smtClean="0">
                <a:latin typeface="Calibri" pitchFamily="34" charset="0"/>
                <a:cs typeface="Calibri" pitchFamily="34" charset="0"/>
              </a:rPr>
              <a:t>Grafică</a:t>
            </a:r>
            <a:endParaRPr lang="en-GB"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VARIABILE ALEATOARE</a:t>
            </a:r>
            <a:endParaRPr lang="en-GB" dirty="0"/>
          </a:p>
        </p:txBody>
      </p:sp>
      <p:sp>
        <p:nvSpPr>
          <p:cNvPr id="3" name="Content Placeholder 2"/>
          <p:cNvSpPr>
            <a:spLocks noGrp="1"/>
          </p:cNvSpPr>
          <p:nvPr>
            <p:ph idx="1"/>
          </p:nvPr>
        </p:nvSpPr>
        <p:spPr>
          <a:xfrm>
            <a:off x="508001" y="1484784"/>
            <a:ext cx="7160343" cy="4556579"/>
          </a:xfrm>
        </p:spPr>
        <p:txBody>
          <a:bodyPr>
            <a:normAutofit/>
          </a:bodyPr>
          <a:lstStyle/>
          <a:p>
            <a:pPr algn="just">
              <a:buNone/>
            </a:pPr>
            <a:r>
              <a:rPr lang="vi-VN" sz="1800" b="1" dirty="0" smtClean="0">
                <a:solidFill>
                  <a:schemeClr val="tx1"/>
                </a:solidFill>
                <a:latin typeface="Calibri" pitchFamily="34" charset="0"/>
                <a:cs typeface="Calibri" pitchFamily="34" charset="0"/>
              </a:rPr>
              <a:t>Variabilele aleatoare </a:t>
            </a:r>
            <a:r>
              <a:rPr lang="vi-VN" sz="1800" dirty="0" smtClean="0">
                <a:solidFill>
                  <a:schemeClr val="tx1"/>
                </a:solidFill>
                <a:latin typeface="Calibri" pitchFamily="34" charset="0"/>
                <a:cs typeface="Calibri" pitchFamily="34" charset="0"/>
              </a:rPr>
              <a:t>reprezintă o clasă distinctă de variabile întâlnită în cercetările statistice, prin intermediul cărora evenimentele pot fi descrise cu ajutorul unor valori numerice reale. </a:t>
            </a:r>
            <a:endParaRPr lang="en-GB"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În general, prin variabilă aleatoare se înţelege o funcţie reală de evenimente elementare care, în raport cu rezultatul unui eveniment, poate lua o valoare reală dintr-o mulţime bine definită. </a:t>
            </a:r>
            <a:endParaRPr lang="en-GB"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Din cauza factorilor întâmplători care influenţează evenimentul, valoarea variabilei aleatoare nu poate fi cunoscută înaintea realizării experimentului.</a:t>
            </a: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it-IT" sz="1800" dirty="0">
                <a:latin typeface="Calibri" pitchFamily="34" charset="0"/>
                <a:cs typeface="Calibri" pitchFamily="34" charset="0"/>
              </a:rPr>
              <a:t>Atunci când valorile unei serii sunt distribuite nesimetric în jurul mediei, acest fapt este imposibil de surprins cu ajutorul indicatorilor de dispersie. </a:t>
            </a:r>
          </a:p>
          <a:p>
            <a:pPr algn="just">
              <a:buNone/>
            </a:pPr>
            <a:r>
              <a:rPr lang="en-US" sz="1800" dirty="0" smtClean="0">
                <a:latin typeface="Calibri" pitchFamily="34" charset="0"/>
                <a:cs typeface="Calibri" pitchFamily="34" charset="0"/>
              </a:rPr>
              <a:t>I</a:t>
            </a:r>
            <a:r>
              <a:rPr lang="vi-VN" sz="1800" dirty="0" smtClean="0">
                <a:latin typeface="Calibri" pitchFamily="34" charset="0"/>
                <a:cs typeface="Calibri" pitchFamily="34" charset="0"/>
              </a:rPr>
              <a:t>n </a:t>
            </a:r>
            <a:r>
              <a:rPr lang="vi-VN" sz="1800" dirty="0">
                <a:latin typeface="Calibri" pitchFamily="34" charset="0"/>
                <a:cs typeface="Calibri" pitchFamily="34" charset="0"/>
              </a:rPr>
              <a:t>cazul </a:t>
            </a:r>
            <a:r>
              <a:rPr lang="vi-VN" sz="1800" dirty="0" smtClean="0">
                <a:latin typeface="Calibri" pitchFamily="34" charset="0"/>
                <a:cs typeface="Calibri" pitchFamily="34" charset="0"/>
              </a:rPr>
              <a:t>varia</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ilelor </a:t>
            </a:r>
            <a:r>
              <a:rPr lang="vi-VN" sz="1800" dirty="0">
                <a:latin typeface="Calibri" pitchFamily="34" charset="0"/>
                <a:cs typeface="Calibri" pitchFamily="34" charset="0"/>
              </a:rPr>
              <a:t>numerice, pe </a:t>
            </a:r>
            <a:r>
              <a:rPr lang="vi-VN" sz="1800" dirty="0" smtClean="0">
                <a:latin typeface="Calibri" pitchFamily="34" charset="0"/>
                <a:cs typeface="Calibri" pitchFamily="34" charset="0"/>
              </a:rPr>
              <a:t>l</a:t>
            </a:r>
            <a:r>
              <a:rPr lang="en-US" sz="1800" dirty="0" smtClean="0">
                <a:latin typeface="Calibri" pitchFamily="34" charset="0"/>
                <a:cs typeface="Calibri" pitchFamily="34" charset="0"/>
              </a:rPr>
              <a:t>a</a:t>
            </a:r>
            <a:r>
              <a:rPr lang="vi-VN" sz="1800" dirty="0" smtClean="0">
                <a:latin typeface="Calibri" pitchFamily="34" charset="0"/>
                <a:cs typeface="Calibri" pitchFamily="34" charset="0"/>
              </a:rPr>
              <a:t>ngă </a:t>
            </a:r>
            <a:r>
              <a:rPr lang="vi-VN" sz="1800" dirty="0">
                <a:latin typeface="Calibri" pitchFamily="34" charset="0"/>
                <a:cs typeface="Calibri" pitchFamily="34" charset="0"/>
              </a:rPr>
              <a:t>determinarea indicatorilor tendinţei centrale şi </a:t>
            </a:r>
            <a:r>
              <a:rPr lang="vi-VN" sz="1800" dirty="0" smtClean="0">
                <a:latin typeface="Calibri" pitchFamily="34" charset="0"/>
                <a:cs typeface="Calibri" pitchFamily="34" charset="0"/>
              </a:rPr>
              <a:t>varia</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ilităţii</a:t>
            </a:r>
            <a:r>
              <a:rPr lang="vi-VN" sz="1800" dirty="0">
                <a:latin typeface="Calibri" pitchFamily="34" charset="0"/>
                <a:cs typeface="Calibri" pitchFamily="34" charset="0"/>
              </a:rPr>
              <a:t>, ne punem </a:t>
            </a:r>
            <a:r>
              <a:rPr lang="vi-VN" sz="1800" dirty="0" smtClean="0">
                <a:latin typeface="Calibri" pitchFamily="34" charset="0"/>
                <a:cs typeface="Calibri" pitchFamily="34" charset="0"/>
              </a:rPr>
              <a:t>pro</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lema </a:t>
            </a:r>
            <a:r>
              <a:rPr lang="vi-VN" sz="1800" dirty="0">
                <a:latin typeface="Calibri" pitchFamily="34" charset="0"/>
                <a:cs typeface="Calibri" pitchFamily="34" charset="0"/>
              </a:rPr>
              <a:t>să studiem şi modul în care valorile individuale sunt deplasate şi concentrate comparativ cu tendinţa centrală, să analizăm, cu alte cuvinte</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b="1" dirty="0" smtClean="0">
                <a:latin typeface="Calibri" pitchFamily="34" charset="0"/>
                <a:cs typeface="Calibri" pitchFamily="34" charset="0"/>
              </a:rPr>
              <a:t>forma distribuţie</a:t>
            </a:r>
            <a:r>
              <a:rPr lang="en-US" sz="1800" b="1" dirty="0" err="1" smtClean="0">
                <a:latin typeface="Calibri" pitchFamily="34" charset="0"/>
                <a:cs typeface="Calibri" pitchFamily="34" charset="0"/>
              </a:rPr>
              <a:t>i</a:t>
            </a:r>
            <a:r>
              <a:rPr lang="en-US" sz="1800" b="1" dirty="0" smtClean="0">
                <a:latin typeface="Calibri" pitchFamily="34" charset="0"/>
                <a:cs typeface="Calibri" pitchFamily="34" charset="0"/>
              </a:rPr>
              <a:t>.</a:t>
            </a:r>
          </a:p>
          <a:p>
            <a:pPr algn="just">
              <a:buNone/>
            </a:pPr>
            <a:endParaRPr lang="en-US" sz="1800" b="1" dirty="0" smtClean="0">
              <a:latin typeface="Calibri" pitchFamily="34" charset="0"/>
              <a:cs typeface="Calibri" pitchFamily="34" charset="0"/>
            </a:endParaRPr>
          </a:p>
          <a:p>
            <a:pPr algn="just">
              <a:buNone/>
            </a:pPr>
            <a:r>
              <a:rPr lang="en-US" sz="1800" dirty="0">
                <a:latin typeface="Calibri" pitchFamily="34" charset="0"/>
                <a:cs typeface="Calibri" pitchFamily="34" charset="0"/>
              </a:rPr>
              <a:t>D</a:t>
            </a:r>
            <a:r>
              <a:rPr lang="vi-VN" sz="1800" dirty="0" smtClean="0">
                <a:latin typeface="Calibri" pitchFamily="34" charset="0"/>
                <a:cs typeface="Calibri" pitchFamily="34" charset="0"/>
              </a:rPr>
              <a:t>istri</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uţiile </a:t>
            </a:r>
            <a:r>
              <a:rPr lang="vi-VN" sz="1800" dirty="0">
                <a:latin typeface="Calibri" pitchFamily="34" charset="0"/>
                <a:cs typeface="Calibri" pitchFamily="34" charset="0"/>
              </a:rPr>
              <a:t>empirice se raportează, în general, la </a:t>
            </a:r>
            <a:r>
              <a:rPr lang="vi-VN" sz="1800" dirty="0" smtClean="0">
                <a:latin typeface="Calibri" pitchFamily="34" charset="0"/>
                <a:cs typeface="Calibri" pitchFamily="34" charset="0"/>
              </a:rPr>
              <a:t>distri</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uţia </a:t>
            </a:r>
            <a:r>
              <a:rPr lang="vi-VN" sz="1800" dirty="0">
                <a:latin typeface="Calibri" pitchFamily="34" charset="0"/>
                <a:cs typeface="Calibri" pitchFamily="34" charset="0"/>
              </a:rPr>
              <a:t>normală teoretică şi se încearcă analiza a două aspecte:</a:t>
            </a: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en-US" sz="1800" dirty="0" smtClean="0">
                <a:latin typeface="Calibri" pitchFamily="34" charset="0"/>
                <a:cs typeface="Calibri" pitchFamily="34" charset="0"/>
              </a:rPr>
              <a:t>M</a:t>
            </a:r>
            <a:r>
              <a:rPr lang="vi-VN" sz="1800" dirty="0" smtClean="0">
                <a:latin typeface="Calibri" pitchFamily="34" charset="0"/>
                <a:cs typeface="Calibri" pitchFamily="34" charset="0"/>
              </a:rPr>
              <a:t>ăsura </a:t>
            </a:r>
            <a:r>
              <a:rPr lang="vi-VN" sz="1800" dirty="0">
                <a:latin typeface="Calibri" pitchFamily="34" charset="0"/>
                <a:cs typeface="Calibri" pitchFamily="34" charset="0"/>
              </a:rPr>
              <a:t>în care </a:t>
            </a:r>
            <a:r>
              <a:rPr lang="vi-VN" sz="1800" dirty="0" smtClean="0">
                <a:latin typeface="Calibri" pitchFamily="34" charset="0"/>
                <a:cs typeface="Calibri" pitchFamily="34" charset="0"/>
              </a:rPr>
              <a:t>distri</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uţia </a:t>
            </a:r>
            <a:r>
              <a:rPr lang="vi-VN" sz="1800" dirty="0">
                <a:latin typeface="Calibri" pitchFamily="34" charset="0"/>
                <a:cs typeface="Calibri" pitchFamily="34" charset="0"/>
              </a:rPr>
              <a:t>se </a:t>
            </a:r>
            <a:r>
              <a:rPr lang="vi-VN" sz="1800" dirty="0" smtClean="0">
                <a:latin typeface="Calibri" pitchFamily="34" charset="0"/>
                <a:cs typeface="Calibri" pitchFamily="34" charset="0"/>
              </a:rPr>
              <a:t>a</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ate </a:t>
            </a:r>
            <a:r>
              <a:rPr lang="vi-VN" sz="1800" dirty="0">
                <a:latin typeface="Calibri" pitchFamily="34" charset="0"/>
                <a:cs typeface="Calibri" pitchFamily="34" charset="0"/>
              </a:rPr>
              <a:t>de la forma perfectă de simetrie a valorilor în </a:t>
            </a:r>
            <a:r>
              <a:rPr lang="en-US" sz="1800" dirty="0" smtClean="0">
                <a:latin typeface="Calibri" pitchFamily="34" charset="0"/>
                <a:cs typeface="Calibri" pitchFamily="34" charset="0"/>
              </a:rPr>
              <a:t>j</a:t>
            </a:r>
            <a:r>
              <a:rPr lang="vi-VN" sz="1800" dirty="0" smtClean="0">
                <a:latin typeface="Calibri" pitchFamily="34" charset="0"/>
                <a:cs typeface="Calibri" pitchFamily="34" charset="0"/>
              </a:rPr>
              <a:t>urul </a:t>
            </a:r>
            <a:r>
              <a:rPr lang="vi-VN" sz="1800" dirty="0">
                <a:latin typeface="Calibri" pitchFamily="34" charset="0"/>
                <a:cs typeface="Calibri" pitchFamily="34" charset="0"/>
              </a:rPr>
              <a:t>tendinţei centrale, </a:t>
            </a:r>
            <a:r>
              <a:rPr lang="vi-VN" sz="1800" dirty="0" smtClean="0">
                <a:latin typeface="Calibri" pitchFamily="34" charset="0"/>
                <a:cs typeface="Calibri" pitchFamily="34" charset="0"/>
              </a:rPr>
              <a:t>analiz</a:t>
            </a:r>
            <a:r>
              <a:rPr lang="en-US" sz="1800" dirty="0" smtClean="0">
                <a:latin typeface="Calibri" pitchFamily="34" charset="0"/>
                <a:cs typeface="Calibri" pitchFamily="34" charset="0"/>
              </a:rPr>
              <a:t>a</a:t>
            </a:r>
            <a:r>
              <a:rPr lang="vi-VN" sz="1800" dirty="0" smtClean="0">
                <a:latin typeface="Calibri" pitchFamily="34" charset="0"/>
                <a:cs typeface="Calibri" pitchFamily="34" charset="0"/>
              </a:rPr>
              <a:t>ndu-se </a:t>
            </a:r>
            <a:r>
              <a:rPr lang="vi-VN" sz="1800" dirty="0">
                <a:latin typeface="Calibri" pitchFamily="34" charset="0"/>
                <a:cs typeface="Calibri" pitchFamily="34" charset="0"/>
              </a:rPr>
              <a:t>în acest </a:t>
            </a:r>
            <a:r>
              <a:rPr lang="vi-VN" sz="1800" dirty="0" smtClean="0">
                <a:latin typeface="Calibri" pitchFamily="34" charset="0"/>
                <a:cs typeface="Calibri" pitchFamily="34" charset="0"/>
              </a:rPr>
              <a:t>caz</a:t>
            </a:r>
            <a:r>
              <a:rPr lang="en-US" sz="1800" dirty="0" smtClean="0">
                <a:latin typeface="Calibri" pitchFamily="34" charset="0"/>
                <a:cs typeface="Calibri" pitchFamily="34" charset="0"/>
              </a:rPr>
              <a:t> </a:t>
            </a:r>
            <a:r>
              <a:rPr lang="vi-VN" sz="1800" b="1" dirty="0" smtClean="0">
                <a:latin typeface="Calibri" pitchFamily="34" charset="0"/>
                <a:cs typeface="Calibri" pitchFamily="34" charset="0"/>
              </a:rPr>
              <a:t>oblicitatea</a:t>
            </a:r>
            <a:endParaRPr lang="vi-VN" sz="1800" b="1" dirty="0">
              <a:latin typeface="Calibri" pitchFamily="34" charset="0"/>
              <a:cs typeface="Calibri" pitchFamily="34" charset="0"/>
            </a:endParaRPr>
          </a:p>
          <a:p>
            <a:pPr algn="just">
              <a:buNone/>
            </a:pPr>
            <a:r>
              <a:rPr lang="en-US" sz="1800" dirty="0" smtClean="0">
                <a:latin typeface="Calibri" pitchFamily="34" charset="0"/>
                <a:cs typeface="Calibri" pitchFamily="34" charset="0"/>
              </a:rPr>
              <a:t>M</a:t>
            </a:r>
            <a:r>
              <a:rPr lang="vi-VN" sz="1800" dirty="0" smtClean="0">
                <a:latin typeface="Calibri" pitchFamily="34" charset="0"/>
                <a:cs typeface="Calibri" pitchFamily="34" charset="0"/>
              </a:rPr>
              <a:t>ăsura </a:t>
            </a:r>
            <a:r>
              <a:rPr lang="vi-VN" sz="1800" dirty="0">
                <a:latin typeface="Calibri" pitchFamily="34" charset="0"/>
                <a:cs typeface="Calibri" pitchFamily="34" charset="0"/>
              </a:rPr>
              <a:t>în care </a:t>
            </a:r>
            <a:r>
              <a:rPr lang="vi-VN" sz="1800" dirty="0" smtClean="0">
                <a:latin typeface="Calibri" pitchFamily="34" charset="0"/>
                <a:cs typeface="Calibri" pitchFamily="34" charset="0"/>
              </a:rPr>
              <a:t>distri</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uţia </a:t>
            </a:r>
            <a:r>
              <a:rPr lang="vi-VN" sz="1800" dirty="0">
                <a:latin typeface="Calibri" pitchFamily="34" charset="0"/>
                <a:cs typeface="Calibri" pitchFamily="34" charset="0"/>
              </a:rPr>
              <a:t>este mai plată sau mai </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oltită </a:t>
            </a:r>
            <a:r>
              <a:rPr lang="vi-VN" sz="1800" dirty="0">
                <a:latin typeface="Calibri" pitchFamily="34" charset="0"/>
                <a:cs typeface="Calibri" pitchFamily="34" charset="0"/>
              </a:rPr>
              <a:t>în raport cu </a:t>
            </a:r>
            <a:r>
              <a:rPr lang="vi-VN" sz="1800" dirty="0" smtClean="0">
                <a:latin typeface="Calibri" pitchFamily="34" charset="0"/>
                <a:cs typeface="Calibri" pitchFamily="34" charset="0"/>
              </a:rPr>
              <a:t>distri</a:t>
            </a:r>
            <a:r>
              <a:rPr lang="en-US" sz="1800" dirty="0" smtClean="0">
                <a:latin typeface="Calibri" pitchFamily="34" charset="0"/>
                <a:cs typeface="Calibri" pitchFamily="34" charset="0"/>
              </a:rPr>
              <a:t>b</a:t>
            </a:r>
            <a:r>
              <a:rPr lang="vi-VN" sz="1800" dirty="0" smtClean="0">
                <a:latin typeface="Calibri" pitchFamily="34" charset="0"/>
                <a:cs typeface="Calibri" pitchFamily="34" charset="0"/>
              </a:rPr>
              <a:t>uţia </a:t>
            </a:r>
            <a:r>
              <a:rPr lang="vi-VN" sz="1800" dirty="0">
                <a:latin typeface="Calibri" pitchFamily="34" charset="0"/>
                <a:cs typeface="Calibri" pitchFamily="34" charset="0"/>
              </a:rPr>
              <a:t>normală teoretică, </a:t>
            </a:r>
            <a:r>
              <a:rPr lang="vi-VN" sz="1800" dirty="0" smtClean="0">
                <a:latin typeface="Calibri" pitchFamily="34" charset="0"/>
                <a:cs typeface="Calibri" pitchFamily="34" charset="0"/>
              </a:rPr>
              <a:t>analiz</a:t>
            </a:r>
            <a:r>
              <a:rPr lang="en-US" sz="1800" dirty="0" smtClean="0">
                <a:latin typeface="Calibri" pitchFamily="34" charset="0"/>
                <a:cs typeface="Calibri" pitchFamily="34" charset="0"/>
              </a:rPr>
              <a:t>a</a:t>
            </a:r>
            <a:r>
              <a:rPr lang="vi-VN" sz="1800" dirty="0" smtClean="0">
                <a:latin typeface="Calibri" pitchFamily="34" charset="0"/>
                <a:cs typeface="Calibri" pitchFamily="34" charset="0"/>
              </a:rPr>
              <a:t>ndu-se </a:t>
            </a:r>
            <a:r>
              <a:rPr lang="vi-VN" sz="1800" dirty="0">
                <a:latin typeface="Calibri" pitchFamily="34" charset="0"/>
                <a:cs typeface="Calibri" pitchFamily="34" charset="0"/>
              </a:rPr>
              <a:t>în acest </a:t>
            </a:r>
            <a:r>
              <a:rPr lang="vi-VN" sz="1800" dirty="0" smtClean="0">
                <a:latin typeface="Calibri" pitchFamily="34" charset="0"/>
                <a:cs typeface="Calibri" pitchFamily="34" charset="0"/>
              </a:rPr>
              <a:t>caz</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boltirea</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 sau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aplatizarea</a:t>
            </a:r>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148047527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pPr algn="just">
              <a:buNone/>
            </a:pPr>
            <a:r>
              <a:rPr lang="it-IT" sz="1800" dirty="0" smtClean="0">
                <a:latin typeface="Calibri" pitchFamily="34" charset="0"/>
                <a:cs typeface="Calibri" pitchFamily="34" charset="0"/>
              </a:rPr>
              <a:t>Pentru o distribuţie simetrică , </a:t>
            </a:r>
            <a:r>
              <a:rPr lang="it-IT" sz="1800" dirty="0">
                <a:latin typeface="Calibri" pitchFamily="34" charset="0"/>
                <a:cs typeface="Calibri" pitchFamily="34" charset="0"/>
              </a:rPr>
              <a:t>media, mediana şi modul </a:t>
            </a:r>
            <a:r>
              <a:rPr lang="it-IT" sz="1800" dirty="0" smtClean="0">
                <a:latin typeface="Calibri" pitchFamily="34" charset="0"/>
                <a:cs typeface="Calibri" pitchFamily="34" charset="0"/>
              </a:rPr>
              <a:t>coincid.</a:t>
            </a:r>
          </a:p>
          <a:p>
            <a:pPr algn="just">
              <a:buNone/>
            </a:pPr>
            <a:endParaRPr lang="it-IT" sz="1800" dirty="0">
              <a:latin typeface="Calibri" pitchFamily="34" charset="0"/>
              <a:cs typeface="Calibri" pitchFamily="34" charset="0"/>
            </a:endParaRPr>
          </a:p>
          <a:p>
            <a:pPr algn="just">
              <a:buNone/>
            </a:pPr>
            <a:endParaRPr lang="it-IT" sz="1800"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endParaRPr lang="it-IT" sz="1800"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endParaRPr lang="it-IT" sz="1800"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endParaRPr lang="it-IT" sz="1800"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endParaRPr lang="it-IT" sz="1800"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r>
              <a:rPr lang="vi-VN" sz="1800" dirty="0">
                <a:latin typeface="Calibri" pitchFamily="34" charset="0"/>
                <a:cs typeface="Calibri" pitchFamily="34" charset="0"/>
              </a:rPr>
              <a:t>Asimetria unei serii de distri</a:t>
            </a:r>
            <a:r>
              <a:rPr lang="en-US" sz="1800" dirty="0">
                <a:latin typeface="Calibri" pitchFamily="34" charset="0"/>
                <a:cs typeface="Calibri" pitchFamily="34" charset="0"/>
              </a:rPr>
              <a:t>b</a:t>
            </a:r>
            <a:r>
              <a:rPr lang="vi-VN" sz="1800" dirty="0">
                <a:latin typeface="Calibri" pitchFamily="34" charset="0"/>
                <a:cs typeface="Calibri" pitchFamily="34" charset="0"/>
              </a:rPr>
              <a:t>uţie de frecvenţe se o</a:t>
            </a:r>
            <a:r>
              <a:rPr lang="en-US" sz="1800" dirty="0">
                <a:latin typeface="Calibri" pitchFamily="34" charset="0"/>
                <a:cs typeface="Calibri" pitchFamily="34" charset="0"/>
              </a:rPr>
              <a:t>b</a:t>
            </a:r>
            <a:r>
              <a:rPr lang="vi-VN" sz="1800" dirty="0">
                <a:latin typeface="Calibri" pitchFamily="34" charset="0"/>
                <a:cs typeface="Calibri" pitchFamily="34" charset="0"/>
              </a:rPr>
              <a:t>servă din reprezentarea grafică prin </a:t>
            </a:r>
            <a:r>
              <a:rPr lang="en-US" sz="1800" dirty="0">
                <a:latin typeface="Calibri" pitchFamily="34" charset="0"/>
                <a:cs typeface="Calibri" pitchFamily="34" charset="0"/>
              </a:rPr>
              <a:t>h</a:t>
            </a:r>
            <a:r>
              <a:rPr lang="vi-VN" sz="1800" dirty="0">
                <a:latin typeface="Calibri" pitchFamily="34" charset="0"/>
                <a:cs typeface="Calibri" pitchFamily="34" charset="0"/>
              </a:rPr>
              <a:t>istogramă sau poligonul frecvenţelor, prin modalitatea în care sunt situaţi, unul faţă de celălalt, indicatorii tendinţei centrale</a:t>
            </a:r>
            <a:r>
              <a:rPr lang="en-US" sz="1800" dirty="0">
                <a:latin typeface="Calibri" pitchFamily="34" charset="0"/>
                <a:cs typeface="Calibri" pitchFamily="34" charset="0"/>
              </a:rPr>
              <a:t>.</a:t>
            </a:r>
          </a:p>
          <a:p>
            <a:pPr algn="just">
              <a:buNone/>
            </a:pPr>
            <a:endParaRPr lang="en-GB" sz="1800" dirty="0">
              <a:latin typeface="Calibri" pitchFamily="34" charset="0"/>
              <a:cs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3" y="1052736"/>
            <a:ext cx="2708923"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7944" y="1052736"/>
            <a:ext cx="3960440" cy="2512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77067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10000"/>
          </a:bodyPr>
          <a:lstStyle/>
          <a:p>
            <a:pPr algn="just">
              <a:buNone/>
            </a:pPr>
            <a:r>
              <a:rPr lang="ro-RO" sz="1800" b="1" dirty="0" smtClean="0">
                <a:latin typeface="Calibri" pitchFamily="34" charset="0"/>
                <a:cs typeface="Calibri" pitchFamily="34" charset="0"/>
              </a:rPr>
              <a:t>Asimetria</a:t>
            </a:r>
            <a:r>
              <a:rPr lang="ro-RO" sz="1800" dirty="0" smtClean="0">
                <a:latin typeface="Calibri" pitchFamily="34" charset="0"/>
                <a:cs typeface="Calibri" pitchFamily="34" charset="0"/>
              </a:rPr>
              <a:t> reprezintă deplasarea pe orizontală a vîrfului curbei experimentale faţă de curba normală.</a:t>
            </a:r>
          </a:p>
          <a:p>
            <a:pPr algn="just">
              <a:buNone/>
            </a:pPr>
            <a:r>
              <a:rPr lang="ro-RO" sz="1800" b="1" dirty="0">
                <a:latin typeface="Calibri" pitchFamily="34" charset="0"/>
                <a:cs typeface="Calibri" pitchFamily="34" charset="0"/>
              </a:rPr>
              <a:t>Asimetria </a:t>
            </a:r>
            <a:r>
              <a:rPr lang="en-US" sz="1800" b="1" dirty="0" smtClean="0">
                <a:latin typeface="Calibri" pitchFamily="34" charset="0"/>
                <a:cs typeface="Calibri" pitchFamily="34" charset="0"/>
              </a:rPr>
              <a:t>(s</a:t>
            </a:r>
            <a:r>
              <a:rPr lang="ro-RO" sz="1800" b="1" dirty="0" smtClean="0">
                <a:latin typeface="Calibri" pitchFamily="34" charset="0"/>
                <a:cs typeface="Calibri" pitchFamily="34" charset="0"/>
              </a:rPr>
              <a:t>kewness</a:t>
            </a:r>
            <a:r>
              <a:rPr lang="en-US" sz="1800" b="1" dirty="0" smtClean="0">
                <a:latin typeface="Calibri" pitchFamily="34" charset="0"/>
                <a:cs typeface="Calibri" pitchFamily="34" charset="0"/>
              </a:rPr>
              <a:t>)</a:t>
            </a:r>
            <a:r>
              <a:rPr lang="ro-RO" sz="1800" dirty="0" smtClean="0">
                <a:latin typeface="Calibri" pitchFamily="34" charset="0"/>
                <a:cs typeface="Calibri" pitchFamily="34" charset="0"/>
              </a:rPr>
              <a:t> - indicator folosit în analiza distribuției unei serii de date pentru a indica deviația distribuției empirice în raport cu o distribuție simetrică in jurul mediei.</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a:t>
            </a:r>
            <a:r>
              <a:rPr lang="ro-RO" b="1" dirty="0" smtClean="0">
                <a:latin typeface="Calibri" pitchFamily="34" charset="0"/>
                <a:cs typeface="Calibri" pitchFamily="34" charset="0"/>
              </a:rPr>
              <a:t> </a:t>
            </a:r>
            <a:r>
              <a:rPr lang="ro-RO" b="1" dirty="0" smtClean="0">
                <a:latin typeface="Calibri" pitchFamily="34" charset="0"/>
                <a:cs typeface="Calibri" pitchFamily="34" charset="0"/>
              </a:rPr>
              <a:t>Skewness </a:t>
            </a:r>
            <a:r>
              <a:rPr lang="en-US" b="1" dirty="0" smtClean="0">
                <a:latin typeface="Calibri" pitchFamily="34" charset="0"/>
                <a:cs typeface="Calibri" pitchFamily="34" charset="0"/>
              </a:rPr>
              <a:t>&lt;</a:t>
            </a:r>
            <a:r>
              <a:rPr lang="ro-RO" b="1" dirty="0" smtClean="0">
                <a:latin typeface="Calibri" pitchFamily="34" charset="0"/>
                <a:cs typeface="Calibri" pitchFamily="34" charset="0"/>
              </a:rPr>
              <a:t> </a:t>
            </a:r>
            <a:r>
              <a:rPr lang="ro-RO" b="1" dirty="0" smtClean="0">
                <a:latin typeface="Calibri" pitchFamily="34" charset="0"/>
                <a:cs typeface="Calibri" pitchFamily="34" charset="0"/>
              </a:rPr>
              <a:t>0 </a:t>
            </a:r>
            <a:r>
              <a:rPr lang="ro-RO" dirty="0" smtClean="0">
                <a:latin typeface="Calibri" pitchFamily="34" charset="0"/>
                <a:cs typeface="Calibri" pitchFamily="34" charset="0"/>
              </a:rPr>
              <a:t>- </a:t>
            </a:r>
            <a:r>
              <a:rPr lang="ro-RO" dirty="0" smtClean="0">
                <a:latin typeface="Calibri" pitchFamily="34" charset="0"/>
                <a:cs typeface="Calibri" pitchFamily="34" charset="0"/>
              </a:rPr>
              <a:t>distribuția </a:t>
            </a:r>
            <a:r>
              <a:rPr lang="ro-RO" dirty="0" smtClean="0">
                <a:latin typeface="Calibri" pitchFamily="34" charset="0"/>
                <a:cs typeface="Calibri" pitchFamily="34" charset="0"/>
              </a:rPr>
              <a:t>este inclinata spre </a:t>
            </a:r>
            <a:r>
              <a:rPr lang="ro-RO" dirty="0" smtClean="0">
                <a:latin typeface="Calibri" pitchFamily="34" charset="0"/>
                <a:cs typeface="Calibri" pitchFamily="34" charset="0"/>
              </a:rPr>
              <a:t>stânga, având </a:t>
            </a:r>
            <a:r>
              <a:rPr lang="ro-RO" dirty="0" smtClean="0">
                <a:latin typeface="Calibri" pitchFamily="34" charset="0"/>
                <a:cs typeface="Calibri" pitchFamily="34" charset="0"/>
              </a:rPr>
              <a:t>mai multe valori </a:t>
            </a:r>
            <a:r>
              <a:rPr lang="en-US" dirty="0" smtClean="0">
                <a:latin typeface="Calibri" pitchFamily="34" charset="0"/>
                <a:cs typeface="Calibri" pitchFamily="34" charset="0"/>
              </a:rPr>
              <a:t>concentrate </a:t>
            </a:r>
            <a:r>
              <a:rPr lang="ro-RO" dirty="0" smtClean="0">
                <a:latin typeface="Calibri" pitchFamily="34" charset="0"/>
                <a:cs typeface="Calibri" pitchFamily="34" charset="0"/>
              </a:rPr>
              <a:t>spre </a:t>
            </a:r>
            <a:r>
              <a:rPr lang="ro-RO" dirty="0" smtClean="0">
                <a:latin typeface="Calibri" pitchFamily="34" charset="0"/>
                <a:cs typeface="Calibri" pitchFamily="34" charset="0"/>
              </a:rPr>
              <a:t>dreapta</a:t>
            </a:r>
            <a:endParaRPr lang="ro-RO" sz="1800" dirty="0" smtClean="0">
              <a:latin typeface="Calibri" pitchFamily="34" charset="0"/>
              <a:cs typeface="Calibri" pitchFamily="34" charset="0"/>
            </a:endParaRPr>
          </a:p>
          <a:p>
            <a:pPr algn="just">
              <a:buNone/>
            </a:pPr>
            <a:r>
              <a:rPr lang="ro-RO" sz="1800" b="1" dirty="0" smtClean="0">
                <a:latin typeface="Calibri" pitchFamily="34" charset="0"/>
                <a:cs typeface="Calibri" pitchFamily="34" charset="0"/>
              </a:rPr>
              <a:t>Skewness </a:t>
            </a:r>
            <a:r>
              <a:rPr lang="en-US" sz="1800" b="1" dirty="0" smtClean="0">
                <a:latin typeface="Calibri" pitchFamily="34" charset="0"/>
                <a:cs typeface="Calibri" pitchFamily="34" charset="0"/>
              </a:rPr>
              <a:t>&gt;</a:t>
            </a:r>
            <a:r>
              <a:rPr lang="ro-RO" sz="1800" b="1" dirty="0" smtClean="0">
                <a:latin typeface="Calibri" pitchFamily="34" charset="0"/>
                <a:cs typeface="Calibri" pitchFamily="34" charset="0"/>
              </a:rPr>
              <a:t> </a:t>
            </a:r>
            <a:r>
              <a:rPr lang="ro-RO" sz="1800" b="1" dirty="0" smtClean="0">
                <a:latin typeface="Calibri" pitchFamily="34" charset="0"/>
                <a:cs typeface="Calibri" pitchFamily="34" charset="0"/>
              </a:rPr>
              <a:t>0 </a:t>
            </a:r>
            <a:r>
              <a:rPr lang="ro-RO" sz="1800" dirty="0" smtClean="0">
                <a:latin typeface="Calibri" pitchFamily="34" charset="0"/>
                <a:cs typeface="Calibri" pitchFamily="34" charset="0"/>
              </a:rPr>
              <a:t>- distributia este inclinata spre dreapta, </a:t>
            </a:r>
            <a:r>
              <a:rPr lang="ro-RO" dirty="0" smtClean="0">
                <a:latin typeface="Calibri" pitchFamily="34" charset="0"/>
                <a:cs typeface="Calibri" pitchFamily="34" charset="0"/>
              </a:rPr>
              <a:t>având</a:t>
            </a:r>
            <a:r>
              <a:rPr lang="ro-RO" sz="1800" dirty="0" smtClean="0">
                <a:latin typeface="Calibri" pitchFamily="34" charset="0"/>
                <a:cs typeface="Calibri" pitchFamily="34" charset="0"/>
              </a:rPr>
              <a:t> </a:t>
            </a:r>
            <a:r>
              <a:rPr lang="ro-RO" sz="1800" dirty="0" smtClean="0">
                <a:latin typeface="Calibri" pitchFamily="34" charset="0"/>
                <a:cs typeface="Calibri" pitchFamily="34" charset="0"/>
              </a:rPr>
              <a:t>mai multe valori </a:t>
            </a:r>
            <a:r>
              <a:rPr lang="en-US" sz="1800" smtClean="0">
                <a:latin typeface="Calibri" pitchFamily="34" charset="0"/>
                <a:cs typeface="Calibri" pitchFamily="34" charset="0"/>
              </a:rPr>
              <a:t>concentrate</a:t>
            </a:r>
            <a:r>
              <a:rPr lang="ro-RO" sz="1800" smtClean="0">
                <a:latin typeface="Calibri" pitchFamily="34" charset="0"/>
                <a:cs typeface="Calibri" pitchFamily="34" charset="0"/>
              </a:rPr>
              <a:t> </a:t>
            </a:r>
            <a:r>
              <a:rPr lang="ro-RO" sz="1800" dirty="0" smtClean="0">
                <a:latin typeface="Calibri" pitchFamily="34" charset="0"/>
                <a:cs typeface="Calibri" pitchFamily="34" charset="0"/>
              </a:rPr>
              <a:t>spre stanga.</a:t>
            </a:r>
          </a:p>
          <a:p>
            <a:pPr algn="just">
              <a:buNone/>
            </a:pPr>
            <a:r>
              <a:rPr lang="ro-RO" sz="1800" b="1" dirty="0" smtClean="0">
                <a:latin typeface="Calibri" pitchFamily="34" charset="0"/>
                <a:cs typeface="Calibri" pitchFamily="34" charset="0"/>
              </a:rPr>
              <a:t>Skewness = 0 </a:t>
            </a:r>
            <a:r>
              <a:rPr lang="ro-RO" sz="1800" dirty="0" smtClean="0">
                <a:latin typeface="Calibri" pitchFamily="34" charset="0"/>
                <a:cs typeface="Calibri" pitchFamily="34" charset="0"/>
              </a:rPr>
              <a:t>- media = mediana, distributia este simetrica in jurul mediei.</a:t>
            </a: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988840"/>
            <a:ext cx="8341063" cy="2441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77067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a:latin typeface="Calibri" pitchFamily="34" charset="0"/>
                <a:cs typeface="Calibri" pitchFamily="34" charset="0"/>
              </a:rPr>
              <a:t>Ca o măsură a asimetriei unei distribuţii este utilizat momentul de ordinul trei al abaterii de la medie reprezentat prin media aritmetică a cuburilor abaterilor valorilor distribuţiei de la media aritmetică, </a:t>
            </a:r>
            <a:r>
              <a:rPr lang="vi-VN" sz="1800" dirty="0" smtClean="0">
                <a:latin typeface="Calibri" pitchFamily="34" charset="0"/>
                <a:cs typeface="Calibri" pitchFamily="34" charset="0"/>
              </a:rPr>
              <a:t>adică</a:t>
            </a:r>
            <a:r>
              <a:rPr lang="en-US" sz="1800" dirty="0" smtClean="0">
                <a:latin typeface="Calibri" pitchFamily="34" charset="0"/>
                <a:cs typeface="Calibri" pitchFamily="34" charset="0"/>
              </a:rPr>
              <a:t>:</a:t>
            </a: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en-US" sz="1800" dirty="0" smtClean="0">
                <a:latin typeface="Calibri" pitchFamily="34" charset="0"/>
                <a:cs typeface="Calibri" pitchFamily="34" charset="0"/>
              </a:rPr>
              <a:t>m</a:t>
            </a:r>
            <a:r>
              <a:rPr lang="vi-VN" sz="1800" dirty="0" smtClean="0">
                <a:latin typeface="Calibri" pitchFamily="34" charset="0"/>
                <a:cs typeface="Calibri" pitchFamily="34" charset="0"/>
              </a:rPr>
              <a:t>omentul </a:t>
            </a:r>
            <a:r>
              <a:rPr lang="vi-VN" sz="1800" dirty="0">
                <a:latin typeface="Calibri" pitchFamily="34" charset="0"/>
                <a:cs typeface="Calibri" pitchFamily="34" charset="0"/>
              </a:rPr>
              <a:t>de ordinul trei M3 are două dezavantaje:</a:t>
            </a:r>
          </a:p>
          <a:p>
            <a:pPr algn="just"/>
            <a:r>
              <a:rPr lang="vi-VN" sz="1800" dirty="0" smtClean="0">
                <a:latin typeface="Calibri" pitchFamily="34" charset="0"/>
                <a:cs typeface="Calibri" pitchFamily="34" charset="0"/>
              </a:rPr>
              <a:t>se </a:t>
            </a:r>
            <a:r>
              <a:rPr lang="vi-VN" sz="1800" dirty="0">
                <a:latin typeface="Calibri" pitchFamily="34" charset="0"/>
                <a:cs typeface="Calibri" pitchFamily="34" charset="0"/>
              </a:rPr>
              <a:t>exprimă cu ajutorul unităţilor de măsură ale datelor, ceea ce permite greu compararea a ordinelor de mărime a asimetriei pentru două distribuţii.</a:t>
            </a:r>
          </a:p>
          <a:p>
            <a:pPr algn="just"/>
            <a:r>
              <a:rPr lang="vi-VN" sz="1800" dirty="0" smtClean="0">
                <a:latin typeface="Calibri" pitchFamily="34" charset="0"/>
                <a:cs typeface="Calibri" pitchFamily="34" charset="0"/>
              </a:rPr>
              <a:t>Variaţia </a:t>
            </a:r>
            <a:r>
              <a:rPr lang="vi-VN" sz="1800" dirty="0">
                <a:latin typeface="Calibri" pitchFamily="34" charset="0"/>
                <a:cs typeface="Calibri" pitchFamily="34" charset="0"/>
              </a:rPr>
              <a:t>unei distribuţii de date ridică, de asemenea, o problemă deoarece pentru două distribuţii având aceiaşi formă, ordinul de mărime al momentului de ordinul trei M3 creşte odată cu variaţia</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endParaRPr lang="en-US" sz="1800" dirty="0">
              <a:latin typeface="Calibri" pitchFamily="34" charset="0"/>
              <a:cs typeface="Calibri" pitchFamily="34" charset="0"/>
            </a:endParaRPr>
          </a:p>
          <a:p>
            <a:pPr marL="109728" indent="0" algn="just">
              <a:buNone/>
            </a:pPr>
            <a:r>
              <a:rPr lang="vi-VN" sz="1800" dirty="0">
                <a:latin typeface="Calibri" pitchFamily="34" charset="0"/>
                <a:cs typeface="Calibri" pitchFamily="34" charset="0"/>
              </a:rPr>
              <a:t>Pentru a elimina aceste dezavantaje momentul de ordinul trei este standardizat prin împărţirea cu cubul abaterii standard:</a:t>
            </a:r>
            <a:endParaRPr lang="en-US" sz="1800" dirty="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1576501"/>
            <a:ext cx="1282760" cy="646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1840" y="5373215"/>
            <a:ext cx="1080120" cy="730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414125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endParaRPr lang="en-US" sz="1800" dirty="0" smtClean="0">
              <a:latin typeface="Calibri" pitchFamily="34" charset="0"/>
              <a:cs typeface="Calibri" pitchFamily="34" charset="0"/>
            </a:endParaRPr>
          </a:p>
          <a:p>
            <a:pPr algn="just">
              <a:buNone/>
            </a:pPr>
            <a:r>
              <a:rPr lang="vi-VN" sz="1800" b="1" dirty="0" smtClean="0">
                <a:latin typeface="Calibri" pitchFamily="34" charset="0"/>
                <a:cs typeface="Calibri" pitchFamily="34" charset="0"/>
              </a:rPr>
              <a:t>Excesul </a:t>
            </a:r>
            <a:r>
              <a:rPr lang="vi-VN" sz="1800" b="1" dirty="0">
                <a:latin typeface="Calibri" pitchFamily="34" charset="0"/>
                <a:cs typeface="Calibri" pitchFamily="34" charset="0"/>
              </a:rPr>
              <a:t>sau boltirea </a:t>
            </a:r>
            <a:r>
              <a:rPr lang="vi-VN" sz="1800" dirty="0">
                <a:latin typeface="Calibri" pitchFamily="34" charset="0"/>
                <a:cs typeface="Calibri" pitchFamily="34" charset="0"/>
              </a:rPr>
              <a:t>(în engleză kurtosis) este o măsură a formei unei serii sau distribuţii de date, care măsoară înălţimea aplatizării/boltirii unei distribuţii în comparaţie cu o distribuţie normală. Această măsură este definită prin</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Pentru o </a:t>
            </a:r>
            <a:r>
              <a:rPr lang="vi-VN" sz="1800" b="1" dirty="0">
                <a:latin typeface="Calibri" pitchFamily="34" charset="0"/>
                <a:cs typeface="Calibri" pitchFamily="34" charset="0"/>
              </a:rPr>
              <a:t>distribuție </a:t>
            </a:r>
            <a:r>
              <a:rPr lang="vi-VN" sz="1800" b="1" dirty="0" smtClean="0">
                <a:latin typeface="Calibri" pitchFamily="34" charset="0"/>
                <a:cs typeface="Calibri" pitchFamily="34" charset="0"/>
              </a:rPr>
              <a:t>normală</a:t>
            </a:r>
            <a:r>
              <a:rPr lang="en-US" sz="1800" b="1" dirty="0" smtClean="0">
                <a:latin typeface="Calibri" pitchFamily="34" charset="0"/>
                <a:cs typeface="Calibri" pitchFamily="34" charset="0"/>
              </a:rPr>
              <a:t>:</a:t>
            </a:r>
          </a:p>
          <a:p>
            <a:pPr algn="just"/>
            <a:r>
              <a:rPr lang="en-US" sz="1800" dirty="0" err="1">
                <a:latin typeface="Calibri" pitchFamily="34" charset="0"/>
                <a:cs typeface="Calibri" pitchFamily="34" charset="0"/>
              </a:rPr>
              <a:t>asimetria</a:t>
            </a:r>
            <a:r>
              <a:rPr lang="en-US" sz="1800" dirty="0">
                <a:latin typeface="Calibri" pitchFamily="34" charset="0"/>
                <a:cs typeface="Calibri" pitchFamily="34" charset="0"/>
              </a:rPr>
              <a:t> </a:t>
            </a:r>
            <a:r>
              <a:rPr lang="en-US" sz="1800" dirty="0" err="1">
                <a:latin typeface="Calibri" pitchFamily="34" charset="0"/>
                <a:cs typeface="Calibri" pitchFamily="34" charset="0"/>
              </a:rPr>
              <a:t>si</a:t>
            </a:r>
            <a:r>
              <a:rPr lang="en-US" sz="1800" dirty="0">
                <a:latin typeface="Calibri" pitchFamily="34" charset="0"/>
                <a:cs typeface="Calibri" pitchFamily="34" charset="0"/>
              </a:rPr>
              <a:t> </a:t>
            </a:r>
            <a:r>
              <a:rPr lang="en-US" sz="1800" dirty="0" err="1">
                <a:latin typeface="Calibri" pitchFamily="34" charset="0"/>
                <a:cs typeface="Calibri" pitchFamily="34" charset="0"/>
              </a:rPr>
              <a:t>excesul</a:t>
            </a:r>
            <a:r>
              <a:rPr lang="en-US" sz="1800" dirty="0">
                <a:latin typeface="Calibri" pitchFamily="34" charset="0"/>
                <a:cs typeface="Calibri" pitchFamily="34" charset="0"/>
              </a:rPr>
              <a:t> au </a:t>
            </a:r>
            <a:r>
              <a:rPr lang="en-US" sz="1800" dirty="0" err="1">
                <a:latin typeface="Calibri" pitchFamily="34" charset="0"/>
                <a:cs typeface="Calibri" pitchFamily="34" charset="0"/>
              </a:rPr>
              <a:t>valori</a:t>
            </a:r>
            <a:r>
              <a:rPr lang="en-US" sz="1800" dirty="0">
                <a:latin typeface="Calibri" pitchFamily="34" charset="0"/>
                <a:cs typeface="Calibri" pitchFamily="34" charset="0"/>
              </a:rPr>
              <a:t> </a:t>
            </a:r>
            <a:r>
              <a:rPr lang="en-US" sz="1800" dirty="0" err="1">
                <a:latin typeface="Calibri" pitchFamily="34" charset="0"/>
                <a:cs typeface="Calibri" pitchFamily="34" charset="0"/>
              </a:rPr>
              <a:t>apropiate</a:t>
            </a:r>
            <a:r>
              <a:rPr lang="en-US" sz="1800" dirty="0">
                <a:latin typeface="Calibri" pitchFamily="34" charset="0"/>
                <a:cs typeface="Calibri" pitchFamily="34" charset="0"/>
              </a:rPr>
              <a:t> de 0.</a:t>
            </a: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1916832"/>
            <a:ext cx="2088084" cy="815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821736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GB" sz="1800" dirty="0">
              <a:latin typeface="Calibri" pitchFamily="34" charset="0"/>
              <a:cs typeface="Calibri" pitchFamily="34" charset="0"/>
            </a:endParaRPr>
          </a:p>
        </p:txBody>
      </p:sp>
      <p:pic>
        <p:nvPicPr>
          <p:cNvPr id="30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332657"/>
            <a:ext cx="7914962"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770677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ro-RO" sz="1800" dirty="0" smtClean="0">
                <a:latin typeface="Calibri" pitchFamily="34" charset="0"/>
                <a:cs typeface="Calibri" pitchFamily="34" charset="0"/>
              </a:rPr>
              <a:t>Pe langa locatie, forma, variabilitate suntem de asemenea interesati in locatia relativa a unei observatii in cadrul unui set de date. Masurile de locatie relativa ne ajuta sa determinam cat de departe este o anumita valoare fata de medie.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Informația oferită de </a:t>
            </a:r>
            <a:r>
              <a:rPr lang="ro-RO" sz="1800" b="1" dirty="0" smtClean="0">
                <a:latin typeface="Calibri" pitchFamily="34" charset="0"/>
                <a:cs typeface="Calibri" pitchFamily="34" charset="0"/>
              </a:rPr>
              <a:t>scorul z </a:t>
            </a:r>
            <a:r>
              <a:rPr lang="ro-RO" sz="1800" dirty="0" smtClean="0">
                <a:latin typeface="Calibri" pitchFamily="34" charset="0"/>
                <a:cs typeface="Calibri" pitchFamily="34" charset="0"/>
              </a:rPr>
              <a:t>este numărul de abateri standard ale unei valori   față de medie.  Este de remarcat faptul că despre două observații în două seturi diferite de date cu același scor z, se poate spune că au aceeași locație relativă, în sensul că ambele sunt la același număr de abateri standard față de medie.</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Scorurile z se mai numesc si valori standardizate.   Z-scorul fiecarei observatii poate fi interpretat ca o masura relativa a locatiei observatiei in cadrul setului de date.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Teoretic, scorurile „z” sunt note obţinute pe o „curbă” cu media 0 şi abaterea standard 1. În acest caz, o distribuţie normală are practic scorurile „z” cuprinse între -3 şi +3, între aceste note regăsindu-se peste 99% din populaţie.</a:t>
            </a: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405770677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ro-RO" sz="1800" dirty="0" smtClean="0">
                <a:latin typeface="Calibri" pitchFamily="34" charset="0"/>
                <a:cs typeface="Calibri" pitchFamily="34" charset="0"/>
              </a:rPr>
              <a:t>Transformarea unei observatii in scor z este foarte simplă şi se face după formula:</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De exemplu, într-o şcoală, media elevilor unei clase la matematică es-te de 6,25 cu o abatere standard de 3,94. Ionel a obţinut, la matematică, media 7,15. Ne interesează să ştim dacă Ionel este un elev mediu la mate-matică, un elev bun sau un elev slab. Intuitiv, am putea spune că este un elev bun, deoarece media lui este mai mare decât media clasei. Nu putem şti însă cu precizie acest lucru, deoarece nu cunoaştem cum se distribuie notele celor-lalţi elevi în jurul mediei. Acest lucru ni-l spune abaterea standard. Cu alte cuvinte, va trebui să precizăm poziţia pe care o ocupă Ionel în cadrul gru-pului de referinţă din care face parte, adică raportat la elevii din clasa sa. Acest lucru devine posibil prin calculul notei „z” a lui Ionel , notă care ne spune la câte abateri standard se află scorul său în raport cu clasa. Aplicând formula de mai sus, observăm că nota „z” a lui Ionel la matematică este de</a:t>
            </a:r>
            <a:endParaRPr lang="ro-RO" sz="1800" dirty="0">
              <a:latin typeface="Calibri" pitchFamily="34" charset="0"/>
              <a:cs typeface="Calibri"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836712"/>
            <a:ext cx="1019175" cy="514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9833" y="4581128"/>
            <a:ext cx="2232248" cy="477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8825833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lnSpcReduction="10000"/>
          </a:bodyPr>
          <a:lstStyle/>
          <a:p>
            <a:pPr marL="109728" indent="0">
              <a:buNone/>
            </a:pPr>
            <a:r>
              <a:rPr lang="ro-RO" sz="1800" dirty="0" smtClean="0">
                <a:latin typeface="Calibri" panose="020F0502020204030204" pitchFamily="34" charset="0"/>
                <a:cs typeface="Calibri" panose="020F0502020204030204" pitchFamily="34" charset="0"/>
              </a:rPr>
              <a:t>Teorema lui Chebyshev’s ne permite sa facem afirmatii legate de procentul de valori care trebuie sa fie in limita unui numar specificat de abateri standard fata de medie.</a:t>
            </a:r>
          </a:p>
          <a:p>
            <a:pPr marL="109728" indent="0">
              <a:buNone/>
            </a:pPr>
            <a:endParaRPr lang="ro-RO" sz="1800" dirty="0" smtClean="0">
              <a:latin typeface="Calibri" panose="020F0502020204030204" pitchFamily="34" charset="0"/>
              <a:cs typeface="Calibri" panose="020F0502020204030204" pitchFamily="34" charset="0"/>
            </a:endParaRPr>
          </a:p>
          <a:p>
            <a:pPr marL="109728" indent="0">
              <a:buNone/>
            </a:pPr>
            <a:r>
              <a:rPr lang="ro-RO" sz="1800" dirty="0" smtClean="0">
                <a:latin typeface="Calibri" panose="020F0502020204030204" pitchFamily="34" charset="0"/>
                <a:cs typeface="Calibri" panose="020F0502020204030204" pitchFamily="34" charset="0"/>
              </a:rPr>
              <a:t>Teorema lui Chebyshev’s  spune ca cel putin (1-1/z</a:t>
            </a:r>
            <a:r>
              <a:rPr lang="ro-RO" sz="1800" baseline="30000" dirty="0" smtClean="0">
                <a:latin typeface="Calibri" panose="020F0502020204030204" pitchFamily="34" charset="0"/>
                <a:cs typeface="Calibri" panose="020F0502020204030204" pitchFamily="34" charset="0"/>
              </a:rPr>
              <a:t>2</a:t>
            </a:r>
            <a:r>
              <a:rPr lang="ro-RO" sz="1800" dirty="0" smtClean="0">
                <a:latin typeface="Calibri" panose="020F0502020204030204" pitchFamily="34" charset="0"/>
                <a:cs typeface="Calibri" panose="020F0502020204030204" pitchFamily="34" charset="0"/>
              </a:rPr>
              <a:t>) din valorile datelor trebuie sa fie in limita a z abateri standard fata de medie, unde z este orice valoare mai mare ca 1.</a:t>
            </a:r>
          </a:p>
          <a:p>
            <a:pPr marL="109728" indent="0">
              <a:buNone/>
            </a:pPr>
            <a:endParaRPr lang="ro-RO" sz="1800" dirty="0" smtClean="0">
              <a:latin typeface="Calibri" panose="020F0502020204030204" pitchFamily="34" charset="0"/>
              <a:cs typeface="Calibri" panose="020F0502020204030204" pitchFamily="34" charset="0"/>
            </a:endParaRPr>
          </a:p>
          <a:p>
            <a:pPr marL="109728" indent="0">
              <a:buNone/>
            </a:pPr>
            <a:r>
              <a:rPr lang="ro-RO" sz="1800" dirty="0" smtClean="0">
                <a:latin typeface="Calibri" panose="020F0502020204030204" pitchFamily="34" charset="0"/>
                <a:cs typeface="Calibri" panose="020F0502020204030204" pitchFamily="34" charset="0"/>
              </a:rPr>
              <a:t>Daca z=2,3,4 atunci:</a:t>
            </a:r>
          </a:p>
          <a:p>
            <a:r>
              <a:rPr lang="ro-RO" sz="1800" dirty="0" smtClean="0">
                <a:latin typeface="Calibri" panose="020F0502020204030204" pitchFamily="34" charset="0"/>
                <a:cs typeface="Calibri" panose="020F0502020204030204" pitchFamily="34" charset="0"/>
              </a:rPr>
              <a:t>Cel putin 75% din valorile datelor trebuie sa fie in limita a z=2 abateri standard fata de medie</a:t>
            </a:r>
          </a:p>
          <a:p>
            <a:r>
              <a:rPr lang="ro-RO" sz="1800" dirty="0" smtClean="0">
                <a:latin typeface="Calibri" panose="020F0502020204030204" pitchFamily="34" charset="0"/>
                <a:cs typeface="Calibri" panose="020F0502020204030204" pitchFamily="34" charset="0"/>
              </a:rPr>
              <a:t> Cel putin 89% din valorile datelor trebuie sa fie in limita a z=3 abateri standard fata de medie</a:t>
            </a:r>
          </a:p>
          <a:p>
            <a:r>
              <a:rPr lang="ro-RO" sz="1800" dirty="0" smtClean="0">
                <a:latin typeface="Calibri" panose="020F0502020204030204" pitchFamily="34" charset="0"/>
                <a:cs typeface="Calibri" panose="020F0502020204030204" pitchFamily="34" charset="0"/>
              </a:rPr>
              <a:t>Cel putin 94% din valorile datelor trebuie sa fie in limita a z=4 abateri standard fata de medie</a:t>
            </a:r>
          </a:p>
          <a:p>
            <a:endParaRPr lang="ro-RO" sz="1800" dirty="0" smtClean="0">
              <a:latin typeface="Calibri" panose="020F0502020204030204" pitchFamily="34" charset="0"/>
              <a:cs typeface="Calibri" panose="020F0502020204030204" pitchFamily="34" charset="0"/>
            </a:endParaRPr>
          </a:p>
          <a:p>
            <a:pPr marL="109728" indent="0">
              <a:buNone/>
            </a:pPr>
            <a:r>
              <a:rPr lang="ro-RO" sz="1800" dirty="0" smtClean="0">
                <a:latin typeface="Calibri" panose="020F0502020204030204" pitchFamily="34" charset="0"/>
                <a:cs typeface="Calibri" panose="020F0502020204030204" pitchFamily="34" charset="0"/>
              </a:rPr>
              <a:t>Avantajul teorem</a:t>
            </a:r>
            <a:r>
              <a:rPr lang="en-US" sz="1800" dirty="0" smtClean="0">
                <a:latin typeface="Calibri" panose="020F0502020204030204" pitchFamily="34" charset="0"/>
                <a:cs typeface="Calibri" panose="020F0502020204030204" pitchFamily="34" charset="0"/>
              </a:rPr>
              <a:t>e</a:t>
            </a:r>
            <a:r>
              <a:rPr lang="ro-RO" sz="1800" dirty="0" smtClean="0">
                <a:latin typeface="Calibri" panose="020F0502020204030204" pitchFamily="34" charset="0"/>
                <a:cs typeface="Calibri" panose="020F0502020204030204" pitchFamily="34" charset="0"/>
              </a:rPr>
              <a:t>i lui Chebyshev’s este acela ca se poate aplica pentru orice set de date indiferent de forma distributiei datelor.</a:t>
            </a:r>
          </a:p>
          <a:p>
            <a:pPr marL="109728" indent="0">
              <a:buNone/>
            </a:pPr>
            <a:endParaRPr lang="ro-RO" sz="18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60251234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85000" lnSpcReduction="20000"/>
          </a:bodyPr>
          <a:lstStyle/>
          <a:p>
            <a:pPr algn="just">
              <a:buNone/>
            </a:pPr>
            <a:r>
              <a:rPr lang="vi-VN" sz="1800" dirty="0">
                <a:latin typeface="Calibri" pitchFamily="34" charset="0"/>
                <a:cs typeface="Calibri" pitchFamily="34" charset="0"/>
              </a:rPr>
              <a:t>Deci </a:t>
            </a:r>
            <a:r>
              <a:rPr lang="en-US" sz="1800" dirty="0" smtClean="0">
                <a:latin typeface="Calibri" pitchFamily="34" charset="0"/>
                <a:cs typeface="Calibri" pitchFamily="34" charset="0"/>
              </a:rPr>
              <a:t>Ion</a:t>
            </a:r>
            <a:r>
              <a:rPr lang="vi-VN" sz="1800" dirty="0" smtClean="0">
                <a:latin typeface="Calibri" pitchFamily="34" charset="0"/>
                <a:cs typeface="Calibri" pitchFamily="34" charset="0"/>
              </a:rPr>
              <a:t>el </a:t>
            </a:r>
            <a:r>
              <a:rPr lang="vi-VN" sz="1800" dirty="0">
                <a:latin typeface="Calibri" pitchFamily="34" charset="0"/>
                <a:cs typeface="Calibri" pitchFamily="34" charset="0"/>
              </a:rPr>
              <a:t>se situează, din punctul de vedere al performanţei sale la matematică, la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0,22 </a:t>
            </a:r>
            <a:r>
              <a:rPr lang="vi-VN" sz="1800" dirty="0">
                <a:latin typeface="Calibri" pitchFamily="34" charset="0"/>
                <a:cs typeface="Calibri" pitchFamily="34" charset="0"/>
              </a:rPr>
              <a:t>abateri standard faţă de medie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Performanţa </a:t>
            </a:r>
            <a:r>
              <a:rPr lang="vi-VN" sz="1800" dirty="0">
                <a:latin typeface="Calibri" pitchFamily="34" charset="0"/>
                <a:cs typeface="Calibri" pitchFamily="34" charset="0"/>
              </a:rPr>
              <a:t>sa la </a:t>
            </a:r>
            <a:r>
              <a:rPr lang="vi-VN" sz="1800" dirty="0" smtClean="0">
                <a:latin typeface="Calibri" pitchFamily="34" charset="0"/>
                <a:cs typeface="Calibri" pitchFamily="34" charset="0"/>
              </a:rPr>
              <a:t>matematică </a:t>
            </a:r>
            <a:r>
              <a:rPr lang="vi-VN" sz="1800" dirty="0">
                <a:latin typeface="Calibri" pitchFamily="34" charset="0"/>
                <a:cs typeface="Calibri" pitchFamily="34" charset="0"/>
              </a:rPr>
              <a:t>este, prin urmare, o performanţă medie, situându-se între </a:t>
            </a:r>
            <a:r>
              <a:rPr lang="vi-VN" sz="1800" dirty="0" smtClean="0">
                <a:latin typeface="Calibri" pitchFamily="34" charset="0"/>
                <a:cs typeface="Calibri" pitchFamily="34" charset="0"/>
              </a:rPr>
              <a:t>medie </a:t>
            </a:r>
            <a:r>
              <a:rPr lang="vi-VN" sz="1800" dirty="0">
                <a:latin typeface="Calibri" pitchFamily="34" charset="0"/>
                <a:cs typeface="Calibri" pitchFamily="34" charset="0"/>
              </a:rPr>
              <a:t>şi o abatere standard la dreapta, deci în zona scorurilor medii</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a:latin typeface="Calibri" pitchFamily="34" charset="0"/>
                <a:cs typeface="Calibri" pitchFamily="34" charset="0"/>
              </a:rPr>
              <a:t>Spre deosebire de Ionel, Costel are media la matematică de 4,08. Este oare Costel un elev slab, un elev mediu sau un elev foarte slab? Nota „z” a lui Costel este – 0,55. Şi această notă se situează între medie şi o abatere standard la stânga de această dată. Iată că, în ciuda aparenţelor, raportat la performanţa elevilor din clasă, deşi are media sub cinci, Costel este un elev mediu la această disciplină</a:t>
            </a:r>
            <a:endParaRPr lang="en-GB" sz="1800" dirty="0">
              <a:latin typeface="Calibri" pitchFamily="34" charset="0"/>
              <a:cs typeface="Calibri"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1196752"/>
            <a:ext cx="3528392" cy="2691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508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lnSpcReduction="10000"/>
          </a:bodyPr>
          <a:lstStyle/>
          <a:p>
            <a:pPr algn="just">
              <a:buNone/>
            </a:pPr>
            <a:r>
              <a:rPr lang="ro-RO" dirty="0" smtClean="0">
                <a:solidFill>
                  <a:schemeClr val="tx1"/>
                </a:solidFill>
                <a:latin typeface="Calibri" pitchFamily="34" charset="0"/>
                <a:cs typeface="Calibri" pitchFamily="34" charset="0"/>
              </a:rPr>
              <a:t>De exemplu, un analist ar putea compara eficiența a patru tipuri de antidepresive, in acest caz variabila de interes este “tipul de antidepresiv”.</a:t>
            </a:r>
          </a:p>
          <a:p>
            <a:pPr algn="just">
              <a:buNone/>
            </a:pPr>
            <a:r>
              <a:rPr lang="ro-RO" dirty="0" smtClean="0">
                <a:solidFill>
                  <a:schemeClr val="tx1"/>
                </a:solidFill>
                <a:latin typeface="Calibri" pitchFamily="34" charset="0"/>
                <a:cs typeface="Calibri" pitchFamily="34" charset="0"/>
              </a:rPr>
              <a:t>Experimentul urmărește să determine efectul tipului de antidepresiv asupra ameliorării  depresiei. In acest caz, variabila de interes este “ameliorarea depresiei”</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O </a:t>
            </a:r>
            <a:r>
              <a:rPr lang="ro-RO" b="1" dirty="0" smtClean="0">
                <a:solidFill>
                  <a:schemeClr val="tx1"/>
                </a:solidFill>
                <a:latin typeface="Calibri" pitchFamily="34" charset="0"/>
                <a:cs typeface="Calibri" pitchFamily="34" charset="0"/>
              </a:rPr>
              <a:t>variabilă independentă </a:t>
            </a:r>
            <a:r>
              <a:rPr lang="ro-RO" dirty="0" smtClean="0">
                <a:solidFill>
                  <a:schemeClr val="tx1"/>
                </a:solidFill>
                <a:latin typeface="Calibri" pitchFamily="34" charset="0"/>
                <a:cs typeface="Calibri" pitchFamily="34" charset="0"/>
              </a:rPr>
              <a:t>este variabila care este schimbată sau controlată într-un experiment științific pentru a testa efectele asupra variabilei dependente.</a:t>
            </a:r>
          </a:p>
          <a:p>
            <a:pPr algn="just">
              <a:buNone/>
            </a:pPr>
            <a:r>
              <a:rPr lang="ro-RO" dirty="0" smtClean="0">
                <a:solidFill>
                  <a:schemeClr val="tx1"/>
                </a:solidFill>
                <a:latin typeface="Calibri" pitchFamily="34" charset="0"/>
                <a:cs typeface="Calibri" pitchFamily="34" charset="0"/>
              </a:rPr>
              <a:t>O </a:t>
            </a:r>
            <a:r>
              <a:rPr lang="ro-RO" b="1" dirty="0" smtClean="0">
                <a:solidFill>
                  <a:schemeClr val="tx1"/>
                </a:solidFill>
                <a:latin typeface="Calibri" pitchFamily="34" charset="0"/>
                <a:cs typeface="Calibri" pitchFamily="34" charset="0"/>
              </a:rPr>
              <a:t>variabilă dependentă </a:t>
            </a:r>
            <a:r>
              <a:rPr lang="ro-RO" dirty="0" smtClean="0">
                <a:solidFill>
                  <a:schemeClr val="tx1"/>
                </a:solidFill>
                <a:latin typeface="Calibri" pitchFamily="34" charset="0"/>
                <a:cs typeface="Calibri" pitchFamily="34" charset="0"/>
              </a:rPr>
              <a:t>este variabila testată și măsurată într-un experiment științific.</a:t>
            </a:r>
          </a:p>
          <a:p>
            <a:pPr algn="just">
              <a:buNone/>
            </a:pPr>
            <a:r>
              <a:rPr lang="ro-RO" dirty="0" smtClean="0">
                <a:solidFill>
                  <a:schemeClr val="tx1"/>
                </a:solidFill>
                <a:latin typeface="Calibri" pitchFamily="34" charset="0"/>
                <a:cs typeface="Calibri" pitchFamily="34" charset="0"/>
              </a:rPr>
              <a:t>Pe măsură ce experimentatorul schimbă variabila independentă, efectul asupra variabilei dependente este observat și înregistrat.</a:t>
            </a:r>
          </a:p>
          <a:p>
            <a:pPr algn="just">
              <a:buNone/>
            </a:pPr>
            <a:r>
              <a:rPr lang="ro-RO" dirty="0" smtClean="0">
                <a:solidFill>
                  <a:schemeClr val="tx1"/>
                </a:solidFill>
                <a:latin typeface="Calibri" pitchFamily="34" charset="0"/>
                <a:cs typeface="Calibri" pitchFamily="34" charset="0"/>
              </a:rPr>
              <a:t>Variabilele independente și dependente pot fi vizualizate în termeni de cauză și efect. Dacă variabila independentă este schimbată, atunci se vede un efect în variabila dependentă.</a:t>
            </a:r>
          </a:p>
          <a:p>
            <a:pPr algn="just">
              <a:buNone/>
            </a:pPr>
            <a:endParaRPr lang="ro-RO" sz="1800" dirty="0" smtClean="0">
              <a:solidFill>
                <a:schemeClr val="tx1"/>
              </a:solidFill>
              <a:latin typeface="Calibri" pitchFamily="34" charset="0"/>
              <a:cs typeface="Calibri" pitchFamily="34" charset="0"/>
            </a:endParaRPr>
          </a:p>
          <a:p>
            <a:pPr algn="just">
              <a:buNone/>
            </a:pPr>
            <a:r>
              <a:rPr lang="ro-RO" b="1" dirty="0" smtClean="0">
                <a:solidFill>
                  <a:schemeClr val="tx1"/>
                </a:solidFill>
                <a:latin typeface="Calibri" pitchFamily="34" charset="0"/>
                <a:cs typeface="Calibri" pitchFamily="34" charset="0"/>
              </a:rPr>
              <a:t>Observație</a:t>
            </a:r>
            <a:r>
              <a:rPr lang="ro-RO" dirty="0" smtClean="0">
                <a:solidFill>
                  <a:schemeClr val="tx1"/>
                </a:solidFill>
                <a:latin typeface="Calibri" pitchFamily="34" charset="0"/>
                <a:cs typeface="Calibri" pitchFamily="34" charset="0"/>
              </a:rPr>
              <a:t>: valoarea variabilei independente este controlată de experimentator, în timp ce valoarea variabilei dependente se modifică doar ca răspuns la variabila independentă.</a:t>
            </a: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a:latin typeface="Calibri" pitchFamily="34" charset="0"/>
                <a:cs typeface="Calibri" pitchFamily="34" charset="0"/>
              </a:rPr>
              <a:t>Avem un test de inteligenţă cu 20 de probleme. Dacă subiectul rezolvă corect o problemă, primeşte un punct. Dacă nu o rezolvă corect, primeşte zero punc-te. Deci, scorul unui subiect poate varia de la zero puncte, atunci când nu rezolvă corect nici o problemă, şi până la 20 de puncte, atunci când le rezolvă corect pe toate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Avem două persoane: Vasile, obţine un scor la acest test de 10 puncte, iar Viorel, un scor de 12 puncte. Întrebare: puteţi spune care dintre cei doi subiecţi este mai bun? Care are un nivel intelectual mai ridicat?</a:t>
            </a:r>
            <a:endParaRPr lang="en-GB" sz="1800" dirty="0">
              <a:latin typeface="Calibri" pitchFamily="34" charset="0"/>
              <a:cs typeface="Calibri" pitchFamily="34" charset="0"/>
            </a:endParaRPr>
          </a:p>
        </p:txBody>
      </p:sp>
    </p:spTree>
    <p:extLst>
      <p:ext uri="{BB962C8B-B14F-4D97-AF65-F5344CB8AC3E}">
        <p14:creationId xmlns="" xmlns:p14="http://schemas.microsoft.com/office/powerpoint/2010/main" val="35980610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pPr algn="just">
              <a:buNone/>
            </a:pPr>
            <a:r>
              <a:rPr lang="ro-RO" sz="1800" dirty="0" smtClean="0">
                <a:latin typeface="Calibri" pitchFamily="34" charset="0"/>
                <a:cs typeface="Calibri" pitchFamily="34" charset="0"/>
              </a:rPr>
              <a:t>Printr-o </a:t>
            </a:r>
            <a:r>
              <a:rPr lang="ro-RO" sz="1800" b="1" dirty="0" smtClean="0">
                <a:latin typeface="Calibri" pitchFamily="34" charset="0"/>
                <a:cs typeface="Calibri" pitchFamily="34" charset="0"/>
              </a:rPr>
              <a:t>valoare aberantă </a:t>
            </a:r>
            <a:r>
              <a:rPr lang="ro-RO" sz="1800" dirty="0" smtClean="0">
                <a:latin typeface="Calibri" pitchFamily="34" charset="0"/>
                <a:cs typeface="Calibri" pitchFamily="34" charset="0"/>
              </a:rPr>
              <a:t>(outlier) se înţelege o observaţie extremă, adică o observaţie care nu se "încadrează" în paternul general al celorlalte valori. Atunci când este studiată o singură variabilă, există teste specifice eliminării valorilor aberante.</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 Regula empirică (bazată pe distribuţia normală) este aceea de considera ca valoare aberantă orice valoare care este depărtată de medie cu mai mult de trei abateri standard.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Media aritmetica este sensibila la asa</a:t>
            </a:r>
            <a:r>
              <a:rPr lang="en-US" sz="1800" dirty="0" smtClean="0">
                <a:latin typeface="Calibri" pitchFamily="34" charset="0"/>
                <a:cs typeface="Calibri" pitchFamily="34" charset="0"/>
              </a:rPr>
              <a:t> </a:t>
            </a:r>
            <a:r>
              <a:rPr lang="ro-RO" sz="1800" dirty="0" smtClean="0">
                <a:latin typeface="Calibri" pitchFamily="34" charset="0"/>
                <a:cs typeface="Calibri" pitchFamily="34" charset="0"/>
              </a:rPr>
              <a:t>numitele valori aberante sau deplasate. Valorile aberante sunt valori nereprezentative pentru esantionul sau populatia care face obiectul cercetarii statistice.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ro-RO" sz="1800" dirty="0" smtClean="0">
                <a:latin typeface="Calibri" pitchFamily="34" charset="0"/>
                <a:cs typeface="Calibri" pitchFamily="34" charset="0"/>
              </a:rPr>
              <a:t>De exemplu, pentru seria de valori (1, 1, 2, 2, 2, 2, 3, 3, 3, 4, 4, 80) media aritmetica este egala cu 8,92. Daca s-ar elimina valoarea aberanta sau nereprezentativa 80 (foarte deplasata de celelalte), media aritmetica a valorilor ramase ar fi egala cu 2,45, valoare mult mai reprezentativa pentru seria considerata decat valoarea de 8,92, determinata in prea mare masura de un singur element.</a:t>
            </a:r>
          </a:p>
          <a:p>
            <a:pPr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179424838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ro-RO" sz="1800" dirty="0" smtClean="0">
                <a:latin typeface="Calibri" pitchFamily="34" charset="0"/>
                <a:cs typeface="Calibri" pitchFamily="34" charset="0"/>
              </a:rPr>
              <a:t>Q1 - Quartila inferioară delimitează cele mai mici 25% din valorile observate;</a:t>
            </a:r>
          </a:p>
          <a:p>
            <a:pPr algn="just">
              <a:buNone/>
            </a:pPr>
            <a:r>
              <a:rPr lang="ro-RO" sz="1800" dirty="0" smtClean="0">
                <a:latin typeface="Calibri" pitchFamily="34" charset="0"/>
                <a:cs typeface="Calibri" pitchFamily="34" charset="0"/>
              </a:rPr>
              <a:t>Med - Mediana delimitează 50% din valori (este exact la jumătatea intervalului între valoarea minimă și maximă);</a:t>
            </a:r>
          </a:p>
          <a:p>
            <a:pPr algn="just">
              <a:buNone/>
            </a:pPr>
            <a:r>
              <a:rPr lang="ro-RO" sz="1800" dirty="0" smtClean="0">
                <a:latin typeface="Calibri" pitchFamily="34" charset="0"/>
                <a:cs typeface="Calibri" pitchFamily="34" charset="0"/>
              </a:rPr>
              <a:t>Q3 - Quartila superioară delimitează cele mai mari 25% din valorile observate;</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IQR=Q3-Q1</a:t>
            </a:r>
          </a:p>
          <a:p>
            <a:pPr algn="just">
              <a:buNone/>
            </a:pPr>
            <a:endParaRPr lang="ro-RO" sz="1800" b="1" dirty="0" smtClean="0">
              <a:latin typeface="Calibri" pitchFamily="34" charset="0"/>
              <a:cs typeface="Calibri" pitchFamily="34" charset="0"/>
            </a:endParaRPr>
          </a:p>
          <a:p>
            <a:pPr algn="just">
              <a:buNone/>
            </a:pPr>
            <a:r>
              <a:rPr lang="vi-VN" sz="1800" dirty="0">
                <a:latin typeface="Calibri" pitchFamily="34" charset="0"/>
                <a:cs typeface="Calibri" pitchFamily="34" charset="0"/>
              </a:rPr>
              <a:t>Pentru a identifica valorile aberante se poate folosi un criteriu legat de valorile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scorurilor </a:t>
            </a:r>
            <a:r>
              <a:rPr lang="vi-VN" sz="1800" dirty="0">
                <a:latin typeface="Calibri" pitchFamily="34" charset="0"/>
                <a:cs typeface="Calibri" pitchFamily="34" charset="0"/>
              </a:rPr>
              <a:t>z; orice observație care are un scor z mai mic decât -3 sau mai mare decât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3</a:t>
            </a:r>
            <a:r>
              <a:rPr lang="vi-VN" sz="1800" dirty="0">
                <a:latin typeface="Calibri" pitchFamily="34" charset="0"/>
                <a:cs typeface="Calibri" pitchFamily="34" charset="0"/>
              </a:rPr>
              <a:t>, este prin definiție, o valoare aberantă. O valoare aberantă se poate identifica și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utilizând </a:t>
            </a:r>
            <a:r>
              <a:rPr lang="vi-VN" sz="1800" dirty="0">
                <a:latin typeface="Calibri" pitchFamily="34" charset="0"/>
                <a:cs typeface="Calibri" pitchFamily="34" charset="0"/>
              </a:rPr>
              <a:t>amplitudinea intercuartilă. Dacă o observație are o valoare care se află în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afara intervalului </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aceasta </a:t>
            </a:r>
            <a:r>
              <a:rPr lang="vi-VN" sz="1800" dirty="0">
                <a:latin typeface="Calibri" pitchFamily="34" charset="0"/>
                <a:cs typeface="Calibri" pitchFamily="34" charset="0"/>
              </a:rPr>
              <a:t>este valoare aberantă. </a:t>
            </a: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4005064"/>
            <a:ext cx="2268252"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1254631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10000"/>
          </a:bodyPr>
          <a:lstStyle/>
          <a:p>
            <a:pPr algn="just">
              <a:buNone/>
            </a:pPr>
            <a:r>
              <a:rPr lang="vi-VN" sz="1800" dirty="0">
                <a:latin typeface="Calibri" pitchFamily="34" charset="0"/>
                <a:cs typeface="Calibri" pitchFamily="34" charset="0"/>
              </a:rPr>
              <a:t>O </a:t>
            </a:r>
            <a:r>
              <a:rPr lang="vi-VN" sz="1800" b="1" dirty="0">
                <a:latin typeface="Calibri" pitchFamily="34" charset="0"/>
                <a:cs typeface="Calibri" pitchFamily="34" charset="0"/>
              </a:rPr>
              <a:t>valoare aberantă:</a:t>
            </a:r>
          </a:p>
          <a:p>
            <a:pPr algn="just">
              <a:buNone/>
            </a:pPr>
            <a:r>
              <a:rPr lang="vi-VN" sz="1800" dirty="0">
                <a:latin typeface="Calibri" pitchFamily="34" charset="0"/>
                <a:cs typeface="Calibri" pitchFamily="34" charset="0"/>
              </a:rPr>
              <a:t>•	Poate fi incorect înregistrată și poate fi corectată înainte de a începe analiza datelor.</a:t>
            </a:r>
          </a:p>
          <a:p>
            <a:pPr algn="just">
              <a:buNone/>
            </a:pPr>
            <a:r>
              <a:rPr lang="vi-VN" sz="1800" dirty="0">
                <a:latin typeface="Calibri" pitchFamily="34" charset="0"/>
                <a:cs typeface="Calibri" pitchFamily="34" charset="0"/>
              </a:rPr>
              <a:t>•	Poate fi o observație care nu aparține populației pe care o studiem și a fost incorect inclusă în setul de date, caz în care poate fi eliminată.</a:t>
            </a:r>
          </a:p>
          <a:p>
            <a:pPr algn="just">
              <a:buNone/>
            </a:pPr>
            <a:r>
              <a:rPr lang="vi-VN" sz="1800" dirty="0">
                <a:latin typeface="Calibri" pitchFamily="34" charset="0"/>
                <a:cs typeface="Calibri" pitchFamily="34" charset="0"/>
              </a:rPr>
              <a:t>•	Poate fi o valoare neobișnuită, care a fost corect înregistrată, aparține populației </a:t>
            </a:r>
            <a:r>
              <a:rPr lang="vi-VN" sz="1800" dirty="0" smtClean="0">
                <a:latin typeface="Calibri" pitchFamily="34" charset="0"/>
                <a:cs typeface="Calibri" pitchFamily="34" charset="0"/>
              </a:rPr>
              <a:t>analizate </a:t>
            </a:r>
            <a:r>
              <a:rPr lang="vi-VN" sz="1800" dirty="0">
                <a:latin typeface="Calibri" pitchFamily="34" charset="0"/>
                <a:cs typeface="Calibri" pitchFamily="34" charset="0"/>
              </a:rPr>
              <a:t>– caz în care va rămâne în setul de date și va fi analizată</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marL="109728" indent="0" algn="just">
              <a:buNone/>
            </a:pP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 </a:t>
            </a:r>
            <a:r>
              <a:rPr lang="en-US" sz="1800" dirty="0" smtClean="0">
                <a:latin typeface="Calibri" pitchFamily="34" charset="0"/>
                <a:cs typeface="Calibri" pitchFamily="34" charset="0"/>
              </a:rPr>
              <a:t>E</a:t>
            </a:r>
            <a:r>
              <a:rPr lang="vi-VN" sz="1800" dirty="0" smtClean="0">
                <a:latin typeface="Calibri" pitchFamily="34" charset="0"/>
                <a:cs typeface="Calibri" pitchFamily="34" charset="0"/>
              </a:rPr>
              <a:t>şantionul estras </a:t>
            </a:r>
            <a:r>
              <a:rPr lang="vi-VN" sz="1800" dirty="0">
                <a:latin typeface="Calibri" pitchFamily="34" charset="0"/>
                <a:cs typeface="Calibri" pitchFamily="34" charset="0"/>
              </a:rPr>
              <a:t>este prea mic, iar posibilitatea de apariţie a unui caz atipic </a:t>
            </a:r>
            <a:r>
              <a:rPr lang="en-US" sz="1800" dirty="0" smtClean="0">
                <a:latin typeface="Calibri" pitchFamily="34" charset="0"/>
                <a:cs typeface="Calibri" pitchFamily="34" charset="0"/>
              </a:rPr>
              <a:t>  </a:t>
            </a:r>
          </a:p>
          <a:p>
            <a:pPr marL="109728" indent="0" algn="just">
              <a:buNone/>
            </a:pPr>
            <a:r>
              <a:rPr lang="en-US" sz="1800" dirty="0">
                <a:latin typeface="Calibri" pitchFamily="34" charset="0"/>
                <a:cs typeface="Calibri" pitchFamily="34" charset="0"/>
              </a:rPr>
              <a:t> </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extrem) va deveni foarte mare, </a:t>
            </a:r>
            <a:endParaRPr lang="en-US" sz="1800" dirty="0" smtClean="0">
              <a:latin typeface="Calibri" pitchFamily="34" charset="0"/>
              <a:cs typeface="Calibri" pitchFamily="34" charset="0"/>
            </a:endParaRPr>
          </a:p>
          <a:p>
            <a:pPr marL="109728" indent="0" algn="just">
              <a:buNone/>
            </a:pPr>
            <a:r>
              <a:rPr lang="vi-VN" sz="1800" dirty="0">
                <a:latin typeface="Calibri" pitchFamily="34" charset="0"/>
                <a:cs typeface="Calibri" pitchFamily="34" charset="0"/>
              </a:rPr>
              <a:t>• </a:t>
            </a:r>
            <a:r>
              <a:rPr lang="en-US" sz="1800" dirty="0" smtClean="0">
                <a:latin typeface="Calibri" pitchFamily="34" charset="0"/>
                <a:cs typeface="Calibri" pitchFamily="34" charset="0"/>
              </a:rPr>
              <a:t>E</a:t>
            </a:r>
            <a:r>
              <a:rPr lang="vi-VN" sz="1800" dirty="0" smtClean="0">
                <a:latin typeface="Calibri" pitchFamily="34" charset="0"/>
                <a:cs typeface="Calibri" pitchFamily="34" charset="0"/>
              </a:rPr>
              <a:t>şantionul </a:t>
            </a:r>
            <a:r>
              <a:rPr lang="vi-VN" sz="1800" dirty="0">
                <a:latin typeface="Calibri" pitchFamily="34" charset="0"/>
                <a:cs typeface="Calibri" pitchFamily="34" charset="0"/>
              </a:rPr>
              <a:t>a fost extras dintr-o populaţie asimetrică.</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Indiferent </a:t>
            </a:r>
            <a:r>
              <a:rPr lang="vi-VN" sz="1800" dirty="0">
                <a:latin typeface="Calibri" pitchFamily="34" charset="0"/>
                <a:cs typeface="Calibri" pitchFamily="34" charset="0"/>
              </a:rPr>
              <a:t>de sursa de eroare, înaintea realizării prelucrărilor statistice prin metode şi tehnici specifice, este absolut necesară analiza preliminară a datelor, prin intermediul căreia să depistăm caracteristicile distribuţiei, iar dacă acestea sunt </a:t>
            </a:r>
            <a:r>
              <a:rPr lang="vi-VN" sz="1800" dirty="0" smtClean="0">
                <a:latin typeface="Calibri" pitchFamily="34" charset="0"/>
                <a:cs typeface="Calibri" pitchFamily="34" charset="0"/>
              </a:rPr>
              <a:t>inadecvate </a:t>
            </a:r>
            <a:r>
              <a:rPr lang="vi-VN" sz="1800" dirty="0">
                <a:latin typeface="Calibri" pitchFamily="34" charset="0"/>
                <a:cs typeface="Calibri" pitchFamily="34" charset="0"/>
              </a:rPr>
              <a:t>prelucrărilor necesare, </a:t>
            </a:r>
            <a:r>
              <a:rPr lang="vi-VN" sz="1800" dirty="0" smtClean="0">
                <a:latin typeface="Calibri" pitchFamily="34" charset="0"/>
                <a:cs typeface="Calibri" pitchFamily="34" charset="0"/>
              </a:rPr>
              <a:t>să </a:t>
            </a:r>
            <a:r>
              <a:rPr lang="vi-VN" sz="1800" dirty="0">
                <a:latin typeface="Calibri" pitchFamily="34" charset="0"/>
                <a:cs typeface="Calibri" pitchFamily="34" charset="0"/>
              </a:rPr>
              <a:t>impunem măsuri </a:t>
            </a:r>
            <a:r>
              <a:rPr lang="vi-VN" sz="1800" dirty="0" smtClean="0">
                <a:latin typeface="Calibri" pitchFamily="34" charset="0"/>
                <a:cs typeface="Calibri" pitchFamily="34" charset="0"/>
              </a:rPr>
              <a:t>corective.</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Orice prelucrare mai avansată de date începe cu statisticile descriptive şi este absolut necesară o asemenea analiză exploratorie pentru a vedea care sunt caracteristicile şirului nostru de date şi ce indicatori putem folosi.</a:t>
            </a:r>
          </a:p>
        </p:txBody>
      </p:sp>
    </p:spTree>
    <p:extLst>
      <p:ext uri="{BB962C8B-B14F-4D97-AF65-F5344CB8AC3E}">
        <p14:creationId xmlns="" xmlns:p14="http://schemas.microsoft.com/office/powerpoint/2010/main" val="293754336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endParaRPr lang="en-US" sz="1800" dirty="0" smtClean="0">
              <a:latin typeface="Calibri" pitchFamily="34" charset="0"/>
              <a:cs typeface="Calibri" pitchFamily="34" charset="0"/>
            </a:endParaRPr>
          </a:p>
          <a:p>
            <a:pPr algn="just">
              <a:buNone/>
            </a:pPr>
            <a:r>
              <a:rPr lang="vi-VN" sz="1800" dirty="0">
                <a:latin typeface="Calibri" pitchFamily="34" charset="0"/>
                <a:cs typeface="Calibri" pitchFamily="34" charset="0"/>
              </a:rPr>
              <a:t>O reprezentare grafică a măsurilor numerice discutate mai sus este </a:t>
            </a:r>
            <a:r>
              <a:rPr lang="vi-VN" sz="1800" b="1" dirty="0">
                <a:latin typeface="Calibri" pitchFamily="34" charset="0"/>
                <a:cs typeface="Calibri" pitchFamily="34" charset="0"/>
              </a:rPr>
              <a:t>diagrama box plot</a:t>
            </a:r>
            <a:r>
              <a:rPr lang="vi-VN" sz="1800" dirty="0">
                <a:latin typeface="Calibri" pitchFamily="34" charset="0"/>
                <a:cs typeface="Calibri" pitchFamily="34" charset="0"/>
              </a:rPr>
              <a:t>.  Aceasta reflectă grafic cinci dintre măsurile discutate în acest </a:t>
            </a:r>
            <a:r>
              <a:rPr lang="vi-VN" sz="1800" dirty="0" smtClean="0">
                <a:latin typeface="Calibri" pitchFamily="34" charset="0"/>
                <a:cs typeface="Calibri" pitchFamily="34" charset="0"/>
              </a:rPr>
              <a:t>c</a:t>
            </a:r>
            <a:r>
              <a:rPr lang="en-US" sz="1800" dirty="0" err="1" smtClean="0">
                <a:latin typeface="Calibri" pitchFamily="34" charset="0"/>
                <a:cs typeface="Calibri" pitchFamily="34" charset="0"/>
              </a:rPr>
              <a:t>urs</a:t>
            </a:r>
            <a:r>
              <a:rPr lang="vi-VN" sz="1800" dirty="0" smtClean="0">
                <a:latin typeface="Calibri" pitchFamily="34" charset="0"/>
                <a:cs typeface="Calibri" pitchFamily="34" charset="0"/>
              </a:rPr>
              <a:t>: </a:t>
            </a:r>
            <a:r>
              <a:rPr lang="vi-VN" sz="1800" dirty="0">
                <a:latin typeface="Calibri" pitchFamily="34" charset="0"/>
                <a:cs typeface="Calibri" pitchFamily="34" charset="0"/>
              </a:rPr>
              <a:t>mediana, prima și a treia cuartilă, valoarea minimă și valoarea maximă, precum și amplitudinea intercuartilă. Totodată această reprezentare grafică evidențiază valorile extreme sau valorile aberante ale unei </a:t>
            </a:r>
            <a:r>
              <a:rPr lang="vi-VN" sz="1800" dirty="0" smtClean="0">
                <a:latin typeface="Calibri" pitchFamily="34" charset="0"/>
                <a:cs typeface="Calibri" pitchFamily="34" charset="0"/>
              </a:rPr>
              <a:t>distribuții</a:t>
            </a:r>
            <a:r>
              <a:rPr lang="vi-VN" sz="1800" dirty="0">
                <a:latin typeface="Calibri" pitchFamily="34" charset="0"/>
                <a:cs typeface="Calibri" pitchFamily="34" charset="0"/>
              </a:rPr>
              <a:t>. </a:t>
            </a:r>
            <a:endParaRPr lang="en-US" sz="1800" dirty="0" smtClean="0">
              <a:latin typeface="Calibri" pitchFamily="34" charset="0"/>
              <a:cs typeface="Calibri" pitchFamily="34" charset="0"/>
            </a:endParaRPr>
          </a:p>
          <a:p>
            <a:pPr algn="just">
              <a:buNone/>
            </a:pPr>
            <a:r>
              <a:rPr lang="vi-VN" sz="1800" dirty="0">
                <a:latin typeface="Calibri" pitchFamily="34" charset="0"/>
                <a:cs typeface="Calibri" pitchFamily="34" charset="0"/>
              </a:rPr>
              <a:t>Această reprezentare grafică este în special utilă când se dorește compararea a două sau mai multe distribuții.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Box Plot este o modalitate grafică rapidă de a</a:t>
            </a:r>
            <a:r>
              <a:rPr lang="en-US" sz="1800" dirty="0">
                <a:latin typeface="Calibri" pitchFamily="34" charset="0"/>
                <a:cs typeface="Calibri" pitchFamily="34" charset="0"/>
              </a:rPr>
              <a:t> </a:t>
            </a:r>
            <a:r>
              <a:rPr lang="vi-VN" sz="1800" dirty="0">
                <a:latin typeface="Calibri" pitchFamily="34" charset="0"/>
                <a:cs typeface="Calibri" pitchFamily="34" charset="0"/>
              </a:rPr>
              <a:t>examina unul sau mai multe seturi de date.</a:t>
            </a:r>
            <a:r>
              <a:rPr lang="en-US" sz="1800" dirty="0">
                <a:latin typeface="Calibri" pitchFamily="34" charset="0"/>
                <a:cs typeface="Calibri" pitchFamily="34" charset="0"/>
              </a:rPr>
              <a:t> </a:t>
            </a:r>
            <a:r>
              <a:rPr lang="vi-VN" sz="1800" dirty="0">
                <a:latin typeface="Calibri" pitchFamily="34" charset="0"/>
                <a:cs typeface="Calibri" pitchFamily="34" charset="0"/>
              </a:rPr>
              <a:t>Este de asemenea foarte folositoare în</a:t>
            </a:r>
            <a:r>
              <a:rPr lang="en-US" sz="1800" dirty="0">
                <a:latin typeface="Calibri" pitchFamily="34" charset="0"/>
                <a:cs typeface="Calibri" pitchFamily="34" charset="0"/>
              </a:rPr>
              <a:t> </a:t>
            </a:r>
            <a:r>
              <a:rPr lang="vi-VN" sz="1800" dirty="0">
                <a:latin typeface="Calibri" pitchFamily="34" charset="0"/>
                <a:cs typeface="Calibri" pitchFamily="34" charset="0"/>
              </a:rPr>
              <a:t>detectarea valorilor aberante și descoperirea</a:t>
            </a:r>
            <a:r>
              <a:rPr lang="en-US" sz="1800" dirty="0">
                <a:latin typeface="Calibri" pitchFamily="34" charset="0"/>
                <a:cs typeface="Calibri" pitchFamily="34" charset="0"/>
              </a:rPr>
              <a:t> </a:t>
            </a:r>
            <a:r>
              <a:rPr lang="vi-VN" sz="1800" dirty="0">
                <a:latin typeface="Calibri" pitchFamily="34" charset="0"/>
                <a:cs typeface="Calibri" pitchFamily="34" charset="0"/>
              </a:rPr>
              <a:t>erorilor.</a:t>
            </a: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332573785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en-US" sz="1800" dirty="0" smtClean="0">
                <a:latin typeface="Calibri" pitchFamily="34" charset="0"/>
                <a:cs typeface="Calibri" pitchFamily="34" charset="0"/>
              </a:rPr>
              <a:t>Box plot </a:t>
            </a:r>
            <a:r>
              <a:rPr lang="en-US" sz="1800" dirty="0">
                <a:latin typeface="Calibri" pitchFamily="34" charset="0"/>
                <a:cs typeface="Calibri" pitchFamily="34" charset="0"/>
              </a:rPr>
              <a:t>i</a:t>
            </a:r>
            <a:r>
              <a:rPr lang="vi-VN" sz="1800" dirty="0" smtClean="0">
                <a:latin typeface="Calibri" pitchFamily="34" charset="0"/>
                <a:cs typeface="Calibri" pitchFamily="34" charset="0"/>
              </a:rPr>
              <a:t>nterpretare</a:t>
            </a:r>
            <a:r>
              <a:rPr lang="vi-VN" sz="1800" dirty="0">
                <a:latin typeface="Calibri" pitchFamily="34" charset="0"/>
                <a:cs typeface="Calibri" pitchFamily="34" charset="0"/>
              </a:rPr>
              <a:t>: </a:t>
            </a:r>
          </a:p>
          <a:p>
            <a:pPr algn="just">
              <a:buNone/>
            </a:pPr>
            <a:r>
              <a:rPr lang="vi-VN" sz="1800" dirty="0">
                <a:latin typeface="Calibri" pitchFamily="34" charset="0"/>
                <a:cs typeface="Calibri" pitchFamily="34" charset="0"/>
              </a:rPr>
              <a:t>•	Linia orizontală accentuată din mijlocul diagramei reprezintă mediana.</a:t>
            </a:r>
          </a:p>
          <a:p>
            <a:pPr algn="just">
              <a:buNone/>
            </a:pPr>
            <a:r>
              <a:rPr lang="vi-VN" sz="1800" dirty="0">
                <a:latin typeface="Calibri" pitchFamily="34" charset="0"/>
                <a:cs typeface="Calibri" pitchFamily="34" charset="0"/>
              </a:rPr>
              <a:t>•	Dreptunghiul de sub linia orizontală accentuată reprezintă 25% din date din partea inferioară a distribuției, cu limita inferioară fiind prima cuartilă.</a:t>
            </a:r>
          </a:p>
          <a:p>
            <a:pPr algn="just">
              <a:buNone/>
            </a:pPr>
            <a:r>
              <a:rPr lang="vi-VN" sz="1800" dirty="0">
                <a:latin typeface="Calibri" pitchFamily="34" charset="0"/>
                <a:cs typeface="Calibri" pitchFamily="34" charset="0"/>
              </a:rPr>
              <a:t>•	Dreptunghiul de deasupra liniei orizontale accentuată reprezintă 25% din datele din partea superioară a distribuției, cu linia superioară reprezentată de cea de-a treia cuartilă.</a:t>
            </a:r>
          </a:p>
          <a:p>
            <a:pPr algn="just">
              <a:buNone/>
            </a:pPr>
            <a:r>
              <a:rPr lang="vi-VN" sz="1800" dirty="0">
                <a:latin typeface="Calibri" pitchFamily="34" charset="0"/>
                <a:cs typeface="Calibri" pitchFamily="34" charset="0"/>
              </a:rPr>
              <a:t>•	Eventualele valori aberante sunt reprezentate prin puncte deasupra boxplotului</a:t>
            </a:r>
          </a:p>
        </p:txBody>
      </p:sp>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852936"/>
            <a:ext cx="4036577" cy="30922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3068985"/>
            <a:ext cx="3509233" cy="2660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375433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Sumarul celor cinci numere este compus din:</a:t>
            </a:r>
          </a:p>
          <a:p>
            <a:pPr algn="just">
              <a:buNone/>
            </a:pPr>
            <a:endParaRPr lang="ro-RO" sz="1800" dirty="0" smtClean="0">
              <a:latin typeface="Calibri" pitchFamily="34" charset="0"/>
              <a:cs typeface="Calibri" pitchFamily="34" charset="0"/>
            </a:endParaRPr>
          </a:p>
          <a:p>
            <a:pPr algn="just"/>
            <a:r>
              <a:rPr lang="ro-RO" sz="1800" dirty="0" smtClean="0">
                <a:latin typeface="Calibri" pitchFamily="34" charset="0"/>
                <a:cs typeface="Calibri" pitchFamily="34" charset="0"/>
              </a:rPr>
              <a:t>min, cea mai mica valoare din esantion</a:t>
            </a:r>
          </a:p>
          <a:p>
            <a:pPr algn="just"/>
            <a:r>
              <a:rPr lang="ro-RO" sz="1800" dirty="0" smtClean="0">
                <a:latin typeface="Calibri" pitchFamily="34" charset="0"/>
                <a:cs typeface="Calibri" pitchFamily="34" charset="0"/>
              </a:rPr>
              <a:t>Q1, prima cuartila</a:t>
            </a:r>
          </a:p>
          <a:p>
            <a:pPr algn="just"/>
            <a:r>
              <a:rPr lang="ro-RO" sz="1800" dirty="0" smtClean="0">
                <a:latin typeface="Calibri" pitchFamily="34" charset="0"/>
                <a:cs typeface="Calibri" pitchFamily="34" charset="0"/>
              </a:rPr>
              <a:t>Mediana</a:t>
            </a:r>
          </a:p>
          <a:p>
            <a:pPr algn="just"/>
            <a:r>
              <a:rPr lang="ro-RO" sz="1800" dirty="0" smtClean="0">
                <a:latin typeface="Calibri" pitchFamily="34" charset="0"/>
                <a:cs typeface="Calibri" pitchFamily="34" charset="0"/>
              </a:rPr>
              <a:t>Q3, a treia cuartila</a:t>
            </a:r>
          </a:p>
          <a:p>
            <a:pPr algn="just"/>
            <a:r>
              <a:rPr lang="ro-RO" sz="1800" dirty="0" smtClean="0">
                <a:latin typeface="Calibri" pitchFamily="34" charset="0"/>
                <a:cs typeface="Calibri" pitchFamily="34" charset="0"/>
              </a:rPr>
              <a:t>max, cea mai mare valoare din esantion</a:t>
            </a:r>
          </a:p>
          <a:p>
            <a:pPr algn="just">
              <a:buNone/>
            </a:pPr>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52866079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457200" y="428604"/>
                <a:ext cx="8229600" cy="5697559"/>
              </a:xfrm>
            </p:spPr>
            <p:txBody>
              <a:bodyPr>
                <a:normAutofit/>
              </a:bodyPr>
              <a:lstStyle/>
              <a:p>
                <a:pPr algn="just">
                  <a:buNone/>
                </a:pPr>
                <a:r>
                  <a:rPr lang="ro-RO" sz="1800" dirty="0" smtClean="0">
                    <a:latin typeface="Calibri" pitchFamily="34" charset="0"/>
                    <a:cs typeface="Calibri" pitchFamily="34" charset="0"/>
                  </a:rPr>
                  <a:t>Pana acum am examinat metode numerice folosite pentru a sumariza datele pentru </a:t>
                </a:r>
              </a:p>
              <a:p>
                <a:pPr algn="just">
                  <a:buNone/>
                </a:pPr>
                <a:r>
                  <a:rPr lang="ro-RO" sz="1800" dirty="0" smtClean="0">
                    <a:latin typeface="Calibri" pitchFamily="34" charset="0"/>
                    <a:cs typeface="Calibri" pitchFamily="34" charset="0"/>
                  </a:rPr>
                  <a:t>cate o singura variabila. Foarte des suntem insa interesati de relatia dintre doua </a:t>
                </a:r>
              </a:p>
              <a:p>
                <a:pPr algn="just">
                  <a:buNone/>
                </a:pPr>
                <a:r>
                  <a:rPr lang="ro-RO" sz="1800" dirty="0" smtClean="0">
                    <a:latin typeface="Calibri" pitchFamily="34" charset="0"/>
                    <a:cs typeface="Calibri" pitchFamily="34" charset="0"/>
                  </a:rPr>
                  <a:t>variabile.</a:t>
                </a:r>
              </a:p>
              <a:p>
                <a:pPr algn="just">
                  <a:buNone/>
                </a:pPr>
                <a:r>
                  <a:rPr lang="ro-RO" sz="1800" b="1" dirty="0" smtClean="0">
                    <a:latin typeface="Calibri" pitchFamily="34" charset="0"/>
                    <a:cs typeface="Calibri" pitchFamily="34" charset="0"/>
                  </a:rPr>
                  <a:t>Covarianta</a:t>
                </a:r>
                <a:r>
                  <a:rPr lang="ro-RO" sz="1800" dirty="0" smtClean="0">
                    <a:latin typeface="Calibri" pitchFamily="34" charset="0"/>
                    <a:cs typeface="Calibri" pitchFamily="34" charset="0"/>
                  </a:rPr>
                  <a:t> este o masura descriptiva a asocierii liniare dintre doua variabile. </a:t>
                </a:r>
                <a:endParaRPr lang="en-US" sz="1800" dirty="0" smtClean="0">
                  <a:latin typeface="Calibri" pitchFamily="34" charset="0"/>
                  <a:cs typeface="Calibri" pitchFamily="34" charset="0"/>
                </a:endParaRPr>
              </a:p>
              <a:p>
                <a:pPr algn="just">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a:cs typeface="Calibri" pitchFamily="34" charset="0"/>
                            </a:rPr>
                          </m:ctrlPr>
                        </m:sSubPr>
                        <m:e>
                          <m:r>
                            <a:rPr lang="en-US" sz="1800" i="1">
                              <a:latin typeface="Cambria Math"/>
                              <a:cs typeface="Calibri" pitchFamily="34" charset="0"/>
                            </a:rPr>
                            <m:t>𝑠</m:t>
                          </m:r>
                        </m:e>
                        <m:sub>
                          <m:r>
                            <a:rPr lang="en-US" sz="1800" b="0" i="1" smtClean="0">
                              <a:latin typeface="Cambria Math"/>
                              <a:cs typeface="Calibri" pitchFamily="34" charset="0"/>
                            </a:rPr>
                            <m:t>𝑥𝑦</m:t>
                          </m:r>
                        </m:sub>
                      </m:sSub>
                      <m:r>
                        <a:rPr lang="en-US" sz="1800" b="0" i="1" smtClean="0">
                          <a:latin typeface="Cambria Math"/>
                          <a:cs typeface="Calibri" pitchFamily="34" charset="0"/>
                        </a:rPr>
                        <m:t>=</m:t>
                      </m:r>
                      <m:f>
                        <m:fPr>
                          <m:ctrlPr>
                            <a:rPr lang="en-US" sz="1800" b="0" i="1" smtClean="0">
                              <a:latin typeface="Cambria Math"/>
                              <a:cs typeface="Calibri" pitchFamily="34" charset="0"/>
                            </a:rPr>
                          </m:ctrlPr>
                        </m:fPr>
                        <m:num>
                          <m:nary>
                            <m:naryPr>
                              <m:chr m:val="∑"/>
                              <m:subHide m:val="on"/>
                              <m:supHide m:val="on"/>
                              <m:ctrlPr>
                                <a:rPr lang="en-US" sz="1800" b="0" i="1" smtClean="0">
                                  <a:latin typeface="Cambria Math"/>
                                  <a:cs typeface="Calibri" pitchFamily="34" charset="0"/>
                                </a:rPr>
                              </m:ctrlPr>
                            </m:naryPr>
                            <m:sub/>
                            <m:sup/>
                            <m:e>
                              <m:sSub>
                                <m:sSubPr>
                                  <m:ctrlPr>
                                    <a:rPr lang="en-US" sz="1800" b="0" i="1" smtClean="0">
                                      <a:latin typeface="Cambria Math"/>
                                      <a:cs typeface="Calibri" pitchFamily="34" charset="0"/>
                                    </a:rPr>
                                  </m:ctrlPr>
                                </m:sSubPr>
                                <m:e>
                                  <m:r>
                                    <a:rPr lang="en-US" sz="1800" i="1">
                                      <a:latin typeface="Cambria Math"/>
                                      <a:cs typeface="Calibri" pitchFamily="34" charset="0"/>
                                    </a:rPr>
                                    <m:t>(</m:t>
                                  </m:r>
                                  <m:r>
                                    <a:rPr lang="en-US" sz="1800" i="1">
                                      <a:latin typeface="Cambria Math"/>
                                      <a:cs typeface="Calibri" pitchFamily="34" charset="0"/>
                                    </a:rPr>
                                    <m:t>𝑥</m:t>
                                  </m:r>
                                </m:e>
                                <m:sub>
                                  <m:r>
                                    <a:rPr lang="en-US" sz="1800" b="0" i="1" smtClean="0">
                                      <a:latin typeface="Cambria Math"/>
                                      <a:cs typeface="Calibri" pitchFamily="34" charset="0"/>
                                    </a:rPr>
                                    <m:t>𝑖</m:t>
                                  </m:r>
                                </m:sub>
                              </m:sSub>
                              <m:r>
                                <a:rPr lang="en-US" sz="1800" b="0" i="1" smtClean="0">
                                  <a:latin typeface="Cambria Math"/>
                                  <a:cs typeface="Calibri" pitchFamily="34" charset="0"/>
                                </a:rPr>
                                <m:t>−</m:t>
                              </m:r>
                              <m:bar>
                                <m:barPr>
                                  <m:pos m:val="top"/>
                                  <m:ctrlPr>
                                    <a:rPr lang="en-US" sz="1800" b="0" i="1" smtClean="0">
                                      <a:latin typeface="Cambria Math"/>
                                      <a:cs typeface="Calibri" pitchFamily="34" charset="0"/>
                                    </a:rPr>
                                  </m:ctrlPr>
                                </m:barPr>
                                <m:e>
                                  <m:r>
                                    <a:rPr lang="en-US" sz="1800" b="0" i="1" smtClean="0">
                                      <a:latin typeface="Cambria Math"/>
                                      <a:cs typeface="Calibri" pitchFamily="34" charset="0"/>
                                    </a:rPr>
                                    <m:t>𝑥</m:t>
                                  </m:r>
                                </m:e>
                              </m:bar>
                              <m:r>
                                <a:rPr lang="en-US" sz="1800" b="0" i="1" smtClean="0">
                                  <a:latin typeface="Cambria Math"/>
                                  <a:cs typeface="Calibri" pitchFamily="34" charset="0"/>
                                </a:rPr>
                                <m:t>)(</m:t>
                              </m:r>
                              <m:sSub>
                                <m:sSubPr>
                                  <m:ctrlPr>
                                    <a:rPr lang="en-US" sz="1800" i="1">
                                      <a:latin typeface="Cambria Math"/>
                                      <a:cs typeface="Calibri" pitchFamily="34" charset="0"/>
                                    </a:rPr>
                                  </m:ctrlPr>
                                </m:sSubPr>
                                <m:e>
                                  <m:r>
                                    <a:rPr lang="en-US" sz="1800" b="0" i="1" smtClean="0">
                                      <a:latin typeface="Cambria Math"/>
                                      <a:cs typeface="Calibri" pitchFamily="34" charset="0"/>
                                    </a:rPr>
                                    <m:t>𝑦</m:t>
                                  </m:r>
                                </m:e>
                                <m:sub>
                                  <m:r>
                                    <a:rPr lang="en-US" sz="1800" i="1">
                                      <a:latin typeface="Cambria Math"/>
                                      <a:cs typeface="Calibri" pitchFamily="34" charset="0"/>
                                    </a:rPr>
                                    <m:t>𝑖</m:t>
                                  </m:r>
                                </m:sub>
                              </m:sSub>
                              <m:r>
                                <a:rPr lang="en-US" sz="1800" i="1">
                                  <a:latin typeface="Cambria Math"/>
                                  <a:cs typeface="Calibri" pitchFamily="34" charset="0"/>
                                </a:rPr>
                                <m:t>−</m:t>
                              </m:r>
                              <m:bar>
                                <m:barPr>
                                  <m:pos m:val="top"/>
                                  <m:ctrlPr>
                                    <a:rPr lang="en-US" sz="1800" i="1">
                                      <a:latin typeface="Cambria Math"/>
                                      <a:cs typeface="Calibri" pitchFamily="34" charset="0"/>
                                    </a:rPr>
                                  </m:ctrlPr>
                                </m:barPr>
                                <m:e>
                                  <m:r>
                                    <a:rPr lang="en-US" sz="1800" b="0" i="1" smtClean="0">
                                      <a:latin typeface="Cambria Math"/>
                                      <a:cs typeface="Calibri" pitchFamily="34" charset="0"/>
                                    </a:rPr>
                                    <m:t>𝑦</m:t>
                                  </m:r>
                                </m:e>
                              </m:bar>
                              <m:r>
                                <a:rPr lang="en-US" sz="1800" b="0" i="1" smtClean="0">
                                  <a:latin typeface="Cambria Math"/>
                                  <a:cs typeface="Calibri" pitchFamily="34" charset="0"/>
                                </a:rPr>
                                <m:t>)</m:t>
                              </m:r>
                            </m:e>
                          </m:nary>
                        </m:num>
                        <m:den>
                          <m:r>
                            <a:rPr lang="en-US" sz="1800" b="0" i="1" smtClean="0">
                              <a:latin typeface="Cambria Math"/>
                              <a:cs typeface="Calibri" pitchFamily="34" charset="0"/>
                            </a:rPr>
                            <m:t>𝑛</m:t>
                          </m:r>
                          <m:r>
                            <a:rPr lang="en-US" sz="1800" b="0" i="1" smtClean="0">
                              <a:latin typeface="Cambria Math"/>
                              <a:cs typeface="Calibri" pitchFamily="34" charset="0"/>
                            </a:rPr>
                            <m:t>−1</m:t>
                          </m:r>
                        </m:den>
                      </m:f>
                    </m:oMath>
                  </m:oMathPara>
                </a14:m>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428604"/>
                <a:ext cx="8229600" cy="5697559"/>
              </a:xfrm>
              <a:blipFill rotWithShape="1">
                <a:blip r:embed="rId2" cstate="print"/>
                <a:stretch>
                  <a:fillRect t="-535"/>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2492896"/>
            <a:ext cx="4032448" cy="1893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2477632"/>
            <a:ext cx="3699687" cy="1872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20072" y="5042068"/>
            <a:ext cx="2376264" cy="518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7544" y="4385943"/>
            <a:ext cx="4152469" cy="20355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332977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10000"/>
          </a:bodyPr>
          <a:lstStyle/>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b="1" dirty="0" smtClean="0">
                <a:latin typeface="Calibri" pitchFamily="34" charset="0"/>
                <a:cs typeface="Calibri" pitchFamily="34" charset="0"/>
              </a:rPr>
              <a:t>Interpretare</a:t>
            </a:r>
            <a:r>
              <a:rPr lang="ro-RO" sz="1800" dirty="0" smtClean="0">
                <a:latin typeface="Calibri" pitchFamily="34" charset="0"/>
                <a:cs typeface="Calibri" pitchFamily="34" charset="0"/>
              </a:rPr>
              <a:t>: Punctele din cadranul I corespund valorilor lui x mai mari decat media si valorilor lui y mai mare decat media; punctele din cadranul II corespund valorilor lui x mai mici decat media si valorilor lui y mai mare decat media, etc.</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Daca valoarea covariantei este pozitiva, punctele cu cea mai mare influenta asupra covariantei se vor gasi in cadranul I si III. Astfel, o valoare pozitiva a covariantei indica o asociatie liniara pozitiva intre x si y, astfel cand x creste, valoarea lui y creste.</a:t>
            </a: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476672"/>
            <a:ext cx="5553075" cy="279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461070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ro-RO" sz="1800" dirty="0" smtClean="0">
                <a:latin typeface="Calibri" pitchFamily="34" charset="0"/>
                <a:cs typeface="Calibri" pitchFamily="34" charset="0"/>
              </a:rPr>
              <a:t>Din discutia de mai sus reiese ca o valoare pozitiva mare a covariantei indica o relatiie pozitiva liniara puternica si o valoare negativa mare a covariantei indica o relatiei negativa liniara puternica.</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Cu toate acestea, o problemă cu utilizarea covarianței ca o măsură a forței relației liniare este că valoarea covarianței depinde pe unitățile de măsură pentru x și y. De exemplu, să presupunem că suntem interesați relația dintre înălțimea x și greutatea y pentru indivizi. În mod clar puterea relația ar trebui să fie aceeași dacă măsuram înălțimea în cm sau inci.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O măsură a relației între două variabile care nu sunt afectate de unitățile de măsură pentru x și y este </a:t>
            </a:r>
            <a:r>
              <a:rPr lang="ro-RO" sz="1800" b="1" dirty="0" smtClean="0">
                <a:latin typeface="Calibri" pitchFamily="34" charset="0"/>
                <a:cs typeface="Calibri" pitchFamily="34" charset="0"/>
              </a:rPr>
              <a:t>coeficient</a:t>
            </a:r>
            <a:r>
              <a:rPr lang="en-US" sz="1800" b="1" dirty="0" err="1" smtClean="0">
                <a:latin typeface="Calibri" pitchFamily="34" charset="0"/>
                <a:cs typeface="Calibri" pitchFamily="34" charset="0"/>
              </a:rPr>
              <a:t>ul</a:t>
            </a:r>
            <a:r>
              <a:rPr lang="ro-RO" sz="1800" b="1" dirty="0" smtClean="0">
                <a:latin typeface="Calibri" pitchFamily="34" charset="0"/>
                <a:cs typeface="Calibri" pitchFamily="34" charset="0"/>
              </a:rPr>
              <a:t> de corelație.</a:t>
            </a:r>
          </a:p>
          <a:p>
            <a:pPr algn="just">
              <a:buNone/>
            </a:pPr>
            <a:endParaRPr lang="ro-RO" sz="1800" dirty="0">
              <a:latin typeface="Calibri" pitchFamily="34" charset="0"/>
              <a:cs typeface="Calibri"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4437112"/>
            <a:ext cx="1656184" cy="681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5816" y="4149080"/>
            <a:ext cx="5522913" cy="2139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1762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ro-RO" b="1" dirty="0" smtClean="0">
                <a:solidFill>
                  <a:schemeClr val="tx1"/>
                </a:solidFill>
                <a:latin typeface="Calibri" pitchFamily="34" charset="0"/>
                <a:cs typeface="Calibri" pitchFamily="34" charset="0"/>
              </a:rPr>
              <a:t>Afinele pot încetini îmbătrânirea? </a:t>
            </a:r>
            <a:r>
              <a:rPr lang="ro-RO" dirty="0" smtClean="0">
                <a:solidFill>
                  <a:schemeClr val="tx1"/>
                </a:solidFill>
                <a:latin typeface="Calibri" pitchFamily="34" charset="0"/>
                <a:cs typeface="Calibri" pitchFamily="34" charset="0"/>
              </a:rPr>
              <a:t>Un studiu indică faptul că antioxidanții găsiți în afine pot încetini procesul de îmbătrânire. În acest studiu, șobolani în vârstă de 19 luni (echivalent cu oameni de 60 de ani) au fost hrăniți fie cu dieta lor standard sau o dietă suplimentată cu afine, căpșuni sau pudra de spanac. După opt săptămâni, șobolanilor le-au fost administrate teste de memorie și abilități motrice. Deși toți șobolanii cu dieta suplimentată  au prezentat o îmbunătățire, cei cu dieta suplimentată cu pulbere de afine au arătat cea mai notabilă îmbunătățire.</a:t>
            </a:r>
          </a:p>
          <a:p>
            <a:pPr algn="just">
              <a:buNone/>
            </a:pPr>
            <a:r>
              <a:rPr lang="ro-RO" dirty="0" smtClean="0">
                <a:solidFill>
                  <a:schemeClr val="tx1"/>
                </a:solidFill>
                <a:latin typeface="Calibri" pitchFamily="34" charset="0"/>
                <a:cs typeface="Calibri" pitchFamily="34" charset="0"/>
              </a:rPr>
              <a:t> </a:t>
            </a:r>
            <a:endParaRPr lang="en-US" dirty="0" smtClean="0">
              <a:solidFill>
                <a:schemeClr val="tx1"/>
              </a:solidFill>
              <a:latin typeface="Calibri" pitchFamily="34" charset="0"/>
              <a:cs typeface="Calibri" pitchFamily="34" charset="0"/>
            </a:endParaRPr>
          </a:p>
          <a:p>
            <a:pPr algn="just">
              <a:buNone/>
            </a:pPr>
            <a:r>
              <a:rPr lang="en-US" b="1" dirty="0" smtClean="0">
                <a:solidFill>
                  <a:schemeClr val="tx1"/>
                </a:solidFill>
                <a:latin typeface="Calibri" pitchFamily="34" charset="0"/>
                <a:cs typeface="Calibri" pitchFamily="34" charset="0"/>
              </a:rPr>
              <a:t>V</a:t>
            </a:r>
            <a:r>
              <a:rPr lang="ro-RO" b="1" dirty="0" err="1" smtClean="0">
                <a:solidFill>
                  <a:schemeClr val="tx1"/>
                </a:solidFill>
                <a:latin typeface="Calibri" pitchFamily="34" charset="0"/>
                <a:cs typeface="Calibri" pitchFamily="34" charset="0"/>
              </a:rPr>
              <a:t>ariabila</a:t>
            </a:r>
            <a:r>
              <a:rPr lang="ro-RO" b="1" dirty="0" smtClean="0">
                <a:solidFill>
                  <a:schemeClr val="tx1"/>
                </a:solidFill>
                <a:latin typeface="Calibri" pitchFamily="34" charset="0"/>
                <a:cs typeface="Calibri" pitchFamily="34" charset="0"/>
              </a:rPr>
              <a:t> independenta</a:t>
            </a:r>
            <a:r>
              <a:rPr lang="ro-RO" dirty="0" smtClean="0">
                <a:solidFill>
                  <a:schemeClr val="tx1"/>
                </a:solidFill>
                <a:latin typeface="Calibri" pitchFamily="34" charset="0"/>
                <a:cs typeface="Calibri" pitchFamily="34" charset="0"/>
              </a:rPr>
              <a:t>: suplimentul alimentar (nimic, afine, căpșuni, spanac)</a:t>
            </a:r>
          </a:p>
          <a:p>
            <a:pPr algn="just">
              <a:buNone/>
            </a:pPr>
            <a:r>
              <a:rPr lang="en-US" b="1" dirty="0" smtClean="0">
                <a:solidFill>
                  <a:schemeClr val="tx1"/>
                </a:solidFill>
                <a:latin typeface="Calibri" pitchFamily="34" charset="0"/>
                <a:cs typeface="Calibri" pitchFamily="34" charset="0"/>
              </a:rPr>
              <a:t>V</a:t>
            </a:r>
            <a:r>
              <a:rPr lang="ro-RO" b="1" dirty="0" err="1" smtClean="0">
                <a:solidFill>
                  <a:schemeClr val="tx1"/>
                </a:solidFill>
                <a:latin typeface="Calibri" pitchFamily="34" charset="0"/>
                <a:cs typeface="Calibri" pitchFamily="34" charset="0"/>
              </a:rPr>
              <a:t>ariabila</a:t>
            </a:r>
            <a:r>
              <a:rPr lang="ro-RO" b="1" dirty="0" smtClean="0">
                <a:solidFill>
                  <a:schemeClr val="tx1"/>
                </a:solidFill>
                <a:latin typeface="Calibri" pitchFamily="34" charset="0"/>
                <a:cs typeface="Calibri" pitchFamily="34" charset="0"/>
              </a:rPr>
              <a:t> dependenta</a:t>
            </a:r>
            <a:r>
              <a:rPr lang="ro-RO" dirty="0" smtClean="0">
                <a:solidFill>
                  <a:schemeClr val="tx1"/>
                </a:solidFill>
                <a:latin typeface="Calibri" pitchFamily="34" charset="0"/>
                <a:cs typeface="Calibri" pitchFamily="34" charset="0"/>
              </a:rPr>
              <a:t>: test memorie si test motric</a:t>
            </a:r>
            <a:endParaRPr lang="en-US" dirty="0" smtClean="0">
              <a:solidFill>
                <a:schemeClr val="tx1"/>
              </a:solidFill>
              <a:latin typeface="Calibri" pitchFamily="34" charset="0"/>
              <a:cs typeface="Calibri" pitchFamily="34" charset="0"/>
            </a:endParaRPr>
          </a:p>
          <a:p>
            <a:pPr algn="just">
              <a:buNone/>
            </a:pPr>
            <a:endParaRPr lang="en-US"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In exemplul anterior obtinem</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b="1" dirty="0" smtClean="0">
                <a:latin typeface="Calibri" pitchFamily="34" charset="0"/>
                <a:cs typeface="Calibri" pitchFamily="34" charset="0"/>
              </a:rPr>
              <a:t>Interpretare: </a:t>
            </a:r>
            <a:r>
              <a:rPr lang="ro-RO" sz="1800" dirty="0" smtClean="0">
                <a:latin typeface="Calibri" pitchFamily="34" charset="0"/>
                <a:cs typeface="Calibri" pitchFamily="34" charset="0"/>
              </a:rPr>
              <a:t>În general, se poate arăta că dacă toate punctele dintr-un set de date se încadrează pe o panta pozitivă a unei linii dreapte, valoarea coeficientului de corelație a eșantionului este de 1; adică o corelație a eșantionului cu coeficientul 1 corespunde unei relații liniare pozitive perfecte între x și y.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În plus, dacă punctele din setul de date se încadrează pe o linie dreaptă cu panta negativă, valoarea coeficientului de corelație a eșantionului este de 1; adică un coeficient de corelație a eșantionului din 1 corespunde unei relații liniare negative între x și y.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O valoare r</a:t>
            </a:r>
            <a:r>
              <a:rPr lang="ro-RO" sz="1800" baseline="-25000" dirty="0" smtClean="0">
                <a:latin typeface="Calibri" pitchFamily="34" charset="0"/>
                <a:cs typeface="Calibri" pitchFamily="34" charset="0"/>
              </a:rPr>
              <a:t>xy</a:t>
            </a:r>
            <a:r>
              <a:rPr lang="ro-RO" sz="1800" dirty="0" smtClean="0">
                <a:latin typeface="Calibri" pitchFamily="34" charset="0"/>
                <a:cs typeface="Calibri" pitchFamily="34" charset="0"/>
              </a:rPr>
              <a:t> egală cu zero indică nicio relație liniară între x și y, iar valorile lui r</a:t>
            </a:r>
            <a:r>
              <a:rPr lang="ro-RO" sz="1800" baseline="-25000" dirty="0" smtClean="0">
                <a:latin typeface="Calibri" pitchFamily="34" charset="0"/>
                <a:cs typeface="Calibri" pitchFamily="34" charset="0"/>
              </a:rPr>
              <a:t>xy</a:t>
            </a:r>
            <a:r>
              <a:rPr lang="ro-RO" sz="1800" dirty="0" smtClean="0">
                <a:latin typeface="Calibri" pitchFamily="34" charset="0"/>
                <a:cs typeface="Calibri" pitchFamily="34" charset="0"/>
              </a:rPr>
              <a:t> lângă </a:t>
            </a:r>
          </a:p>
          <a:p>
            <a:pPr algn="just">
              <a:buNone/>
            </a:pPr>
            <a:r>
              <a:rPr lang="ro-RO" sz="1800" dirty="0" smtClean="0">
                <a:latin typeface="Calibri" pitchFamily="34" charset="0"/>
                <a:cs typeface="Calibri" pitchFamily="34" charset="0"/>
              </a:rPr>
              <a:t>zero indică o relație liniară slabă.</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764704"/>
            <a:ext cx="25050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681597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endParaRPr lang="vi-VN" sz="1800" dirty="0">
              <a:latin typeface="Calibri" pitchFamily="34" charset="0"/>
              <a:cs typeface="Calibri" pitchFamily="34" charset="0"/>
            </a:endParaRPr>
          </a:p>
          <a:p>
            <a:pPr algn="just">
              <a:buNone/>
            </a:pPr>
            <a:r>
              <a:rPr lang="vi-VN" sz="1800" b="1" dirty="0">
                <a:latin typeface="Calibri" pitchFamily="34" charset="0"/>
                <a:cs typeface="Calibri" pitchFamily="34" charset="0"/>
              </a:rPr>
              <a:t>În încheiere</a:t>
            </a:r>
            <a:r>
              <a:rPr lang="vi-VN" sz="1800" dirty="0">
                <a:latin typeface="Calibri" pitchFamily="34" charset="0"/>
                <a:cs typeface="Calibri" pitchFamily="34" charset="0"/>
              </a:rPr>
              <a:t>, observăm că corelația oferă o măsură de asociere liniară și </a:t>
            </a:r>
            <a:r>
              <a:rPr lang="vi-VN" sz="1800" dirty="0" smtClean="0">
                <a:latin typeface="Calibri" pitchFamily="34" charset="0"/>
                <a:cs typeface="Calibri" pitchFamily="34" charset="0"/>
              </a:rPr>
              <a:t>nu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în </a:t>
            </a:r>
            <a:r>
              <a:rPr lang="vi-VN" sz="1800" dirty="0">
                <a:latin typeface="Calibri" pitchFamily="34" charset="0"/>
                <a:cs typeface="Calibri" pitchFamily="34" charset="0"/>
              </a:rPr>
              <a:t>mod necesar </a:t>
            </a:r>
            <a:r>
              <a:rPr lang="en-US" sz="1800" dirty="0" smtClean="0">
                <a:latin typeface="Calibri" pitchFamily="34" charset="0"/>
                <a:cs typeface="Calibri" pitchFamily="34" charset="0"/>
              </a:rPr>
              <a:t>de </a:t>
            </a:r>
            <a:r>
              <a:rPr lang="vi-VN" sz="1800" dirty="0" smtClean="0">
                <a:latin typeface="Calibri" pitchFamily="34" charset="0"/>
                <a:cs typeface="Calibri" pitchFamily="34" charset="0"/>
              </a:rPr>
              <a:t>cauzalitate</a:t>
            </a:r>
            <a:r>
              <a:rPr lang="vi-VN" sz="1800" dirty="0">
                <a:latin typeface="Calibri" pitchFamily="34" charset="0"/>
                <a:cs typeface="Calibri" pitchFamily="34" charset="0"/>
              </a:rPr>
              <a:t>.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O </a:t>
            </a:r>
            <a:r>
              <a:rPr lang="vi-VN" sz="1800" dirty="0">
                <a:latin typeface="Calibri" pitchFamily="34" charset="0"/>
                <a:cs typeface="Calibri" pitchFamily="34" charset="0"/>
              </a:rPr>
              <a:t>corelație ridicată între două variabile nu înseamnă </a:t>
            </a:r>
            <a:r>
              <a:rPr lang="vi-VN" sz="1800" dirty="0" smtClean="0">
                <a:latin typeface="Calibri" pitchFamily="34" charset="0"/>
                <a:cs typeface="Calibri" pitchFamily="34" charset="0"/>
              </a:rPr>
              <a:t>asta</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modificările </a:t>
            </a:r>
            <a:r>
              <a:rPr lang="vi-VN" sz="1800" dirty="0">
                <a:latin typeface="Calibri" pitchFamily="34" charset="0"/>
                <a:cs typeface="Calibri" pitchFamily="34" charset="0"/>
              </a:rPr>
              <a:t>într-o variabilă vor cauza modificări în cealaltă variabilă.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De </a:t>
            </a:r>
            <a:r>
              <a:rPr lang="vi-VN" sz="1800" dirty="0">
                <a:latin typeface="Calibri" pitchFamily="34" charset="0"/>
                <a:cs typeface="Calibri" pitchFamily="34" charset="0"/>
              </a:rPr>
              <a:t>exemplu, </a:t>
            </a:r>
            <a:r>
              <a:rPr lang="vi-VN" sz="1800" dirty="0" smtClean="0">
                <a:latin typeface="Calibri" pitchFamily="34" charset="0"/>
                <a:cs typeface="Calibri" pitchFamily="34" charset="0"/>
              </a:rPr>
              <a:t>putem</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constat</a:t>
            </a:r>
            <a:r>
              <a:rPr lang="en-US" sz="1800" dirty="0" smtClean="0">
                <a:latin typeface="Calibri" pitchFamily="34" charset="0"/>
                <a:cs typeface="Calibri" pitchFamily="34" charset="0"/>
              </a:rPr>
              <a:t>a</a:t>
            </a:r>
            <a:r>
              <a:rPr lang="vi-VN" sz="1800" dirty="0" smtClean="0">
                <a:latin typeface="Calibri" pitchFamily="34" charset="0"/>
                <a:cs typeface="Calibri" pitchFamily="34" charset="0"/>
              </a:rPr>
              <a:t> </a:t>
            </a:r>
            <a:r>
              <a:rPr lang="vi-VN" sz="1800" dirty="0">
                <a:latin typeface="Calibri" pitchFamily="34" charset="0"/>
                <a:cs typeface="Calibri" pitchFamily="34" charset="0"/>
              </a:rPr>
              <a:t>că evaluarea calității și prețul tipic al meselor la restaurante sunt corelate pozitiv</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Cu </a:t>
            </a:r>
            <a:r>
              <a:rPr lang="vi-VN" sz="1800" dirty="0">
                <a:latin typeface="Calibri" pitchFamily="34" charset="0"/>
                <a:cs typeface="Calibri" pitchFamily="34" charset="0"/>
              </a:rPr>
              <a:t>toate acestea, pur și simplu creșterea prețului la masă la un restaurant nu va cauza </a:t>
            </a:r>
            <a:r>
              <a:rPr lang="vi-VN" sz="1800" dirty="0" smtClean="0">
                <a:latin typeface="Calibri" pitchFamily="34" charset="0"/>
                <a:cs typeface="Calibri" pitchFamily="34" charset="0"/>
              </a:rPr>
              <a:t>calitatea</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să </a:t>
            </a:r>
            <a:r>
              <a:rPr lang="vi-VN" sz="1800" dirty="0">
                <a:latin typeface="Calibri" pitchFamily="34" charset="0"/>
                <a:cs typeface="Calibri" pitchFamily="34" charset="0"/>
              </a:rPr>
              <a:t>crească.</a:t>
            </a: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137772387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604"/>
            <a:ext cx="8964488" cy="5697559"/>
          </a:xfrm>
        </p:spPr>
        <p:txBody>
          <a:bodyPr>
            <a:normAutofit/>
          </a:bodyPr>
          <a:lstStyle/>
          <a:p>
            <a:pPr algn="just">
              <a:buNone/>
            </a:pPr>
            <a:r>
              <a:rPr lang="vi-VN" sz="1800" b="1" dirty="0">
                <a:solidFill>
                  <a:srgbClr val="FF0000"/>
                </a:solidFill>
                <a:latin typeface="Calibri" pitchFamily="34" charset="0"/>
                <a:cs typeface="Calibri" pitchFamily="34" charset="0"/>
              </a:rPr>
              <a:t>Semnul + sau – arată tipul (direcţia) </a:t>
            </a:r>
            <a:r>
              <a:rPr lang="vi-VN" sz="1800" b="1" dirty="0" smtClean="0">
                <a:solidFill>
                  <a:srgbClr val="FF0000"/>
                </a:solidFill>
                <a:latin typeface="Calibri" pitchFamily="34" charset="0"/>
                <a:cs typeface="Calibri" pitchFamily="34" charset="0"/>
              </a:rPr>
              <a:t>relaţiei</a:t>
            </a:r>
            <a:r>
              <a:rPr lang="en-US" sz="1800" b="1" dirty="0" smtClean="0">
                <a:solidFill>
                  <a:srgbClr val="FF0000"/>
                </a:solidFill>
                <a:latin typeface="Calibri" pitchFamily="34" charset="0"/>
                <a:cs typeface="Calibri" pitchFamily="34" charset="0"/>
              </a:rPr>
              <a:t> </a:t>
            </a:r>
            <a:r>
              <a:rPr lang="vi-VN" sz="1800" b="1" dirty="0" smtClean="0">
                <a:solidFill>
                  <a:srgbClr val="FF0000"/>
                </a:solidFill>
                <a:latin typeface="Calibri" pitchFamily="34" charset="0"/>
                <a:cs typeface="Calibri" pitchFamily="34" charset="0"/>
              </a:rPr>
              <a:t>Valoarea </a:t>
            </a:r>
            <a:r>
              <a:rPr lang="vi-VN" sz="1800" b="1" dirty="0">
                <a:solidFill>
                  <a:srgbClr val="FF0000"/>
                </a:solidFill>
                <a:latin typeface="Calibri" pitchFamily="34" charset="0"/>
                <a:cs typeface="Calibri" pitchFamily="34" charset="0"/>
              </a:rPr>
              <a:t>numerică arată </a:t>
            </a:r>
            <a:r>
              <a:rPr lang="vi-VN" sz="1800" b="1" dirty="0" smtClean="0">
                <a:solidFill>
                  <a:srgbClr val="FF0000"/>
                </a:solidFill>
                <a:latin typeface="Calibri" pitchFamily="34" charset="0"/>
                <a:cs typeface="Calibri" pitchFamily="34" charset="0"/>
              </a:rPr>
              <a:t>intensitatea</a:t>
            </a:r>
            <a:r>
              <a:rPr lang="en-US" sz="1800" b="1" dirty="0" smtClean="0">
                <a:solidFill>
                  <a:srgbClr val="FF0000"/>
                </a:solidFill>
                <a:latin typeface="Calibri" pitchFamily="34" charset="0"/>
                <a:cs typeface="Calibri" pitchFamily="34" charset="0"/>
              </a:rPr>
              <a:t> r</a:t>
            </a:r>
            <a:r>
              <a:rPr lang="vi-VN" sz="1800" b="1" dirty="0" smtClean="0">
                <a:solidFill>
                  <a:srgbClr val="FF0000"/>
                </a:solidFill>
                <a:latin typeface="Calibri" pitchFamily="34" charset="0"/>
                <a:cs typeface="Calibri" pitchFamily="34" charset="0"/>
              </a:rPr>
              <a:t>elaţiei</a:t>
            </a:r>
            <a:r>
              <a:rPr lang="en-US" sz="1800" b="1" dirty="0" smtClean="0">
                <a:solidFill>
                  <a:srgbClr val="FF0000"/>
                </a:solidFill>
                <a:latin typeface="Calibri" pitchFamily="34" charset="0"/>
                <a:cs typeface="Calibri" pitchFamily="34" charset="0"/>
              </a:rPr>
              <a:t>.</a:t>
            </a:r>
          </a:p>
          <a:p>
            <a:pPr algn="just">
              <a:buNone/>
            </a:pPr>
            <a:endParaRPr lang="en-US" sz="1800" b="1" dirty="0">
              <a:solidFill>
                <a:srgbClr val="FF0000"/>
              </a:solidFill>
              <a:latin typeface="Calibri" pitchFamily="34" charset="0"/>
              <a:cs typeface="Calibri" pitchFamily="34" charset="0"/>
            </a:endParaRPr>
          </a:p>
          <a:p>
            <a:pPr algn="just">
              <a:buNone/>
            </a:pPr>
            <a:endParaRPr lang="en-US" sz="1800" b="1" dirty="0" smtClean="0">
              <a:solidFill>
                <a:srgbClr val="FF0000"/>
              </a:solidFill>
              <a:latin typeface="Calibri" pitchFamily="34" charset="0"/>
              <a:cs typeface="Calibri" pitchFamily="34" charset="0"/>
            </a:endParaRPr>
          </a:p>
          <a:p>
            <a:pPr algn="just">
              <a:buNone/>
            </a:pPr>
            <a:endParaRPr lang="en-US" sz="1800" b="1" dirty="0">
              <a:solidFill>
                <a:srgbClr val="FF0000"/>
              </a:solidFill>
              <a:latin typeface="Calibri" pitchFamily="34" charset="0"/>
              <a:cs typeface="Calibri" pitchFamily="34" charset="0"/>
            </a:endParaRPr>
          </a:p>
          <a:p>
            <a:pPr algn="just">
              <a:buNone/>
            </a:pPr>
            <a:endParaRPr lang="en-US" sz="1800" b="1" dirty="0" smtClean="0">
              <a:solidFill>
                <a:srgbClr val="FF0000"/>
              </a:solidFill>
              <a:latin typeface="Calibri" pitchFamily="34" charset="0"/>
              <a:cs typeface="Calibri" pitchFamily="34" charset="0"/>
            </a:endParaRPr>
          </a:p>
          <a:p>
            <a:pPr algn="just">
              <a:buNone/>
            </a:pPr>
            <a:endParaRPr lang="en-US" sz="1800" b="1" dirty="0">
              <a:solidFill>
                <a:srgbClr val="FF0000"/>
              </a:solidFill>
              <a:latin typeface="Calibri" pitchFamily="34" charset="0"/>
              <a:cs typeface="Calibri" pitchFamily="34" charset="0"/>
            </a:endParaRPr>
          </a:p>
          <a:p>
            <a:pPr algn="just">
              <a:buNone/>
            </a:pPr>
            <a:endParaRPr lang="en-US" sz="1800" b="1" dirty="0" smtClean="0">
              <a:solidFill>
                <a:srgbClr val="FF0000"/>
              </a:solidFill>
              <a:latin typeface="Calibri" pitchFamily="34" charset="0"/>
              <a:cs typeface="Calibri" pitchFamily="34" charset="0"/>
            </a:endParaRPr>
          </a:p>
          <a:p>
            <a:pPr algn="just">
              <a:buNone/>
            </a:pPr>
            <a:endParaRPr lang="en-US" sz="1800" b="1" dirty="0">
              <a:solidFill>
                <a:srgbClr val="FF0000"/>
              </a:solidFill>
              <a:latin typeface="Calibri" pitchFamily="34" charset="0"/>
              <a:cs typeface="Calibri" pitchFamily="34" charset="0"/>
            </a:endParaRPr>
          </a:p>
          <a:p>
            <a:pPr algn="just">
              <a:buNone/>
            </a:pPr>
            <a:endParaRPr lang="en-US" sz="1800" b="1" dirty="0" smtClean="0">
              <a:solidFill>
                <a:srgbClr val="FF0000"/>
              </a:solidFill>
              <a:latin typeface="Calibri" pitchFamily="34" charset="0"/>
              <a:cs typeface="Calibri" pitchFamily="34" charset="0"/>
            </a:endParaRPr>
          </a:p>
          <a:p>
            <a:pPr algn="just">
              <a:buNone/>
            </a:pPr>
            <a:endParaRPr lang="en-US" sz="1800" b="1" dirty="0">
              <a:solidFill>
                <a:srgbClr val="FF0000"/>
              </a:solidFill>
              <a:latin typeface="Calibri" pitchFamily="34" charset="0"/>
              <a:cs typeface="Calibri" pitchFamily="34" charset="0"/>
            </a:endParaRPr>
          </a:p>
          <a:p>
            <a:pPr algn="just"/>
            <a:r>
              <a:rPr lang="vi-VN" sz="1800" dirty="0">
                <a:latin typeface="Calibri" pitchFamily="34" charset="0"/>
                <a:cs typeface="Calibri" pitchFamily="34" charset="0"/>
              </a:rPr>
              <a:t>În cazul unui </a:t>
            </a:r>
            <a:r>
              <a:rPr lang="vi-VN" sz="1800" b="1" dirty="0">
                <a:latin typeface="Calibri" pitchFamily="34" charset="0"/>
                <a:cs typeface="Calibri" pitchFamily="34" charset="0"/>
              </a:rPr>
              <a:t>coeficient de corelaţie </a:t>
            </a:r>
            <a:r>
              <a:rPr lang="vi-VN" sz="1800" b="1" dirty="0" smtClean="0">
                <a:latin typeface="Calibri" pitchFamily="34" charset="0"/>
                <a:cs typeface="Calibri" pitchFamily="34" charset="0"/>
              </a:rPr>
              <a:t>pozitiv</a:t>
            </a:r>
            <a:r>
              <a:rPr lang="en-US" sz="1800" b="1"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ex. r = 0,5) avem o </a:t>
            </a:r>
            <a:r>
              <a:rPr lang="vi-VN" sz="1800" b="1" dirty="0">
                <a:latin typeface="Calibri" pitchFamily="34" charset="0"/>
                <a:cs typeface="Calibri" pitchFamily="34" charset="0"/>
              </a:rPr>
              <a:t>corelaţie directă </a:t>
            </a:r>
            <a:r>
              <a:rPr lang="vi-VN" sz="1800" dirty="0" smtClean="0">
                <a:latin typeface="Calibri" pitchFamily="34" charset="0"/>
                <a:cs typeface="Calibri" pitchFamily="34" charset="0"/>
              </a:rPr>
              <a:t>– cele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două </a:t>
            </a:r>
            <a:r>
              <a:rPr lang="vi-VN" sz="1800" dirty="0">
                <a:latin typeface="Calibri" pitchFamily="34" charset="0"/>
                <a:cs typeface="Calibri" pitchFamily="34" charset="0"/>
              </a:rPr>
              <a:t>variabile corelate variază în acelaşi </a:t>
            </a:r>
            <a:r>
              <a:rPr lang="vi-VN" sz="1800" dirty="0" smtClean="0">
                <a:latin typeface="Calibri" pitchFamily="34" charset="0"/>
                <a:cs typeface="Calibri" pitchFamily="34" charset="0"/>
              </a:rPr>
              <a:t>sens</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când una creşte, şi cealaltă creşte, </a:t>
            </a:r>
            <a:r>
              <a:rPr lang="vi-VN" sz="1800" dirty="0" smtClean="0">
                <a:latin typeface="Calibri" pitchFamily="34" charset="0"/>
                <a:cs typeface="Calibri" pitchFamily="34" charset="0"/>
              </a:rPr>
              <a:t>respectiv</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când </a:t>
            </a:r>
            <a:r>
              <a:rPr lang="vi-VN" sz="1800" dirty="0">
                <a:latin typeface="Calibri" pitchFamily="34" charset="0"/>
                <a:cs typeface="Calibri" pitchFamily="34" charset="0"/>
              </a:rPr>
              <a:t>una scade, şi cealaltă scade).</a:t>
            </a:r>
          </a:p>
          <a:p>
            <a:pPr algn="just"/>
            <a:r>
              <a:rPr lang="vi-VN" sz="1800" dirty="0" smtClean="0">
                <a:latin typeface="Calibri" pitchFamily="34" charset="0"/>
                <a:cs typeface="Calibri" pitchFamily="34" charset="0"/>
              </a:rPr>
              <a:t>În </a:t>
            </a:r>
            <a:r>
              <a:rPr lang="vi-VN" sz="1800" dirty="0">
                <a:latin typeface="Calibri" pitchFamily="34" charset="0"/>
                <a:cs typeface="Calibri" pitchFamily="34" charset="0"/>
              </a:rPr>
              <a:t>cazul unui </a:t>
            </a:r>
            <a:r>
              <a:rPr lang="vi-VN" sz="1800" b="1" dirty="0">
                <a:latin typeface="Calibri" pitchFamily="34" charset="0"/>
                <a:cs typeface="Calibri" pitchFamily="34" charset="0"/>
              </a:rPr>
              <a:t>coeficient de corelaţie </a:t>
            </a:r>
            <a:r>
              <a:rPr lang="vi-VN" sz="1800" b="1" dirty="0" smtClean="0">
                <a:latin typeface="Calibri" pitchFamily="34" charset="0"/>
                <a:cs typeface="Calibri" pitchFamily="34" charset="0"/>
              </a:rPr>
              <a:t>negativ</a:t>
            </a:r>
            <a:r>
              <a:rPr lang="en-US" sz="1800" b="1"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ex. r = -0,5) avem o </a:t>
            </a:r>
            <a:r>
              <a:rPr lang="vi-VN" sz="1800" b="1" dirty="0">
                <a:latin typeface="Calibri" pitchFamily="34" charset="0"/>
                <a:cs typeface="Calibri" pitchFamily="34" charset="0"/>
              </a:rPr>
              <a:t>corelaţie inversă</a:t>
            </a:r>
            <a:r>
              <a:rPr lang="vi-VN" sz="1800" dirty="0">
                <a:latin typeface="Calibri" pitchFamily="34" charset="0"/>
                <a:cs typeface="Calibri" pitchFamily="34" charset="0"/>
              </a:rPr>
              <a:t>, </a:t>
            </a:r>
            <a:r>
              <a:rPr lang="vi-VN" sz="1800" dirty="0" smtClean="0">
                <a:latin typeface="Calibri" pitchFamily="34" charset="0"/>
                <a:cs typeface="Calibri" pitchFamily="34" charset="0"/>
              </a:rPr>
              <a:t>cele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două </a:t>
            </a:r>
            <a:r>
              <a:rPr lang="vi-VN" sz="1800" dirty="0">
                <a:latin typeface="Calibri" pitchFamily="34" charset="0"/>
                <a:cs typeface="Calibri" pitchFamily="34" charset="0"/>
              </a:rPr>
              <a:t>variabile corelate variază în sens </a:t>
            </a:r>
            <a:r>
              <a:rPr lang="vi-VN" sz="1800" dirty="0" smtClean="0">
                <a:latin typeface="Calibri" pitchFamily="34" charset="0"/>
                <a:cs typeface="Calibri" pitchFamily="34" charset="0"/>
              </a:rPr>
              <a:t>contrar</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când una creşte, cealaltă scade).</a:t>
            </a:r>
            <a:endParaRPr lang="ro-RO" sz="1800" dirty="0">
              <a:latin typeface="Calibri" pitchFamily="34" charset="0"/>
              <a:cs typeface="Calibri"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79" y="908720"/>
            <a:ext cx="5112569" cy="24339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139858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r>
              <a:rPr lang="vi-VN" sz="1800" dirty="0">
                <a:latin typeface="Calibri" pitchFamily="34" charset="0"/>
                <a:cs typeface="Calibri" pitchFamily="34" charset="0"/>
              </a:rPr>
              <a:t>r </a:t>
            </a:r>
            <a:r>
              <a:rPr lang="az-Cyrl-AZ" sz="1800" dirty="0">
                <a:latin typeface="Calibri" pitchFamily="34" charset="0"/>
                <a:cs typeface="Calibri" pitchFamily="34" charset="0"/>
              </a:rPr>
              <a:t>є [0; 0.2] → </a:t>
            </a:r>
            <a:r>
              <a:rPr lang="vi-VN" sz="1800" dirty="0">
                <a:latin typeface="Calibri" pitchFamily="34" charset="0"/>
                <a:cs typeface="Calibri" pitchFamily="34" charset="0"/>
              </a:rPr>
              <a:t>corelaţie foarte slabă, inexistentă</a:t>
            </a:r>
          </a:p>
          <a:p>
            <a:pPr algn="just"/>
            <a:r>
              <a:rPr lang="vi-VN" sz="1800" dirty="0" smtClean="0">
                <a:latin typeface="Calibri" pitchFamily="34" charset="0"/>
                <a:cs typeface="Calibri" pitchFamily="34" charset="0"/>
              </a:rPr>
              <a:t>r </a:t>
            </a:r>
            <a:r>
              <a:rPr lang="az-Cyrl-AZ" sz="1800" dirty="0">
                <a:latin typeface="Calibri" pitchFamily="34" charset="0"/>
                <a:cs typeface="Calibri" pitchFamily="34" charset="0"/>
              </a:rPr>
              <a:t>є [0.2; 0.4] → </a:t>
            </a:r>
            <a:r>
              <a:rPr lang="vi-VN" sz="1800" dirty="0">
                <a:latin typeface="Calibri" pitchFamily="34" charset="0"/>
                <a:cs typeface="Calibri" pitchFamily="34" charset="0"/>
              </a:rPr>
              <a:t>corelaţie slabă</a:t>
            </a:r>
          </a:p>
          <a:p>
            <a:pPr algn="just"/>
            <a:r>
              <a:rPr lang="vi-VN" sz="1800" dirty="0" smtClean="0">
                <a:latin typeface="Calibri" pitchFamily="34" charset="0"/>
                <a:cs typeface="Calibri" pitchFamily="34" charset="0"/>
              </a:rPr>
              <a:t>r </a:t>
            </a:r>
            <a:r>
              <a:rPr lang="az-Cyrl-AZ" sz="1800" dirty="0">
                <a:latin typeface="Calibri" pitchFamily="34" charset="0"/>
                <a:cs typeface="Calibri" pitchFamily="34" charset="0"/>
              </a:rPr>
              <a:t>є [0.4; 0.6] → </a:t>
            </a:r>
            <a:r>
              <a:rPr lang="vi-VN" sz="1800" dirty="0">
                <a:latin typeface="Calibri" pitchFamily="34" charset="0"/>
                <a:cs typeface="Calibri" pitchFamily="34" charset="0"/>
              </a:rPr>
              <a:t>corelaţie rezonabilă</a:t>
            </a:r>
          </a:p>
          <a:p>
            <a:pPr algn="just"/>
            <a:r>
              <a:rPr lang="vi-VN" sz="1800" dirty="0" smtClean="0">
                <a:latin typeface="Calibri" pitchFamily="34" charset="0"/>
                <a:cs typeface="Calibri" pitchFamily="34" charset="0"/>
              </a:rPr>
              <a:t>r </a:t>
            </a:r>
            <a:r>
              <a:rPr lang="az-Cyrl-AZ" sz="1800" dirty="0">
                <a:latin typeface="Calibri" pitchFamily="34" charset="0"/>
                <a:cs typeface="Calibri" pitchFamily="34" charset="0"/>
              </a:rPr>
              <a:t>є [0.6; 0.8] → </a:t>
            </a:r>
            <a:r>
              <a:rPr lang="vi-VN" sz="1800" dirty="0">
                <a:latin typeface="Calibri" pitchFamily="34" charset="0"/>
                <a:cs typeface="Calibri" pitchFamily="34" charset="0"/>
              </a:rPr>
              <a:t>corelaţie înalta</a:t>
            </a:r>
          </a:p>
          <a:p>
            <a:pPr algn="just"/>
            <a:r>
              <a:rPr lang="vi-VN" sz="1800" dirty="0" smtClean="0">
                <a:latin typeface="Calibri" pitchFamily="34" charset="0"/>
                <a:cs typeface="Calibri" pitchFamily="34" charset="0"/>
              </a:rPr>
              <a:t>r </a:t>
            </a:r>
            <a:r>
              <a:rPr lang="az-Cyrl-AZ" sz="1800" dirty="0">
                <a:latin typeface="Calibri" pitchFamily="34" charset="0"/>
                <a:cs typeface="Calibri" pitchFamily="34" charset="0"/>
              </a:rPr>
              <a:t>є [0.8; 1] → </a:t>
            </a:r>
            <a:r>
              <a:rPr lang="vi-VN" sz="1800" dirty="0">
                <a:latin typeface="Calibri" pitchFamily="34" charset="0"/>
                <a:cs typeface="Calibri" pitchFamily="34" charset="0"/>
              </a:rPr>
              <a:t>corelaţie foarte înaltă </a:t>
            </a:r>
            <a:r>
              <a:rPr lang="vi-VN" sz="1800" dirty="0" smtClean="0">
                <a:latin typeface="Calibri" pitchFamily="34" charset="0"/>
                <a:cs typeface="Calibri" pitchFamily="34" charset="0"/>
              </a:rPr>
              <a:t>– relaţie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foarte </a:t>
            </a:r>
            <a:r>
              <a:rPr lang="vi-VN" sz="1800" dirty="0">
                <a:latin typeface="Calibri" pitchFamily="34" charset="0"/>
                <a:cs typeface="Calibri" pitchFamily="34" charset="0"/>
              </a:rPr>
              <a:t>strînsă între variabile sau eroare de calcul</a:t>
            </a:r>
            <a:endParaRPr lang="ro-RO" sz="1800" dirty="0">
              <a:latin typeface="Calibri" pitchFamily="34" charset="0"/>
              <a:cs typeface="Calibri"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9113" y="2840038"/>
            <a:ext cx="8105775" cy="118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375733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marL="109728" indent="0" algn="just">
              <a:buNone/>
            </a:pPr>
            <a:r>
              <a:rPr lang="vi-VN" sz="1800" dirty="0">
                <a:latin typeface="Calibri" pitchFamily="34" charset="0"/>
                <a:cs typeface="Calibri" pitchFamily="34" charset="0"/>
              </a:rPr>
              <a:t>Se consideră în continuare, un exemplu pentru a ilustra cele de mai sus, variabila rating, din setul de date attitude, încorporat în </a:t>
            </a:r>
            <a:r>
              <a:rPr lang="vi-VN" sz="1800" dirty="0" smtClean="0">
                <a:latin typeface="Calibri" pitchFamily="34" charset="0"/>
                <a:cs typeface="Calibri" pitchFamily="34" charset="0"/>
              </a:rPr>
              <a:t>R</a:t>
            </a:r>
            <a:r>
              <a:rPr lang="en-US" sz="1800" dirty="0" smtClean="0">
                <a:latin typeface="Calibri" pitchFamily="34" charset="0"/>
                <a:cs typeface="Calibri" pitchFamily="34" charset="0"/>
              </a:rPr>
              <a:t>.</a:t>
            </a:r>
          </a:p>
          <a:p>
            <a:pPr marL="109728" indent="0" algn="just">
              <a:buNone/>
            </a:pPr>
            <a:endParaRPr lang="en-US" sz="1800" dirty="0">
              <a:latin typeface="Calibri" pitchFamily="34" charset="0"/>
              <a:cs typeface="Calibri" pitchFamily="34" charset="0"/>
            </a:endParaRPr>
          </a:p>
          <a:p>
            <a:pPr marL="109728" indent="0" algn="just">
              <a:buNone/>
            </a:pPr>
            <a:r>
              <a:rPr lang="ro-RO" sz="1800" dirty="0">
                <a:solidFill>
                  <a:srgbClr val="00B050"/>
                </a:solidFill>
                <a:latin typeface="Calibri" pitchFamily="34" charset="0"/>
                <a:cs typeface="Calibri" pitchFamily="34" charset="0"/>
              </a:rPr>
              <a:t>attitude</a:t>
            </a:r>
          </a:p>
          <a:p>
            <a:pPr marL="109728" indent="0" algn="just">
              <a:buNone/>
            </a:pPr>
            <a:r>
              <a:rPr lang="ro-RO" sz="1800" dirty="0" smtClean="0">
                <a:solidFill>
                  <a:srgbClr val="00B050"/>
                </a:solidFill>
                <a:latin typeface="Calibri" pitchFamily="34" charset="0"/>
                <a:cs typeface="Calibri" pitchFamily="34" charset="0"/>
              </a:rPr>
              <a:t>help(attitude</a:t>
            </a:r>
            <a:r>
              <a:rPr lang="ro-RO" sz="1800" dirty="0">
                <a:solidFill>
                  <a:srgbClr val="00B050"/>
                </a:solidFill>
                <a:latin typeface="Calibri" pitchFamily="34" charset="0"/>
                <a:cs typeface="Calibri" pitchFamily="34" charset="0"/>
              </a:rPr>
              <a:t>)</a:t>
            </a:r>
          </a:p>
          <a:p>
            <a:pPr marL="109728" indent="0" algn="just">
              <a:buNone/>
            </a:pPr>
            <a:r>
              <a:rPr lang="ro-RO" sz="1800" dirty="0" smtClean="0">
                <a:solidFill>
                  <a:srgbClr val="00B050"/>
                </a:solidFill>
                <a:latin typeface="Calibri" pitchFamily="34" charset="0"/>
                <a:cs typeface="Calibri" pitchFamily="34" charset="0"/>
              </a:rPr>
              <a:t>names(attitude</a:t>
            </a:r>
            <a:r>
              <a:rPr lang="ro-RO" sz="1800" dirty="0">
                <a:solidFill>
                  <a:srgbClr val="00B050"/>
                </a:solidFill>
                <a:latin typeface="Calibri" pitchFamily="34" charset="0"/>
                <a:cs typeface="Calibri" pitchFamily="34" charset="0"/>
              </a:rPr>
              <a:t>) #listeaza variabilele din attitude</a:t>
            </a:r>
          </a:p>
          <a:p>
            <a:pPr marL="109728" indent="0" algn="just">
              <a:buNone/>
            </a:pPr>
            <a:r>
              <a:rPr lang="ro-RO" sz="1800" dirty="0">
                <a:solidFill>
                  <a:srgbClr val="00B050"/>
                </a:solidFill>
                <a:latin typeface="Calibri" pitchFamily="34" charset="0"/>
                <a:cs typeface="Calibri" pitchFamily="34" charset="0"/>
              </a:rPr>
              <a:t>attitude$rating</a:t>
            </a:r>
          </a:p>
          <a:p>
            <a:pPr marL="109728" indent="0" algn="just">
              <a:buNone/>
            </a:pPr>
            <a:r>
              <a:rPr lang="ro-RO" sz="1800" dirty="0">
                <a:solidFill>
                  <a:srgbClr val="00B050"/>
                </a:solidFill>
                <a:latin typeface="Calibri" pitchFamily="34" charset="0"/>
                <a:cs typeface="Calibri" pitchFamily="34" charset="0"/>
              </a:rPr>
              <a:t>str(attitude)</a:t>
            </a:r>
          </a:p>
          <a:p>
            <a:pPr marL="109728" indent="0" algn="just">
              <a:buNone/>
            </a:pPr>
            <a:endParaRPr lang="ro-RO" sz="1800" dirty="0">
              <a:solidFill>
                <a:srgbClr val="00B050"/>
              </a:solidFill>
              <a:latin typeface="Calibri" pitchFamily="34" charset="0"/>
              <a:cs typeface="Calibri" pitchFamily="34" charset="0"/>
            </a:endParaRPr>
          </a:p>
          <a:p>
            <a:pPr marL="109728" indent="0" algn="just">
              <a:buNone/>
            </a:pPr>
            <a:r>
              <a:rPr lang="ro-RO" sz="1800" dirty="0" smtClean="0">
                <a:solidFill>
                  <a:srgbClr val="00B050"/>
                </a:solidFill>
                <a:latin typeface="Calibri" pitchFamily="34" charset="0"/>
                <a:cs typeface="Calibri" pitchFamily="34" charset="0"/>
              </a:rPr>
              <a:t>fivenum(attitude$rating</a:t>
            </a:r>
            <a:r>
              <a:rPr lang="ro-RO" sz="1800" dirty="0">
                <a:solidFill>
                  <a:srgbClr val="00B050"/>
                </a:solidFill>
                <a:latin typeface="Calibri" pitchFamily="34" charset="0"/>
                <a:cs typeface="Calibri" pitchFamily="34" charset="0"/>
              </a:rPr>
              <a:t>)</a:t>
            </a:r>
          </a:p>
          <a:p>
            <a:pPr marL="109728" indent="0" algn="just">
              <a:buNone/>
            </a:pPr>
            <a:r>
              <a:rPr lang="ro-RO" sz="1800" dirty="0">
                <a:solidFill>
                  <a:srgbClr val="00B050"/>
                </a:solidFill>
                <a:latin typeface="Calibri" pitchFamily="34" charset="0"/>
                <a:cs typeface="Calibri" pitchFamily="34" charset="0"/>
              </a:rPr>
              <a:t>var(attitude$rating)</a:t>
            </a:r>
          </a:p>
          <a:p>
            <a:pPr marL="109728" indent="0" algn="just">
              <a:buNone/>
            </a:pPr>
            <a:r>
              <a:rPr lang="ro-RO" sz="1800" dirty="0">
                <a:solidFill>
                  <a:srgbClr val="00B050"/>
                </a:solidFill>
                <a:latin typeface="Calibri" pitchFamily="34" charset="0"/>
                <a:cs typeface="Calibri" pitchFamily="34" charset="0"/>
              </a:rPr>
              <a:t>sd(attitude$rating)</a:t>
            </a:r>
          </a:p>
          <a:p>
            <a:pPr marL="109728" indent="0" algn="just">
              <a:buNone/>
            </a:pPr>
            <a:r>
              <a:rPr lang="ro-RO" sz="1800" dirty="0">
                <a:solidFill>
                  <a:srgbClr val="00B050"/>
                </a:solidFill>
                <a:latin typeface="Calibri" pitchFamily="34" charset="0"/>
                <a:cs typeface="Calibri" pitchFamily="34" charset="0"/>
              </a:rPr>
              <a:t>mean(attitude$rating)</a:t>
            </a:r>
          </a:p>
          <a:p>
            <a:pPr marL="109728" indent="0" algn="just">
              <a:buNone/>
            </a:pPr>
            <a:r>
              <a:rPr lang="ro-RO" sz="1800" dirty="0">
                <a:solidFill>
                  <a:srgbClr val="00B050"/>
                </a:solidFill>
                <a:latin typeface="Calibri" pitchFamily="34" charset="0"/>
                <a:cs typeface="Calibri" pitchFamily="34" charset="0"/>
              </a:rPr>
              <a:t>coefvar &lt;-  100*sd(attitude$rating)/mean(attitude$rating) </a:t>
            </a:r>
          </a:p>
          <a:p>
            <a:pPr marL="109728" indent="0" algn="just">
              <a:buNone/>
            </a:pPr>
            <a:endParaRPr lang="ro-RO" sz="1800" dirty="0">
              <a:latin typeface="Calibri" pitchFamily="34" charset="0"/>
              <a:cs typeface="Calibri" pitchFamily="34" charset="0"/>
            </a:endParaRPr>
          </a:p>
          <a:p>
            <a:pPr marL="109728" indent="0"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239545645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25000" lnSpcReduction="20000"/>
          </a:bodyPr>
          <a:lstStyle/>
          <a:p>
            <a:pPr marL="109728" indent="0" algn="just">
              <a:buNone/>
            </a:pPr>
            <a:r>
              <a:rPr lang="vi-VN" sz="2200" dirty="0" smtClean="0">
                <a:solidFill>
                  <a:srgbClr val="00B050"/>
                </a:solidFill>
                <a:latin typeface="Calibri" pitchFamily="34" charset="0"/>
                <a:cs typeface="Calibri" pitchFamily="34" charset="0"/>
              </a:rPr>
              <a:t>boxplot(mtcars$mpg</a:t>
            </a:r>
            <a:r>
              <a:rPr lang="vi-VN" sz="2200" dirty="0">
                <a:solidFill>
                  <a:srgbClr val="00B050"/>
                </a:solidFill>
                <a:latin typeface="Calibri" pitchFamily="34" charset="0"/>
                <a:cs typeface="Calibri" pitchFamily="34" charset="0"/>
              </a:rPr>
              <a:t>)</a:t>
            </a:r>
          </a:p>
          <a:p>
            <a:pPr marL="109728" indent="0" algn="just">
              <a:buNone/>
            </a:pPr>
            <a:r>
              <a:rPr lang="vi-VN" sz="2200" dirty="0">
                <a:solidFill>
                  <a:srgbClr val="00B050"/>
                </a:solidFill>
                <a:latin typeface="Calibri" pitchFamily="34" charset="0"/>
                <a:cs typeface="Calibri" pitchFamily="34" charset="0"/>
              </a:rPr>
              <a:t>boxplot(mtcars$mpg~mtcars$cyl, ylab="Miles/(US) gallon",    </a:t>
            </a:r>
          </a:p>
          <a:p>
            <a:pPr marL="109728" indent="0" algn="just">
              <a:buNone/>
            </a:pPr>
            <a:r>
              <a:rPr lang="vi-VN" sz="2200" dirty="0">
                <a:solidFill>
                  <a:srgbClr val="00B050"/>
                </a:solidFill>
                <a:latin typeface="Calibri" pitchFamily="34" charset="0"/>
                <a:cs typeface="Calibri" pitchFamily="34" charset="0"/>
              </a:rPr>
              <a:t>        names=c("6 cylinders","8 cylinders","10 cylinders"),            </a:t>
            </a:r>
          </a:p>
          <a:p>
            <a:pPr marL="109728" indent="0" algn="just">
              <a:buNone/>
            </a:pPr>
            <a:r>
              <a:rPr lang="vi-VN" sz="2200" dirty="0">
                <a:solidFill>
                  <a:srgbClr val="00B050"/>
                </a:solidFill>
                <a:latin typeface="Calibri" pitchFamily="34" charset="0"/>
                <a:cs typeface="Calibri" pitchFamily="34" charset="0"/>
              </a:rPr>
              <a:t>        main="Miles per gallon by number of cylinders")</a:t>
            </a:r>
          </a:p>
          <a:p>
            <a:pPr marL="109728" indent="0" algn="just">
              <a:buNone/>
            </a:pPr>
            <a:r>
              <a:rPr lang="vi-VN" sz="2200" dirty="0" smtClean="0">
                <a:solidFill>
                  <a:srgbClr val="00B050"/>
                </a:solidFill>
                <a:latin typeface="Calibri" pitchFamily="34" charset="0"/>
                <a:cs typeface="Calibri" pitchFamily="34" charset="0"/>
              </a:rPr>
              <a:t>        </a:t>
            </a:r>
            <a:endParaRPr lang="vi-VN" sz="2200" dirty="0">
              <a:solidFill>
                <a:srgbClr val="00B050"/>
              </a:solidFill>
              <a:latin typeface="Calibri" pitchFamily="34" charset="0"/>
              <a:cs typeface="Calibri" pitchFamily="34" charset="0"/>
            </a:endParaRPr>
          </a:p>
          <a:p>
            <a:pPr marL="109728" indent="0" algn="just">
              <a:buNone/>
            </a:pPr>
            <a:r>
              <a:rPr lang="vi-VN" sz="2200" dirty="0">
                <a:solidFill>
                  <a:srgbClr val="00B050"/>
                </a:solidFill>
                <a:latin typeface="Calibri" pitchFamily="34" charset="0"/>
                <a:cs typeface="Calibri" pitchFamily="34" charset="0"/>
              </a:rPr>
              <a:t>dotchart(mtcars$mpg,labels=row.names(mtcars),cex=.7, main="Gas Milage for Car Models",    xlab="Miles Per Gallon")</a:t>
            </a:r>
          </a:p>
          <a:p>
            <a:pPr marL="109728" indent="0" algn="just">
              <a:buNone/>
            </a:pPr>
            <a:endParaRPr lang="vi-VN" sz="2200" dirty="0">
              <a:solidFill>
                <a:srgbClr val="00B050"/>
              </a:solidFill>
              <a:latin typeface="Calibri" pitchFamily="34" charset="0"/>
              <a:cs typeface="Calibri" pitchFamily="34" charset="0"/>
            </a:endParaRPr>
          </a:p>
          <a:p>
            <a:pPr marL="109728" indent="0" algn="just">
              <a:buNone/>
            </a:pPr>
            <a:r>
              <a:rPr lang="vi-VN" sz="2200" dirty="0" smtClean="0">
                <a:solidFill>
                  <a:srgbClr val="00B050"/>
                </a:solidFill>
                <a:latin typeface="Calibri" pitchFamily="34" charset="0"/>
                <a:cs typeface="Calibri" pitchFamily="34" charset="0"/>
              </a:rPr>
              <a:t># </a:t>
            </a:r>
            <a:r>
              <a:rPr lang="vi-VN" sz="2200" dirty="0">
                <a:solidFill>
                  <a:srgbClr val="00B050"/>
                </a:solidFill>
                <a:latin typeface="Calibri" pitchFamily="34" charset="0"/>
                <a:cs typeface="Calibri" pitchFamily="34" charset="0"/>
              </a:rPr>
              <a:t>Dotplot: Grouped Sorted and Colored</a:t>
            </a:r>
          </a:p>
          <a:p>
            <a:pPr marL="109728" indent="0" algn="just">
              <a:buNone/>
            </a:pPr>
            <a:r>
              <a:rPr lang="vi-VN" sz="2200" dirty="0">
                <a:solidFill>
                  <a:srgbClr val="00B050"/>
                </a:solidFill>
                <a:latin typeface="Calibri" pitchFamily="34" charset="0"/>
                <a:cs typeface="Calibri" pitchFamily="34" charset="0"/>
              </a:rPr>
              <a:t># Sort by mpg, group and color by cylinder </a:t>
            </a:r>
          </a:p>
          <a:p>
            <a:pPr marL="109728" indent="0" algn="just">
              <a:buNone/>
            </a:pPr>
            <a:r>
              <a:rPr lang="vi-VN" sz="2200" dirty="0">
                <a:solidFill>
                  <a:srgbClr val="00B050"/>
                </a:solidFill>
                <a:latin typeface="Calibri" pitchFamily="34" charset="0"/>
                <a:cs typeface="Calibri" pitchFamily="34" charset="0"/>
              </a:rPr>
              <a:t>x &lt;- mtcars[order(mtcars$mpg),] # sort by mpg</a:t>
            </a:r>
          </a:p>
          <a:p>
            <a:pPr marL="109728" indent="0" algn="just">
              <a:buNone/>
            </a:pPr>
            <a:r>
              <a:rPr lang="vi-VN" sz="2200" dirty="0">
                <a:solidFill>
                  <a:srgbClr val="00B050"/>
                </a:solidFill>
                <a:latin typeface="Calibri" pitchFamily="34" charset="0"/>
                <a:cs typeface="Calibri" pitchFamily="34" charset="0"/>
              </a:rPr>
              <a:t>x$cyl &lt;- factor(x$cyl) # it must be a factor</a:t>
            </a:r>
          </a:p>
          <a:p>
            <a:pPr marL="109728" indent="0" algn="just">
              <a:buNone/>
            </a:pPr>
            <a:r>
              <a:rPr lang="vi-VN" sz="2200" dirty="0">
                <a:solidFill>
                  <a:srgbClr val="00B050"/>
                </a:solidFill>
                <a:latin typeface="Calibri" pitchFamily="34" charset="0"/>
                <a:cs typeface="Calibri" pitchFamily="34" charset="0"/>
              </a:rPr>
              <a:t>x$color[x$cyl==4] &lt;- "red"</a:t>
            </a:r>
          </a:p>
          <a:p>
            <a:pPr marL="109728" indent="0" algn="just">
              <a:buNone/>
            </a:pPr>
            <a:r>
              <a:rPr lang="vi-VN" sz="2200" dirty="0">
                <a:solidFill>
                  <a:srgbClr val="00B050"/>
                </a:solidFill>
                <a:latin typeface="Calibri" pitchFamily="34" charset="0"/>
                <a:cs typeface="Calibri" pitchFamily="34" charset="0"/>
              </a:rPr>
              <a:t>x$color[x$cyl==6] &lt;- "blue"</a:t>
            </a:r>
          </a:p>
          <a:p>
            <a:pPr marL="109728" indent="0" algn="just">
              <a:buNone/>
            </a:pPr>
            <a:r>
              <a:rPr lang="vi-VN" sz="2200" dirty="0">
                <a:solidFill>
                  <a:srgbClr val="00B050"/>
                </a:solidFill>
                <a:latin typeface="Calibri" pitchFamily="34" charset="0"/>
                <a:cs typeface="Calibri" pitchFamily="34" charset="0"/>
              </a:rPr>
              <a:t>x$color[x$cyl==8] &lt;- "darkgreen"	</a:t>
            </a:r>
          </a:p>
          <a:p>
            <a:pPr marL="109728" indent="0" algn="just">
              <a:buNone/>
            </a:pPr>
            <a:r>
              <a:rPr lang="vi-VN" sz="2200" dirty="0">
                <a:solidFill>
                  <a:srgbClr val="00B050"/>
                </a:solidFill>
                <a:latin typeface="Calibri" pitchFamily="34" charset="0"/>
                <a:cs typeface="Calibri" pitchFamily="34" charset="0"/>
              </a:rPr>
              <a:t>dotchart(x$mpg,labels=row.names(x),cex=.7,groups= x$cyl,</a:t>
            </a:r>
          </a:p>
          <a:p>
            <a:pPr marL="109728" indent="0" algn="just">
              <a:buNone/>
            </a:pPr>
            <a:r>
              <a:rPr lang="vi-VN" sz="2200" dirty="0">
                <a:solidFill>
                  <a:srgbClr val="00B050"/>
                </a:solidFill>
                <a:latin typeface="Calibri" pitchFamily="34" charset="0"/>
                <a:cs typeface="Calibri" pitchFamily="34" charset="0"/>
              </a:rPr>
              <a:t>         main="Gas Milage for Car Models\ngrouped by cylinder",</a:t>
            </a:r>
          </a:p>
          <a:p>
            <a:pPr marL="109728" indent="0" algn="just">
              <a:buNone/>
            </a:pPr>
            <a:r>
              <a:rPr lang="vi-VN" sz="2200" dirty="0">
                <a:solidFill>
                  <a:srgbClr val="00B050"/>
                </a:solidFill>
                <a:latin typeface="Calibri" pitchFamily="34" charset="0"/>
                <a:cs typeface="Calibri" pitchFamily="34" charset="0"/>
              </a:rPr>
              <a:t>         xlab="Miles Per Gallon", gcolor="black", color=x$color)</a:t>
            </a:r>
          </a:p>
          <a:p>
            <a:pPr marL="109728" indent="0" algn="just">
              <a:buNone/>
            </a:pPr>
            <a:endParaRPr lang="vi-VN" sz="2200" dirty="0">
              <a:solidFill>
                <a:srgbClr val="00B050"/>
              </a:solidFill>
              <a:latin typeface="Calibri" pitchFamily="34" charset="0"/>
              <a:cs typeface="Calibri" pitchFamily="34" charset="0"/>
            </a:endParaRPr>
          </a:p>
          <a:p>
            <a:pPr marL="109728" indent="0" algn="just">
              <a:buNone/>
            </a:pPr>
            <a:endParaRPr lang="vi-VN" sz="2200" dirty="0">
              <a:solidFill>
                <a:srgbClr val="00B050"/>
              </a:solidFill>
              <a:latin typeface="Calibri" pitchFamily="34" charset="0"/>
              <a:cs typeface="Calibri" pitchFamily="34" charset="0"/>
            </a:endParaRPr>
          </a:p>
          <a:p>
            <a:pPr marL="109728" indent="0" algn="just">
              <a:buNone/>
            </a:pPr>
            <a:r>
              <a:rPr lang="vi-VN" sz="2200" dirty="0" smtClean="0">
                <a:solidFill>
                  <a:srgbClr val="00B050"/>
                </a:solidFill>
                <a:latin typeface="Calibri" pitchFamily="34" charset="0"/>
                <a:cs typeface="Calibri" pitchFamily="34" charset="0"/>
              </a:rPr>
              <a:t>data</a:t>
            </a:r>
            <a:r>
              <a:rPr lang="vi-VN" sz="2200" dirty="0">
                <a:solidFill>
                  <a:srgbClr val="00B050"/>
                </a:solidFill>
                <a:latin typeface="Calibri" pitchFamily="34" charset="0"/>
                <a:cs typeface="Calibri" pitchFamily="34" charset="0"/>
              </a:rPr>
              <a:t>&lt;-table(mtcars$gear,mtcars$cyl)</a:t>
            </a:r>
          </a:p>
          <a:p>
            <a:pPr marL="109728" indent="0" algn="just">
              <a:buNone/>
            </a:pPr>
            <a:r>
              <a:rPr lang="vi-VN" sz="2200" dirty="0">
                <a:solidFill>
                  <a:srgbClr val="00B050"/>
                </a:solidFill>
                <a:latin typeface="Calibri" pitchFamily="34" charset="0"/>
                <a:cs typeface="Calibri" pitchFamily="34" charset="0"/>
              </a:rPr>
              <a:t>data</a:t>
            </a:r>
          </a:p>
          <a:p>
            <a:pPr marL="109728" indent="0" algn="just">
              <a:buNone/>
            </a:pPr>
            <a:r>
              <a:rPr lang="vi-VN" sz="2200" dirty="0">
                <a:solidFill>
                  <a:srgbClr val="00B050"/>
                </a:solidFill>
                <a:latin typeface="Calibri" pitchFamily="34" charset="0"/>
                <a:cs typeface="Calibri" pitchFamily="34" charset="0"/>
              </a:rPr>
              <a:t>par(mfrow=c(2,2))</a:t>
            </a:r>
          </a:p>
          <a:p>
            <a:pPr marL="109728" indent="0" algn="just">
              <a:buNone/>
            </a:pPr>
            <a:r>
              <a:rPr lang="vi-VN" sz="2200" dirty="0">
                <a:solidFill>
                  <a:srgbClr val="00B050"/>
                </a:solidFill>
                <a:latin typeface="Calibri" pitchFamily="34" charset="0"/>
                <a:cs typeface="Calibri" pitchFamily="34" charset="0"/>
              </a:rPr>
              <a:t>barplot(data)</a:t>
            </a:r>
          </a:p>
          <a:p>
            <a:pPr marL="109728" indent="0" algn="just">
              <a:buNone/>
            </a:pPr>
            <a:r>
              <a:rPr lang="vi-VN" sz="2200" dirty="0">
                <a:solidFill>
                  <a:srgbClr val="00B050"/>
                </a:solidFill>
                <a:latin typeface="Calibri" pitchFamily="34" charset="0"/>
                <a:cs typeface="Calibri" pitchFamily="34" charset="0"/>
              </a:rPr>
              <a:t>barplot(data, beside=TRUE)</a:t>
            </a:r>
          </a:p>
          <a:p>
            <a:pPr marL="109728" indent="0" algn="just">
              <a:buNone/>
            </a:pPr>
            <a:r>
              <a:rPr lang="vi-VN" sz="2200" dirty="0">
                <a:solidFill>
                  <a:srgbClr val="00B050"/>
                </a:solidFill>
                <a:latin typeface="Calibri" pitchFamily="34" charset="0"/>
                <a:cs typeface="Calibri" pitchFamily="34" charset="0"/>
              </a:rPr>
              <a:t>barplot(t(data))</a:t>
            </a:r>
          </a:p>
          <a:p>
            <a:pPr marL="109728" indent="0" algn="just">
              <a:buNone/>
            </a:pPr>
            <a:r>
              <a:rPr lang="vi-VN" sz="2200" dirty="0">
                <a:solidFill>
                  <a:srgbClr val="00B050"/>
                </a:solidFill>
                <a:latin typeface="Calibri" pitchFamily="34" charset="0"/>
                <a:cs typeface="Calibri" pitchFamily="34" charset="0"/>
              </a:rPr>
              <a:t>barplot(t(data), beside=TRUE)</a:t>
            </a:r>
          </a:p>
          <a:p>
            <a:pPr marL="109728" indent="0" algn="just">
              <a:buNone/>
            </a:pPr>
            <a:r>
              <a:rPr lang="vi-VN" sz="2200" dirty="0">
                <a:solidFill>
                  <a:srgbClr val="00B050"/>
                </a:solidFill>
                <a:latin typeface="Calibri" pitchFamily="34" charset="0"/>
                <a:cs typeface="Calibri" pitchFamily="34" charset="0"/>
              </a:rPr>
              <a:t>par(mfrow=c(1,1))</a:t>
            </a:r>
          </a:p>
          <a:p>
            <a:pPr marL="109728" indent="0"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424919836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62500" lnSpcReduction="20000"/>
          </a:bodyPr>
          <a:lstStyle/>
          <a:p>
            <a:pPr marL="109728" indent="0" algn="just">
              <a:buNone/>
            </a:pPr>
            <a:endParaRPr lang="ro-RO" sz="2100" dirty="0" smtClean="0">
              <a:solidFill>
                <a:srgbClr val="00B050"/>
              </a:solidFill>
              <a:latin typeface="Calibri" pitchFamily="34" charset="0"/>
              <a:cs typeface="Calibri" pitchFamily="34" charset="0"/>
            </a:endParaRPr>
          </a:p>
          <a:p>
            <a:pPr marL="109728" indent="0" algn="just">
              <a:buNone/>
            </a:pPr>
            <a:r>
              <a:rPr lang="ro-RO" sz="2100" dirty="0" smtClean="0">
                <a:solidFill>
                  <a:srgbClr val="00B050"/>
                </a:solidFill>
                <a:latin typeface="Calibri" pitchFamily="34" charset="0"/>
                <a:cs typeface="Calibri" pitchFamily="34" charset="0"/>
              </a:rPr>
              <a:t>ex &lt;- factor(mtcars$gear,levels=c("3", "4","5"))</a:t>
            </a:r>
          </a:p>
          <a:p>
            <a:pPr marL="109728" indent="0" algn="just">
              <a:buNone/>
            </a:pPr>
            <a:r>
              <a:rPr lang="ro-RO" sz="2100" dirty="0" smtClean="0">
                <a:solidFill>
                  <a:srgbClr val="00B050"/>
                </a:solidFill>
                <a:latin typeface="Calibri" pitchFamily="34" charset="0"/>
                <a:cs typeface="Calibri" pitchFamily="34" charset="0"/>
              </a:rPr>
              <a:t>barplot(table(ex,mtcars$cyl),beside=TRUE, legend=TRUE,ylab="Frequency", col=c("green","blue","red"),main="Gear by number of cylinders")</a:t>
            </a:r>
          </a:p>
          <a:p>
            <a:pPr marL="109728" indent="0" algn="just">
              <a:buNone/>
            </a:pPr>
            <a:endParaRPr lang="ro-RO" sz="2100" dirty="0" smtClean="0">
              <a:solidFill>
                <a:srgbClr val="00B050"/>
              </a:solidFill>
              <a:latin typeface="Calibri" pitchFamily="34" charset="0"/>
              <a:cs typeface="Calibri" pitchFamily="34" charset="0"/>
            </a:endParaRPr>
          </a:p>
          <a:p>
            <a:pPr marL="109728" indent="0" algn="just">
              <a:buNone/>
            </a:pPr>
            <a:endParaRPr lang="ro-RO" sz="2100" dirty="0" smtClean="0">
              <a:solidFill>
                <a:srgbClr val="00B050"/>
              </a:solidFill>
              <a:latin typeface="Calibri" pitchFamily="34" charset="0"/>
              <a:cs typeface="Calibri" pitchFamily="34" charset="0"/>
            </a:endParaRPr>
          </a:p>
          <a:p>
            <a:pPr marL="109728" indent="0" algn="just">
              <a:buNone/>
            </a:pPr>
            <a:endParaRPr lang="ro-RO" sz="2100" dirty="0" smtClean="0">
              <a:solidFill>
                <a:srgbClr val="00B050"/>
              </a:solidFill>
              <a:latin typeface="Calibri" pitchFamily="34" charset="0"/>
              <a:cs typeface="Calibri" pitchFamily="34" charset="0"/>
            </a:endParaRPr>
          </a:p>
          <a:p>
            <a:pPr marL="109728" indent="0" algn="just">
              <a:buNone/>
            </a:pPr>
            <a:r>
              <a:rPr lang="ro-RO" sz="2100" dirty="0" smtClean="0">
                <a:solidFill>
                  <a:srgbClr val="00B050"/>
                </a:solidFill>
                <a:latin typeface="Calibri" pitchFamily="34" charset="0"/>
                <a:cs typeface="Calibri" pitchFamily="34" charset="0"/>
              </a:rPr>
              <a:t>cyl.tip&lt;-table(mtcars$cyl)</a:t>
            </a:r>
          </a:p>
          <a:p>
            <a:pPr marL="109728" indent="0" algn="just">
              <a:buNone/>
            </a:pPr>
            <a:r>
              <a:rPr lang="ro-RO" sz="2100" dirty="0" smtClean="0">
                <a:solidFill>
                  <a:srgbClr val="00B050"/>
                </a:solidFill>
                <a:latin typeface="Calibri" pitchFamily="34" charset="0"/>
                <a:cs typeface="Calibri" pitchFamily="34" charset="0"/>
              </a:rPr>
              <a:t>names(cyl.tip) &lt;-c("4 cylinders", "6 cylinders", "8 cylinders")</a:t>
            </a:r>
          </a:p>
          <a:p>
            <a:pPr marL="109728" indent="0" algn="just">
              <a:buNone/>
            </a:pPr>
            <a:r>
              <a:rPr lang="ro-RO" sz="2100" dirty="0" smtClean="0">
                <a:solidFill>
                  <a:srgbClr val="00B050"/>
                </a:solidFill>
                <a:latin typeface="Calibri" pitchFamily="34" charset="0"/>
                <a:cs typeface="Calibri" pitchFamily="34" charset="0"/>
              </a:rPr>
              <a:t>cyl_procent&lt;-round(cyl.tip/length(mtcars$cyl)*100,1)</a:t>
            </a:r>
          </a:p>
          <a:p>
            <a:pPr marL="109728" indent="0" algn="just">
              <a:buNone/>
            </a:pPr>
            <a:r>
              <a:rPr lang="ro-RO" sz="2100" dirty="0" smtClean="0">
                <a:solidFill>
                  <a:srgbClr val="00B050"/>
                </a:solidFill>
                <a:latin typeface="Calibri" pitchFamily="34" charset="0"/>
                <a:cs typeface="Calibri" pitchFamily="34" charset="0"/>
              </a:rPr>
              <a:t>cyl_procent&lt;-paste(cyl_procent, "%", sep="")</a:t>
            </a:r>
          </a:p>
          <a:p>
            <a:pPr marL="109728" indent="0" algn="just">
              <a:buNone/>
            </a:pPr>
            <a:r>
              <a:rPr lang="ro-RO" sz="2100" dirty="0" smtClean="0">
                <a:solidFill>
                  <a:srgbClr val="00B050"/>
                </a:solidFill>
                <a:latin typeface="Calibri" pitchFamily="34" charset="0"/>
                <a:cs typeface="Calibri" pitchFamily="34" charset="0"/>
              </a:rPr>
              <a:t>pie(cyl.tip, main="Pie Chart - Cars by number of cylinders", col=heat.colors(3), labels=cyl_procent)</a:t>
            </a:r>
          </a:p>
          <a:p>
            <a:pPr marL="109728" indent="0" algn="just">
              <a:buNone/>
            </a:pPr>
            <a:r>
              <a:rPr lang="ro-RO" sz="2100" dirty="0" smtClean="0">
                <a:solidFill>
                  <a:srgbClr val="00B050"/>
                </a:solidFill>
                <a:latin typeface="Calibri" pitchFamily="34" charset="0"/>
                <a:cs typeface="Calibri" pitchFamily="34" charset="0"/>
              </a:rPr>
              <a:t>legend("topright", 0.5, c("4 cylinders", "6 cylinders", "8 cylinders"), cex=0.6, fill=heat.colors(3))</a:t>
            </a:r>
          </a:p>
          <a:p>
            <a:pPr marL="109728" indent="0" algn="just">
              <a:buNone/>
            </a:pPr>
            <a:endParaRPr lang="ro-RO" sz="2100" dirty="0" smtClean="0">
              <a:solidFill>
                <a:srgbClr val="00B050"/>
              </a:solidFill>
              <a:latin typeface="Calibri" pitchFamily="34" charset="0"/>
              <a:cs typeface="Calibri" pitchFamily="34" charset="0"/>
            </a:endParaRPr>
          </a:p>
          <a:p>
            <a:pPr marL="109728" indent="0" algn="just">
              <a:buNone/>
            </a:pPr>
            <a:endParaRPr lang="ro-RO" sz="2100" dirty="0" smtClean="0">
              <a:solidFill>
                <a:srgbClr val="00B050"/>
              </a:solidFill>
              <a:latin typeface="Calibri" pitchFamily="34" charset="0"/>
              <a:cs typeface="Calibri" pitchFamily="34" charset="0"/>
            </a:endParaRPr>
          </a:p>
          <a:p>
            <a:pPr marL="109728" indent="0" algn="just">
              <a:buNone/>
            </a:pPr>
            <a:endParaRPr lang="ro-RO" sz="2100" dirty="0" smtClean="0">
              <a:solidFill>
                <a:srgbClr val="00B050"/>
              </a:solidFill>
              <a:latin typeface="Calibri" pitchFamily="34" charset="0"/>
              <a:cs typeface="Calibri" pitchFamily="34" charset="0"/>
            </a:endParaRPr>
          </a:p>
          <a:p>
            <a:pPr marL="109728" indent="0" algn="just">
              <a:buNone/>
            </a:pPr>
            <a:r>
              <a:rPr lang="ro-RO" sz="2100" dirty="0" smtClean="0">
                <a:solidFill>
                  <a:srgbClr val="00B050"/>
                </a:solidFill>
                <a:latin typeface="Calibri" pitchFamily="34" charset="0"/>
                <a:cs typeface="Calibri" pitchFamily="34" charset="0"/>
              </a:rPr>
              <a:t>hist(mtcars$mpg,prob=TRUE,col="cyan", main="Histogram cars")</a:t>
            </a:r>
          </a:p>
          <a:p>
            <a:pPr marL="109728" indent="0" algn="just">
              <a:buNone/>
            </a:pPr>
            <a:r>
              <a:rPr lang="ro-RO" sz="2100" dirty="0" smtClean="0">
                <a:solidFill>
                  <a:srgbClr val="00B050"/>
                </a:solidFill>
                <a:latin typeface="Calibri" pitchFamily="34" charset="0"/>
                <a:cs typeface="Calibri" pitchFamily="34" charset="0"/>
              </a:rPr>
              <a:t>degM = mean(mtcars$mpg)</a:t>
            </a:r>
          </a:p>
          <a:p>
            <a:pPr marL="109728" indent="0" algn="just">
              <a:buNone/>
            </a:pPr>
            <a:r>
              <a:rPr lang="ro-RO" sz="2100" dirty="0" smtClean="0">
                <a:solidFill>
                  <a:srgbClr val="00B050"/>
                </a:solidFill>
                <a:latin typeface="Calibri" pitchFamily="34" charset="0"/>
                <a:cs typeface="Calibri" pitchFamily="34" charset="0"/>
              </a:rPr>
              <a:t>degSD = sd(mtcars$mpg)</a:t>
            </a:r>
          </a:p>
          <a:p>
            <a:pPr marL="109728" indent="0" algn="just">
              <a:buNone/>
            </a:pPr>
            <a:r>
              <a:rPr lang="ro-RO" sz="2100" dirty="0" smtClean="0">
                <a:solidFill>
                  <a:srgbClr val="00B050"/>
                </a:solidFill>
                <a:latin typeface="Calibri" pitchFamily="34" charset="0"/>
                <a:cs typeface="Calibri" pitchFamily="34" charset="0"/>
              </a:rPr>
              <a:t>curve(dnorm(x,degM, degSD), add = T, col = "red") #add the normal curve</a:t>
            </a:r>
          </a:p>
          <a:p>
            <a:pPr marL="109728" indent="0"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7412784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47500" lnSpcReduction="20000"/>
          </a:bodyPr>
          <a:lstStyle/>
          <a:p>
            <a:pPr marL="109728" indent="0" algn="just">
              <a:buNone/>
            </a:pPr>
            <a:r>
              <a:rPr lang="en-US" sz="2100" dirty="0" smtClean="0">
                <a:solidFill>
                  <a:srgbClr val="00B050"/>
                </a:solidFill>
                <a:latin typeface="Calibri" pitchFamily="34" charset="0"/>
                <a:cs typeface="Calibri" pitchFamily="34" charset="0"/>
              </a:rPr>
              <a:t>mean(</a:t>
            </a:r>
            <a:r>
              <a:rPr lang="en-US" sz="2100" dirty="0" err="1" smtClean="0">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a:solidFill>
                  <a:srgbClr val="00B050"/>
                </a:solidFill>
                <a:latin typeface="Calibri" pitchFamily="34" charset="0"/>
                <a:cs typeface="Calibri" pitchFamily="34" charset="0"/>
              </a:rPr>
              <a:t>median(</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a:solidFill>
                  <a:srgbClr val="00B050"/>
                </a:solidFill>
                <a:latin typeface="Calibri" pitchFamily="34" charset="0"/>
                <a:cs typeface="Calibri" pitchFamily="34" charset="0"/>
              </a:rPr>
              <a:t>quantile(</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a:solidFill>
                  <a:srgbClr val="00B050"/>
                </a:solidFill>
                <a:latin typeface="Calibri" pitchFamily="34" charset="0"/>
                <a:cs typeface="Calibri" pitchFamily="34" charset="0"/>
              </a:rPr>
              <a:t>sort(</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err="1">
                <a:solidFill>
                  <a:srgbClr val="00B050"/>
                </a:solidFill>
                <a:latin typeface="Calibri" pitchFamily="34" charset="0"/>
                <a:cs typeface="Calibri" pitchFamily="34" charset="0"/>
              </a:rPr>
              <a:t>fivenum</a:t>
            </a:r>
            <a:r>
              <a:rPr lang="en-US" sz="2100" dirty="0">
                <a:solidFill>
                  <a:srgbClr val="00B050"/>
                </a:solidFill>
                <a:latin typeface="Calibri" pitchFamily="34" charset="0"/>
                <a:cs typeface="Calibri" pitchFamily="34" charset="0"/>
              </a:rPr>
              <a:t>(</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err="1">
                <a:solidFill>
                  <a:srgbClr val="00B050"/>
                </a:solidFill>
                <a:latin typeface="Calibri" pitchFamily="34" charset="0"/>
                <a:cs typeface="Calibri" pitchFamily="34" charset="0"/>
              </a:rPr>
              <a:t>var</a:t>
            </a:r>
            <a:r>
              <a:rPr lang="en-US" sz="2100" dirty="0">
                <a:solidFill>
                  <a:srgbClr val="00B050"/>
                </a:solidFill>
                <a:latin typeface="Calibri" pitchFamily="34" charset="0"/>
                <a:cs typeface="Calibri" pitchFamily="34" charset="0"/>
              </a:rPr>
              <a:t>(</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err="1">
                <a:solidFill>
                  <a:srgbClr val="00B050"/>
                </a:solidFill>
                <a:latin typeface="Calibri" pitchFamily="34" charset="0"/>
                <a:cs typeface="Calibri" pitchFamily="34" charset="0"/>
              </a:rPr>
              <a:t>sd</a:t>
            </a:r>
            <a:r>
              <a:rPr lang="en-US" sz="2100" dirty="0">
                <a:solidFill>
                  <a:srgbClr val="00B050"/>
                </a:solidFill>
                <a:latin typeface="Calibri" pitchFamily="34" charset="0"/>
                <a:cs typeface="Calibri" pitchFamily="34" charset="0"/>
              </a:rPr>
              <a:t>(</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a:solidFill>
                  <a:srgbClr val="00B050"/>
                </a:solidFill>
                <a:latin typeface="Calibri" pitchFamily="34" charset="0"/>
                <a:cs typeface="Calibri" pitchFamily="34" charset="0"/>
              </a:rPr>
              <a:t>range(</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a:solidFill>
                  <a:srgbClr val="00B050"/>
                </a:solidFill>
                <a:latin typeface="Calibri" pitchFamily="34" charset="0"/>
                <a:cs typeface="Calibri" pitchFamily="34" charset="0"/>
              </a:rPr>
              <a:t>IQR(</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r>
              <a:rPr lang="en-US" sz="2100" dirty="0">
                <a:solidFill>
                  <a:srgbClr val="00B050"/>
                </a:solidFill>
                <a:latin typeface="Calibri" pitchFamily="34" charset="0"/>
                <a:cs typeface="Calibri" pitchFamily="34" charset="0"/>
              </a:rPr>
              <a:t>summary(</a:t>
            </a:r>
            <a:r>
              <a:rPr lang="en-US" sz="2100" dirty="0" err="1">
                <a:solidFill>
                  <a:srgbClr val="00B050"/>
                </a:solidFill>
                <a:latin typeface="Calibri" pitchFamily="34" charset="0"/>
                <a:cs typeface="Calibri" pitchFamily="34" charset="0"/>
              </a:rPr>
              <a:t>mtcars$mpg</a:t>
            </a:r>
            <a:r>
              <a:rPr lang="en-US" sz="2100" dirty="0">
                <a:solidFill>
                  <a:srgbClr val="00B050"/>
                </a:solidFill>
                <a:latin typeface="Calibri" pitchFamily="34" charset="0"/>
                <a:cs typeface="Calibri" pitchFamily="34" charset="0"/>
              </a:rPr>
              <a:t>)</a:t>
            </a:r>
          </a:p>
          <a:p>
            <a:pPr marL="109728" indent="0" algn="just">
              <a:buNone/>
            </a:pPr>
            <a:endParaRPr lang="en-US" sz="2100" dirty="0">
              <a:solidFill>
                <a:srgbClr val="00B050"/>
              </a:solidFill>
              <a:latin typeface="Calibri" pitchFamily="34" charset="0"/>
              <a:cs typeface="Calibri" pitchFamily="34" charset="0"/>
            </a:endParaRPr>
          </a:p>
          <a:p>
            <a:pPr marL="109728" indent="0" algn="just">
              <a:buNone/>
            </a:pPr>
            <a:endParaRPr lang="en-US" sz="2100" dirty="0">
              <a:solidFill>
                <a:srgbClr val="00B050"/>
              </a:solidFill>
              <a:latin typeface="Calibri" pitchFamily="34" charset="0"/>
              <a:cs typeface="Calibri" pitchFamily="34" charset="0"/>
            </a:endParaRPr>
          </a:p>
          <a:p>
            <a:pPr marL="109728" indent="0" algn="just">
              <a:buNone/>
            </a:pPr>
            <a:r>
              <a:rPr lang="en-US" sz="2100" dirty="0" smtClean="0">
                <a:solidFill>
                  <a:srgbClr val="00B050"/>
                </a:solidFill>
                <a:latin typeface="Calibri" pitchFamily="34" charset="0"/>
                <a:cs typeface="Calibri" pitchFamily="34" charset="0"/>
              </a:rPr>
              <a:t>#</a:t>
            </a:r>
            <a:r>
              <a:rPr lang="en-US" sz="2100" dirty="0">
                <a:solidFill>
                  <a:srgbClr val="00B050"/>
                </a:solidFill>
                <a:latin typeface="Calibri" pitchFamily="34" charset="0"/>
                <a:cs typeface="Calibri" pitchFamily="34" charset="0"/>
              </a:rPr>
              <a:t>Compare distributions</a:t>
            </a:r>
          </a:p>
          <a:p>
            <a:pPr marL="109728" indent="0" algn="just">
              <a:buNone/>
            </a:pPr>
            <a:r>
              <a:rPr lang="en-US" sz="2100" dirty="0">
                <a:solidFill>
                  <a:srgbClr val="00B050"/>
                </a:solidFill>
                <a:latin typeface="Calibri" pitchFamily="34" charset="0"/>
                <a:cs typeface="Calibri" pitchFamily="34" charset="0"/>
              </a:rPr>
              <a:t>m1&lt;-c(0,2,2,4,5,14,14,14,13,17,17,15)</a:t>
            </a:r>
          </a:p>
          <a:p>
            <a:pPr marL="109728" indent="0" algn="just">
              <a:buNone/>
            </a:pPr>
            <a:r>
              <a:rPr lang="en-US" sz="2100" dirty="0">
                <a:solidFill>
                  <a:srgbClr val="00B050"/>
                </a:solidFill>
                <a:latin typeface="Calibri" pitchFamily="34" charset="0"/>
                <a:cs typeface="Calibri" pitchFamily="34" charset="0"/>
              </a:rPr>
              <a:t>m2&lt;-c(0,6,7,9,11,13,16,16,16,17,18,20,21)</a:t>
            </a:r>
          </a:p>
          <a:p>
            <a:pPr marL="109728" indent="0" algn="just">
              <a:buNone/>
            </a:pPr>
            <a:r>
              <a:rPr lang="en-US" sz="2100" dirty="0">
                <a:solidFill>
                  <a:srgbClr val="00B050"/>
                </a:solidFill>
                <a:latin typeface="Calibri" pitchFamily="34" charset="0"/>
                <a:cs typeface="Calibri" pitchFamily="34" charset="0"/>
              </a:rPr>
              <a:t>par(</a:t>
            </a:r>
            <a:r>
              <a:rPr lang="en-US" sz="2100" dirty="0" err="1">
                <a:solidFill>
                  <a:srgbClr val="00B050"/>
                </a:solidFill>
                <a:latin typeface="Calibri" pitchFamily="34" charset="0"/>
                <a:cs typeface="Calibri" pitchFamily="34" charset="0"/>
              </a:rPr>
              <a:t>mfrow</a:t>
            </a:r>
            <a:r>
              <a:rPr lang="en-US" sz="2100" dirty="0">
                <a:solidFill>
                  <a:srgbClr val="00B050"/>
                </a:solidFill>
                <a:latin typeface="Calibri" pitchFamily="34" charset="0"/>
                <a:cs typeface="Calibri" pitchFamily="34" charset="0"/>
              </a:rPr>
              <a:t>=c(1,2))</a:t>
            </a:r>
          </a:p>
          <a:p>
            <a:pPr marL="109728" indent="0" algn="just">
              <a:buNone/>
            </a:pPr>
            <a:r>
              <a:rPr lang="en-US" sz="2100" dirty="0">
                <a:solidFill>
                  <a:srgbClr val="00B050"/>
                </a:solidFill>
                <a:latin typeface="Calibri" pitchFamily="34" charset="0"/>
                <a:cs typeface="Calibri" pitchFamily="34" charset="0"/>
              </a:rPr>
              <a:t>boxplot(m1,m2,names=c("Method 1", "Method 2"))</a:t>
            </a:r>
          </a:p>
          <a:p>
            <a:pPr marL="109728" indent="0" algn="just">
              <a:buNone/>
            </a:pPr>
            <a:endParaRPr lang="en-US" sz="2100" dirty="0">
              <a:solidFill>
                <a:srgbClr val="00B050"/>
              </a:solidFill>
              <a:latin typeface="Calibri" pitchFamily="34" charset="0"/>
              <a:cs typeface="Calibri" pitchFamily="34" charset="0"/>
            </a:endParaRPr>
          </a:p>
          <a:p>
            <a:pPr marL="109728" indent="0" algn="just">
              <a:buNone/>
            </a:pPr>
            <a:r>
              <a:rPr lang="en-US" sz="2100" dirty="0">
                <a:solidFill>
                  <a:srgbClr val="00B050"/>
                </a:solidFill>
                <a:latin typeface="Calibri" pitchFamily="34" charset="0"/>
                <a:cs typeface="Calibri" pitchFamily="34" charset="0"/>
              </a:rPr>
              <a:t>plot(density(m1), </a:t>
            </a:r>
            <a:r>
              <a:rPr lang="en-US" sz="2100" dirty="0" err="1">
                <a:solidFill>
                  <a:srgbClr val="00B050"/>
                </a:solidFill>
                <a:latin typeface="Calibri" pitchFamily="34" charset="0"/>
                <a:cs typeface="Calibri" pitchFamily="34" charset="0"/>
              </a:rPr>
              <a:t>ylim</a:t>
            </a:r>
            <a:r>
              <a:rPr lang="en-US" sz="2100" dirty="0">
                <a:solidFill>
                  <a:srgbClr val="00B050"/>
                </a:solidFill>
                <a:latin typeface="Calibri" pitchFamily="34" charset="0"/>
                <a:cs typeface="Calibri" pitchFamily="34" charset="0"/>
              </a:rPr>
              <a:t>=c(0, 0.07), main = "Density plots of m1 and m2")</a:t>
            </a:r>
          </a:p>
          <a:p>
            <a:pPr marL="109728" indent="0" algn="just">
              <a:buNone/>
            </a:pPr>
            <a:r>
              <a:rPr lang="en-US" sz="2100" dirty="0">
                <a:solidFill>
                  <a:srgbClr val="00B050"/>
                </a:solidFill>
                <a:latin typeface="Calibri" pitchFamily="34" charset="0"/>
                <a:cs typeface="Calibri" pitchFamily="34" charset="0"/>
              </a:rPr>
              <a:t>lines(density(m2), </a:t>
            </a:r>
            <a:r>
              <a:rPr lang="en-US" sz="2100" dirty="0" err="1">
                <a:solidFill>
                  <a:srgbClr val="00B050"/>
                </a:solidFill>
                <a:latin typeface="Calibri" pitchFamily="34" charset="0"/>
                <a:cs typeface="Calibri" pitchFamily="34" charset="0"/>
              </a:rPr>
              <a:t>lty</a:t>
            </a:r>
            <a:r>
              <a:rPr lang="en-US" sz="2100" dirty="0">
                <a:solidFill>
                  <a:srgbClr val="00B050"/>
                </a:solidFill>
                <a:latin typeface="Calibri" pitchFamily="34" charset="0"/>
                <a:cs typeface="Calibri" pitchFamily="34" charset="0"/>
              </a:rPr>
              <a:t>=2)</a:t>
            </a:r>
          </a:p>
          <a:p>
            <a:pPr marL="109728" indent="0" algn="just">
              <a:buNone/>
            </a:pPr>
            <a:r>
              <a:rPr lang="en-US" sz="2100" dirty="0">
                <a:solidFill>
                  <a:srgbClr val="00B050"/>
                </a:solidFill>
                <a:latin typeface="Calibri" pitchFamily="34" charset="0"/>
                <a:cs typeface="Calibri" pitchFamily="34" charset="0"/>
              </a:rPr>
              <a:t>par(</a:t>
            </a:r>
            <a:r>
              <a:rPr lang="en-US" sz="2100" dirty="0" err="1">
                <a:solidFill>
                  <a:srgbClr val="00B050"/>
                </a:solidFill>
                <a:latin typeface="Calibri" pitchFamily="34" charset="0"/>
                <a:cs typeface="Calibri" pitchFamily="34" charset="0"/>
              </a:rPr>
              <a:t>mfrow</a:t>
            </a:r>
            <a:r>
              <a:rPr lang="en-US" sz="2100" dirty="0">
                <a:solidFill>
                  <a:srgbClr val="00B050"/>
                </a:solidFill>
                <a:latin typeface="Calibri" pitchFamily="34" charset="0"/>
                <a:cs typeface="Calibri" pitchFamily="34" charset="0"/>
              </a:rPr>
              <a:t>=c(1,1))</a:t>
            </a:r>
          </a:p>
          <a:p>
            <a:pPr marL="109728" indent="0" algn="just">
              <a:buNone/>
            </a:pPr>
            <a:endParaRPr lang="en-US" sz="2100" dirty="0">
              <a:solidFill>
                <a:srgbClr val="00B050"/>
              </a:solidFill>
              <a:latin typeface="Calibri" pitchFamily="34" charset="0"/>
              <a:cs typeface="Calibri" pitchFamily="34" charset="0"/>
            </a:endParaRPr>
          </a:p>
          <a:p>
            <a:pPr marL="109728" indent="0" algn="just">
              <a:buNone/>
            </a:pPr>
            <a:endParaRPr lang="en-US" sz="2100" dirty="0">
              <a:solidFill>
                <a:srgbClr val="00B050"/>
              </a:solidFill>
              <a:latin typeface="Calibri" pitchFamily="34" charset="0"/>
              <a:cs typeface="Calibri" pitchFamily="34" charset="0"/>
            </a:endParaRPr>
          </a:p>
          <a:p>
            <a:pPr marL="109728" indent="0"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185080636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800" dirty="0">
                <a:hlinkClick r:id="rId2"/>
              </a:rPr>
              <a:t>http://www.ase.ro/upcpr/profesori/1825/UI5-Seii%20de%20distr.ind.tend.centr._</a:t>
            </a:r>
            <a:r>
              <a:rPr lang="en-GB" sz="1800" dirty="0" smtClean="0">
                <a:hlinkClick r:id="rId2"/>
              </a:rPr>
              <a:t>1.pdf</a:t>
            </a:r>
            <a:endParaRPr lang="en-GB" sz="1800" dirty="0" smtClean="0"/>
          </a:p>
          <a:p>
            <a:endParaRPr lang="en-GB" sz="1800" dirty="0" smtClean="0"/>
          </a:p>
          <a:p>
            <a:r>
              <a:rPr lang="en-GB" sz="1800" dirty="0">
                <a:hlinkClick r:id="rId3"/>
              </a:rPr>
              <a:t>http://</a:t>
            </a:r>
            <a:r>
              <a:rPr lang="en-GB" sz="1800" dirty="0" smtClean="0">
                <a:hlinkClick r:id="rId3"/>
              </a:rPr>
              <a:t>www.biblioteca-digitala.ase.ro/biblioteca/pagina2.asp?id=cap3</a:t>
            </a:r>
            <a:endParaRPr lang="en-GB" sz="1800" dirty="0" smtClean="0"/>
          </a:p>
          <a:p>
            <a:endParaRPr lang="en-GB" sz="1800" dirty="0"/>
          </a:p>
          <a:p>
            <a:r>
              <a:rPr lang="en-GB" sz="1800" dirty="0">
                <a:hlinkClick r:id="rId4"/>
              </a:rPr>
              <a:t>https://</a:t>
            </a:r>
            <a:r>
              <a:rPr lang="en-GB" sz="1800" dirty="0" smtClean="0">
                <a:hlinkClick r:id="rId4"/>
              </a:rPr>
              <a:t>www.masterprof.ro/files/Eftimie/curs_statistica.pdf</a:t>
            </a:r>
            <a:endParaRPr lang="en-GB" sz="1800" dirty="0" smtClean="0"/>
          </a:p>
          <a:p>
            <a:endParaRPr lang="en-GB" sz="1800" dirty="0"/>
          </a:p>
          <a:p>
            <a:r>
              <a:rPr lang="vi-VN" sz="1800" dirty="0"/>
              <a:t>M. Păun</a:t>
            </a:r>
            <a:r>
              <a:rPr lang="vi-VN" sz="1800" b="1" dirty="0"/>
              <a:t>, </a:t>
            </a:r>
            <a:r>
              <a:rPr lang="vi-VN" sz="1800" dirty="0"/>
              <a:t>Noțiuni de statistica aplicata cu exemple in R</a:t>
            </a:r>
            <a:r>
              <a:rPr lang="vi-VN" sz="1800" b="1" dirty="0"/>
              <a:t>, </a:t>
            </a:r>
            <a:r>
              <a:rPr lang="vi-VN" sz="1800" dirty="0"/>
              <a:t>Editura Matrix, 2016,  ISBN: 978-606-25-0278-2.</a:t>
            </a:r>
            <a:endParaRPr lang="en-GB" sz="1800" dirty="0"/>
          </a:p>
        </p:txBody>
      </p:sp>
      <p:sp>
        <p:nvSpPr>
          <p:cNvPr id="2" name="Title 1"/>
          <p:cNvSpPr>
            <a:spLocks noGrp="1"/>
          </p:cNvSpPr>
          <p:nvPr>
            <p:ph type="title"/>
          </p:nvPr>
        </p:nvSpPr>
        <p:spPr/>
        <p:txBody>
          <a:bodyPr/>
          <a:lstStyle/>
          <a:p>
            <a:r>
              <a:rPr lang="en-GB" dirty="0" err="1" smtClean="0"/>
              <a:t>Referinte</a:t>
            </a:r>
            <a:endParaRPr lang="en-GB"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r>
              <a:rPr lang="ro-RO" sz="1800" dirty="0" smtClean="0">
                <a:latin typeface="Calibri" pitchFamily="34" charset="0"/>
                <a:cs typeface="Calibri" pitchFamily="34" charset="0"/>
              </a:rPr>
              <a:t>Când am discutat  despre distribuții ca Binomiala, </a:t>
            </a:r>
            <a:r>
              <a:rPr lang="ro-RO" sz="1800" dirty="0" err="1" smtClean="0">
                <a:latin typeface="Calibri" pitchFamily="34" charset="0"/>
                <a:cs typeface="Calibri" pitchFamily="34" charset="0"/>
              </a:rPr>
              <a:t>Poison</a:t>
            </a:r>
            <a:r>
              <a:rPr lang="ro-RO" sz="1800" dirty="0" smtClean="0">
                <a:latin typeface="Calibri" pitchFamily="34" charset="0"/>
                <a:cs typeface="Calibri" pitchFamily="34" charset="0"/>
              </a:rPr>
              <a:t> am observat ca  distribuțiile de probabilități erau caracterizate de o formula pentru probabilitatea fiecărei a dintre posibilele valori discrete.</a:t>
            </a:r>
          </a:p>
          <a:p>
            <a:pPr algn="just"/>
            <a:endParaRPr lang="en-GB" sz="1800" dirty="0" smtClean="0">
              <a:latin typeface="Calibri" pitchFamily="34" charset="0"/>
              <a:cs typeface="Calibri" pitchFamily="34" charset="0"/>
            </a:endParaRPr>
          </a:p>
          <a:p>
            <a:pPr algn="just"/>
            <a:r>
              <a:rPr lang="en-GB" sz="1800" dirty="0" err="1" smtClean="0">
                <a:latin typeface="Calibri" pitchFamily="34" charset="0"/>
                <a:cs typeface="Calibri" pitchFamily="34" charset="0"/>
              </a:rPr>
              <a:t>Toate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aceste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probabilitati</a:t>
            </a:r>
            <a:r>
              <a:rPr lang="en-GB" sz="1800" dirty="0" smtClean="0">
                <a:latin typeface="Calibri" pitchFamily="34" charset="0"/>
                <a:cs typeface="Calibri" pitchFamily="34" charset="0"/>
              </a:rPr>
              <a:t> se </a:t>
            </a:r>
            <a:r>
              <a:rPr lang="en-GB" sz="1800" dirty="0" err="1" smtClean="0">
                <a:latin typeface="Calibri" pitchFamily="34" charset="0"/>
                <a:cs typeface="Calibri" pitchFamily="34" charset="0"/>
              </a:rPr>
              <a:t>adunau</a:t>
            </a:r>
            <a:r>
              <a:rPr lang="en-GB" sz="1800" dirty="0" smtClean="0">
                <a:latin typeface="Calibri" pitchFamily="34" charset="0"/>
                <a:cs typeface="Calibri" pitchFamily="34" charset="0"/>
              </a:rPr>
              <a:t> la 1.</a:t>
            </a:r>
          </a:p>
          <a:p>
            <a:pPr algn="just"/>
            <a:endParaRPr lang="en-GB" sz="1800" dirty="0" smtClean="0">
              <a:latin typeface="Calibri" pitchFamily="34" charset="0"/>
              <a:cs typeface="Calibri" pitchFamily="34" charset="0"/>
            </a:endParaRPr>
          </a:p>
          <a:p>
            <a:pPr algn="just"/>
            <a:r>
              <a:rPr lang="en-GB" sz="1800" dirty="0" err="1" smtClean="0">
                <a:latin typeface="Calibri" pitchFamily="34" charset="0"/>
                <a:cs typeface="Calibri" pitchFamily="34" charset="0"/>
              </a:rPr>
              <a:t>Puteam</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vizualiza</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aceste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distributii</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prin</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ilustrarea</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grafica</a:t>
            </a:r>
            <a:r>
              <a:rPr lang="en-GB" sz="1800" dirty="0" smtClean="0">
                <a:latin typeface="Calibri" pitchFamily="34" charset="0"/>
                <a:cs typeface="Calibri" pitchFamily="34" charset="0"/>
              </a:rPr>
              <a:t> a </a:t>
            </a:r>
            <a:r>
              <a:rPr lang="en-GB" sz="1800" dirty="0" err="1" smtClean="0">
                <a:latin typeface="Calibri" pitchFamily="34" charset="0"/>
                <a:cs typeface="Calibri" pitchFamily="34" charset="0"/>
              </a:rPr>
              <a:t>probabilitatilor</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fata</a:t>
            </a:r>
            <a:r>
              <a:rPr lang="en-GB" sz="1800" dirty="0" smtClean="0">
                <a:latin typeface="Calibri" pitchFamily="34" charset="0"/>
                <a:cs typeface="Calibri" pitchFamily="34" charset="0"/>
              </a:rPr>
              <a:t> de </a:t>
            </a:r>
            <a:r>
              <a:rPr lang="en-GB" sz="1800" dirty="0" err="1" smtClean="0">
                <a:latin typeface="Calibri" pitchFamily="34" charset="0"/>
                <a:cs typeface="Calibri" pitchFamily="34" charset="0"/>
              </a:rPr>
              <a:t>valorile</a:t>
            </a:r>
            <a:r>
              <a:rPr lang="en-GB" sz="1800" dirty="0" smtClean="0">
                <a:latin typeface="Calibri" pitchFamily="34" charset="0"/>
                <a:cs typeface="Calibri" pitchFamily="34" charset="0"/>
              </a:rPr>
              <a:t> discrete. </a:t>
            </a:r>
            <a:endParaRPr lang="ro-RO" sz="1800" dirty="0">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786050" y="2714620"/>
            <a:ext cx="3695705" cy="3376906"/>
          </a:xfrm>
          <a:prstGeom prst="rect">
            <a:avLst/>
          </a:prstGeom>
          <a:noFill/>
          <a:ln w="9525">
            <a:noFill/>
            <a:miter lim="800000"/>
            <a:headEnd/>
            <a:tailEnd/>
          </a:ln>
          <a:effectLst/>
        </p:spPr>
      </p:pic>
    </p:spTree>
    <p:extLst>
      <p:ext uri="{BB962C8B-B14F-4D97-AF65-F5344CB8AC3E}">
        <p14:creationId xmlns="" xmlns:p14="http://schemas.microsoft.com/office/powerpoint/2010/main" val="3508257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ro-RO" b="1" dirty="0" smtClean="0">
                <a:solidFill>
                  <a:schemeClr val="tx1"/>
                </a:solidFill>
                <a:latin typeface="Calibri" pitchFamily="34" charset="0"/>
                <a:cs typeface="Calibri" pitchFamily="34" charset="0"/>
              </a:rPr>
              <a:t>Cât de luminos este corect? </a:t>
            </a:r>
          </a:p>
          <a:p>
            <a:pPr algn="just">
              <a:buNone/>
            </a:pPr>
            <a:r>
              <a:rPr lang="ro-RO" dirty="0" smtClean="0">
                <a:solidFill>
                  <a:schemeClr val="tx1"/>
                </a:solidFill>
                <a:latin typeface="Calibri" pitchFamily="34" charset="0"/>
                <a:cs typeface="Calibri" pitchFamily="34" charset="0"/>
              </a:rPr>
              <a:t>Un producător de automobile vrea sa știe cât de bine ar trebui să lumineze becurile de frână pentru a reduce timpul necesar pentru ca  șoferul  mașinii care vine din spate să realizeze că mașina din față se oprește  și să  </a:t>
            </a:r>
            <a:r>
              <a:rPr lang="ro-RO" dirty="0" err="1" smtClean="0">
                <a:solidFill>
                  <a:schemeClr val="tx1"/>
                </a:solidFill>
                <a:latin typeface="Calibri" pitchFamily="34" charset="0"/>
                <a:cs typeface="Calibri" pitchFamily="34" charset="0"/>
              </a:rPr>
              <a:t>isi</a:t>
            </a:r>
            <a:r>
              <a:rPr lang="ro-RO" dirty="0" smtClean="0">
                <a:solidFill>
                  <a:schemeClr val="tx1"/>
                </a:solidFill>
                <a:latin typeface="Calibri" pitchFamily="34" charset="0"/>
                <a:cs typeface="Calibri" pitchFamily="34" charset="0"/>
              </a:rPr>
              <a:t> apese frânele. </a:t>
            </a:r>
          </a:p>
          <a:p>
            <a:pPr algn="just">
              <a:buNone/>
            </a:pP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AutoNum type="arabicPeriod"/>
            </a:pPr>
            <a:r>
              <a:rPr lang="ro-RO" dirty="0" smtClean="0">
                <a:solidFill>
                  <a:schemeClr val="tx1"/>
                </a:solidFill>
                <a:latin typeface="Calibri" pitchFamily="34" charset="0"/>
                <a:cs typeface="Calibri" pitchFamily="34" charset="0"/>
              </a:rPr>
              <a:t>Care este variabila independentă? (luminozitatea luminilor de frână)</a:t>
            </a:r>
          </a:p>
          <a:p>
            <a:pPr algn="just">
              <a:buAutoNum type="arabicPeriod"/>
            </a:pPr>
            <a:r>
              <a:rPr lang="ro-RO" dirty="0" smtClean="0">
                <a:solidFill>
                  <a:schemeClr val="tx1"/>
                </a:solidFill>
                <a:latin typeface="Calibri" pitchFamily="34" charset="0"/>
                <a:cs typeface="Calibri" pitchFamily="34" charset="0"/>
              </a:rPr>
              <a:t>Care este variabila dependentă? (timpul de apăsa frâna)</a:t>
            </a: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r>
              <a:rPr lang="ro-RO" sz="1800" dirty="0" smtClean="0">
                <a:latin typeface="Calibri" pitchFamily="34" charset="0"/>
                <a:cs typeface="Calibri" pitchFamily="34" charset="0"/>
              </a:rPr>
              <a:t>Pentru datele continue nu a</a:t>
            </a:r>
            <a:r>
              <a:rPr lang="en-GB" sz="1800" dirty="0" smtClean="0">
                <a:latin typeface="Calibri" pitchFamily="34" charset="0"/>
                <a:cs typeface="Calibri" pitchFamily="34" charset="0"/>
              </a:rPr>
              <a:t>v</a:t>
            </a:r>
            <a:r>
              <a:rPr lang="ro-RO" sz="1800" dirty="0" err="1" smtClean="0">
                <a:latin typeface="Calibri" pitchFamily="34" charset="0"/>
                <a:cs typeface="Calibri" pitchFamily="34" charset="0"/>
              </a:rPr>
              <a:t>em</a:t>
            </a:r>
            <a:r>
              <a:rPr lang="ro-RO" sz="1800" dirty="0" smtClean="0">
                <a:latin typeface="Calibri" pitchFamily="34" charset="0"/>
                <a:cs typeface="Calibri" pitchFamily="34" charset="0"/>
              </a:rPr>
              <a:t> valori discrete spațiate egal si de aceea folosim o funcție care descrie densitatea de probabilitate in intervalul de  distribuție.</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Aceasta funcție (curba) este aleasa astfel încât aria de sub curba sa fie egala cu 1.</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Daca  observam un eșantion de date dintr-o astfel de distribuție ar trebui sa observam ca valorile apar in regiunile in care densitatea este cea mai mare. </a:t>
            </a:r>
            <a:endParaRPr lang="ro-RO" sz="1800" dirty="0">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643174" y="2571744"/>
            <a:ext cx="4123197" cy="3695708"/>
          </a:xfrm>
          <a:prstGeom prst="rect">
            <a:avLst/>
          </a:prstGeom>
          <a:noFill/>
          <a:ln w="9525">
            <a:noFill/>
            <a:miter lim="800000"/>
            <a:headEnd/>
            <a:tailEnd/>
          </a:ln>
          <a:effectLst/>
        </p:spPr>
      </p:pic>
    </p:spTree>
    <p:extLst>
      <p:ext uri="{BB962C8B-B14F-4D97-AF65-F5344CB8AC3E}">
        <p14:creationId xmlns="" xmlns:p14="http://schemas.microsoft.com/office/powerpoint/2010/main" val="350825760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r>
              <a:rPr lang="ro-RO" sz="1800" dirty="0" smtClean="0">
                <a:latin typeface="Calibri" pitchFamily="34" charset="0"/>
                <a:cs typeface="Calibri" pitchFamily="34" charset="0"/>
              </a:rPr>
              <a:t>Vor exista multe  posibile  funcții de densități de probabilitate pe un interval continuu de valori. Distribuția normala descrie o clasa speciala de astfel de distribuții care sunt simetrice si pot fi descrise de 2 parametrii: media distribuției si abaterea standard a distribuției.</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Modificarea valorilor mediei si ale abaterii standard  va duce  la modificarea poziției si formei distribuțiilor. </a:t>
            </a:r>
          </a:p>
          <a:p>
            <a:pPr algn="just">
              <a:buNone/>
            </a:pPr>
            <a:endParaRPr lang="ro-RO" sz="1800" dirty="0">
              <a:latin typeface="Calibri" pitchFamily="34" charset="0"/>
              <a:cs typeface="Calibr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4143372" y="2071678"/>
            <a:ext cx="4496397" cy="4429132"/>
          </a:xfrm>
          <a:prstGeom prst="rect">
            <a:avLst/>
          </a:prstGeom>
          <a:noFill/>
          <a:ln w="9525">
            <a:noFill/>
            <a:miter lim="800000"/>
            <a:headEnd/>
            <a:tailEnd/>
          </a:ln>
          <a:effectLst/>
        </p:spPr>
      </p:pic>
    </p:spTree>
    <p:extLst>
      <p:ext uri="{BB962C8B-B14F-4D97-AF65-F5344CB8AC3E}">
        <p14:creationId xmlns="" xmlns:p14="http://schemas.microsoft.com/office/powerpoint/2010/main" val="350825760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fontScale="92500" lnSpcReduction="10000"/>
          </a:bodyPr>
          <a:lstStyle/>
          <a:p>
            <a:pPr algn="just">
              <a:buNone/>
            </a:pPr>
            <a:endParaRPr lang="en-US" sz="1800" dirty="0" smtClean="0">
              <a:latin typeface="Calibri" pitchFamily="34" charset="0"/>
              <a:cs typeface="Calibri" pitchFamily="34" charset="0"/>
            </a:endParaRPr>
          </a:p>
          <a:p>
            <a:pPr algn="just">
              <a:buNone/>
            </a:pPr>
            <a:r>
              <a:rPr lang="en-US" sz="1800" dirty="0" smtClean="0">
                <a:latin typeface="Calibri" pitchFamily="34" charset="0"/>
                <a:cs typeface="Calibri" pitchFamily="34" charset="0"/>
              </a:rPr>
              <a:t>D</a:t>
            </a:r>
            <a:r>
              <a:rPr lang="vi-VN" sz="1800" dirty="0" smtClean="0">
                <a:latin typeface="Calibri" pitchFamily="34" charset="0"/>
                <a:cs typeface="Calibri" pitchFamily="34" charset="0"/>
              </a:rPr>
              <a:t>acă </a:t>
            </a:r>
            <a:r>
              <a:rPr lang="vi-VN" sz="1800" dirty="0">
                <a:latin typeface="Calibri" pitchFamily="34" charset="0"/>
                <a:cs typeface="Calibri" pitchFamily="34" charset="0"/>
              </a:rPr>
              <a:t>am avea posibilitatea să măsurăm înălţimea tuturor bărbaţilor din </a:t>
            </a:r>
            <a:r>
              <a:rPr lang="vi-VN" sz="1800" dirty="0" smtClean="0">
                <a:latin typeface="Calibri" pitchFamily="34" charset="0"/>
                <a:cs typeface="Calibri" pitchFamily="34" charset="0"/>
              </a:rPr>
              <a:t>România</a:t>
            </a:r>
            <a:r>
              <a:rPr lang="vi-VN" sz="1800" dirty="0">
                <a:latin typeface="Calibri" pitchFamily="34" charset="0"/>
                <a:cs typeface="Calibri" pitchFamily="34" charset="0"/>
              </a:rPr>
              <a:t>, am observa că există foarte puţini pitici şi foarte puţini giganţi; ceva mai mulţi oameni mici şi, la fel, ceva mai mulţi oameni foarte înalţi, iar cei mai mulţi oameni sunt de statură medie.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Care </a:t>
            </a:r>
            <a:r>
              <a:rPr lang="vi-VN" sz="1800" dirty="0">
                <a:latin typeface="Calibri" pitchFamily="34" charset="0"/>
                <a:cs typeface="Calibri" pitchFamily="34" charset="0"/>
              </a:rPr>
              <a:t>ar fi, aşadar, probabilitatea ca să întâlnim în populaţia </a:t>
            </a:r>
            <a:r>
              <a:rPr lang="vi-VN" sz="1800" dirty="0" smtClean="0">
                <a:latin typeface="Calibri" pitchFamily="34" charset="0"/>
                <a:cs typeface="Calibri" pitchFamily="34" charset="0"/>
              </a:rPr>
              <a:t>masculină </a:t>
            </a:r>
            <a:r>
              <a:rPr lang="vi-VN" sz="1800" dirty="0">
                <a:latin typeface="Calibri" pitchFamily="34" charset="0"/>
                <a:cs typeface="Calibri" pitchFamily="34" charset="0"/>
              </a:rPr>
              <a:t>un gigant? Foarte mică.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Ceva </a:t>
            </a:r>
            <a:r>
              <a:rPr lang="vi-VN" sz="1800" dirty="0">
                <a:latin typeface="Calibri" pitchFamily="34" charset="0"/>
                <a:cs typeface="Calibri" pitchFamily="34" charset="0"/>
              </a:rPr>
              <a:t>mai mare ar fi probabilitatea de a întâlni în populaţie un om înalt şi foarte mare probabilitatea să întâlnim, de exemplu, un om cu înălţimea de 178 centimetri, înălţime medie.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8926" y="3929066"/>
            <a:ext cx="3272894"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lnSpcReduction="10000"/>
          </a:bodyPr>
          <a:lstStyle/>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a:latin typeface="Calibri" pitchFamily="34" charset="0"/>
                <a:cs typeface="Calibri" pitchFamily="34" charset="0"/>
              </a:rPr>
              <a:t>Această distribuţie este o distribuţie normală şi poate fi evaluată </a:t>
            </a:r>
            <a:r>
              <a:rPr lang="vi-VN" sz="1800" dirty="0" smtClean="0">
                <a:latin typeface="Calibri" pitchFamily="34" charset="0"/>
                <a:cs typeface="Calibri" pitchFamily="34" charset="0"/>
              </a:rPr>
              <a:t>numai </a:t>
            </a:r>
            <a:r>
              <a:rPr lang="vi-VN" sz="1800" dirty="0">
                <a:latin typeface="Calibri" pitchFamily="34" charset="0"/>
                <a:cs typeface="Calibri" pitchFamily="34" charset="0"/>
              </a:rPr>
              <a:t>în cazul unei variabile continue. De aceea, distribuţia normală se mai numeşte şi </a:t>
            </a:r>
            <a:r>
              <a:rPr lang="vi-VN" sz="1800" b="1" dirty="0">
                <a:latin typeface="Calibri" pitchFamily="34" charset="0"/>
                <a:cs typeface="Calibri" pitchFamily="34" charset="0"/>
              </a:rPr>
              <a:t>distribuţie continuă. </a:t>
            </a:r>
            <a:endParaRPr lang="en-GB" sz="1800" b="1"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O </a:t>
            </a:r>
            <a:r>
              <a:rPr lang="vi-VN" sz="1800" dirty="0">
                <a:latin typeface="Calibri" pitchFamily="34" charset="0"/>
                <a:cs typeface="Calibri" pitchFamily="34" charset="0"/>
              </a:rPr>
              <a:t>distribuţie normală este pe deplin </a:t>
            </a:r>
            <a:r>
              <a:rPr lang="vi-VN" sz="1800" dirty="0" smtClean="0">
                <a:latin typeface="Calibri" pitchFamily="34" charset="0"/>
                <a:cs typeface="Calibri" pitchFamily="34" charset="0"/>
              </a:rPr>
              <a:t>caracterizată </a:t>
            </a:r>
            <a:r>
              <a:rPr lang="vi-VN" sz="1800" dirty="0">
                <a:latin typeface="Calibri" pitchFamily="34" charset="0"/>
                <a:cs typeface="Calibri" pitchFamily="34" charset="0"/>
              </a:rPr>
              <a:t>de medie, ca indicator al tendinţei centrale şi de abaterea standard, ca indicator al dispersiei. Aceşti doi indicatori poartă numele de </a:t>
            </a:r>
            <a:r>
              <a:rPr lang="vi-VN" sz="1800" b="1" dirty="0">
                <a:latin typeface="Calibri" pitchFamily="34" charset="0"/>
                <a:cs typeface="Calibri" pitchFamily="34" charset="0"/>
              </a:rPr>
              <a:t>parametri ai repartiţiei normale. </a:t>
            </a:r>
            <a:endParaRPr lang="en-GB" sz="1800" b="1" dirty="0" smtClean="0">
              <a:latin typeface="Calibri" pitchFamily="34" charset="0"/>
              <a:cs typeface="Calibri" pitchFamily="34" charset="0"/>
            </a:endParaRPr>
          </a:p>
          <a:p>
            <a:pPr algn="just">
              <a:buNone/>
            </a:pPr>
            <a:endParaRPr lang="en-GB" sz="1800" b="1"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Dacă </a:t>
            </a:r>
            <a:r>
              <a:rPr lang="vi-VN" sz="1800" dirty="0">
                <a:latin typeface="Calibri" pitchFamily="34" charset="0"/>
                <a:cs typeface="Calibri" pitchFamily="34" charset="0"/>
              </a:rPr>
              <a:t>cunoaştem media şi abaterea standard, putem </a:t>
            </a:r>
            <a:r>
              <a:rPr lang="vi-VN" sz="1800" dirty="0" smtClean="0">
                <a:latin typeface="Calibri" pitchFamily="34" charset="0"/>
                <a:cs typeface="Calibri" pitchFamily="34" charset="0"/>
              </a:rPr>
              <a:t>oricând </a:t>
            </a:r>
            <a:r>
              <a:rPr lang="vi-VN" sz="1800" dirty="0">
                <a:latin typeface="Calibri" pitchFamily="34" charset="0"/>
                <a:cs typeface="Calibri" pitchFamily="34" charset="0"/>
              </a:rPr>
              <a:t>calcula probabilitatea de apariţie a unei valori particulare în această </a:t>
            </a:r>
            <a:r>
              <a:rPr lang="vi-VN" sz="1800" dirty="0" smtClean="0">
                <a:latin typeface="Calibri" pitchFamily="34" charset="0"/>
                <a:cs typeface="Calibri" pitchFamily="34" charset="0"/>
              </a:rPr>
              <a:t>distribuţie</a:t>
            </a:r>
            <a:r>
              <a:rPr lang="vi-VN" sz="1800" dirty="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3108" y="357166"/>
            <a:ext cx="3272894"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r>
              <a:rPr lang="vi-VN" sz="1800" dirty="0">
                <a:latin typeface="Calibri" pitchFamily="34" charset="0"/>
                <a:cs typeface="Calibri" pitchFamily="34" charset="0"/>
              </a:rPr>
              <a:t>Distribuţia normală a fost descrisă prima dată de Ch. Fr. Gauss (1777-1855) şi de aceea distribuţia normală se mai numeşte şi distribuţie gaussiană. Deoarece la demonstrarea acestui concept a participat şi P.S. </a:t>
            </a:r>
            <a:r>
              <a:rPr lang="vi-VN" sz="1800" dirty="0" smtClean="0">
                <a:latin typeface="Calibri" pitchFamily="34" charset="0"/>
                <a:cs typeface="Calibri" pitchFamily="34" charset="0"/>
              </a:rPr>
              <a:t>Laplace </a:t>
            </a:r>
            <a:r>
              <a:rPr lang="vi-VN" sz="1800" dirty="0">
                <a:latin typeface="Calibri" pitchFamily="34" charset="0"/>
                <a:cs typeface="Calibri" pitchFamily="34" charset="0"/>
              </a:rPr>
              <a:t>(1749-1827), în literatura de specialitate se va întâlni şi termenul de </a:t>
            </a:r>
            <a:r>
              <a:rPr lang="vi-VN" sz="1800" dirty="0" smtClean="0">
                <a:latin typeface="Calibri" pitchFamily="34" charset="0"/>
                <a:cs typeface="Calibri" pitchFamily="34" charset="0"/>
              </a:rPr>
              <a:t>distribuţie </a:t>
            </a:r>
            <a:r>
              <a:rPr lang="vi-VN" sz="1800" dirty="0">
                <a:latin typeface="Calibri" pitchFamily="34" charset="0"/>
                <a:cs typeface="Calibri" pitchFamily="34" charset="0"/>
              </a:rPr>
              <a:t>gauss-laplace.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Toţi </a:t>
            </a:r>
            <a:r>
              <a:rPr lang="vi-VN" sz="1800" dirty="0">
                <a:latin typeface="Calibri" pitchFamily="34" charset="0"/>
                <a:cs typeface="Calibri" pitchFamily="34" charset="0"/>
              </a:rPr>
              <a:t>aceşti termeni se referă la acelaşi lucru, </a:t>
            </a:r>
            <a:r>
              <a:rPr lang="vi-VN" sz="1800" b="1" dirty="0">
                <a:latin typeface="Calibri" pitchFamily="34" charset="0"/>
                <a:cs typeface="Calibri" pitchFamily="34" charset="0"/>
              </a:rPr>
              <a:t>distribuţia normală</a:t>
            </a:r>
            <a:r>
              <a:rPr lang="vi-VN" sz="1800" b="1" dirty="0" smtClean="0">
                <a:latin typeface="Calibri" pitchFamily="34" charset="0"/>
                <a:cs typeface="Calibri" pitchFamily="34" charset="0"/>
              </a:rPr>
              <a:t>.</a:t>
            </a:r>
            <a:endParaRPr lang="en-US" sz="1800" b="1"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Pentru ca o distribuţie să fie considerată normală, vor trebui </a:t>
            </a:r>
            <a:r>
              <a:rPr lang="vi-VN" sz="1800" dirty="0" smtClean="0">
                <a:latin typeface="Calibri" pitchFamily="34" charset="0"/>
                <a:cs typeface="Calibri" pitchFamily="34" charset="0"/>
              </a:rPr>
              <a:t>îndeplinite </a:t>
            </a:r>
            <a:r>
              <a:rPr lang="vi-VN" sz="1800" dirty="0">
                <a:latin typeface="Calibri" pitchFamily="34" charset="0"/>
                <a:cs typeface="Calibri" pitchFamily="34" charset="0"/>
              </a:rPr>
              <a:t>simultan următoarele condiţii</a:t>
            </a:r>
            <a:r>
              <a:rPr lang="vi-VN" sz="1800" dirty="0" smtClean="0">
                <a:latin typeface="Calibri" pitchFamily="34" charset="0"/>
                <a:cs typeface="Calibri" pitchFamily="34" charset="0"/>
              </a:rPr>
              <a:t>:</a:t>
            </a:r>
            <a:endParaRPr lang="en-GB"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r>
              <a:rPr lang="vi-VN" sz="1800" dirty="0" smtClean="0">
                <a:latin typeface="Calibri" pitchFamily="34" charset="0"/>
                <a:cs typeface="Calibri" pitchFamily="34" charset="0"/>
              </a:rPr>
              <a:t>Să </a:t>
            </a:r>
            <a:r>
              <a:rPr lang="vi-VN" sz="1800" dirty="0">
                <a:latin typeface="Calibri" pitchFamily="34" charset="0"/>
                <a:cs typeface="Calibri" pitchFamily="34" charset="0"/>
              </a:rPr>
              <a:t>fie unimodală – adică să existe un singur mod, o singură categorie cu frecvenţă maximă;</a:t>
            </a:r>
          </a:p>
          <a:p>
            <a:pPr algn="just"/>
            <a:r>
              <a:rPr lang="vi-VN" sz="1800" dirty="0" smtClean="0">
                <a:latin typeface="Calibri" pitchFamily="34" charset="0"/>
                <a:cs typeface="Calibri" pitchFamily="34" charset="0"/>
              </a:rPr>
              <a:t>Să </a:t>
            </a:r>
            <a:r>
              <a:rPr lang="vi-VN" sz="1800" dirty="0">
                <a:latin typeface="Calibri" pitchFamily="34" charset="0"/>
                <a:cs typeface="Calibri" pitchFamily="34" charset="0"/>
              </a:rPr>
              <a:t>fie simetrică faţă de medie – adică să nu fie deplasată spre stânga sau spre dreapta;</a:t>
            </a:r>
          </a:p>
          <a:p>
            <a:pPr algn="just"/>
            <a:r>
              <a:rPr lang="vi-VN" sz="1800" dirty="0" smtClean="0">
                <a:latin typeface="Calibri" pitchFamily="34" charset="0"/>
                <a:cs typeface="Calibri" pitchFamily="34" charset="0"/>
              </a:rPr>
              <a:t>Să </a:t>
            </a:r>
            <a:r>
              <a:rPr lang="vi-VN" sz="1800" dirty="0">
                <a:latin typeface="Calibri" pitchFamily="34" charset="0"/>
                <a:cs typeface="Calibri" pitchFamily="34" charset="0"/>
              </a:rPr>
              <a:t>fie normal boltită – adică să nu fie nici ascuţită (foarte omogenă) şi nici turtită (foarte eterogenă</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endParaRPr lang="en-US" sz="1800" dirty="0">
              <a:latin typeface="Calibri" pitchFamily="34" charset="0"/>
              <a:cs typeface="Calibri" pitchFamily="34" charset="0"/>
            </a:endParaRPr>
          </a:p>
        </p:txBody>
      </p:sp>
    </p:spTree>
    <p:extLst>
      <p:ext uri="{BB962C8B-B14F-4D97-AF65-F5344CB8AC3E}">
        <p14:creationId xmlns="" xmlns:p14="http://schemas.microsoft.com/office/powerpoint/2010/main" val="35082576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endParaRPr lang="en-GB" sz="1800" dirty="0" smtClean="0">
              <a:latin typeface="Calibri" pitchFamily="34" charset="0"/>
              <a:cs typeface="Calibri" pitchFamily="34" charset="0"/>
            </a:endParaRPr>
          </a:p>
          <a:p>
            <a:pPr algn="just"/>
            <a:endParaRPr lang="en-US" sz="1800" dirty="0">
              <a:latin typeface="Calibri" pitchFamily="34" charset="0"/>
              <a:cs typeface="Calibri" pitchFamily="34" charset="0"/>
            </a:endParaRPr>
          </a:p>
          <a:p>
            <a:pPr marL="109728" indent="0" algn="just">
              <a:buNone/>
            </a:pPr>
            <a:r>
              <a:rPr lang="vi-VN" sz="1800" dirty="0">
                <a:latin typeface="Calibri" pitchFamily="34" charset="0"/>
                <a:cs typeface="Calibri" pitchFamily="34" charset="0"/>
              </a:rPr>
              <a:t>De asemenea, limitele din stânga şi din dreapta ale unei distribuţii normale tind spre valoarea zero, pe care, însă, nu o întâlnesc niciodată. </a:t>
            </a:r>
            <a:endParaRPr lang="en-GB" sz="1800" dirty="0" smtClean="0">
              <a:latin typeface="Calibri" pitchFamily="34" charset="0"/>
              <a:cs typeface="Calibri" pitchFamily="34" charset="0"/>
            </a:endParaRPr>
          </a:p>
          <a:p>
            <a:pPr marL="109728" indent="0" algn="just">
              <a:buNone/>
            </a:pPr>
            <a:endParaRPr lang="en-GB" sz="1800" dirty="0" smtClean="0">
              <a:latin typeface="Calibri" pitchFamily="34" charset="0"/>
              <a:cs typeface="Calibri" pitchFamily="34" charset="0"/>
            </a:endParaRPr>
          </a:p>
          <a:p>
            <a:pPr marL="109728" indent="0" algn="just">
              <a:buNone/>
            </a:pPr>
            <a:r>
              <a:rPr lang="vi-VN" sz="1800" dirty="0" smtClean="0">
                <a:latin typeface="Calibri" pitchFamily="34" charset="0"/>
                <a:cs typeface="Calibri" pitchFamily="34" charset="0"/>
              </a:rPr>
              <a:t>O </a:t>
            </a:r>
            <a:r>
              <a:rPr lang="vi-VN" sz="1800" dirty="0">
                <a:latin typeface="Calibri" pitchFamily="34" charset="0"/>
                <a:cs typeface="Calibri" pitchFamily="34" charset="0"/>
              </a:rPr>
              <a:t>distribuţie perfect normală are aceeaşi valoare pentru toţi cei trei indicatori ai tendinţei centrale (media, mediana şi modul), adică media = mediana = mod. </a:t>
            </a:r>
            <a:endParaRPr lang="en-GB" sz="1800" dirty="0" smtClean="0">
              <a:latin typeface="Calibri" pitchFamily="34" charset="0"/>
              <a:cs typeface="Calibri" pitchFamily="34" charset="0"/>
            </a:endParaRPr>
          </a:p>
          <a:p>
            <a:pPr marL="109728" indent="0" algn="just">
              <a:buNone/>
            </a:pPr>
            <a:endParaRPr lang="en-GB" sz="1800" dirty="0" smtClean="0">
              <a:latin typeface="Calibri" pitchFamily="34" charset="0"/>
              <a:cs typeface="Calibri" pitchFamily="34" charset="0"/>
            </a:endParaRPr>
          </a:p>
          <a:p>
            <a:pPr marL="109728" indent="0" algn="just">
              <a:buNone/>
            </a:pPr>
            <a:endParaRPr lang="en-GB" sz="1800" dirty="0" smtClean="0">
              <a:latin typeface="Calibri" pitchFamily="34" charset="0"/>
              <a:cs typeface="Calibri" pitchFamily="34" charset="0"/>
            </a:endParaRPr>
          </a:p>
          <a:p>
            <a:pPr marL="109728" indent="0" algn="just">
              <a:buNone/>
            </a:pPr>
            <a:r>
              <a:rPr lang="vi-VN" sz="1800" dirty="0" smtClean="0">
                <a:latin typeface="Calibri" pitchFamily="34" charset="0"/>
                <a:cs typeface="Calibri" pitchFamily="34" charset="0"/>
              </a:rPr>
              <a:t>În </a:t>
            </a:r>
            <a:r>
              <a:rPr lang="vi-VN" sz="1800" dirty="0">
                <a:latin typeface="Calibri" pitchFamily="34" charset="0"/>
                <a:cs typeface="Calibri" pitchFamily="34" charset="0"/>
              </a:rPr>
              <a:t>practică, acest lucru se întâlneşte extrem de rar şi, de aceea, ne punem pro-blema între ce limite putem considera o distribuţie ca fiind normală.</a:t>
            </a:r>
          </a:p>
        </p:txBody>
      </p:sp>
    </p:spTree>
    <p:extLst>
      <p:ext uri="{BB962C8B-B14F-4D97-AF65-F5344CB8AC3E}">
        <p14:creationId xmlns="" xmlns:p14="http://schemas.microsoft.com/office/powerpoint/2010/main" val="350825760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r>
              <a:rPr lang="vi-VN" sz="1800" dirty="0">
                <a:latin typeface="Calibri" pitchFamily="34" charset="0"/>
                <a:cs typeface="Calibri" pitchFamily="34" charset="0"/>
              </a:rPr>
              <a:t>O distribuţie multimodală poate fi corectată relativ uşor, inspectând valorile modale şi renunţând la un singur scor. Deoarece modul este categoria cu frecvenţa cea mai mare, renunţând la un singur caz din categoria modală, transformăm o distribuţie bimodală într-una unimodală.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De </a:t>
            </a:r>
            <a:r>
              <a:rPr lang="vi-VN" sz="1800" dirty="0">
                <a:latin typeface="Calibri" pitchFamily="34" charset="0"/>
                <a:cs typeface="Calibri" pitchFamily="34" charset="0"/>
              </a:rPr>
              <a:t>exemplu, dacă măsurăm greutatea unui număr de 50 de subiecţi şi constatăm că avem două categorii mod: subiecţi cu greutatea de 78 de kilograme – 10 cazuri şi su-biecţi cu greutatea de 84 de kilograme – 10 cazuri, eliminând din eşantion un singur subiect care are 78 de kilograme sau 84 de kilograme, </a:t>
            </a:r>
            <a:r>
              <a:rPr lang="vi-VN" sz="1800" dirty="0" smtClean="0">
                <a:latin typeface="Calibri" pitchFamily="34" charset="0"/>
                <a:cs typeface="Calibri" pitchFamily="34" charset="0"/>
              </a:rPr>
              <a:t>determinăm</a:t>
            </a:r>
            <a:r>
              <a:rPr lang="en-US" sz="1800" dirty="0" smtClean="0">
                <a:latin typeface="Calibri" pitchFamily="34" charset="0"/>
                <a:cs typeface="Calibri" pitchFamily="34" charset="0"/>
              </a:rPr>
              <a:t> </a:t>
            </a:r>
            <a:r>
              <a:rPr lang="vi-VN" sz="1800" dirty="0">
                <a:latin typeface="Calibri" pitchFamily="34" charset="0"/>
                <a:cs typeface="Calibri" pitchFamily="34" charset="0"/>
              </a:rPr>
              <a:t>transformarea într-o distribuţie unimodală.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Desigur</a:t>
            </a:r>
            <a:r>
              <a:rPr lang="vi-VN" sz="1800" dirty="0">
                <a:latin typeface="Calibri" pitchFamily="34" charset="0"/>
                <a:cs typeface="Calibri" pitchFamily="34" charset="0"/>
              </a:rPr>
              <a:t>, nu vom mai avea 50 de cazuri, ci </a:t>
            </a:r>
            <a:r>
              <a:rPr lang="vi-VN" sz="1800" dirty="0" smtClean="0">
                <a:latin typeface="Calibri" pitchFamily="34" charset="0"/>
                <a:cs typeface="Calibri" pitchFamily="34" charset="0"/>
              </a:rPr>
              <a:t>49</a:t>
            </a:r>
            <a:r>
              <a:rPr lang="en-US" sz="1800" dirty="0" smtClean="0">
                <a:latin typeface="Calibri" pitchFamily="34" charset="0"/>
                <a:cs typeface="Calibri" pitchFamily="34" charset="0"/>
              </a:rPr>
              <a:t>.</a:t>
            </a: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O distribuţie asimetrică sau excesivă presupune utilizarea unor </a:t>
            </a:r>
            <a:r>
              <a:rPr lang="vi-VN" sz="1800" dirty="0" smtClean="0">
                <a:latin typeface="Calibri" pitchFamily="34" charset="0"/>
                <a:cs typeface="Calibri" pitchFamily="34" charset="0"/>
              </a:rPr>
              <a:t>tehnici </a:t>
            </a:r>
            <a:r>
              <a:rPr lang="vi-VN" sz="1800" dirty="0">
                <a:latin typeface="Calibri" pitchFamily="34" charset="0"/>
                <a:cs typeface="Calibri" pitchFamily="34" charset="0"/>
              </a:rPr>
              <a:t>diferite, dintre care menţionăm:</a:t>
            </a:r>
          </a:p>
          <a:p>
            <a:pPr algn="just"/>
            <a:endParaRPr lang="vi-VN" sz="1800" b="1" dirty="0" smtClean="0">
              <a:latin typeface="Calibri" pitchFamily="34" charset="0"/>
              <a:cs typeface="Calibri" pitchFamily="34" charset="0"/>
            </a:endParaRPr>
          </a:p>
        </p:txBody>
      </p:sp>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en-GB" sz="1800" b="1" dirty="0" smtClean="0">
              <a:latin typeface="Calibri" pitchFamily="34" charset="0"/>
              <a:cs typeface="Calibri" pitchFamily="34" charset="0"/>
            </a:endParaRPr>
          </a:p>
          <a:p>
            <a:pPr algn="just"/>
            <a:r>
              <a:rPr lang="vi-VN" sz="1800" b="1" dirty="0" smtClean="0">
                <a:latin typeface="Calibri" pitchFamily="34" charset="0"/>
                <a:cs typeface="Calibri" pitchFamily="34" charset="0"/>
              </a:rPr>
              <a:t>Folosirea </a:t>
            </a:r>
            <a:r>
              <a:rPr lang="vi-VN" sz="1800" b="1" dirty="0">
                <a:latin typeface="Calibri" pitchFamily="34" charset="0"/>
                <a:cs typeface="Calibri" pitchFamily="34" charset="0"/>
              </a:rPr>
              <a:t>mediei 5% trim </a:t>
            </a:r>
            <a:r>
              <a:rPr lang="vi-VN" sz="1800" dirty="0">
                <a:latin typeface="Calibri" pitchFamily="34" charset="0"/>
                <a:cs typeface="Calibri" pitchFamily="34" charset="0"/>
              </a:rPr>
              <a:t>– este o tehnică ce utilizează o medie ajustată în care nu se ţine cont de 5% dintre scorurile aflate la extremităţile distribuţiei. Metoda se foloseşte în cazul în care avem scoruri extreme reale. Prin acest procedeu, ele sunt eliminate din calculul acestui indicator</a:t>
            </a:r>
            <a:r>
              <a:rPr lang="vi-VN" sz="1800" dirty="0" smtClean="0">
                <a:latin typeface="Calibri" pitchFamily="34" charset="0"/>
                <a:cs typeface="Calibri" pitchFamily="34" charset="0"/>
              </a:rPr>
              <a:t>.</a:t>
            </a:r>
            <a:endParaRPr lang="en-GB" sz="1800" dirty="0" smtClean="0">
              <a:latin typeface="Calibri" pitchFamily="34" charset="0"/>
              <a:cs typeface="Calibri" pitchFamily="34" charset="0"/>
            </a:endParaRPr>
          </a:p>
          <a:p>
            <a:pPr algn="just"/>
            <a:endParaRPr lang="vi-VN" sz="1800" dirty="0">
              <a:latin typeface="Calibri" pitchFamily="34" charset="0"/>
              <a:cs typeface="Calibri" pitchFamily="34" charset="0"/>
            </a:endParaRPr>
          </a:p>
          <a:p>
            <a:pPr algn="just"/>
            <a:r>
              <a:rPr lang="vi-VN" sz="1800" b="1" dirty="0" smtClean="0">
                <a:latin typeface="Calibri" pitchFamily="34" charset="0"/>
                <a:cs typeface="Calibri" pitchFamily="34" charset="0"/>
              </a:rPr>
              <a:t>Extragerea </a:t>
            </a:r>
            <a:r>
              <a:rPr lang="vi-VN" sz="1800" b="1" dirty="0">
                <a:latin typeface="Calibri" pitchFamily="34" charset="0"/>
                <a:cs typeface="Calibri" pitchFamily="34" charset="0"/>
              </a:rPr>
              <a:t>radicalului </a:t>
            </a:r>
            <a:r>
              <a:rPr lang="vi-VN" sz="1800" dirty="0">
                <a:latin typeface="Calibri" pitchFamily="34" charset="0"/>
                <a:cs typeface="Calibri" pitchFamily="34" charset="0"/>
              </a:rPr>
              <a:t>din toate valorile distribuţiei este o tehnică folosită în special atunci când avem o distribuţie </a:t>
            </a:r>
            <a:r>
              <a:rPr lang="vi-VN" sz="1800" dirty="0" smtClean="0">
                <a:latin typeface="Calibri" pitchFamily="34" charset="0"/>
                <a:cs typeface="Calibri" pitchFamily="34" charset="0"/>
              </a:rPr>
              <a:t>asimetrică </a:t>
            </a:r>
            <a:r>
              <a:rPr lang="vi-VN" sz="1800" dirty="0">
                <a:latin typeface="Calibri" pitchFamily="34" charset="0"/>
                <a:cs typeface="Calibri" pitchFamily="34" charset="0"/>
              </a:rPr>
              <a:t>moderată. Radicalul „strânge” o distribuţie puternic </a:t>
            </a:r>
            <a:r>
              <a:rPr lang="en-US" sz="1800" dirty="0" err="1" smtClean="0">
                <a:latin typeface="Calibri" pitchFamily="34" charset="0"/>
                <a:cs typeface="Calibri" pitchFamily="34" charset="0"/>
              </a:rPr>
              <a:t>turtit</a:t>
            </a:r>
            <a:r>
              <a:rPr lang="vi-VN" sz="1800" dirty="0" smtClean="0">
                <a:latin typeface="Calibri" pitchFamily="34" charset="0"/>
                <a:cs typeface="Calibri" pitchFamily="34" charset="0"/>
              </a:rPr>
              <a:t>ă </a:t>
            </a:r>
            <a:r>
              <a:rPr lang="vi-VN" sz="1800" dirty="0">
                <a:latin typeface="Calibri" pitchFamily="34" charset="0"/>
                <a:cs typeface="Calibri" pitchFamily="34" charset="0"/>
              </a:rPr>
              <a:t>şi corectează asimetria</a:t>
            </a:r>
            <a:r>
              <a:rPr lang="vi-VN" sz="1800" dirty="0" smtClean="0">
                <a:latin typeface="Calibri" pitchFamily="34" charset="0"/>
                <a:cs typeface="Calibri" pitchFamily="34" charset="0"/>
              </a:rPr>
              <a:t>.</a:t>
            </a:r>
            <a:endParaRPr lang="en-GB" sz="1800" dirty="0" smtClean="0">
              <a:latin typeface="Calibri" pitchFamily="34" charset="0"/>
              <a:cs typeface="Calibri" pitchFamily="34" charset="0"/>
            </a:endParaRPr>
          </a:p>
          <a:p>
            <a:pPr algn="just"/>
            <a:endParaRPr lang="vi-VN" sz="1800" dirty="0">
              <a:latin typeface="Calibri" pitchFamily="34" charset="0"/>
              <a:cs typeface="Calibri" pitchFamily="34" charset="0"/>
            </a:endParaRPr>
          </a:p>
          <a:p>
            <a:pPr algn="just"/>
            <a:r>
              <a:rPr lang="vi-VN" sz="1800" b="1" dirty="0" smtClean="0">
                <a:latin typeface="Calibri" pitchFamily="34" charset="0"/>
                <a:cs typeface="Calibri" pitchFamily="34" charset="0"/>
              </a:rPr>
              <a:t>Ridicarea </a:t>
            </a:r>
            <a:r>
              <a:rPr lang="vi-VN" sz="1800" b="1" dirty="0">
                <a:latin typeface="Calibri" pitchFamily="34" charset="0"/>
                <a:cs typeface="Calibri" pitchFamily="34" charset="0"/>
              </a:rPr>
              <a:t>la pătrat </a:t>
            </a:r>
            <a:r>
              <a:rPr lang="vi-VN" sz="1800" dirty="0">
                <a:latin typeface="Calibri" pitchFamily="34" charset="0"/>
                <a:cs typeface="Calibri" pitchFamily="34" charset="0"/>
              </a:rPr>
              <a:t>sau la cub este o tehnică utilizată în cazul distribuţiilor </a:t>
            </a:r>
            <a:r>
              <a:rPr lang="en-US" sz="1800" dirty="0" err="1" smtClean="0">
                <a:latin typeface="Calibri" pitchFamily="34" charset="0"/>
                <a:cs typeface="Calibri" pitchFamily="34" charset="0"/>
              </a:rPr>
              <a:t>ascu</a:t>
            </a:r>
            <a:r>
              <a:rPr lang="vi-VN" sz="1800" dirty="0" smtClean="0">
                <a:latin typeface="Calibri" pitchFamily="34" charset="0"/>
                <a:cs typeface="Calibri" pitchFamily="34" charset="0"/>
              </a:rPr>
              <a:t>ţ</a:t>
            </a:r>
            <a:r>
              <a:rPr lang="en-US" sz="1800" dirty="0" err="1" smtClean="0">
                <a:latin typeface="Calibri" pitchFamily="34" charset="0"/>
                <a:cs typeface="Calibri" pitchFamily="34" charset="0"/>
              </a:rPr>
              <a:t>ite</a:t>
            </a:r>
            <a:r>
              <a:rPr lang="vi-VN" sz="1800" dirty="0" smtClean="0">
                <a:latin typeface="Calibri" pitchFamily="34" charset="0"/>
                <a:cs typeface="Calibri" pitchFamily="34" charset="0"/>
              </a:rPr>
              <a:t>, </a:t>
            </a:r>
            <a:r>
              <a:rPr lang="vi-VN" sz="1800" dirty="0">
                <a:latin typeface="Calibri" pitchFamily="34" charset="0"/>
                <a:cs typeface="Calibri" pitchFamily="34" charset="0"/>
              </a:rPr>
              <a:t>deoarece prin acest procedeu se „împrăştie” rezultatele în jurul tendinţei centrale</a:t>
            </a:r>
            <a:r>
              <a:rPr lang="vi-VN" sz="1800" dirty="0" smtClean="0">
                <a:latin typeface="Calibri" pitchFamily="34" charset="0"/>
                <a:cs typeface="Calibri" pitchFamily="34" charset="0"/>
              </a:rPr>
              <a:t>.</a:t>
            </a:r>
            <a:endParaRPr lang="en-GB" sz="1800" dirty="0" smtClean="0">
              <a:latin typeface="Calibri" pitchFamily="34" charset="0"/>
              <a:cs typeface="Calibri" pitchFamily="34" charset="0"/>
            </a:endParaRPr>
          </a:p>
          <a:p>
            <a:pPr algn="just"/>
            <a:endParaRPr lang="vi-VN" sz="1800" dirty="0">
              <a:latin typeface="Calibri" pitchFamily="34" charset="0"/>
              <a:cs typeface="Calibri" pitchFamily="34" charset="0"/>
            </a:endParaRPr>
          </a:p>
          <a:p>
            <a:pPr algn="just"/>
            <a:r>
              <a:rPr lang="vi-VN" sz="1800" b="1" dirty="0" smtClean="0">
                <a:latin typeface="Calibri" pitchFamily="34" charset="0"/>
                <a:cs typeface="Calibri" pitchFamily="34" charset="0"/>
              </a:rPr>
              <a:t>Logaritmarea </a:t>
            </a:r>
            <a:r>
              <a:rPr lang="vi-VN" sz="1800" dirty="0">
                <a:latin typeface="Calibri" pitchFamily="34" charset="0"/>
                <a:cs typeface="Calibri" pitchFamily="34" charset="0"/>
              </a:rPr>
              <a:t>valorilor individuale şi inversarea valorilor sunt alte procedee de normalizare utilizate în cazul unor </a:t>
            </a:r>
            <a:r>
              <a:rPr lang="vi-VN" sz="1800" dirty="0" smtClean="0">
                <a:latin typeface="Calibri" pitchFamily="34" charset="0"/>
                <a:cs typeface="Calibri" pitchFamily="34" charset="0"/>
              </a:rPr>
              <a:t>distribuţii </a:t>
            </a:r>
            <a:r>
              <a:rPr lang="vi-VN" sz="1800" dirty="0">
                <a:latin typeface="Calibri" pitchFamily="34" charset="0"/>
                <a:cs typeface="Calibri" pitchFamily="34" charset="0"/>
              </a:rPr>
              <a:t>asimetrice severe</a:t>
            </a:r>
            <a:r>
              <a:rPr lang="vi-VN" sz="1800" dirty="0" smtClean="0">
                <a:latin typeface="Calibri" pitchFamily="34" charset="0"/>
                <a:cs typeface="Calibri" pitchFamily="34" charset="0"/>
              </a:rPr>
              <a:t>.</a:t>
            </a:r>
            <a:endParaRPr lang="en-GB" sz="1800" dirty="0" smtClean="0">
              <a:latin typeface="Calibri" pitchFamily="34" charset="0"/>
              <a:cs typeface="Calibri" pitchFamily="34" charset="0"/>
            </a:endParaRPr>
          </a:p>
          <a:p>
            <a:pPr algn="just"/>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După aceste prelucrări de date este necesară, în mod obligatoriu, o re</a:t>
            </a:r>
            <a:r>
              <a:rPr lang="en-GB" sz="1800" dirty="0" smtClean="0">
                <a:latin typeface="Calibri" pitchFamily="34" charset="0"/>
                <a:cs typeface="Calibri" pitchFamily="34" charset="0"/>
              </a:rPr>
              <a:t>v</a:t>
            </a:r>
            <a:r>
              <a:rPr lang="vi-VN" sz="1800" dirty="0" smtClean="0">
                <a:latin typeface="Calibri" pitchFamily="34" charset="0"/>
                <a:cs typeface="Calibri" pitchFamily="34" charset="0"/>
              </a:rPr>
              <a:t>erificare a distribuţiei pentru a vedea modul în care se respectă criteriile normalităţii distribuţiei pe date astfel normalizate</a:t>
            </a:r>
          </a:p>
          <a:p>
            <a:pPr algn="just"/>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Pentru o distribuție a probabilităților discrete vom calcula probabilitatea de a fi mai mică decât o anumită valoare x, adică P (X &lt;</a:t>
            </a:r>
            <a:r>
              <a:rPr lang="ro-RO" sz="1800" dirty="0" err="1" smtClean="0">
                <a:latin typeface="Calibri" pitchFamily="34" charset="0"/>
                <a:cs typeface="Calibri" pitchFamily="34" charset="0"/>
              </a:rPr>
              <a:t>x</a:t>
            </a:r>
            <a:r>
              <a:rPr lang="ro-RO" sz="1800" dirty="0" smtClean="0">
                <a:latin typeface="Calibri" pitchFamily="34" charset="0"/>
                <a:cs typeface="Calibri" pitchFamily="34" charset="0"/>
              </a:rPr>
              <a:t>), prin simpla însumare a probabilităților valorile mai mici decât x.</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Pentru o distribuție continuă a probabilităților se calculează probabilitatea de a fi mai mică decât o anumită valoare x, adică P (X &lt;</a:t>
            </a:r>
            <a:r>
              <a:rPr lang="ro-RO" sz="1800" dirty="0" err="1" smtClean="0">
                <a:latin typeface="Calibri" pitchFamily="34" charset="0"/>
                <a:cs typeface="Calibri" pitchFamily="34" charset="0"/>
              </a:rPr>
              <a:t>x</a:t>
            </a:r>
            <a:r>
              <a:rPr lang="ro-RO" sz="1800" dirty="0" smtClean="0">
                <a:latin typeface="Calibri" pitchFamily="34" charset="0"/>
                <a:cs typeface="Calibri" pitchFamily="34" charset="0"/>
              </a:rPr>
              <a:t>), prin calcularea ariei de sub curbă la  stânga  lui x.</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Sa presupunem ca Z   ̃ N(0,1), cat este P(Z&lt;0)? </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Datorita simetriei  rezulta P(Z&lt;0)=0.5 </a:t>
            </a:r>
            <a:endParaRPr lang="ro-RO" sz="1800" dirty="0">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5000628" y="3714752"/>
            <a:ext cx="3884893" cy="2433640"/>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Nu este ușor sa se calculeze aria de sub curba pentru aceasta distribuție de aceea vom folosi tabelele de probabilitate. Tabelele de probabilitate sunt generate cu ajutorul calculatorului.  Cu ajutorul acestora identificam probabilitățile  la stânga lui z.</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endParaRPr lang="ro-RO" sz="1800" dirty="0">
              <a:latin typeface="Calibri" pitchFamily="34" charset="0"/>
              <a:cs typeface="Calibri"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428596" y="1500174"/>
            <a:ext cx="3422145" cy="207170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429124" y="1643050"/>
            <a:ext cx="4125303" cy="241689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2285984" y="4714884"/>
            <a:ext cx="2890834" cy="576543"/>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it-IT" dirty="0" smtClean="0">
                <a:solidFill>
                  <a:schemeClr val="tx1"/>
                </a:solidFill>
                <a:latin typeface="Calibri" pitchFamily="34" charset="0"/>
                <a:cs typeface="Calibri" pitchFamily="34" charset="0"/>
              </a:rPr>
              <a:t>O distincție importantă între variabile este aceea între </a:t>
            </a:r>
            <a:r>
              <a:rPr lang="it-IT" b="1" dirty="0" smtClean="0">
                <a:solidFill>
                  <a:schemeClr val="tx1"/>
                </a:solidFill>
                <a:latin typeface="Calibri" pitchFamily="34" charset="0"/>
                <a:cs typeface="Calibri" pitchFamily="34" charset="0"/>
              </a:rPr>
              <a:t>variabilele calitative </a:t>
            </a:r>
            <a:r>
              <a:rPr lang="it-IT" dirty="0" smtClean="0">
                <a:solidFill>
                  <a:schemeClr val="tx1"/>
                </a:solidFill>
                <a:latin typeface="Calibri" pitchFamily="34" charset="0"/>
                <a:cs typeface="Calibri" pitchFamily="34" charset="0"/>
              </a:rPr>
              <a:t>și </a:t>
            </a:r>
            <a:r>
              <a:rPr lang="it-IT" b="1" dirty="0" smtClean="0">
                <a:solidFill>
                  <a:schemeClr val="tx1"/>
                </a:solidFill>
                <a:latin typeface="Calibri" pitchFamily="34" charset="0"/>
                <a:cs typeface="Calibri" pitchFamily="34" charset="0"/>
              </a:rPr>
              <a:t>variabile cantitative</a:t>
            </a:r>
            <a:r>
              <a:rPr lang="it-IT" dirty="0" smtClean="0">
                <a:solidFill>
                  <a:schemeClr val="tx1"/>
                </a:solidFill>
                <a:latin typeface="Calibri" pitchFamily="34" charset="0"/>
                <a:cs typeface="Calibri" pitchFamily="34" charset="0"/>
              </a:rPr>
              <a:t>.</a:t>
            </a:r>
          </a:p>
          <a:p>
            <a:pPr algn="just">
              <a:buNone/>
            </a:pPr>
            <a:endParaRPr lang="it-IT" sz="1800" dirty="0" smtClean="0">
              <a:solidFill>
                <a:schemeClr val="tx1"/>
              </a:solidFill>
              <a:latin typeface="Calibri" pitchFamily="34" charset="0"/>
              <a:cs typeface="Calibri" pitchFamily="34" charset="0"/>
            </a:endParaRPr>
          </a:p>
          <a:p>
            <a:pPr algn="just">
              <a:buNone/>
            </a:pPr>
            <a:endParaRPr lang="it-IT" sz="1800" dirty="0" smtClean="0">
              <a:solidFill>
                <a:schemeClr val="tx1"/>
              </a:solidFill>
              <a:latin typeface="Calibri" pitchFamily="34" charset="0"/>
              <a:cs typeface="Calibri" pitchFamily="34" charset="0"/>
            </a:endParaRPr>
          </a:p>
          <a:p>
            <a:pPr algn="just">
              <a:buNone/>
            </a:pPr>
            <a:r>
              <a:rPr lang="ro-RO" b="1" dirty="0" smtClean="0">
                <a:solidFill>
                  <a:schemeClr val="tx1"/>
                </a:solidFill>
                <a:latin typeface="Calibri" pitchFamily="34" charset="0"/>
                <a:cs typeface="Calibri" pitchFamily="34" charset="0"/>
              </a:rPr>
              <a:t>Variabilele calitative </a:t>
            </a:r>
            <a:r>
              <a:rPr lang="ro-RO" dirty="0" smtClean="0">
                <a:solidFill>
                  <a:schemeClr val="tx1"/>
                </a:solidFill>
                <a:latin typeface="Calibri" pitchFamily="34" charset="0"/>
                <a:cs typeface="Calibri" pitchFamily="34" charset="0"/>
              </a:rPr>
              <a:t>sunt cele care exprimă o calitate</a:t>
            </a:r>
            <a:r>
              <a:rPr lang="en-US" dirty="0" smtClean="0">
                <a:solidFill>
                  <a:schemeClr val="tx1"/>
                </a:solidFill>
                <a:latin typeface="Calibri" pitchFamily="34" charset="0"/>
                <a:cs typeface="Calibri" pitchFamily="34" charset="0"/>
              </a:rPr>
              <a:t>/</a:t>
            </a:r>
            <a:r>
              <a:rPr lang="ro-RO" dirty="0" smtClean="0">
                <a:solidFill>
                  <a:schemeClr val="tx1"/>
                </a:solidFill>
                <a:latin typeface="Calibri" pitchFamily="34" charset="0"/>
                <a:cs typeface="Calibri" pitchFamily="34" charset="0"/>
              </a:rPr>
              <a:t>atribut </a:t>
            </a:r>
            <a:r>
              <a:rPr lang="en-US" dirty="0" smtClean="0">
                <a:solidFill>
                  <a:schemeClr val="tx1"/>
                </a:solidFill>
                <a:latin typeface="Calibri" pitchFamily="34" charset="0"/>
                <a:cs typeface="Calibri" pitchFamily="34" charset="0"/>
              </a:rPr>
              <a:t>(</a:t>
            </a:r>
            <a:r>
              <a:rPr lang="vi-VN" dirty="0" smtClean="0">
                <a:solidFill>
                  <a:schemeClr val="tx1"/>
                </a:solidFill>
                <a:latin typeface="Calibri" pitchFamily="34" charset="0"/>
                <a:cs typeface="Calibri" pitchFamily="34" charset="0"/>
              </a:rPr>
              <a:t>desemnează apartenenţa la o categorie</a:t>
            </a:r>
            <a:r>
              <a:rPr lang="en-US" dirty="0" smtClean="0">
                <a:solidFill>
                  <a:schemeClr val="tx1"/>
                </a:solidFill>
                <a:latin typeface="Calibri" pitchFamily="34" charset="0"/>
                <a:cs typeface="Calibri" pitchFamily="34" charset="0"/>
              </a:rPr>
              <a:t>) </a:t>
            </a:r>
            <a:r>
              <a:rPr lang="ro-RO" dirty="0" smtClean="0">
                <a:solidFill>
                  <a:schemeClr val="tx1"/>
                </a:solidFill>
                <a:latin typeface="Calibri" pitchFamily="34" charset="0"/>
                <a:cs typeface="Calibri" pitchFamily="34" charset="0"/>
              </a:rPr>
              <a:t>cum ar fi culoarea părului, culoarea ochilor, religia, filmul preferat, genul și așa mai departe. </a:t>
            </a:r>
            <a:endParaRPr lang="en-US"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Valorile unei variabile calitative nu implică o ordonare numerică. Valori ale variabil</a:t>
            </a:r>
            <a:r>
              <a:rPr lang="en-US" dirty="0" err="1" smtClean="0">
                <a:solidFill>
                  <a:schemeClr val="tx1"/>
                </a:solidFill>
                <a:latin typeface="Calibri" pitchFamily="34" charset="0"/>
                <a:cs typeface="Calibri" pitchFamily="34" charset="0"/>
              </a:rPr>
              <a:t>ei</a:t>
            </a:r>
            <a:r>
              <a:rPr lang="ro-RO" dirty="0" smtClean="0">
                <a:solidFill>
                  <a:schemeClr val="tx1"/>
                </a:solidFill>
                <a:latin typeface="Calibri" pitchFamily="34" charset="0"/>
                <a:cs typeface="Calibri" pitchFamily="34" charset="0"/>
              </a:rPr>
              <a:t> „religie” diferă calitativ; nu este implicată nici</a:t>
            </a:r>
            <a:r>
              <a:rPr lang="en-US" dirty="0" smtClean="0">
                <a:solidFill>
                  <a:schemeClr val="tx1"/>
                </a:solidFill>
                <a:latin typeface="Calibri" pitchFamily="34" charset="0"/>
                <a:cs typeface="Calibri" pitchFamily="34" charset="0"/>
              </a:rPr>
              <a:t> </a:t>
            </a:r>
            <a:r>
              <a:rPr lang="ro-RO" dirty="0" smtClean="0">
                <a:solidFill>
                  <a:schemeClr val="tx1"/>
                </a:solidFill>
                <a:latin typeface="Calibri" pitchFamily="34" charset="0"/>
                <a:cs typeface="Calibri" pitchFamily="34" charset="0"/>
              </a:rPr>
              <a:t>o ordonare a religiilor. Variabilele calitative sunt uneori denumite </a:t>
            </a:r>
            <a:r>
              <a:rPr lang="ro-RO" b="1" dirty="0" smtClean="0">
                <a:solidFill>
                  <a:schemeClr val="tx1"/>
                </a:solidFill>
                <a:latin typeface="Calibri" pitchFamily="34" charset="0"/>
                <a:cs typeface="Calibri" pitchFamily="34" charset="0"/>
              </a:rPr>
              <a:t>variabile categorice</a:t>
            </a:r>
            <a:r>
              <a:rPr lang="ro-RO" dirty="0" smtClean="0">
                <a:solidFill>
                  <a:schemeClr val="tx1"/>
                </a:solidFill>
                <a:latin typeface="Calibri" pitchFamily="34" charset="0"/>
                <a:cs typeface="Calibri" pitchFamily="34" charset="0"/>
              </a:rPr>
              <a:t>.</a:t>
            </a:r>
            <a:endParaRPr lang="it-IT" sz="1800" dirty="0" smtClean="0">
              <a:solidFill>
                <a:schemeClr val="tx1"/>
              </a:solidFill>
              <a:latin typeface="Calibri" pitchFamily="34" charset="0"/>
              <a:cs typeface="Calibri" pitchFamily="34" charset="0"/>
            </a:endParaRPr>
          </a:p>
          <a:p>
            <a:pPr algn="just">
              <a:buNone/>
            </a:pPr>
            <a:endParaRPr lang="en-US" sz="1800" dirty="0" smtClean="0">
              <a:solidFill>
                <a:schemeClr val="tx1"/>
              </a:solidFill>
              <a:latin typeface="Calibri" pitchFamily="34" charset="0"/>
              <a:cs typeface="Calibri" pitchFamily="34" charset="0"/>
            </a:endParaRPr>
          </a:p>
          <a:p>
            <a:pPr algn="just">
              <a:buNone/>
            </a:pPr>
            <a:r>
              <a:rPr lang="ro-RO" b="1" dirty="0" smtClean="0">
                <a:solidFill>
                  <a:schemeClr val="tx1"/>
                </a:solidFill>
                <a:latin typeface="Calibri" pitchFamily="34" charset="0"/>
                <a:cs typeface="Calibri" pitchFamily="34" charset="0"/>
              </a:rPr>
              <a:t>Variabilele cantitative </a:t>
            </a:r>
            <a:r>
              <a:rPr lang="ro-RO" dirty="0" smtClean="0">
                <a:solidFill>
                  <a:schemeClr val="tx1"/>
                </a:solidFill>
                <a:latin typeface="Calibri" pitchFamily="34" charset="0"/>
                <a:cs typeface="Calibri" pitchFamily="34" charset="0"/>
              </a:rPr>
              <a:t>sunt acele variabile care sunt măsurate în termeni </a:t>
            </a:r>
            <a:r>
              <a:rPr lang="en-US" dirty="0" err="1" smtClean="0">
                <a:solidFill>
                  <a:schemeClr val="tx1"/>
                </a:solidFill>
                <a:latin typeface="Calibri" pitchFamily="34" charset="0"/>
                <a:cs typeface="Calibri" pitchFamily="34" charset="0"/>
              </a:rPr>
              <a:t>numerici</a:t>
            </a:r>
            <a:r>
              <a:rPr lang="ro-RO" dirty="0" smtClean="0">
                <a:solidFill>
                  <a:schemeClr val="tx1"/>
                </a:solidFill>
                <a:latin typeface="Calibri" pitchFamily="34" charset="0"/>
                <a:cs typeface="Calibri" pitchFamily="34" charset="0"/>
              </a:rPr>
              <a:t>. Unele exemple de variabile cantitative sunt înălțimea, greutatea și mărimea pantofului</a:t>
            </a:r>
            <a:r>
              <a:rPr lang="en-US" dirty="0" smtClean="0">
                <a:solidFill>
                  <a:schemeClr val="tx1"/>
                </a:solidFill>
                <a:latin typeface="Calibri" pitchFamily="34" charset="0"/>
                <a:cs typeface="Calibri" pitchFamily="34" charset="0"/>
              </a:rPr>
              <a:t>, etc.</a:t>
            </a: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en-GB" sz="1800" b="1" dirty="0" smtClean="0">
              <a:latin typeface="Calibri" pitchFamily="34" charset="0"/>
              <a:cs typeface="Calibri" pitchFamily="34" charset="0"/>
            </a:endParaRPr>
          </a:p>
          <a:p>
            <a:pPr algn="just">
              <a:buNone/>
            </a:pPr>
            <a:r>
              <a:rPr lang="en-GB" sz="1800" dirty="0" err="1" smtClean="0">
                <a:latin typeface="Calibri" pitchFamily="34" charset="0"/>
                <a:cs typeface="Calibri" pitchFamily="34" charset="0"/>
              </a:rPr>
              <a:t>Daca</a:t>
            </a:r>
            <a:r>
              <a:rPr lang="en-GB" sz="1800" dirty="0" smtClean="0">
                <a:latin typeface="Calibri" pitchFamily="34" charset="0"/>
                <a:cs typeface="Calibri" pitchFamily="34" charset="0"/>
              </a:rPr>
              <a:t>  </a:t>
            </a:r>
            <a:r>
              <a:rPr lang="ro-RO" sz="1800" dirty="0" smtClean="0">
                <a:latin typeface="Calibri" pitchFamily="34" charset="0"/>
                <a:cs typeface="Calibri" pitchFamily="34" charset="0"/>
              </a:rPr>
              <a:t>Z   ̃ N(0,1)</a:t>
            </a:r>
            <a:r>
              <a:rPr lang="en-GB" sz="1800" dirty="0" smtClean="0">
                <a:latin typeface="Calibri" pitchFamily="34" charset="0"/>
                <a:cs typeface="Calibri" pitchFamily="34" charset="0"/>
              </a:rPr>
              <a:t> cat </a:t>
            </a:r>
            <a:r>
              <a:rPr lang="en-GB" sz="1800" dirty="0" err="1" smtClean="0">
                <a:latin typeface="Calibri" pitchFamily="34" charset="0"/>
                <a:cs typeface="Calibri" pitchFamily="34" charset="0"/>
              </a:rPr>
              <a:t>este</a:t>
            </a:r>
            <a:r>
              <a:rPr lang="en-GB" sz="1800" dirty="0" smtClean="0">
                <a:latin typeface="Calibri" pitchFamily="34" charset="0"/>
                <a:cs typeface="Calibri" pitchFamily="34" charset="0"/>
              </a:rPr>
              <a:t> P(Z&gt;0.92)?</a:t>
            </a: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en-GB" sz="1800" dirty="0" err="1" smtClean="0">
                <a:latin typeface="Calibri" pitchFamily="34" charset="0"/>
                <a:cs typeface="Calibri" pitchFamily="34" charset="0"/>
              </a:rPr>
              <a:t>Stim</a:t>
            </a:r>
            <a:r>
              <a:rPr lang="en-GB" sz="1800" dirty="0" smtClean="0">
                <a:latin typeface="Calibri" pitchFamily="34" charset="0"/>
                <a:cs typeface="Calibri" pitchFamily="34" charset="0"/>
              </a:rPr>
              <a:t> ca P(Z&gt; 0.92)=1- P(Z&lt;0.92) </a:t>
            </a:r>
            <a:r>
              <a:rPr lang="en-GB" sz="1800" dirty="0" err="1" smtClean="0">
                <a:latin typeface="Calibri" pitchFamily="34" charset="0"/>
                <a:cs typeface="Calibri" pitchFamily="34" charset="0"/>
              </a:rPr>
              <a:t>si</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calculam</a:t>
            </a:r>
            <a:r>
              <a:rPr lang="en-GB" sz="1800" dirty="0" smtClean="0">
                <a:latin typeface="Calibri" pitchFamily="34" charset="0"/>
                <a:cs typeface="Calibri" pitchFamily="34" charset="0"/>
              </a:rPr>
              <a:t> din </a:t>
            </a:r>
            <a:r>
              <a:rPr lang="en-GB" sz="1800" dirty="0" err="1" smtClean="0">
                <a:latin typeface="Calibri" pitchFamily="34" charset="0"/>
                <a:cs typeface="Calibri" pitchFamily="34" charset="0"/>
              </a:rPr>
              <a:t>tabele</a:t>
            </a:r>
            <a:r>
              <a:rPr lang="en-GB" sz="1800" dirty="0" smtClean="0">
                <a:latin typeface="Calibri" pitchFamily="34" charset="0"/>
                <a:cs typeface="Calibri" pitchFamily="34" charset="0"/>
              </a:rPr>
              <a:t> P(Z&lt;0.02).</a:t>
            </a:r>
          </a:p>
          <a:p>
            <a:pPr algn="just">
              <a:buNone/>
            </a:pPr>
            <a:endParaRPr lang="en-GB" sz="1800" dirty="0" smtClean="0">
              <a:latin typeface="Calibri" pitchFamily="34" charset="0"/>
              <a:cs typeface="Calibri" pitchFamily="34" charset="0"/>
            </a:endParaRPr>
          </a:p>
          <a:p>
            <a:pPr algn="just">
              <a:buNone/>
            </a:pPr>
            <a:r>
              <a:rPr lang="en-GB" sz="1800" dirty="0" err="1" smtClean="0">
                <a:latin typeface="Calibri" pitchFamily="34" charset="0"/>
                <a:cs typeface="Calibri" pitchFamily="34" charset="0"/>
              </a:rPr>
              <a:t>Deci</a:t>
            </a:r>
            <a:r>
              <a:rPr lang="en-GB" sz="1800" dirty="0" smtClean="0">
                <a:latin typeface="Calibri" pitchFamily="34" charset="0"/>
                <a:cs typeface="Calibri" pitchFamily="34" charset="0"/>
              </a:rPr>
              <a:t> P(Z&gt;0.92)=1-0.8212 = 0.1788</a:t>
            </a: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1428728" y="1071546"/>
            <a:ext cx="6791347" cy="2305753"/>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Daca  Z   ̃ N(0,1) cat este P(Z&gt;-0.5)?</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Știm ca distribuția normala este simetrica si de aceea   P(Z&gt;-0.5)=P(Z&lt;0.5) = 0.6915</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285852" y="1000108"/>
            <a:ext cx="6591292" cy="2313446"/>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Daca  Z   ̃ N(0,1) cat este P(Z</a:t>
            </a:r>
            <a:r>
              <a:rPr lang="en-GB" sz="1800" dirty="0" smtClean="0">
                <a:latin typeface="Calibri" pitchFamily="34" charset="0"/>
                <a:cs typeface="Calibri" pitchFamily="34" charset="0"/>
              </a:rPr>
              <a:t>&lt;</a:t>
            </a:r>
            <a:r>
              <a:rPr lang="ro-RO" sz="1800" dirty="0" smtClean="0">
                <a:latin typeface="Calibri" pitchFamily="34" charset="0"/>
                <a:cs typeface="Calibri" pitchFamily="34" charset="0"/>
              </a:rPr>
              <a:t>-0.</a:t>
            </a:r>
            <a:r>
              <a:rPr lang="en-GB" sz="1800" dirty="0" smtClean="0">
                <a:latin typeface="Calibri" pitchFamily="34" charset="0"/>
                <a:cs typeface="Calibri" pitchFamily="34" charset="0"/>
              </a:rPr>
              <a:t>76</a:t>
            </a:r>
            <a:r>
              <a:rPr lang="ro-RO" sz="1800" dirty="0" smtClean="0">
                <a:latin typeface="Calibri" pitchFamily="34" charset="0"/>
                <a:cs typeface="Calibri" pitchFamily="34" charset="0"/>
              </a:rPr>
              <a:t>)?</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ctr">
              <a:buNone/>
            </a:pPr>
            <a:endParaRPr lang="en-GB" sz="1800" dirty="0" smtClean="0">
              <a:latin typeface="Calibri" pitchFamily="34" charset="0"/>
              <a:cs typeface="Calibri" pitchFamily="34" charset="0"/>
            </a:endParaRPr>
          </a:p>
          <a:p>
            <a:pPr algn="ctr">
              <a:buNone/>
            </a:pPr>
            <a:r>
              <a:rPr lang="ro-RO" sz="1800" dirty="0" smtClean="0">
                <a:latin typeface="Calibri" pitchFamily="34" charset="0"/>
                <a:cs typeface="Calibri" pitchFamily="34" charset="0"/>
              </a:rPr>
              <a:t>Știm ca distribuția normala este simetrica si de aceea   </a:t>
            </a:r>
            <a:endParaRPr lang="en-GB" sz="1800" dirty="0" smtClean="0">
              <a:latin typeface="Calibri" pitchFamily="34" charset="0"/>
              <a:cs typeface="Calibri" pitchFamily="34" charset="0"/>
            </a:endParaRPr>
          </a:p>
          <a:p>
            <a:pPr algn="ctr">
              <a:buNone/>
            </a:pPr>
            <a:endParaRPr lang="en-GB" sz="1800" dirty="0" smtClean="0">
              <a:latin typeface="Calibri" pitchFamily="34" charset="0"/>
              <a:cs typeface="Calibri" pitchFamily="34" charset="0"/>
            </a:endParaRPr>
          </a:p>
          <a:p>
            <a:pPr algn="ctr">
              <a:buNone/>
            </a:pPr>
            <a:r>
              <a:rPr lang="ro-RO" sz="1800" dirty="0" smtClean="0">
                <a:latin typeface="Calibri" pitchFamily="34" charset="0"/>
                <a:cs typeface="Calibri" pitchFamily="34" charset="0"/>
              </a:rPr>
              <a:t>P(Z</a:t>
            </a:r>
            <a:r>
              <a:rPr lang="en-GB" sz="1800" dirty="0" smtClean="0">
                <a:latin typeface="Calibri" pitchFamily="34" charset="0"/>
                <a:cs typeface="Calibri" pitchFamily="34" charset="0"/>
              </a:rPr>
              <a:t>&lt;</a:t>
            </a:r>
            <a:r>
              <a:rPr lang="ro-RO" sz="1800" dirty="0" smtClean="0">
                <a:latin typeface="Calibri" pitchFamily="34" charset="0"/>
                <a:cs typeface="Calibri" pitchFamily="34" charset="0"/>
              </a:rPr>
              <a:t>-0.</a:t>
            </a:r>
            <a:r>
              <a:rPr lang="en-GB" sz="1800" dirty="0" smtClean="0">
                <a:latin typeface="Calibri" pitchFamily="34" charset="0"/>
                <a:cs typeface="Calibri" pitchFamily="34" charset="0"/>
              </a:rPr>
              <a:t>76</a:t>
            </a:r>
            <a:r>
              <a:rPr lang="ro-RO" sz="1800" dirty="0" smtClean="0">
                <a:latin typeface="Calibri" pitchFamily="34" charset="0"/>
                <a:cs typeface="Calibri" pitchFamily="34" charset="0"/>
              </a:rPr>
              <a:t>)=P(Z</a:t>
            </a:r>
            <a:r>
              <a:rPr lang="en-GB" sz="1800" dirty="0" smtClean="0">
                <a:latin typeface="Calibri" pitchFamily="34" charset="0"/>
                <a:cs typeface="Calibri" pitchFamily="34" charset="0"/>
              </a:rPr>
              <a:t>&gt;0.76)=   1-</a:t>
            </a:r>
            <a:r>
              <a:rPr lang="ro-RO" sz="1800" dirty="0" smtClean="0">
                <a:latin typeface="Calibri" pitchFamily="34" charset="0"/>
                <a:cs typeface="Calibri" pitchFamily="34" charset="0"/>
              </a:rPr>
              <a:t> P(Z</a:t>
            </a:r>
            <a:r>
              <a:rPr lang="en-GB" sz="1800" dirty="0" smtClean="0">
                <a:latin typeface="Calibri" pitchFamily="34" charset="0"/>
                <a:cs typeface="Calibri" pitchFamily="34" charset="0"/>
              </a:rPr>
              <a:t>&lt;</a:t>
            </a:r>
            <a:r>
              <a:rPr lang="ro-RO" sz="1800" dirty="0" smtClean="0">
                <a:latin typeface="Calibri" pitchFamily="34" charset="0"/>
                <a:cs typeface="Calibri" pitchFamily="34" charset="0"/>
              </a:rPr>
              <a:t>0.</a:t>
            </a:r>
            <a:r>
              <a:rPr lang="en-GB" sz="1800" dirty="0" smtClean="0">
                <a:latin typeface="Calibri" pitchFamily="34" charset="0"/>
                <a:cs typeface="Calibri" pitchFamily="34" charset="0"/>
              </a:rPr>
              <a:t>76</a:t>
            </a:r>
            <a:r>
              <a:rPr lang="ro-RO" sz="1800" dirty="0" smtClean="0">
                <a:latin typeface="Calibri" pitchFamily="34" charset="0"/>
                <a:cs typeface="Calibri" pitchFamily="34" charset="0"/>
              </a:rPr>
              <a:t>)=</a:t>
            </a:r>
            <a:r>
              <a:rPr lang="en-GB" sz="1800" dirty="0" smtClean="0">
                <a:latin typeface="Calibri" pitchFamily="34" charset="0"/>
                <a:cs typeface="Calibri" pitchFamily="34" charset="0"/>
              </a:rPr>
              <a:t> 1-</a:t>
            </a:r>
            <a:r>
              <a:rPr lang="ro-RO" sz="1800" dirty="0" smtClean="0">
                <a:latin typeface="Calibri" pitchFamily="34" charset="0"/>
                <a:cs typeface="Calibri" pitchFamily="34" charset="0"/>
              </a:rPr>
              <a:t> 0.</a:t>
            </a:r>
            <a:r>
              <a:rPr lang="en-GB" sz="1800" dirty="0" smtClean="0">
                <a:latin typeface="Calibri" pitchFamily="34" charset="0"/>
                <a:cs typeface="Calibri" pitchFamily="34" charset="0"/>
              </a:rPr>
              <a:t>7764=0.2236</a:t>
            </a: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1000100" y="1000108"/>
            <a:ext cx="7043734" cy="2570251"/>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Toate probabilitățile de mai sus au fost calculate pentru distribuția normala standard N(0,1). Daca dorim sa calculam probabilități pentru o distribuție normala diferita vom converti probabilitatea intr-o probabilitate normala standard. Acest proces se numește </a:t>
            </a:r>
            <a:r>
              <a:rPr lang="ro-RO" sz="1800" b="1" dirty="0" smtClean="0">
                <a:latin typeface="Calibri" pitchFamily="34" charset="0"/>
                <a:cs typeface="Calibri" pitchFamily="34" charset="0"/>
              </a:rPr>
              <a:t>standardizare.</a:t>
            </a:r>
          </a:p>
          <a:p>
            <a:pPr algn="just">
              <a:buNone/>
            </a:pPr>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Presupunem ca Z   ̃ N(3,4), cat este P(X&lt;6.2)?</a:t>
            </a:r>
          </a:p>
          <a:p>
            <a:pPr algn="just">
              <a:buNone/>
            </a:pPr>
            <a:endParaRPr lang="ro-RO" sz="1800" b="1" dirty="0" smtClean="0">
              <a:latin typeface="Calibri" pitchFamily="34" charset="0"/>
              <a:cs typeface="Calibri" pitchFamily="34" charset="0"/>
            </a:endParaRPr>
          </a:p>
          <a:p>
            <a:pPr algn="just">
              <a:buNone/>
            </a:pPr>
            <a:endParaRPr lang="ro-RO" sz="1800" b="1"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endParaRPr lang="ro-RO" sz="1800" dirty="0">
              <a:latin typeface="Calibri" pitchFamily="34" charset="0"/>
              <a:cs typeface="Calibri"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1691680" y="2708920"/>
            <a:ext cx="5167430" cy="3824295"/>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lnSpcReduction="10000"/>
          </a:bodyPr>
          <a:lstStyle/>
          <a:p>
            <a:pPr algn="just"/>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Convertim această probabilitate la una care implică distribuție N (0, 1) prin</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(i) scăderea mediei</a:t>
            </a:r>
          </a:p>
          <a:p>
            <a:pPr algn="just">
              <a:buNone/>
            </a:pPr>
            <a:r>
              <a:rPr lang="ro-RO" sz="1800" dirty="0" smtClean="0">
                <a:latin typeface="Calibri" pitchFamily="34" charset="0"/>
                <a:cs typeface="Calibri" pitchFamily="34" charset="0"/>
              </a:rPr>
              <a:t>(ii) Împărțirea prin abaterea standard</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Scăderea mediei re-centralizează distribuția zero. Împărțirea cu deviația standard recalibrează distribuție, deci are deviație standard 1.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Dacă transformam de asemenea punctul de frontieră al zonei  pe care dorim sa o calculam, vom obține punctul de graniță echivalent pentru distribuția N (0, 1).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P(X &lt; 6.2) = P(Z &lt; 1.6) = 0.9452  unde Z   ̃ N(0,1) .</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Procesul este următorul:</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Daca X   ̃ N(µ,σ</a:t>
            </a:r>
            <a:r>
              <a:rPr lang="ro-RO" sz="1800" baseline="30000" dirty="0" smtClean="0">
                <a:latin typeface="Calibri" pitchFamily="34" charset="0"/>
                <a:cs typeface="Calibri" pitchFamily="34" charset="0"/>
              </a:rPr>
              <a:t>2</a:t>
            </a:r>
            <a:r>
              <a:rPr lang="ro-RO" sz="1800" dirty="0" smtClean="0">
                <a:latin typeface="Calibri" pitchFamily="34" charset="0"/>
                <a:cs typeface="Calibri" pitchFamily="34" charset="0"/>
              </a:rPr>
              <a:t>)  si                       atunci Z   ̃ N(0,1) .</a:t>
            </a:r>
            <a:endParaRPr lang="ro-RO" sz="1800" dirty="0">
              <a:latin typeface="Calibri" pitchFamily="34" charset="0"/>
              <a:cs typeface="Calibri"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2428861" y="5572140"/>
            <a:ext cx="928694" cy="313043"/>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endParaRPr lang="ro-RO" sz="1800" dirty="0" smtClean="0">
              <a:latin typeface="Calibri" pitchFamily="34" charset="0"/>
              <a:cs typeface="Calibri" pitchFamily="34" charset="0"/>
            </a:endParaRPr>
          </a:p>
          <a:p>
            <a:pPr algn="just">
              <a:buNone/>
            </a:pPr>
            <a:r>
              <a:rPr lang="en-GB" sz="1800" b="1" dirty="0" err="1" smtClean="0">
                <a:latin typeface="Calibri" pitchFamily="34" charset="0"/>
                <a:cs typeface="Calibri" pitchFamily="34" charset="0"/>
              </a:rPr>
              <a:t>Exemplu</a:t>
            </a:r>
            <a:r>
              <a:rPr lang="en-GB" sz="1800" dirty="0" smtClean="0">
                <a:latin typeface="Calibri" pitchFamily="34" charset="0"/>
                <a:cs typeface="Calibri" pitchFamily="34" charset="0"/>
              </a:rPr>
              <a:t>: </a:t>
            </a:r>
            <a:r>
              <a:rPr lang="ro-RO" sz="1800" dirty="0" smtClean="0">
                <a:latin typeface="Calibri" pitchFamily="34" charset="0"/>
                <a:cs typeface="Calibri" pitchFamily="34" charset="0"/>
              </a:rPr>
              <a:t>Să presupunem că știm că este greutatea la naștere a copiilor este distribuita normal cu o medie de 3500g și standard abatere 500g. Care este probabilitatea ca un copil nou născut cântărește mai puțin de 3100g?</a:t>
            </a:r>
          </a:p>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Știind ca                                              calculați                           .</a:t>
            </a:r>
          </a:p>
          <a:p>
            <a:pPr algn="just"/>
            <a:endParaRPr lang="ro-RO" sz="1800" dirty="0" smtClean="0">
              <a:latin typeface="Calibri" pitchFamily="34" charset="0"/>
              <a:cs typeface="Calibri" pitchFamily="34" charset="0"/>
            </a:endParaRPr>
          </a:p>
          <a:p>
            <a:pPr algn="just"/>
            <a:endParaRPr lang="ro-RO" sz="1800" dirty="0">
              <a:latin typeface="Calibri" pitchFamily="34" charset="0"/>
              <a:cs typeface="Calibri" pitchFamily="34" charset="0"/>
            </a:endParaRPr>
          </a:p>
        </p:txBody>
      </p:sp>
      <p:pic>
        <p:nvPicPr>
          <p:cNvPr id="11266" name="Picture 2"/>
          <p:cNvPicPr>
            <a:picLocks noChangeAspect="1" noChangeArrowheads="1"/>
          </p:cNvPicPr>
          <p:nvPr/>
        </p:nvPicPr>
        <p:blipFill>
          <a:blip r:embed="rId2" cstate="print"/>
          <a:srcRect/>
          <a:stretch>
            <a:fillRect/>
          </a:stretch>
        </p:blipFill>
        <p:spPr bwMode="auto">
          <a:xfrm>
            <a:off x="1428728" y="1643050"/>
            <a:ext cx="2128829" cy="297187"/>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4857752" y="1643050"/>
            <a:ext cx="1252540" cy="283827"/>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539552" y="2420888"/>
            <a:ext cx="4643470" cy="2524605"/>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cstate="print"/>
          <a:srcRect/>
          <a:stretch>
            <a:fillRect/>
          </a:stretch>
        </p:blipFill>
        <p:spPr bwMode="auto">
          <a:xfrm>
            <a:off x="3888594" y="4643422"/>
            <a:ext cx="5255406" cy="2214578"/>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Să presupunem că doi șobolani A și B au fost instruiți să alerge intr-un labirint mare.</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X = Timpul de alergare pentru șobolanul  A</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Y = Timpul de alergare pentru șobolanul  B</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În orice zi, care este probabilitatea ca șobolanul A să alerge in labirint mai rapid decât șobolanul B?</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Fie D=X-Y  diferența in timpii de alergare a șobolanilor A si B.</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Daca șobolanul A este mai rapid decât șobolanul B atunci D &lt;0 si atunci vrem sa calculam probabilitatea P(D&lt;0)?</a:t>
            </a: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12290" name="Picture 2"/>
          <p:cNvPicPr>
            <a:picLocks noChangeAspect="1" noChangeArrowheads="1"/>
          </p:cNvPicPr>
          <p:nvPr/>
        </p:nvPicPr>
        <p:blipFill>
          <a:blip r:embed="rId2" cstate="print"/>
          <a:srcRect/>
          <a:stretch>
            <a:fillRect/>
          </a:stretch>
        </p:blipFill>
        <p:spPr bwMode="auto">
          <a:xfrm>
            <a:off x="5357818" y="1285860"/>
            <a:ext cx="1943094" cy="806318"/>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Dacă X si Y sunt doua variabile normale independente astfel inc</a:t>
            </a:r>
            <a:r>
              <a:rPr lang="vi-VN" sz="1800" dirty="0" smtClean="0">
                <a:latin typeface="Calibri" pitchFamily="34" charset="0"/>
                <a:cs typeface="Calibri" pitchFamily="34" charset="0"/>
              </a:rPr>
              <a:t>â</a:t>
            </a:r>
            <a:r>
              <a:rPr lang="ro-RO" sz="1800" dirty="0" smtClean="0">
                <a:latin typeface="Calibri" pitchFamily="34" charset="0"/>
                <a:cs typeface="Calibri" pitchFamily="34" charset="0"/>
              </a:rPr>
              <a:t>t </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Atunci</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In acest exemplu </a:t>
            </a: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1285852" y="1000108"/>
            <a:ext cx="1638295" cy="43776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3929058" y="1000108"/>
            <a:ext cx="1595432" cy="427576"/>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1357290" y="1643050"/>
            <a:ext cx="3429007" cy="470648"/>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cstate="print"/>
          <a:srcRect/>
          <a:stretch>
            <a:fillRect/>
          </a:stretch>
        </p:blipFill>
        <p:spPr bwMode="auto">
          <a:xfrm>
            <a:off x="428596" y="3286124"/>
            <a:ext cx="7248525" cy="723900"/>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Aceeași probabilitate prin standardizare:</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endParaRPr lang="ro-RO" sz="1800" dirty="0">
              <a:latin typeface="Calibri" pitchFamily="34" charset="0"/>
              <a:cs typeface="Calibri" pitchFamily="34" charset="0"/>
            </a:endParaRPr>
          </a:p>
        </p:txBody>
      </p:sp>
      <p:pic>
        <p:nvPicPr>
          <p:cNvPr id="14338" name="Picture 2"/>
          <p:cNvPicPr>
            <a:picLocks noChangeAspect="1" noChangeArrowheads="1"/>
          </p:cNvPicPr>
          <p:nvPr/>
        </p:nvPicPr>
        <p:blipFill>
          <a:blip r:embed="rId2" cstate="print"/>
          <a:srcRect/>
          <a:stretch>
            <a:fillRect/>
          </a:stretch>
        </p:blipFill>
        <p:spPr bwMode="auto">
          <a:xfrm>
            <a:off x="1285852" y="1000108"/>
            <a:ext cx="5151150" cy="2785524"/>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3428992" y="3929066"/>
            <a:ext cx="5534037" cy="2546209"/>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en-GB" sz="1800" b="1" dirty="0" err="1" smtClean="0">
                <a:latin typeface="Calibri" pitchFamily="34" charset="0"/>
                <a:cs typeface="Calibri" pitchFamily="34" charset="0"/>
              </a:rPr>
              <a:t>Exemplu</a:t>
            </a:r>
            <a:r>
              <a:rPr lang="en-GB" sz="1800" dirty="0" smtClean="0">
                <a:latin typeface="Calibri" pitchFamily="34" charset="0"/>
                <a:cs typeface="Calibri" pitchFamily="34" charset="0"/>
              </a:rPr>
              <a:t>: </a:t>
            </a:r>
            <a:r>
              <a:rPr lang="ro-RO" sz="1800" dirty="0" smtClean="0">
                <a:latin typeface="Calibri" pitchFamily="34" charset="0"/>
                <a:cs typeface="Calibri" pitchFamily="34" charset="0"/>
              </a:rPr>
              <a:t>Notele celor 500 de candidați la examen sunt distribuite în mod normal cu o medie de 45 de puncte și o deviație standard de 20 de puncte.</a:t>
            </a:r>
          </a:p>
          <a:p>
            <a:pPr algn="just">
              <a:buNone/>
            </a:pPr>
            <a:r>
              <a:rPr lang="ro-RO" sz="1800" dirty="0" smtClean="0">
                <a:latin typeface="Calibri" pitchFamily="34" charset="0"/>
                <a:cs typeface="Calibri" pitchFamily="34" charset="0"/>
              </a:rPr>
              <a:t>Dacă 20% dintre candidați obțin o distincție prin obținerea unui punctaj cel puțin de x, estimați valoarea lui x.</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Avem                                 si vrem sa aflam x astfel inc</a:t>
            </a:r>
            <a:r>
              <a:rPr lang="vi-VN" sz="1800" dirty="0" smtClean="0">
                <a:latin typeface="Calibri" pitchFamily="34" charset="0"/>
                <a:cs typeface="Calibri" pitchFamily="34" charset="0"/>
              </a:rPr>
              <a:t>â</a:t>
            </a:r>
            <a:r>
              <a:rPr lang="ro-RO" sz="1800" dirty="0" smtClean="0">
                <a:latin typeface="Calibri" pitchFamily="34" charset="0"/>
                <a:cs typeface="Calibri" pitchFamily="34" charset="0"/>
              </a:rPr>
              <a:t>t  </a:t>
            </a:r>
          </a:p>
          <a:p>
            <a:pPr algn="just">
              <a:buNone/>
            </a:pPr>
            <a:endParaRPr lang="ro-RO" sz="1800" dirty="0" smtClean="0">
              <a:latin typeface="Calibri" pitchFamily="34" charset="0"/>
              <a:cs typeface="Calibri" pitchFamily="34" charset="0"/>
            </a:endParaRPr>
          </a:p>
          <a:p>
            <a:pPr algn="just">
              <a:buNone/>
            </a:pPr>
            <a:endParaRPr lang="ro-RO" sz="1800" dirty="0">
              <a:latin typeface="Calibri" pitchFamily="34" charset="0"/>
              <a:cs typeface="Calibri" pitchFamily="34" charset="0"/>
            </a:endParaRPr>
          </a:p>
        </p:txBody>
      </p:sp>
      <p:pic>
        <p:nvPicPr>
          <p:cNvPr id="15362" name="Picture 2"/>
          <p:cNvPicPr>
            <a:picLocks noChangeAspect="1" noChangeArrowheads="1"/>
          </p:cNvPicPr>
          <p:nvPr/>
        </p:nvPicPr>
        <p:blipFill>
          <a:blip r:embed="rId2" cstate="print"/>
          <a:srcRect/>
          <a:stretch>
            <a:fillRect/>
          </a:stretch>
        </p:blipFill>
        <p:spPr bwMode="auto">
          <a:xfrm>
            <a:off x="1285852" y="2357430"/>
            <a:ext cx="1357321" cy="220852"/>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5500694" y="2357430"/>
            <a:ext cx="1557331" cy="304306"/>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642911" y="3143248"/>
            <a:ext cx="1571636" cy="26620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cstate="print"/>
          <a:srcRect/>
          <a:stretch>
            <a:fillRect/>
          </a:stretch>
        </p:blipFill>
        <p:spPr bwMode="auto">
          <a:xfrm>
            <a:off x="2643174" y="3000372"/>
            <a:ext cx="6186499" cy="3242400"/>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În studiul asupra efectului dietei (discutat anterior,) variabila independentă a fost tipul suplimentului: niciunul, căpșunul, afine și spanacul. variabila „tip de supliment” este o </a:t>
            </a:r>
            <a:r>
              <a:rPr lang="ro-RO" b="1" dirty="0" smtClean="0">
                <a:solidFill>
                  <a:schemeClr val="tx1"/>
                </a:solidFill>
                <a:latin typeface="Calibri" pitchFamily="34" charset="0"/>
                <a:cs typeface="Calibri" pitchFamily="34" charset="0"/>
              </a:rPr>
              <a:t>variabilă calitativă</a:t>
            </a:r>
            <a:r>
              <a:rPr lang="ro-RO" dirty="0" smtClean="0">
                <a:solidFill>
                  <a:schemeClr val="tx1"/>
                </a:solidFill>
                <a:latin typeface="Calibri" pitchFamily="34" charset="0"/>
                <a:cs typeface="Calibri" pitchFamily="34" charset="0"/>
              </a:rPr>
              <a:t>; nu este nimic cantitativ despre ea. </a:t>
            </a:r>
          </a:p>
          <a:p>
            <a:pPr algn="just">
              <a:buNone/>
            </a:pP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În schimb, variabila dependentă „test memorie” este variabilă cantitativă deoarece performanța memoriei a fost măsurată pe o scară cantitativă (număr răspunsuri corecte).</a:t>
            </a: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Standardizând:</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Din tabel P(Z&lt;0.84)= 0.8 </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endParaRPr lang="ro-RO" sz="1800" dirty="0">
              <a:latin typeface="Calibri" pitchFamily="34" charset="0"/>
              <a:cs typeface="Calibri"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1785918" y="1000108"/>
            <a:ext cx="3322327" cy="1500198"/>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1643042" y="3786190"/>
            <a:ext cx="5329223" cy="1241428"/>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În anumite condiții, putem folosi distribuția normală  pentru a aproxima distribuția binomială</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                                                       unde   </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Pentru n mare si p nu foarte mic sau nu foarte mare  </a:t>
            </a:r>
            <a:endParaRPr lang="ro-RO" sz="1800" dirty="0">
              <a:latin typeface="Calibri" pitchFamily="34" charset="0"/>
              <a:cs typeface="Calibri" pitchFamily="34" charset="0"/>
            </a:endParaRPr>
          </a:p>
        </p:txBody>
      </p:sp>
      <p:pic>
        <p:nvPicPr>
          <p:cNvPr id="17410" name="Picture 2"/>
          <p:cNvPicPr>
            <a:picLocks noChangeAspect="1" noChangeArrowheads="1"/>
          </p:cNvPicPr>
          <p:nvPr/>
        </p:nvPicPr>
        <p:blipFill>
          <a:blip r:embed="rId2" cstate="print"/>
          <a:srcRect/>
          <a:stretch>
            <a:fillRect/>
          </a:stretch>
        </p:blipFill>
        <p:spPr bwMode="auto">
          <a:xfrm>
            <a:off x="1785918" y="928670"/>
            <a:ext cx="5548322" cy="3020053"/>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428596" y="4000504"/>
            <a:ext cx="1214446" cy="222648"/>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cstate="print"/>
          <a:srcRect/>
          <a:stretch>
            <a:fillRect/>
          </a:stretch>
        </p:blipFill>
        <p:spPr bwMode="auto">
          <a:xfrm>
            <a:off x="2000232" y="4000504"/>
            <a:ext cx="1335891" cy="71438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5" cstate="print"/>
          <a:srcRect/>
          <a:stretch>
            <a:fillRect/>
          </a:stretch>
        </p:blipFill>
        <p:spPr bwMode="auto">
          <a:xfrm>
            <a:off x="4071934" y="4000504"/>
            <a:ext cx="1182880" cy="285752"/>
          </a:xfrm>
          <a:prstGeom prst="rect">
            <a:avLst/>
          </a:prstGeom>
          <a:noFill/>
          <a:ln w="9525">
            <a:noFill/>
            <a:miter lim="800000"/>
            <a:headEnd/>
            <a:tailEnd/>
          </a:ln>
          <a:effectLst/>
        </p:spPr>
      </p:pic>
      <p:pic>
        <p:nvPicPr>
          <p:cNvPr id="17414" name="Picture 6"/>
          <p:cNvPicPr>
            <a:picLocks noChangeAspect="1" noChangeArrowheads="1"/>
          </p:cNvPicPr>
          <p:nvPr/>
        </p:nvPicPr>
        <p:blipFill>
          <a:blip r:embed="rId6" cstate="print"/>
          <a:srcRect/>
          <a:stretch>
            <a:fillRect/>
          </a:stretch>
        </p:blipFill>
        <p:spPr bwMode="auto">
          <a:xfrm>
            <a:off x="5500694" y="4929198"/>
            <a:ext cx="1676977" cy="357190"/>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Fiecare distribuție normală este complet definită de două numere reale. Aceste numere reprezintă media, care măsoară centrul distribuției și deviația standard, care măsoară răspândirea distribuției. Pentru o situație binomi</a:t>
            </a:r>
            <a:r>
              <a:rPr lang="en-GB" sz="1800" dirty="0" smtClean="0">
                <a:latin typeface="Calibri" pitchFamily="34" charset="0"/>
                <a:cs typeface="Calibri" pitchFamily="34" charset="0"/>
              </a:rPr>
              <a:t>al</a:t>
            </a:r>
            <a:r>
              <a:rPr lang="vi-VN" sz="1800" dirty="0" smtClean="0">
                <a:latin typeface="Calibri" pitchFamily="34" charset="0"/>
                <a:cs typeface="Calibri" pitchFamily="34" charset="0"/>
              </a:rPr>
              <a:t>ă dată, trebuie să putem determina care distribuție normală să fie utilizată</a:t>
            </a:r>
            <a:r>
              <a:rPr lang="en-GB" sz="1800" dirty="0" smtClean="0">
                <a:latin typeface="Calibri" pitchFamily="34" charset="0"/>
                <a:cs typeface="Calibri" pitchFamily="34" charset="0"/>
              </a:rPr>
              <a:t>.</a:t>
            </a: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Selectarea repartiției normale normale este determinată de numărul de încercări n din setarea binomi</a:t>
            </a:r>
            <a:r>
              <a:rPr lang="en-GB" sz="1800" dirty="0" smtClean="0">
                <a:latin typeface="Calibri" pitchFamily="34" charset="0"/>
                <a:cs typeface="Calibri" pitchFamily="34" charset="0"/>
              </a:rPr>
              <a:t>al</a:t>
            </a:r>
            <a:r>
              <a:rPr lang="vi-VN" sz="1800" dirty="0" smtClean="0">
                <a:latin typeface="Calibri" pitchFamily="34" charset="0"/>
                <a:cs typeface="Calibri" pitchFamily="34" charset="0"/>
              </a:rPr>
              <a:t>ă și de probabilitatea constantă de succes p pentru fiecare dintre aceste</a:t>
            </a:r>
            <a:r>
              <a:rPr lang="en-GB" sz="1800" dirty="0" smtClean="0">
                <a:latin typeface="Calibri" pitchFamily="34" charset="0"/>
                <a:cs typeface="Calibri" pitchFamily="34" charset="0"/>
              </a:rPr>
              <a:t>a</a:t>
            </a:r>
            <a:r>
              <a:rPr lang="vi-VN" sz="1800" dirty="0" smtClean="0">
                <a:latin typeface="Calibri" pitchFamily="34" charset="0"/>
                <a:cs typeface="Calibri" pitchFamily="34" charset="0"/>
              </a:rPr>
              <a:t>. Aproximarea normală a variabilei binomiale este o medie a np și o deviație standard</a:t>
            </a:r>
            <a:r>
              <a:rPr lang="en-GB" sz="1800" dirty="0" smtClean="0">
                <a:latin typeface="Calibri" pitchFamily="34" charset="0"/>
                <a:cs typeface="Calibri" pitchFamily="34" charset="0"/>
              </a:rPr>
              <a:t>(</a:t>
            </a:r>
            <a:r>
              <a:rPr lang="vi-VN" sz="1800" dirty="0" smtClean="0">
                <a:latin typeface="Calibri" pitchFamily="34" charset="0"/>
                <a:cs typeface="Calibri" pitchFamily="34" charset="0"/>
              </a:rPr>
              <a:t> </a:t>
            </a:r>
            <a:r>
              <a:rPr lang="en-GB" sz="1800" dirty="0" err="1" smtClean="0">
                <a:latin typeface="Calibri" pitchFamily="34" charset="0"/>
                <a:cs typeface="Calibri" pitchFamily="34" charset="0"/>
              </a:rPr>
              <a:t>np</a:t>
            </a:r>
            <a:r>
              <a:rPr lang="en-GB" sz="1800" dirty="0" smtClean="0">
                <a:latin typeface="Calibri" pitchFamily="34" charset="0"/>
                <a:cs typeface="Calibri" pitchFamily="34" charset="0"/>
              </a:rPr>
              <a:t>(1-p))</a:t>
            </a:r>
            <a:r>
              <a:rPr lang="en-GB" sz="1800" baseline="30000" dirty="0" smtClean="0">
                <a:latin typeface="Calibri" pitchFamily="34" charset="0"/>
                <a:cs typeface="Calibri" pitchFamily="34" charset="0"/>
              </a:rPr>
              <a:t>1/2 </a:t>
            </a:r>
            <a:endParaRPr lang="ro-RO" sz="1800" baseline="300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De exemplu, să presupunem că am ghicit fiecare dintre cele 100 de întrebări ale unui test cu răspunsuri multiple, unde fiecare întrebare a avut un răspuns corect din patru opțiuni. Numărul de răspunsuri corecte X este o variabilă aleatorie binomială cu n = 100 și p = 0,25.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Astfel, această variabilă aleatoare are o medie de 100 (0.25) = 25 și o deviație standard de (100 (0.25) (0.75)) 0.5 = 4.33. O distribuție normală cu o medie de 25 și o abatere standard de 4,33 va funcționa pentru a aproxima această distribuție binomi</a:t>
            </a:r>
            <a:r>
              <a:rPr lang="en-GB" sz="1800" dirty="0" smtClean="0">
                <a:latin typeface="Calibri" pitchFamily="34" charset="0"/>
                <a:cs typeface="Calibri" pitchFamily="34" charset="0"/>
              </a:rPr>
              <a:t>al</a:t>
            </a:r>
            <a:r>
              <a:rPr lang="vi-VN" sz="1800" dirty="0" smtClean="0">
                <a:latin typeface="Calibri" pitchFamily="34" charset="0"/>
                <a:cs typeface="Calibri" pitchFamily="34" charset="0"/>
              </a:rPr>
              <a:t>ă.</a:t>
            </a:r>
            <a:endParaRPr lang="ro-RO" sz="1800" dirty="0" smtClean="0">
              <a:latin typeface="Calibri" pitchFamily="34" charset="0"/>
              <a:cs typeface="Calibri" pitchFamily="34" charset="0"/>
            </a:endParaRPr>
          </a:p>
        </p:txBody>
      </p:sp>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Cu ajutorul unor prelucrări matematice se poate arăta că există câteva condiții pe care trebuie să le folosim pentru o aproximare normală la distribuția binomială.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Numărul de observații n trebuie să fie suficient de mare și valoarea lui p astfel încât atât </a:t>
            </a:r>
            <a:r>
              <a:rPr lang="ro-RO" sz="1800" dirty="0" err="1" smtClean="0">
                <a:latin typeface="Calibri" pitchFamily="34" charset="0"/>
                <a:cs typeface="Calibri" pitchFamily="34" charset="0"/>
              </a:rPr>
              <a:t>np</a:t>
            </a:r>
            <a:r>
              <a:rPr lang="ro-RO" sz="1800" dirty="0" smtClean="0">
                <a:latin typeface="Calibri" pitchFamily="34" charset="0"/>
                <a:cs typeface="Calibri" pitchFamily="34" charset="0"/>
              </a:rPr>
              <a:t> cât și n (1 - p) să fie mai mari sau egale cu 10. Aceasta este o regulă de bază, care este ghidată de practica statistică.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Aproximarea normală poate fi utilizată întotdeauna, dar dacă aceste condiții nu sunt îndeplinite, aproximarea ar putea să nu fie atât de bună ca o aproximare.</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De exemplu, dacă n = 100 și p = 0,25, atunci suntem justificați în folosirea aproximării normale. Acest lucru se datorează faptului că </a:t>
            </a:r>
            <a:r>
              <a:rPr lang="ro-RO" sz="1800" dirty="0" err="1" smtClean="0">
                <a:latin typeface="Calibri" pitchFamily="34" charset="0"/>
                <a:cs typeface="Calibri" pitchFamily="34" charset="0"/>
              </a:rPr>
              <a:t>np</a:t>
            </a:r>
            <a:r>
              <a:rPr lang="ro-RO" sz="1800" dirty="0" smtClean="0">
                <a:latin typeface="Calibri" pitchFamily="34" charset="0"/>
                <a:cs typeface="Calibri" pitchFamily="34" charset="0"/>
              </a:rPr>
              <a:t> = 25 și n (1 - p) = 75. Deoarece ambele numere sunt mai mari de 10, distribuția normală corespunzătoare va face o treabă destul de bună de a estima probabilitățile binomiale.</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p:txBody>
      </p:sp>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Probabilitățile binomiale sunt calculate folosind o formulă foarte simplă pentru a găsi coeficientul binomial. Din păcate, datorită factorilor din formula, poate fi foarte ușor să se întâmple dificultăți computaționale cu formula binomială.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Apropierea normală ne permite să ignorăm oricare dintre aceste probleme </a:t>
            </a:r>
            <a:r>
              <a:rPr lang="ro-RO" sz="1800" dirty="0" err="1" smtClean="0">
                <a:latin typeface="Calibri" pitchFamily="34" charset="0"/>
                <a:cs typeface="Calibri" pitchFamily="34" charset="0"/>
              </a:rPr>
              <a:t>utilizand</a:t>
            </a:r>
            <a:r>
              <a:rPr lang="ro-RO" sz="1800" dirty="0" smtClean="0">
                <a:latin typeface="Calibri" pitchFamily="34" charset="0"/>
                <a:cs typeface="Calibri" pitchFamily="34" charset="0"/>
              </a:rPr>
              <a:t> tabelul de valori al unei distribuții normale standard.</a:t>
            </a:r>
          </a:p>
          <a:p>
            <a:pPr algn="just">
              <a:buNone/>
            </a:pPr>
            <a:endParaRPr lang="ro-RO" sz="1800" dirty="0" smtClean="0">
              <a:latin typeface="Calibri" pitchFamily="34" charset="0"/>
              <a:cs typeface="Calibri" pitchFamily="34" charset="0"/>
            </a:endParaRPr>
          </a:p>
          <a:p>
            <a:pPr algn="just">
              <a:buNone/>
            </a:pPr>
            <a:r>
              <a:rPr lang="ro-RO" sz="1800" b="1" dirty="0" smtClean="0">
                <a:latin typeface="Calibri" pitchFamily="34" charset="0"/>
                <a:cs typeface="Calibri" pitchFamily="34" charset="0"/>
              </a:rPr>
              <a:t>Trebuie să ținem seama de faptul că folosim o distribuție continua  pentru a aproxima o distribuție discretă.  </a:t>
            </a:r>
            <a:r>
              <a:rPr lang="ro-RO" sz="1800" dirty="0" smtClean="0">
                <a:latin typeface="Calibri" pitchFamily="34" charset="0"/>
                <a:cs typeface="Calibri" pitchFamily="34" charset="0"/>
              </a:rPr>
              <a:t>Aceasta se face folosind o </a:t>
            </a:r>
            <a:r>
              <a:rPr lang="ro-RO" sz="1800" b="1" dirty="0" smtClean="0">
                <a:latin typeface="Calibri" pitchFamily="34" charset="0"/>
                <a:cs typeface="Calibri" pitchFamily="34" charset="0"/>
              </a:rPr>
              <a:t>corecție de continuitate.</a:t>
            </a:r>
          </a:p>
          <a:p>
            <a:pPr algn="just">
              <a:buNone/>
            </a:pPr>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Presupunem</a:t>
            </a:r>
            <a:r>
              <a:rPr lang="ro-RO" sz="1800" b="1" dirty="0" smtClean="0">
                <a:latin typeface="Calibri" pitchFamily="34" charset="0"/>
                <a:cs typeface="Calibri" pitchFamily="34" charset="0"/>
              </a:rPr>
              <a:t> X </a:t>
            </a:r>
            <a:r>
              <a:rPr lang="ro-RO" sz="1800" dirty="0" smtClean="0">
                <a:latin typeface="Calibri" pitchFamily="34" charset="0"/>
                <a:cs typeface="Calibri" pitchFamily="34" charset="0"/>
              </a:rPr>
              <a:t> ̃ Bin(12, 0.5) care este P(4≤X≤7)?</a:t>
            </a:r>
          </a:p>
          <a:p>
            <a:pPr algn="just">
              <a:buNone/>
            </a:pPr>
            <a:endParaRPr lang="ro-RO" sz="1800" b="1"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Pentru aceasta distribuție avem  µ=</a:t>
            </a:r>
            <a:r>
              <a:rPr lang="ro-RO" sz="1800" dirty="0" err="1" smtClean="0">
                <a:latin typeface="Calibri" pitchFamily="34" charset="0"/>
                <a:cs typeface="Calibri" pitchFamily="34" charset="0"/>
              </a:rPr>
              <a:t>np</a:t>
            </a:r>
            <a:r>
              <a:rPr lang="ro-RO" sz="1800" dirty="0" smtClean="0">
                <a:latin typeface="Calibri" pitchFamily="34" charset="0"/>
                <a:cs typeface="Calibri" pitchFamily="34" charset="0"/>
              </a:rPr>
              <a:t>=6 si σ</a:t>
            </a:r>
            <a:r>
              <a:rPr lang="ro-RO" sz="1800" baseline="30000" dirty="0" smtClean="0">
                <a:latin typeface="Calibri" pitchFamily="34" charset="0"/>
                <a:cs typeface="Calibri" pitchFamily="34" charset="0"/>
              </a:rPr>
              <a:t>2</a:t>
            </a:r>
            <a:r>
              <a:rPr lang="ro-RO" sz="1800" dirty="0" smtClean="0">
                <a:latin typeface="Calibri" pitchFamily="34" charset="0"/>
                <a:cs typeface="Calibri" pitchFamily="34" charset="0"/>
              </a:rPr>
              <a:t>=</a:t>
            </a:r>
            <a:r>
              <a:rPr lang="ro-RO" sz="1800" dirty="0" err="1" smtClean="0">
                <a:latin typeface="Calibri" pitchFamily="34" charset="0"/>
                <a:cs typeface="Calibri" pitchFamily="34" charset="0"/>
              </a:rPr>
              <a:t>npq</a:t>
            </a:r>
            <a:r>
              <a:rPr lang="ro-RO" sz="1800" dirty="0" smtClean="0">
                <a:latin typeface="Calibri" pitchFamily="34" charset="0"/>
                <a:cs typeface="Calibri" pitchFamily="34" charset="0"/>
              </a:rPr>
              <a:t>=3.</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Putem folosi distribuția  N(6,3)  pentru aproximare. </a:t>
            </a:r>
          </a:p>
        </p:txBody>
      </p:sp>
      <p:pic>
        <p:nvPicPr>
          <p:cNvPr id="18434" name="Picture 2"/>
          <p:cNvPicPr>
            <a:picLocks noChangeAspect="1" noChangeArrowheads="1"/>
          </p:cNvPicPr>
          <p:nvPr/>
        </p:nvPicPr>
        <p:blipFill>
          <a:blip r:embed="rId2" cstate="print"/>
          <a:srcRect/>
          <a:stretch>
            <a:fillRect/>
          </a:stretch>
        </p:blipFill>
        <p:spPr bwMode="auto">
          <a:xfrm>
            <a:off x="5715008" y="3929066"/>
            <a:ext cx="3214678" cy="2446602"/>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P(4≤X≤7)  se transforma in P(3.5≤X≤7.5)?</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Răspunsul exact este 0.733 deci in acest caz aproximarea este foarte buna.</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en-GB" sz="1800" dirty="0" smtClean="0">
                <a:latin typeface="Calibri" pitchFamily="34" charset="0"/>
                <a:cs typeface="Calibri" pitchFamily="34" charset="0"/>
              </a:rPr>
              <a:t>DE CE?</a:t>
            </a: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p:txBody>
      </p:sp>
      <p:pic>
        <p:nvPicPr>
          <p:cNvPr id="19458" name="Picture 2"/>
          <p:cNvPicPr>
            <a:picLocks noChangeAspect="1" noChangeArrowheads="1"/>
          </p:cNvPicPr>
          <p:nvPr/>
        </p:nvPicPr>
        <p:blipFill>
          <a:blip r:embed="rId2" cstate="print"/>
          <a:srcRect/>
          <a:stretch>
            <a:fillRect/>
          </a:stretch>
        </p:blipFill>
        <p:spPr bwMode="auto">
          <a:xfrm>
            <a:off x="1785918" y="1142984"/>
            <a:ext cx="4957761" cy="1167958"/>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fontScale="92500" lnSpcReduction="10000"/>
          </a:bodyPr>
          <a:lstStyle/>
          <a:p>
            <a:pPr algn="just"/>
            <a:endParaRPr lang="ro-RO" sz="1800" dirty="0" smtClean="0">
              <a:latin typeface="Calibri" pitchFamily="34" charset="0"/>
              <a:cs typeface="Calibri" pitchFamily="34" charset="0"/>
            </a:endParaRPr>
          </a:p>
          <a:p>
            <a:pPr algn="just">
              <a:buNone/>
            </a:pPr>
            <a:r>
              <a:rPr lang="en-GB" sz="1800" b="1" u="sng" dirty="0" err="1" smtClean="0">
                <a:latin typeface="Calibri" pitchFamily="34" charset="0"/>
                <a:cs typeface="Calibri" pitchFamily="34" charset="0"/>
              </a:rPr>
              <a:t>Motivatie</a:t>
            </a:r>
            <a:endParaRPr lang="en-GB" sz="1800" b="1" u="sng" dirty="0" smtClean="0">
              <a:latin typeface="Calibri" pitchFamily="34" charset="0"/>
              <a:cs typeface="Calibri" pitchFamily="34" charset="0"/>
            </a:endParaRPr>
          </a:p>
          <a:p>
            <a:pPr algn="just">
              <a:buNone/>
            </a:pPr>
            <a:r>
              <a:rPr lang="ro-RO" sz="1800" dirty="0" err="1" smtClean="0">
                <a:latin typeface="Calibri" pitchFamily="34" charset="0"/>
                <a:cs typeface="Calibri" pitchFamily="34" charset="0"/>
              </a:rPr>
              <a:t>X</a:t>
            </a:r>
            <a:r>
              <a:rPr lang="ro-RO" sz="1800" baseline="-25000" dirty="0" err="1" smtClean="0">
                <a:latin typeface="Calibri" pitchFamily="34" charset="0"/>
                <a:cs typeface="Calibri" pitchFamily="34" charset="0"/>
              </a:rPr>
              <a:t>i</a:t>
            </a:r>
            <a:r>
              <a:rPr lang="ro-RO" sz="1800" baseline="-25000" dirty="0" smtClean="0">
                <a:latin typeface="Calibri" pitchFamily="34" charset="0"/>
                <a:cs typeface="Calibri" pitchFamily="34" charset="0"/>
              </a:rPr>
              <a:t> </a:t>
            </a:r>
            <a:r>
              <a:rPr lang="ro-RO" sz="1800" dirty="0" smtClean="0">
                <a:latin typeface="Calibri" pitchFamily="34" charset="0"/>
                <a:cs typeface="Calibri" pitchFamily="34" charset="0"/>
              </a:rPr>
              <a:t> indică dacă o persoană aleasă la întâmplare aprobă deciziile pe care președintele le ia.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Fie </a:t>
            </a:r>
            <a:r>
              <a:rPr lang="ro-RO" sz="1800" dirty="0" err="1" smtClean="0">
                <a:latin typeface="Calibri" pitchFamily="34" charset="0"/>
                <a:cs typeface="Calibri" pitchFamily="34" charset="0"/>
              </a:rPr>
              <a:t>X</a:t>
            </a:r>
            <a:r>
              <a:rPr lang="ro-RO" sz="1800" baseline="-25000" dirty="0" err="1" smtClean="0">
                <a:latin typeface="Calibri" pitchFamily="34" charset="0"/>
                <a:cs typeface="Calibri" pitchFamily="34" charset="0"/>
              </a:rPr>
              <a:t>i</a:t>
            </a:r>
            <a:r>
              <a:rPr lang="ro-RO" sz="1800" baseline="-25000" dirty="0" smtClean="0">
                <a:latin typeface="Calibri" pitchFamily="34" charset="0"/>
                <a:cs typeface="Calibri" pitchFamily="34" charset="0"/>
              </a:rPr>
              <a:t> </a:t>
            </a:r>
            <a:r>
              <a:rPr lang="ro-RO" sz="1800" dirty="0" smtClean="0">
                <a:latin typeface="Calibri" pitchFamily="34" charset="0"/>
                <a:cs typeface="Calibri" pitchFamily="34" charset="0"/>
              </a:rPr>
              <a:t>= 1, dacă persoana aprobă, cu probabilitate p</a:t>
            </a:r>
          </a:p>
          <a:p>
            <a:pPr algn="just">
              <a:buNone/>
            </a:pPr>
            <a:r>
              <a:rPr lang="ro-RO" sz="1800" dirty="0" smtClean="0">
                <a:latin typeface="Calibri" pitchFamily="34" charset="0"/>
                <a:cs typeface="Calibri" pitchFamily="34" charset="0"/>
              </a:rPr>
              <a:t>Fie </a:t>
            </a:r>
            <a:r>
              <a:rPr lang="ro-RO" sz="1800" dirty="0" err="1" smtClean="0">
                <a:latin typeface="Calibri" pitchFamily="34" charset="0"/>
                <a:cs typeface="Calibri" pitchFamily="34" charset="0"/>
              </a:rPr>
              <a:t>X</a:t>
            </a:r>
            <a:r>
              <a:rPr lang="ro-RO" sz="1800" baseline="-25000" dirty="0" err="1" smtClean="0">
                <a:latin typeface="Calibri" pitchFamily="34" charset="0"/>
                <a:cs typeface="Calibri" pitchFamily="34" charset="0"/>
              </a:rPr>
              <a:t>i</a:t>
            </a:r>
            <a:r>
              <a:rPr lang="ro-RO" sz="1800" baseline="-25000" dirty="0" smtClean="0">
                <a:latin typeface="Calibri" pitchFamily="34" charset="0"/>
                <a:cs typeface="Calibri" pitchFamily="34" charset="0"/>
              </a:rPr>
              <a:t> </a:t>
            </a:r>
            <a:r>
              <a:rPr lang="ro-RO" sz="1800" dirty="0" smtClean="0">
                <a:latin typeface="Calibri" pitchFamily="34" charset="0"/>
                <a:cs typeface="Calibri" pitchFamily="34" charset="0"/>
              </a:rPr>
              <a:t>= 0, dacă persoana nu aprobă,cu probabilitatea 1 – p</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μ=</a:t>
            </a:r>
            <a:r>
              <a:rPr lang="ro-RO" sz="1800" dirty="0" err="1" smtClean="0">
                <a:latin typeface="Calibri" pitchFamily="34" charset="0"/>
                <a:cs typeface="Calibri" pitchFamily="34" charset="0"/>
              </a:rPr>
              <a:t>np</a:t>
            </a:r>
            <a:r>
              <a:rPr lang="ro-RO" sz="1800" dirty="0" smtClean="0">
                <a:latin typeface="Calibri" pitchFamily="34" charset="0"/>
                <a:cs typeface="Calibri" pitchFamily="34" charset="0"/>
              </a:rPr>
              <a:t>  si  σ</a:t>
            </a:r>
            <a:r>
              <a:rPr lang="ro-RO" sz="1800" baseline="30000" dirty="0" smtClean="0">
                <a:latin typeface="Calibri" pitchFamily="34" charset="0"/>
                <a:cs typeface="Calibri" pitchFamily="34" charset="0"/>
              </a:rPr>
              <a:t>2</a:t>
            </a:r>
            <a:r>
              <a:rPr lang="ro-RO" sz="1800" dirty="0" smtClean="0">
                <a:latin typeface="Calibri" pitchFamily="34" charset="0"/>
                <a:cs typeface="Calibri" pitchFamily="34" charset="0"/>
              </a:rPr>
              <a:t>=</a:t>
            </a:r>
            <a:r>
              <a:rPr lang="ro-RO" sz="1800" dirty="0" err="1" smtClean="0">
                <a:latin typeface="Calibri" pitchFamily="34" charset="0"/>
                <a:cs typeface="Calibri" pitchFamily="34" charset="0"/>
              </a:rPr>
              <a:t>np</a:t>
            </a:r>
            <a:r>
              <a:rPr lang="ro-RO" sz="1800" dirty="0" smtClean="0">
                <a:latin typeface="Calibri" pitchFamily="34" charset="0"/>
                <a:cs typeface="Calibri" pitchFamily="34" charset="0"/>
              </a:rPr>
              <a:t>(1−p)</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Fie n=10 si p=0.5 astfel încât avem Bin(10,0.5). </a:t>
            </a:r>
          </a:p>
          <a:p>
            <a:pPr algn="just">
              <a:buNone/>
            </a:pPr>
            <a:r>
              <a:rPr lang="ro-RO" sz="1800" dirty="0" smtClean="0">
                <a:latin typeface="Calibri" pitchFamily="34" charset="0"/>
                <a:cs typeface="Calibri" pitchFamily="34" charset="0"/>
              </a:rPr>
              <a:t>Care este probabilitatea ca exact 5 persoane sa aprobe deciziile președintelui?</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Nimic nou pana aici: </a:t>
            </a:r>
          </a:p>
          <a:p>
            <a:pPr algn="just">
              <a:buNone/>
            </a:pPr>
            <a:r>
              <a:rPr lang="ro-RO" sz="1800" dirty="0" smtClean="0">
                <a:latin typeface="Calibri" pitchFamily="34" charset="0"/>
                <a:cs typeface="Calibri" pitchFamily="34" charset="0"/>
              </a:rPr>
              <a:t>			P(Y=5)=P(Y≤5)−P(Y≤4)=0.6230−0.3770=0.2460</a:t>
            </a:r>
          </a:p>
          <a:p>
            <a:pPr algn="just">
              <a:buNone/>
            </a:pPr>
            <a:endParaRPr lang="ro-RO" sz="1800" b="1" dirty="0" smtClean="0">
              <a:latin typeface="Calibri" pitchFamily="34" charset="0"/>
              <a:cs typeface="Calibri" pitchFamily="34" charset="0"/>
            </a:endParaRPr>
          </a:p>
          <a:p>
            <a:pPr algn="just">
              <a:buNone/>
            </a:pPr>
            <a:r>
              <a:rPr lang="ro-RO" sz="1800" b="1" dirty="0" smtClean="0">
                <a:latin typeface="Calibri" pitchFamily="34" charset="0"/>
                <a:cs typeface="Calibri" pitchFamily="34" charset="0"/>
              </a:rPr>
              <a:t>Exista o șansă de 24.6% ca exact 5 persoane din cele 10 persoane selectate  sa fie de acord cu deciziile președintelui.</a:t>
            </a:r>
          </a:p>
        </p:txBody>
      </p:sp>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a:bodyPr>
          <a:lstStyle/>
          <a:p>
            <a:pPr algn="just">
              <a:buNone/>
            </a:pPr>
            <a:r>
              <a:rPr lang="ro-RO" sz="1800" dirty="0" smtClean="0">
                <a:latin typeface="Calibri" pitchFamily="34" charset="0"/>
                <a:cs typeface="Calibri" pitchFamily="34" charset="0"/>
              </a:rPr>
              <a:t>Rețineți, totuși, că Y din exemplul de mai sus este definit ca o sumă de variabile aleatoare distribuite independent, identic. </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Prin urmare, atâta timp cât n este suficient de mare, putem folosi teoria limitei centrale pentru a calcula probabilitățile pentru Y. În mod specific, </a:t>
            </a:r>
            <a:r>
              <a:rPr lang="ro-RO" sz="1800" b="1" dirty="0" smtClean="0">
                <a:latin typeface="Calibri" pitchFamily="34" charset="0"/>
                <a:cs typeface="Calibri" pitchFamily="34" charset="0"/>
              </a:rPr>
              <a:t>teorema limitei centrale </a:t>
            </a:r>
            <a:r>
              <a:rPr lang="ro-RO" sz="1800" dirty="0" smtClean="0">
                <a:latin typeface="Calibri" pitchFamily="34" charset="0"/>
                <a:cs typeface="Calibri" pitchFamily="34" charset="0"/>
              </a:rPr>
              <a:t>ne spune că:</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In acest caz media si varianta sunt:</a:t>
            </a: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p:txBody>
      </p:sp>
      <p:pic>
        <p:nvPicPr>
          <p:cNvPr id="20482" name="Picture 2"/>
          <p:cNvPicPr>
            <a:picLocks noChangeAspect="1" noChangeArrowheads="1"/>
          </p:cNvPicPr>
          <p:nvPr/>
        </p:nvPicPr>
        <p:blipFill>
          <a:blip r:embed="rId2" cstate="print"/>
          <a:srcRect/>
          <a:stretch>
            <a:fillRect/>
          </a:stretch>
        </p:blipFill>
        <p:spPr bwMode="auto">
          <a:xfrm>
            <a:off x="2928926" y="1857364"/>
            <a:ext cx="2371725" cy="657225"/>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2500298" y="3500438"/>
            <a:ext cx="2238375" cy="514350"/>
          </a:xfrm>
          <a:prstGeom prst="rect">
            <a:avLst/>
          </a:prstGeom>
          <a:noFill/>
          <a:ln w="9525">
            <a:noFill/>
            <a:miter lim="800000"/>
            <a:headEnd/>
            <a:tailEnd/>
          </a:ln>
          <a:effectLst/>
        </p:spPr>
      </p:pic>
      <p:pic>
        <p:nvPicPr>
          <p:cNvPr id="20484" name="Picture 4"/>
          <p:cNvPicPr>
            <a:picLocks noChangeAspect="1" noChangeArrowheads="1"/>
          </p:cNvPicPr>
          <p:nvPr/>
        </p:nvPicPr>
        <p:blipFill>
          <a:blip r:embed="rId4" cstate="print"/>
          <a:srcRect/>
          <a:stretch>
            <a:fillRect/>
          </a:stretch>
        </p:blipFill>
        <p:spPr bwMode="auto">
          <a:xfrm>
            <a:off x="2571736" y="4357694"/>
            <a:ext cx="2981325" cy="523875"/>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normAutofit lnSpcReduction="10000"/>
          </a:bodyPr>
          <a:lstStyle/>
          <a:p>
            <a:pPr algn="just">
              <a:buNone/>
            </a:pPr>
            <a:r>
              <a:rPr lang="ro-RO" sz="1800" dirty="0" smtClean="0">
                <a:latin typeface="Calibri" pitchFamily="34" charset="0"/>
                <a:cs typeface="Calibri" pitchFamily="34" charset="0"/>
              </a:rPr>
              <a:t>Daca privim graficul distribuției binomiale, dreptunghiul corespunzător lui Y=5 in roșu</a:t>
            </a:r>
            <a:r>
              <a:rPr lang="en-GB" sz="1800" dirty="0" smtClean="0">
                <a:latin typeface="Calibri" pitchFamily="34" charset="0"/>
                <a:cs typeface="Calibri" pitchFamily="34" charset="0"/>
              </a:rPr>
              <a:t>,</a:t>
            </a:r>
          </a:p>
          <a:p>
            <a:pPr algn="just">
              <a:buNone/>
            </a:pPr>
            <a:r>
              <a:rPr lang="vi-VN" sz="1800" dirty="0" smtClean="0">
                <a:latin typeface="Calibri" pitchFamily="34" charset="0"/>
                <a:cs typeface="Calibri" pitchFamily="34" charset="0"/>
              </a:rPr>
              <a:t>ar trebui să vedem că vom beneficia de o anumită corecție pentru faptul că suntem</a:t>
            </a:r>
          </a:p>
          <a:p>
            <a:pPr algn="just">
              <a:buNone/>
            </a:pPr>
            <a:r>
              <a:rPr lang="vi-VN" sz="1800" dirty="0" smtClean="0">
                <a:latin typeface="Calibri" pitchFamily="34" charset="0"/>
                <a:cs typeface="Calibri" pitchFamily="34" charset="0"/>
              </a:rPr>
              <a:t>folosind o distribuție continuă pentru a aproxima o distribuție discretă</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ar trebui să vedem că vom beneficia de o anumită corecție pentru faptul că</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folosi</a:t>
            </a:r>
            <a:r>
              <a:rPr lang="en-GB" sz="1800" dirty="0" smtClean="0">
                <a:latin typeface="Calibri" pitchFamily="34" charset="0"/>
                <a:cs typeface="Calibri" pitchFamily="34" charset="0"/>
              </a:rPr>
              <a:t>m</a:t>
            </a:r>
            <a:r>
              <a:rPr lang="vi-VN" sz="1800" dirty="0" smtClean="0">
                <a:latin typeface="Calibri" pitchFamily="34" charset="0"/>
                <a:cs typeface="Calibri" pitchFamily="34" charset="0"/>
              </a:rPr>
              <a:t> o distribuție continuă pentru a aproxima o distribuție discretă</a:t>
            </a:r>
            <a:endParaRPr lang="ro-RO"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În mod specific, se pare că</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dreptunghiul Y = 5 include cu adevărat orice Y mai mare de 4,5 dar mai mic de 5,5. Acesta este:</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O astfel de ajustare se numește o "corecție de continuitate". După ce am făcut corecția de continuitate, calculul se reduce la un calcul normal de probabilitate:</a:t>
            </a: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a:p>
            <a:pPr algn="just">
              <a:buNone/>
            </a:pPr>
            <a:endParaRPr lang="ro-RO" sz="1800" dirty="0" smtClean="0">
              <a:latin typeface="Calibri" pitchFamily="34" charset="0"/>
              <a:cs typeface="Calibri" pitchFamily="34" charset="0"/>
            </a:endParaRPr>
          </a:p>
        </p:txBody>
      </p:sp>
      <p:pic>
        <p:nvPicPr>
          <p:cNvPr id="20485" name="Picture 5"/>
          <p:cNvPicPr>
            <a:picLocks noChangeAspect="1" noChangeArrowheads="1"/>
          </p:cNvPicPr>
          <p:nvPr/>
        </p:nvPicPr>
        <p:blipFill>
          <a:blip r:embed="rId2" cstate="print"/>
          <a:srcRect/>
          <a:stretch>
            <a:fillRect/>
          </a:stretch>
        </p:blipFill>
        <p:spPr bwMode="auto">
          <a:xfrm>
            <a:off x="2928926" y="1142984"/>
            <a:ext cx="3357586" cy="2196420"/>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cstate="print"/>
          <a:srcRect/>
          <a:stretch>
            <a:fillRect/>
          </a:stretch>
        </p:blipFill>
        <p:spPr bwMode="auto">
          <a:xfrm>
            <a:off x="4283968" y="5301208"/>
            <a:ext cx="2238375" cy="266700"/>
          </a:xfrm>
          <a:prstGeom prst="rect">
            <a:avLst/>
          </a:prstGeom>
          <a:noFill/>
          <a:ln w="9525">
            <a:noFill/>
            <a:miter lim="800000"/>
            <a:headEnd/>
            <a:tailEnd/>
          </a:ln>
          <a:effectLst/>
        </p:spPr>
      </p:pic>
    </p:spTree>
    <p:extLst>
      <p:ext uri="{BB962C8B-B14F-4D97-AF65-F5344CB8AC3E}">
        <p14:creationId xmlns="" xmlns:p14="http://schemas.microsoft.com/office/powerpoint/2010/main" val="17063880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800" dirty="0">
                <a:hlinkClick r:id="rId2"/>
              </a:rPr>
              <a:t>http://www.ase.ro/upcpr/profesori/1825/UI5-Seii%20de%20distr.ind.tend.centr._</a:t>
            </a:r>
            <a:r>
              <a:rPr lang="en-GB" sz="1800" dirty="0" smtClean="0">
                <a:hlinkClick r:id="rId2"/>
              </a:rPr>
              <a:t>1.pdf</a:t>
            </a:r>
            <a:endParaRPr lang="en-GB" sz="1800" dirty="0" smtClean="0"/>
          </a:p>
          <a:p>
            <a:endParaRPr lang="en-GB" sz="1800" dirty="0" smtClean="0"/>
          </a:p>
          <a:p>
            <a:r>
              <a:rPr lang="en-GB" sz="1800" dirty="0">
                <a:hlinkClick r:id="rId3"/>
              </a:rPr>
              <a:t>http://</a:t>
            </a:r>
            <a:r>
              <a:rPr lang="en-GB" sz="1800" dirty="0" smtClean="0">
                <a:hlinkClick r:id="rId3"/>
              </a:rPr>
              <a:t>www.biblioteca-digitala.ase.ro/biblioteca/pagina2.asp?id=cap3</a:t>
            </a:r>
            <a:endParaRPr lang="en-GB" sz="1800" dirty="0" smtClean="0"/>
          </a:p>
          <a:p>
            <a:endParaRPr lang="en-GB" sz="1800" dirty="0"/>
          </a:p>
          <a:p>
            <a:r>
              <a:rPr lang="en-GB" sz="1800" dirty="0">
                <a:hlinkClick r:id="rId4"/>
              </a:rPr>
              <a:t>https://</a:t>
            </a:r>
            <a:r>
              <a:rPr lang="en-GB" sz="1800" dirty="0" smtClean="0">
                <a:hlinkClick r:id="rId4"/>
              </a:rPr>
              <a:t>www.masterprof.ro/files/Eftimie/curs_statistica.pdf</a:t>
            </a:r>
            <a:endParaRPr lang="en-GB" sz="1800" dirty="0" smtClean="0"/>
          </a:p>
          <a:p>
            <a:endParaRPr lang="en-GB" sz="1800" dirty="0"/>
          </a:p>
          <a:p>
            <a:r>
              <a:rPr lang="vi-VN" sz="1800" dirty="0"/>
              <a:t>M. Păun</a:t>
            </a:r>
            <a:r>
              <a:rPr lang="vi-VN" sz="1800" b="1" dirty="0"/>
              <a:t>, </a:t>
            </a:r>
            <a:r>
              <a:rPr lang="vi-VN" sz="1800" dirty="0"/>
              <a:t>Noțiuni de statistica aplicata cu exemple in R</a:t>
            </a:r>
            <a:r>
              <a:rPr lang="vi-VN" sz="1800" b="1" dirty="0"/>
              <a:t>, </a:t>
            </a:r>
            <a:r>
              <a:rPr lang="vi-VN" sz="1800" dirty="0"/>
              <a:t>Editura Matrix, 2016,  ISBN: 978-606-25-0278-2.</a:t>
            </a:r>
            <a:endParaRPr lang="en-GB" sz="1800" dirty="0"/>
          </a:p>
        </p:txBody>
      </p:sp>
      <p:sp>
        <p:nvSpPr>
          <p:cNvPr id="2" name="Title 1"/>
          <p:cNvSpPr>
            <a:spLocks noGrp="1"/>
          </p:cNvSpPr>
          <p:nvPr>
            <p:ph type="title"/>
          </p:nvPr>
        </p:nvSpPr>
        <p:spPr/>
        <p:txBody>
          <a:bodyPr/>
          <a:lstStyle/>
          <a:p>
            <a:r>
              <a:rPr lang="en-GB" dirty="0" err="1" smtClean="0"/>
              <a:t>Referinte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620688"/>
            <a:ext cx="6447501" cy="5420675"/>
          </a:xfrm>
        </p:spPr>
        <p:txBody>
          <a:bodyPr/>
          <a:lstStyle/>
          <a:p>
            <a:pPr lvl="0">
              <a:buNone/>
            </a:pPr>
            <a:r>
              <a:rPr lang="ro-RO" b="1" dirty="0" smtClean="0">
                <a:solidFill>
                  <a:schemeClr val="tx1"/>
                </a:solidFill>
              </a:rPr>
              <a:t>Introducere în statistică</a:t>
            </a:r>
          </a:p>
          <a:p>
            <a:pPr lvl="0">
              <a:buNone/>
            </a:pPr>
            <a:endParaRPr lang="ro-RO" dirty="0" smtClean="0">
              <a:solidFill>
                <a:schemeClr val="tx1"/>
              </a:solidFill>
            </a:endParaRPr>
          </a:p>
          <a:p>
            <a:r>
              <a:rPr lang="ro-RO" dirty="0" smtClean="0">
                <a:solidFill>
                  <a:schemeClr val="tx1"/>
                </a:solidFill>
              </a:rPr>
              <a:t>Populație și eșantion. </a:t>
            </a:r>
          </a:p>
          <a:p>
            <a:r>
              <a:rPr lang="ro-RO" dirty="0" smtClean="0">
                <a:solidFill>
                  <a:schemeClr val="tx1"/>
                </a:solidFill>
              </a:rPr>
              <a:t>Tipuri de statistică: de la descriere la generalizare</a:t>
            </a:r>
          </a:p>
          <a:p>
            <a:r>
              <a:rPr lang="ro-RO" dirty="0" smtClean="0">
                <a:solidFill>
                  <a:schemeClr val="tx1"/>
                </a:solidFill>
              </a:rPr>
              <a:t>Nevoia de probabilitate ca măsură a incertitudinii</a:t>
            </a:r>
          </a:p>
          <a:p>
            <a:r>
              <a:rPr lang="ro-RO" dirty="0" smtClean="0">
                <a:solidFill>
                  <a:schemeClr val="tx1"/>
                </a:solidFill>
              </a:rPr>
              <a:t>Surse de date </a:t>
            </a:r>
          </a:p>
          <a:p>
            <a:r>
              <a:rPr lang="ro-RO" dirty="0" smtClean="0">
                <a:solidFill>
                  <a:schemeClr val="tx1"/>
                </a:solidFill>
              </a:rPr>
              <a:t>Date observate versus date experimentale</a:t>
            </a:r>
          </a:p>
          <a:p>
            <a:r>
              <a:rPr lang="ro-RO" dirty="0" smtClean="0">
                <a:solidFill>
                  <a:schemeClr val="tx1"/>
                </a:solidFill>
              </a:rPr>
              <a:t>Tipuri de variabile</a:t>
            </a:r>
            <a:endParaRPr lang="ro-RO"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ro-RO" u="sng" dirty="0" smtClean="0">
                <a:solidFill>
                  <a:schemeClr val="tx1"/>
                </a:solidFill>
                <a:latin typeface="Calibri" pitchFamily="34" charset="0"/>
                <a:cs typeface="Calibri" pitchFamily="34" charset="0"/>
              </a:rPr>
              <a:t>Variabilele cantitative </a:t>
            </a:r>
            <a:r>
              <a:rPr lang="ro-RO" dirty="0" smtClean="0">
                <a:solidFill>
                  <a:schemeClr val="tx1"/>
                </a:solidFill>
                <a:latin typeface="Calibri" pitchFamily="34" charset="0"/>
                <a:cs typeface="Calibri" pitchFamily="34" charset="0"/>
              </a:rPr>
              <a:t>pot fi </a:t>
            </a:r>
            <a:r>
              <a:rPr lang="ro-RO" b="1" dirty="0" smtClean="0">
                <a:solidFill>
                  <a:schemeClr val="tx1"/>
                </a:solidFill>
                <a:latin typeface="Calibri" pitchFamily="34" charset="0"/>
                <a:cs typeface="Calibri" pitchFamily="34" charset="0"/>
              </a:rPr>
              <a:t>discrete sau continue.</a:t>
            </a:r>
          </a:p>
          <a:p>
            <a:pPr algn="just">
              <a:buNone/>
            </a:pPr>
            <a:endParaRPr lang="ro-RO" sz="1800" b="1"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Variabilele aleatoare discrete pot lua doar un număr de valori  posibile numărabil. Aceste valori posibile sunt, de obicei, considerate numere întregi, dar nu exclusiv. </a:t>
            </a:r>
          </a:p>
          <a:p>
            <a:pPr algn="just">
              <a:buNone/>
            </a:pPr>
            <a:r>
              <a:rPr lang="ro-RO" dirty="0" smtClean="0">
                <a:solidFill>
                  <a:schemeClr val="tx1"/>
                </a:solidFill>
                <a:latin typeface="Calibri" pitchFamily="34" charset="0"/>
                <a:cs typeface="Calibri" pitchFamily="34" charset="0"/>
              </a:rPr>
              <a:t>De exemplu, numărul de copii și numărul de greșeli sunt </a:t>
            </a:r>
            <a:r>
              <a:rPr lang="ro-RO" u="sng" dirty="0" smtClean="0">
                <a:solidFill>
                  <a:schemeClr val="tx1"/>
                </a:solidFill>
                <a:latin typeface="Calibri" pitchFamily="34" charset="0"/>
                <a:cs typeface="Calibri" pitchFamily="34" charset="0"/>
              </a:rPr>
              <a:t>variabile aleatorii discrete </a:t>
            </a:r>
            <a:r>
              <a:rPr lang="ro-RO" dirty="0" smtClean="0">
                <a:solidFill>
                  <a:schemeClr val="tx1"/>
                </a:solidFill>
                <a:latin typeface="Calibri" pitchFamily="34" charset="0"/>
                <a:cs typeface="Calibri" pitchFamily="34" charset="0"/>
              </a:rPr>
              <a:t>care iau doar valori întregi, dar punctajul într-un test unde se acordă „jumătate” de puncte este o </a:t>
            </a:r>
            <a:r>
              <a:rPr lang="ro-RO" u="sng" dirty="0" smtClean="0">
                <a:solidFill>
                  <a:schemeClr val="tx1"/>
                </a:solidFill>
                <a:latin typeface="Calibri" pitchFamily="34" charset="0"/>
                <a:cs typeface="Calibri" pitchFamily="34" charset="0"/>
              </a:rPr>
              <a:t>variabilă cantitativă discretă</a:t>
            </a:r>
            <a:r>
              <a:rPr lang="ro-RO" dirty="0" smtClean="0">
                <a:solidFill>
                  <a:schemeClr val="tx1"/>
                </a:solidFill>
                <a:latin typeface="Calibri" pitchFamily="34" charset="0"/>
                <a:cs typeface="Calibri" pitchFamily="34" charset="0"/>
              </a:rPr>
              <a:t> care poate prelua valori non-întregi.</a:t>
            </a:r>
          </a:p>
          <a:p>
            <a:pPr algn="just">
              <a:buNone/>
            </a:pPr>
            <a:r>
              <a:rPr lang="ro-RO" dirty="0" smtClean="0">
                <a:solidFill>
                  <a:schemeClr val="tx1"/>
                </a:solidFill>
                <a:latin typeface="Calibri" pitchFamily="34" charset="0"/>
                <a:cs typeface="Calibri" pitchFamily="34" charset="0"/>
              </a:rPr>
              <a:t> Se pot lua variabile aleatorii continue orice valoare peste o scară continuă. De exemplu, </a:t>
            </a:r>
            <a:r>
              <a:rPr lang="ro-RO" i="1" dirty="0" smtClean="0">
                <a:solidFill>
                  <a:schemeClr val="tx1"/>
                </a:solidFill>
                <a:latin typeface="Calibri" pitchFamily="34" charset="0"/>
                <a:cs typeface="Calibri" pitchFamily="34" charset="0"/>
              </a:rPr>
              <a:t>timpul de supraviețuire și înălțimea </a:t>
            </a:r>
            <a:r>
              <a:rPr lang="ro-RO" dirty="0" smtClean="0">
                <a:solidFill>
                  <a:schemeClr val="tx1"/>
                </a:solidFill>
                <a:latin typeface="Calibri" pitchFamily="34" charset="0"/>
                <a:cs typeface="Calibri" pitchFamily="34" charset="0"/>
              </a:rPr>
              <a:t>sunt variabile aleatorii continue. Adesea, variabile aleatorii continue sunt rotunjite la cel mai apropiat număr întreg, dar ele sunt încă considerate a fi continue variabile dacă există o scară continuă. Vârsta este un bun exemplu de acest fel.</a:t>
            </a:r>
          </a:p>
          <a:p>
            <a:pPr algn="just">
              <a:buNone/>
            </a:pPr>
            <a:endParaRPr lang="ro-RO" sz="1800" b="1" dirty="0">
              <a:solidFill>
                <a:schemeClr val="tx1"/>
              </a:solidFill>
              <a:latin typeface="Calibri" pitchFamily="34" charset="0"/>
              <a:cs typeface="Calibri" pitchFamily="34"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457200" y="228600"/>
            <a:ext cx="5943600" cy="990600"/>
          </a:xfrm>
        </p:spPr>
        <p:txBody>
          <a:bodyPr/>
          <a:lstStyle/>
          <a:p>
            <a:pPr algn="ctr" eaLnBrk="1" hangingPunct="1"/>
            <a:r>
              <a:rPr lang="ro-RO" altLang="en-US" smtClean="0">
                <a:latin typeface="+mn-lt"/>
              </a:rPr>
              <a:t>Populație vs Eșantion</a:t>
            </a:r>
          </a:p>
        </p:txBody>
      </p:sp>
      <p:sp>
        <p:nvSpPr>
          <p:cNvPr id="7" name="Oval 3"/>
          <p:cNvSpPr>
            <a:spLocks noChangeArrowheads="1"/>
          </p:cNvSpPr>
          <p:nvPr/>
        </p:nvSpPr>
        <p:spPr bwMode="auto">
          <a:xfrm>
            <a:off x="571500" y="2438400"/>
            <a:ext cx="2857500" cy="2819400"/>
          </a:xfrm>
          <a:prstGeom prst="ellipse">
            <a:avLst/>
          </a:prstGeom>
          <a:noFill/>
          <a:ln w="31750">
            <a:solidFill>
              <a:schemeClr val="tx1"/>
            </a:solidFill>
            <a:miter lim="800000"/>
            <a:headEnd/>
            <a:tailEnd/>
          </a:ln>
        </p:spPr>
        <p:txBody>
          <a:bodyPr wrap="none" anchor="ctr"/>
          <a:lstStyle/>
          <a:p>
            <a:pPr algn="ctr" eaLnBrk="1" hangingPunct="1"/>
            <a:endParaRPr lang="ro-RO" altLang="en-US"/>
          </a:p>
        </p:txBody>
      </p:sp>
      <p:sp>
        <p:nvSpPr>
          <p:cNvPr id="8" name="Oval 4"/>
          <p:cNvSpPr>
            <a:spLocks noChangeArrowheads="1"/>
          </p:cNvSpPr>
          <p:nvPr/>
        </p:nvSpPr>
        <p:spPr bwMode="auto">
          <a:xfrm>
            <a:off x="3746500" y="2362200"/>
            <a:ext cx="2857500" cy="2895600"/>
          </a:xfrm>
          <a:prstGeom prst="ellipse">
            <a:avLst/>
          </a:prstGeom>
          <a:noFill/>
          <a:ln w="31750">
            <a:solidFill>
              <a:schemeClr val="bg2"/>
            </a:solidFill>
            <a:miter lim="800000"/>
            <a:headEnd/>
            <a:tailEnd/>
          </a:ln>
        </p:spPr>
        <p:txBody>
          <a:bodyPr wrap="none" anchor="ctr"/>
          <a:lstStyle/>
          <a:p>
            <a:pPr algn="ctr" eaLnBrk="1" hangingPunct="1"/>
            <a:endParaRPr lang="ro-RO" altLang="en-US"/>
          </a:p>
        </p:txBody>
      </p:sp>
      <p:sp>
        <p:nvSpPr>
          <p:cNvPr id="9" name="Text Box 5"/>
          <p:cNvSpPr txBox="1">
            <a:spLocks noChangeArrowheads="1"/>
          </p:cNvSpPr>
          <p:nvPr/>
        </p:nvSpPr>
        <p:spPr bwMode="auto">
          <a:xfrm>
            <a:off x="1421213" y="1884904"/>
            <a:ext cx="1657350" cy="954107"/>
          </a:xfrm>
          <a:prstGeom prst="rect">
            <a:avLst/>
          </a:prstGeom>
          <a:noFill/>
          <a:ln w="9525">
            <a:noFill/>
            <a:miter lim="800000"/>
            <a:headEnd/>
            <a:tailEnd/>
          </a:ln>
        </p:spPr>
        <p:txBody>
          <a:bodyPr>
            <a:spAutoFit/>
          </a:bodyPr>
          <a:lstStyle/>
          <a:p>
            <a:pPr algn="ctr" eaLnBrk="1" hangingPunct="1">
              <a:spcBef>
                <a:spcPct val="50000"/>
              </a:spcBef>
            </a:pPr>
            <a:r>
              <a:rPr lang="ro-RO" altLang="en-US" sz="2800" b="1" dirty="0" err="1" smtClean="0"/>
              <a:t>Populatie</a:t>
            </a:r>
            <a:endParaRPr lang="ro-RO" altLang="en-US" sz="2800" b="1" dirty="0"/>
          </a:p>
        </p:txBody>
      </p:sp>
      <p:sp>
        <p:nvSpPr>
          <p:cNvPr id="10" name="Text Box 6"/>
          <p:cNvSpPr txBox="1">
            <a:spLocks noChangeArrowheads="1"/>
          </p:cNvSpPr>
          <p:nvPr/>
        </p:nvSpPr>
        <p:spPr bwMode="auto">
          <a:xfrm>
            <a:off x="4572000" y="1905001"/>
            <a:ext cx="1485900" cy="954107"/>
          </a:xfrm>
          <a:prstGeom prst="rect">
            <a:avLst/>
          </a:prstGeom>
          <a:noFill/>
          <a:ln w="9525">
            <a:noFill/>
            <a:miter lim="800000"/>
            <a:headEnd/>
            <a:tailEnd/>
          </a:ln>
        </p:spPr>
        <p:txBody>
          <a:bodyPr>
            <a:spAutoFit/>
          </a:bodyPr>
          <a:lstStyle/>
          <a:p>
            <a:pPr algn="ctr" eaLnBrk="1" hangingPunct="1">
              <a:spcBef>
                <a:spcPct val="50000"/>
              </a:spcBef>
            </a:pPr>
            <a:r>
              <a:rPr lang="ro-RO" altLang="en-US" sz="2800" b="1" dirty="0" err="1" smtClean="0">
                <a:solidFill>
                  <a:srgbClr val="FF0000"/>
                </a:solidFill>
              </a:rPr>
              <a:t>Esantion</a:t>
            </a:r>
            <a:endParaRPr lang="ro-RO" altLang="en-US" sz="2800" b="1" dirty="0">
              <a:solidFill>
                <a:srgbClr val="FF0000"/>
              </a:solidFill>
            </a:endParaRPr>
          </a:p>
        </p:txBody>
      </p:sp>
      <p:sp>
        <p:nvSpPr>
          <p:cNvPr id="11" name="Text Box 7"/>
          <p:cNvSpPr txBox="1">
            <a:spLocks noChangeArrowheads="1"/>
          </p:cNvSpPr>
          <p:nvPr/>
        </p:nvSpPr>
        <p:spPr bwMode="auto">
          <a:xfrm>
            <a:off x="342900" y="5410201"/>
            <a:ext cx="3143250" cy="1015663"/>
          </a:xfrm>
          <a:prstGeom prst="rect">
            <a:avLst/>
          </a:prstGeom>
          <a:noFill/>
          <a:ln w="9525">
            <a:noFill/>
            <a:miter lim="800000"/>
            <a:headEnd/>
            <a:tailEnd/>
          </a:ln>
        </p:spPr>
        <p:txBody>
          <a:bodyPr>
            <a:spAutoFit/>
          </a:bodyPr>
          <a:lstStyle/>
          <a:p>
            <a:pPr algn="ctr">
              <a:spcBef>
                <a:spcPct val="50000"/>
              </a:spcBef>
            </a:pPr>
            <a:r>
              <a:rPr lang="ro-RO" altLang="en-US" sz="2000" dirty="0" smtClean="0"/>
              <a:t>Toate elementele sau persoanele despre care doriți să trageți concluzii</a:t>
            </a:r>
            <a:endParaRPr lang="ro-RO" altLang="en-US" sz="2000" b="1" dirty="0"/>
          </a:p>
        </p:txBody>
      </p:sp>
      <p:sp>
        <p:nvSpPr>
          <p:cNvPr id="12" name="Text Box 8"/>
          <p:cNvSpPr txBox="1">
            <a:spLocks noChangeArrowheads="1"/>
          </p:cNvSpPr>
          <p:nvPr/>
        </p:nvSpPr>
        <p:spPr bwMode="auto">
          <a:xfrm>
            <a:off x="4000500" y="5410201"/>
            <a:ext cx="2628900" cy="1015663"/>
          </a:xfrm>
          <a:prstGeom prst="rect">
            <a:avLst/>
          </a:prstGeom>
          <a:noFill/>
          <a:ln w="9525">
            <a:noFill/>
            <a:miter lim="800000"/>
            <a:headEnd/>
            <a:tailEnd/>
          </a:ln>
        </p:spPr>
        <p:txBody>
          <a:bodyPr>
            <a:spAutoFit/>
          </a:bodyPr>
          <a:lstStyle/>
          <a:p>
            <a:pPr algn="ctr">
              <a:spcBef>
                <a:spcPct val="50000"/>
              </a:spcBef>
            </a:pPr>
            <a:r>
              <a:rPr lang="ro-RO" altLang="en-US" sz="2000" smtClean="0"/>
              <a:t>O parte din populația de obiecte sau persoane fizice</a:t>
            </a:r>
            <a:endParaRPr lang="ro-RO" altLang="en-US" sz="2000"/>
          </a:p>
        </p:txBody>
      </p:sp>
      <p:pic>
        <p:nvPicPr>
          <p:cNvPr id="13" name="Picture 9"/>
          <p:cNvPicPr>
            <a:picLocks noChangeArrowheads="1"/>
          </p:cNvPicPr>
          <p:nvPr/>
        </p:nvPicPr>
        <p:blipFill>
          <a:blip r:embed="rId2" cstate="print"/>
          <a:srcRect/>
          <a:stretch>
            <a:fillRect/>
          </a:stretch>
        </p:blipFill>
        <p:spPr bwMode="auto">
          <a:xfrm>
            <a:off x="1200150" y="2819400"/>
            <a:ext cx="1943100" cy="2438400"/>
          </a:xfrm>
          <a:prstGeom prst="rect">
            <a:avLst/>
          </a:prstGeom>
          <a:noFill/>
          <a:ln w="12700">
            <a:noFill/>
            <a:miter lim="800000"/>
            <a:headEnd/>
            <a:tailEnd/>
          </a:ln>
        </p:spPr>
      </p:pic>
      <p:pic>
        <p:nvPicPr>
          <p:cNvPr id="14" name="Picture 10"/>
          <p:cNvPicPr>
            <a:picLocks noChangeArrowheads="1"/>
          </p:cNvPicPr>
          <p:nvPr/>
        </p:nvPicPr>
        <p:blipFill>
          <a:blip r:embed="rId3" cstate="print"/>
          <a:srcRect/>
          <a:stretch>
            <a:fillRect/>
          </a:stretch>
        </p:blipFill>
        <p:spPr bwMode="auto">
          <a:xfrm>
            <a:off x="4174067" y="2686755"/>
            <a:ext cx="1943100" cy="24384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035"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44036" name="Text Box 7"/>
          <p:cNvSpPr txBox="1">
            <a:spLocks noChangeArrowheads="1"/>
          </p:cNvSpPr>
          <p:nvPr/>
        </p:nvSpPr>
        <p:spPr bwMode="auto">
          <a:xfrm>
            <a:off x="457200" y="962026"/>
            <a:ext cx="8686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latin typeface="Calibri" pitchFamily="34" charset="0"/>
              <a:cs typeface="Calibri" pitchFamily="34" charset="0"/>
            </a:endParaRPr>
          </a:p>
          <a:p>
            <a:pPr eaLnBrk="1" hangingPunct="1"/>
            <a:r>
              <a:rPr lang="vi-VN" altLang="en-US" dirty="0" smtClean="0">
                <a:latin typeface="Calibri" pitchFamily="34" charset="0"/>
                <a:cs typeface="Calibri" pitchFamily="34" charset="0"/>
              </a:rPr>
              <a:t>Un a</a:t>
            </a:r>
            <a:r>
              <a:rPr lang="en-US" altLang="en-US" dirty="0" smtClean="0">
                <a:latin typeface="Calibri" pitchFamily="34" charset="0"/>
                <a:cs typeface="Calibri" pitchFamily="34" charset="0"/>
              </a:rPr>
              <a:t>gent</a:t>
            </a:r>
            <a:r>
              <a:rPr lang="vi-VN" altLang="en-US" dirty="0" smtClean="0">
                <a:latin typeface="Calibri" pitchFamily="34" charset="0"/>
                <a:cs typeface="Calibri" pitchFamily="34" charset="0"/>
              </a:rPr>
              <a:t> imobiliar constată din datele </a:t>
            </a:r>
            <a:r>
              <a:rPr lang="en-US" altLang="en-US" dirty="0" smtClean="0">
                <a:latin typeface="Calibri" pitchFamily="34" charset="0"/>
                <a:cs typeface="Calibri" pitchFamily="34" charset="0"/>
              </a:rPr>
              <a:t>a </a:t>
            </a:r>
            <a:r>
              <a:rPr lang="vi-VN" altLang="en-US" dirty="0" smtClean="0">
                <a:latin typeface="Calibri" pitchFamily="34" charset="0"/>
                <a:cs typeface="Calibri" pitchFamily="34" charset="0"/>
              </a:rPr>
              <a:t>350 vânzări recente, că prețul mediu a fost de $175.000 cu o deviere standard de $55.000. Dimensiunea caselor (în picioare pătrate) în medie 2100 sq. ft cu o deviere standard de 650 sq. ft.</a:t>
            </a:r>
            <a:endParaRPr lang="en-US" altLang="en-US" dirty="0" smtClean="0">
              <a:latin typeface="Calibri" pitchFamily="34" charset="0"/>
              <a:cs typeface="Calibri" pitchFamily="34" charset="0"/>
            </a:endParaRPr>
          </a:p>
          <a:p>
            <a:pPr eaLnBrk="1" hangingPunct="1"/>
            <a:endParaRPr lang="en-US" altLang="en-US" dirty="0">
              <a:latin typeface="Calibri" pitchFamily="34" charset="0"/>
              <a:cs typeface="Calibri" pitchFamily="34" charset="0"/>
            </a:endParaRPr>
          </a:p>
          <a:p>
            <a:pPr eaLnBrk="1" hangingPunct="1"/>
            <a:r>
              <a:rPr lang="vi-VN" altLang="en-US" dirty="0" smtClean="0">
                <a:latin typeface="Calibri" pitchFamily="34" charset="0"/>
                <a:cs typeface="Calibri" pitchFamily="34" charset="0"/>
              </a:rPr>
              <a:t>Ce este mai neobișnuit, o casă în acest oraș care costă $340.000, sau un</a:t>
            </a:r>
            <a:r>
              <a:rPr lang="en-US" altLang="en-US" dirty="0" smtClean="0">
                <a:latin typeface="Calibri" pitchFamily="34" charset="0"/>
                <a:cs typeface="Calibri" pitchFamily="34" charset="0"/>
              </a:rPr>
              <a:t>a de </a:t>
            </a:r>
            <a:r>
              <a:rPr lang="en-US" altLang="en-US" dirty="0" err="1" smtClean="0">
                <a:latin typeface="Calibri" pitchFamily="34" charset="0"/>
                <a:cs typeface="Calibri" pitchFamily="34" charset="0"/>
              </a:rPr>
              <a:t>dimensiune</a:t>
            </a:r>
            <a:r>
              <a:rPr lang="vi-VN" altLang="en-US" dirty="0" smtClean="0">
                <a:latin typeface="Calibri" pitchFamily="34" charset="0"/>
                <a:cs typeface="Calibri" pitchFamily="34" charset="0"/>
              </a:rPr>
              <a:t> 5000 sq. ft?</a:t>
            </a:r>
            <a:endParaRPr lang="en-US" altLang="en-US" dirty="0">
              <a:latin typeface="Calibri" pitchFamily="34" charset="0"/>
              <a:cs typeface="Calibri" pitchFamily="34" charset="0"/>
            </a:endParaRPr>
          </a:p>
        </p:txBody>
      </p:sp>
      <p:sp>
        <p:nvSpPr>
          <p:cNvPr id="44037" name="Text Box 6"/>
          <p:cNvSpPr txBox="1">
            <a:spLocks noChangeArrowheads="1"/>
          </p:cNvSpPr>
          <p:nvPr/>
        </p:nvSpPr>
        <p:spPr bwMode="auto">
          <a:xfrm>
            <a:off x="304801" y="152400"/>
            <a:ext cx="28953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err="1" smtClean="0">
                <a:solidFill>
                  <a:srgbClr val="00B050"/>
                </a:solidFill>
              </a:rPr>
              <a:t>Standardizare</a:t>
            </a:r>
            <a:endParaRPr lang="en-US" altLang="en-US" sz="3200" b="1" dirty="0">
              <a:solidFill>
                <a:srgbClr val="00B050"/>
              </a:solidFill>
            </a:endParaRPr>
          </a:p>
        </p:txBody>
      </p:sp>
    </p:spTree>
    <p:extLst>
      <p:ext uri="{BB962C8B-B14F-4D97-AF65-F5344CB8AC3E}">
        <p14:creationId xmlns:p14="http://schemas.microsoft.com/office/powerpoint/2010/main" xmlns="" val="127219135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149"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150" name="Text Box 7"/>
          <p:cNvSpPr txBox="1">
            <a:spLocks noChangeArrowheads="1"/>
          </p:cNvSpPr>
          <p:nvPr/>
        </p:nvSpPr>
        <p:spPr bwMode="auto">
          <a:xfrm>
            <a:off x="286378" y="962025"/>
            <a:ext cx="8462086"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en-US" dirty="0" smtClean="0">
                <a:latin typeface="Calibri" pitchFamily="34" charset="0"/>
                <a:cs typeface="Calibri" pitchFamily="34" charset="0"/>
              </a:rPr>
              <a:t>Convertim ambele valori la z-scoruri și comparam care este mai extremă.</a:t>
            </a:r>
          </a:p>
          <a:p>
            <a:pPr eaLnBrk="1" hangingPunct="1"/>
            <a:endParaRPr lang="ro-RO" altLang="en-US" dirty="0" smtClean="0">
              <a:latin typeface="Calibri" pitchFamily="34" charset="0"/>
              <a:cs typeface="Calibri" pitchFamily="34" charset="0"/>
            </a:endParaRPr>
          </a:p>
          <a:p>
            <a:pPr eaLnBrk="1" hangingPunct="1"/>
            <a:r>
              <a:rPr lang="ro-RO" altLang="en-US" dirty="0" smtClean="0">
                <a:latin typeface="Calibri" pitchFamily="34" charset="0"/>
                <a:cs typeface="Calibri" pitchFamily="34" charset="0"/>
              </a:rPr>
              <a:t>Pentru casa cu valoarea $340,000 :</a:t>
            </a:r>
          </a:p>
          <a:p>
            <a:pPr eaLnBrk="1" hangingPunct="1"/>
            <a:endParaRPr lang="ro-RO" altLang="en-US" dirty="0" smtClean="0">
              <a:latin typeface="Calibri" pitchFamily="34" charset="0"/>
              <a:cs typeface="Calibri" pitchFamily="34" charset="0"/>
            </a:endParaRPr>
          </a:p>
          <a:p>
            <a:pPr eaLnBrk="1" hangingPunct="1"/>
            <a:endParaRPr lang="ro-RO" altLang="en-US" dirty="0" smtClean="0">
              <a:latin typeface="Calibri" pitchFamily="34" charset="0"/>
              <a:cs typeface="Calibri" pitchFamily="34" charset="0"/>
            </a:endParaRPr>
          </a:p>
          <a:p>
            <a:pPr eaLnBrk="1" hangingPunct="1"/>
            <a:endParaRPr lang="ro-RO" altLang="en-US" dirty="0" smtClean="0">
              <a:latin typeface="Calibri" pitchFamily="34" charset="0"/>
              <a:cs typeface="Calibri" pitchFamily="34" charset="0"/>
            </a:endParaRPr>
          </a:p>
          <a:p>
            <a:pPr eaLnBrk="1" hangingPunct="1"/>
            <a:r>
              <a:rPr lang="ro-RO" altLang="en-US" dirty="0" smtClean="0">
                <a:latin typeface="Calibri" pitchFamily="34" charset="0"/>
                <a:cs typeface="Calibri" pitchFamily="34" charset="0"/>
              </a:rPr>
              <a:t>Pentru casa de dimensiune 5000 </a:t>
            </a:r>
            <a:r>
              <a:rPr lang="ro-RO" altLang="en-US" dirty="0" err="1" smtClean="0">
                <a:latin typeface="Calibri" pitchFamily="34" charset="0"/>
                <a:cs typeface="Calibri" pitchFamily="34" charset="0"/>
              </a:rPr>
              <a:t>sq</a:t>
            </a:r>
            <a:r>
              <a:rPr lang="ro-RO" altLang="en-US" dirty="0" smtClean="0">
                <a:latin typeface="Calibri" pitchFamily="34" charset="0"/>
                <a:cs typeface="Calibri" pitchFamily="34" charset="0"/>
              </a:rPr>
              <a:t>. </a:t>
            </a:r>
            <a:r>
              <a:rPr lang="ro-RO" altLang="en-US" dirty="0" err="1" smtClean="0">
                <a:latin typeface="Calibri" pitchFamily="34" charset="0"/>
                <a:cs typeface="Calibri" pitchFamily="34" charset="0"/>
              </a:rPr>
              <a:t>ft</a:t>
            </a:r>
            <a:r>
              <a:rPr lang="ro-RO" altLang="en-US" dirty="0" smtClean="0">
                <a:latin typeface="Calibri" pitchFamily="34" charset="0"/>
                <a:cs typeface="Calibri" pitchFamily="34" charset="0"/>
              </a:rPr>
              <a:t>.</a:t>
            </a:r>
          </a:p>
          <a:p>
            <a:pPr eaLnBrk="1" hangingPunct="1"/>
            <a:endParaRPr lang="ro-RO" altLang="en-US" dirty="0" smtClean="0">
              <a:latin typeface="Calibri" pitchFamily="34" charset="0"/>
              <a:cs typeface="Calibri" pitchFamily="34" charset="0"/>
            </a:endParaRPr>
          </a:p>
          <a:p>
            <a:pPr eaLnBrk="1" hangingPunct="1"/>
            <a:endParaRPr lang="ro-RO" altLang="en-US" dirty="0" smtClean="0">
              <a:latin typeface="Calibri" pitchFamily="34" charset="0"/>
              <a:cs typeface="Calibri" pitchFamily="34" charset="0"/>
            </a:endParaRPr>
          </a:p>
          <a:p>
            <a:pPr eaLnBrk="1" hangingPunct="1"/>
            <a:r>
              <a:rPr lang="ro-RO" altLang="en-US" dirty="0" smtClean="0">
                <a:latin typeface="Calibri" pitchFamily="34" charset="0"/>
                <a:cs typeface="Calibri" pitchFamily="34" charset="0"/>
              </a:rPr>
              <a:t>Deoarece scorul z de 4,46 este la un număr mai mare de devieri standard mai departe de media sa, aceasta este valoarea mai extremă. Prin urmare casa de dimensiune 5000 </a:t>
            </a:r>
            <a:r>
              <a:rPr lang="ro-RO" altLang="en-US" dirty="0" err="1" smtClean="0">
                <a:latin typeface="Calibri" pitchFamily="34" charset="0"/>
                <a:cs typeface="Calibri" pitchFamily="34" charset="0"/>
              </a:rPr>
              <a:t>sq</a:t>
            </a:r>
            <a:r>
              <a:rPr lang="ro-RO" altLang="en-US" dirty="0" smtClean="0">
                <a:latin typeface="Calibri" pitchFamily="34" charset="0"/>
                <a:cs typeface="Calibri" pitchFamily="34" charset="0"/>
              </a:rPr>
              <a:t>. </a:t>
            </a:r>
            <a:r>
              <a:rPr lang="ro-RO" altLang="en-US" dirty="0" err="1" smtClean="0">
                <a:latin typeface="Calibri" pitchFamily="34" charset="0"/>
                <a:cs typeface="Calibri" pitchFamily="34" charset="0"/>
              </a:rPr>
              <a:t>ft</a:t>
            </a:r>
            <a:r>
              <a:rPr lang="ro-RO" altLang="en-US" dirty="0" smtClean="0">
                <a:latin typeface="Calibri" pitchFamily="34" charset="0"/>
                <a:cs typeface="Calibri" pitchFamily="34" charset="0"/>
              </a:rPr>
              <a:t>. este mai neobișnuita. </a:t>
            </a:r>
          </a:p>
        </p:txBody>
      </p:sp>
      <p:sp>
        <p:nvSpPr>
          <p:cNvPr id="6151" name="Text Box 6"/>
          <p:cNvSpPr txBox="1">
            <a:spLocks noChangeArrowheads="1"/>
          </p:cNvSpPr>
          <p:nvPr/>
        </p:nvSpPr>
        <p:spPr bwMode="auto">
          <a:xfrm>
            <a:off x="304801" y="152400"/>
            <a:ext cx="28953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err="1" smtClean="0">
                <a:solidFill>
                  <a:srgbClr val="00B050"/>
                </a:solidFill>
              </a:rPr>
              <a:t>Standardizare</a:t>
            </a:r>
            <a:endParaRPr lang="en-US" altLang="en-US" sz="3200" b="1" dirty="0">
              <a:solidFill>
                <a:srgbClr val="00B050"/>
              </a:solidFill>
            </a:endParaRPr>
          </a:p>
        </p:txBody>
      </p:sp>
      <p:graphicFrame>
        <p:nvGraphicFramePr>
          <p:cNvPr id="6146" name="Object 2"/>
          <p:cNvGraphicFramePr>
            <a:graphicFrameLocks noChangeAspect="1"/>
          </p:cNvGraphicFramePr>
          <p:nvPr/>
        </p:nvGraphicFramePr>
        <p:xfrm>
          <a:off x="1647722" y="2428581"/>
          <a:ext cx="4239357" cy="865187"/>
        </p:xfrm>
        <a:graphic>
          <a:graphicData uri="http://schemas.openxmlformats.org/presentationml/2006/ole">
            <p:oleObj spid="_x0000_s1026" name="Equation" r:id="rId4" imgW="2362200" imgH="444500" progId="">
              <p:embed/>
            </p:oleObj>
          </a:graphicData>
        </a:graphic>
      </p:graphicFrame>
      <p:graphicFrame>
        <p:nvGraphicFramePr>
          <p:cNvPr id="6147" name="Object 3"/>
          <p:cNvGraphicFramePr>
            <a:graphicFrameLocks noChangeAspect="1"/>
          </p:cNvGraphicFramePr>
          <p:nvPr/>
        </p:nvGraphicFramePr>
        <p:xfrm>
          <a:off x="4390293" y="3957640"/>
          <a:ext cx="3670789" cy="815975"/>
        </p:xfrm>
        <a:graphic>
          <a:graphicData uri="http://schemas.openxmlformats.org/presentationml/2006/ole">
            <p:oleObj spid="_x0000_s1027" name="Equation" r:id="rId5" imgW="2044700" imgH="419100" progId="">
              <p:embed/>
            </p:oleObj>
          </a:graphicData>
        </a:graphic>
      </p:graphicFrame>
    </p:spTree>
    <p:extLst>
      <p:ext uri="{BB962C8B-B14F-4D97-AF65-F5344CB8AC3E}">
        <p14:creationId xmlns:p14="http://schemas.microsoft.com/office/powerpoint/2010/main" xmlns="" val="136528342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0419"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0420" name="Text Box 6"/>
          <p:cNvSpPr txBox="1">
            <a:spLocks noChangeArrowheads="1"/>
          </p:cNvSpPr>
          <p:nvPr/>
        </p:nvSpPr>
        <p:spPr bwMode="auto">
          <a:xfrm>
            <a:off x="304801" y="152400"/>
            <a:ext cx="28456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smtClean="0">
                <a:solidFill>
                  <a:srgbClr val="92D050"/>
                </a:solidFill>
              </a:rPr>
              <a:t>COMPARARE</a:t>
            </a:r>
            <a:endParaRPr lang="en-US" altLang="en-US" sz="3200" b="1" dirty="0">
              <a:solidFill>
                <a:srgbClr val="92D050"/>
              </a:solidFill>
            </a:endParaRPr>
          </a:p>
        </p:txBody>
      </p:sp>
      <p:sp>
        <p:nvSpPr>
          <p:cNvPr id="60421" name="Text Box 7"/>
          <p:cNvSpPr txBox="1">
            <a:spLocks noChangeArrowheads="1"/>
          </p:cNvSpPr>
          <p:nvPr/>
        </p:nvSpPr>
        <p:spPr bwMode="auto">
          <a:xfrm>
            <a:off x="457200" y="914401"/>
            <a:ext cx="4334933"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ro-RO" altLang="en-US" b="1" dirty="0" smtClean="0">
              <a:solidFill>
                <a:srgbClr val="92D050"/>
              </a:solidFill>
              <a:latin typeface="Calibri" pitchFamily="34" charset="0"/>
              <a:cs typeface="Calibri" pitchFamily="34" charset="0"/>
            </a:endParaRPr>
          </a:p>
          <a:p>
            <a:pPr algn="just" eaLnBrk="1" hangingPunct="1"/>
            <a:r>
              <a:rPr lang="ro-RO" altLang="en-US" dirty="0" smtClean="0">
                <a:latin typeface="Calibri" pitchFamily="34" charset="0"/>
                <a:cs typeface="Calibri" pitchFamily="34" charset="0"/>
              </a:rPr>
              <a:t>Ofițerul financiar șef al unui website de muzică tocmai a securizat drepturile de a oferi descărcări ale unui nou album muzical.  </a:t>
            </a:r>
          </a:p>
          <a:p>
            <a:pPr algn="just" eaLnBrk="1" hangingPunct="1"/>
            <a:endParaRPr lang="ro-RO" altLang="en-US" dirty="0" smtClean="0">
              <a:latin typeface="Calibri" pitchFamily="34" charset="0"/>
              <a:cs typeface="Calibri" pitchFamily="34" charset="0"/>
            </a:endParaRPr>
          </a:p>
          <a:p>
            <a:pPr algn="just" eaLnBrk="1" hangingPunct="1"/>
            <a:r>
              <a:rPr lang="ro-RO" altLang="en-US" dirty="0" smtClean="0">
                <a:latin typeface="Calibri" pitchFamily="34" charset="0"/>
                <a:cs typeface="Calibri" pitchFamily="34" charset="0"/>
              </a:rPr>
              <a:t>Ar vrea să vadă cât de bine se vinde, astfel încât colectat numărul de descărcări pe oră în ultimele 24 de ore.</a:t>
            </a:r>
            <a:endParaRPr lang="ro-RO" altLang="en-US" b="1" dirty="0" smtClean="0">
              <a:solidFill>
                <a:srgbClr val="94141A"/>
              </a:solidFill>
              <a:latin typeface="Calibri" pitchFamily="34" charset="0"/>
              <a:cs typeface="Calibri" pitchFamily="34" charset="0"/>
            </a:endParaRPr>
          </a:p>
          <a:p>
            <a:pPr eaLnBrk="1" hangingPunct="1"/>
            <a:endParaRPr lang="en-US" altLang="en-US" dirty="0">
              <a:latin typeface="Calibri" pitchFamily="34" charset="0"/>
              <a:cs typeface="Calibri" pitchFamily="34" charset="0"/>
            </a:endParaRPr>
          </a:p>
        </p:txBody>
      </p:sp>
      <p:pic>
        <p:nvPicPr>
          <p:cNvPr id="604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64858" y="928866"/>
            <a:ext cx="3754316"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71839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67"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69" name="Text Box 7"/>
          <p:cNvSpPr txBox="1">
            <a:spLocks noChangeArrowheads="1"/>
          </p:cNvSpPr>
          <p:nvPr/>
        </p:nvSpPr>
        <p:spPr bwMode="auto">
          <a:xfrm>
            <a:off x="390732" y="736601"/>
            <a:ext cx="440986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ro-RO" altLang="en-US" b="1" i="1" dirty="0" smtClean="0">
                <a:solidFill>
                  <a:srgbClr val="94141A"/>
                </a:solidFill>
                <a:latin typeface="Calibri" pitchFamily="34" charset="0"/>
                <a:cs typeface="Calibri" pitchFamily="34" charset="0"/>
              </a:rPr>
              <a:t>Exemplu</a:t>
            </a:r>
            <a:endParaRPr lang="ro-RO" altLang="en-US" b="1" dirty="0" smtClean="0">
              <a:solidFill>
                <a:srgbClr val="94141A"/>
              </a:solidFill>
              <a:latin typeface="Calibri" pitchFamily="34" charset="0"/>
              <a:cs typeface="Calibri" pitchFamily="34" charset="0"/>
            </a:endParaRPr>
          </a:p>
          <a:p>
            <a:pPr algn="just" eaLnBrk="1" hangingPunct="1"/>
            <a:endParaRPr lang="ro-RO" altLang="en-US" b="1" dirty="0" smtClean="0">
              <a:solidFill>
                <a:srgbClr val="92D050"/>
              </a:solidFill>
              <a:latin typeface="Calibri" pitchFamily="34" charset="0"/>
              <a:cs typeface="Calibri" pitchFamily="34" charset="0"/>
            </a:endParaRPr>
          </a:p>
          <a:p>
            <a:pPr algn="just" eaLnBrk="1" hangingPunct="1"/>
            <a:r>
              <a:rPr lang="ro-RO" altLang="en-US" dirty="0" smtClean="0">
                <a:latin typeface="Calibri" pitchFamily="34" charset="0"/>
                <a:cs typeface="Calibri" pitchFamily="34" charset="0"/>
              </a:rPr>
              <a:t>Există, în general, mai multe descărcări după-amiaza decât dimineața. </a:t>
            </a:r>
          </a:p>
          <a:p>
            <a:pPr algn="just" eaLnBrk="1" hangingPunct="1"/>
            <a:endParaRPr lang="ro-RO" altLang="en-US" dirty="0" smtClean="0">
              <a:latin typeface="Calibri" pitchFamily="34" charset="0"/>
              <a:cs typeface="Calibri" pitchFamily="34" charset="0"/>
            </a:endParaRPr>
          </a:p>
          <a:p>
            <a:pPr algn="just" eaLnBrk="1" hangingPunct="1"/>
            <a:r>
              <a:rPr lang="ro-RO" altLang="en-US" dirty="0" smtClean="0">
                <a:latin typeface="Calibri" pitchFamily="34" charset="0"/>
                <a:cs typeface="Calibri" pitchFamily="34" charset="0"/>
              </a:rPr>
              <a:t>Mediana numărului de descărcări după-amiază este în jur de 22 în comparație cu 14 pentru orele de dimineață. </a:t>
            </a:r>
          </a:p>
          <a:p>
            <a:pPr algn="just" eaLnBrk="1" hangingPunct="1"/>
            <a:endParaRPr lang="ro-RO" altLang="en-US" dirty="0" smtClean="0">
              <a:latin typeface="Calibri" pitchFamily="34" charset="0"/>
              <a:cs typeface="Calibri" pitchFamily="34" charset="0"/>
            </a:endParaRPr>
          </a:p>
          <a:p>
            <a:pPr algn="just" eaLnBrk="1" hangingPunct="1"/>
            <a:r>
              <a:rPr lang="ro-RO" altLang="en-US" dirty="0" err="1" smtClean="0">
                <a:latin typeface="Calibri" pitchFamily="34" charset="0"/>
                <a:cs typeface="Calibri" pitchFamily="34" charset="0"/>
              </a:rPr>
              <a:t>Download-urile</a:t>
            </a:r>
            <a:r>
              <a:rPr lang="ro-RO" altLang="en-US" dirty="0" smtClean="0">
                <a:latin typeface="Calibri" pitchFamily="34" charset="0"/>
                <a:cs typeface="Calibri" pitchFamily="34" charset="0"/>
              </a:rPr>
              <a:t> de  după-amiaza, sunt, de asemenea, mult mai consistente.</a:t>
            </a:r>
          </a:p>
        </p:txBody>
      </p:sp>
      <p:pic>
        <p:nvPicPr>
          <p:cNvPr id="624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6690" y="724441"/>
            <a:ext cx="3788019" cy="504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453599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67"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2469" name="Text Box 7"/>
          <p:cNvSpPr txBox="1">
            <a:spLocks noChangeArrowheads="1"/>
          </p:cNvSpPr>
          <p:nvPr/>
        </p:nvSpPr>
        <p:spPr bwMode="auto">
          <a:xfrm>
            <a:off x="390732" y="736600"/>
            <a:ext cx="458008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ro-RO" altLang="en-US" b="1" dirty="0" smtClean="0">
              <a:solidFill>
                <a:srgbClr val="92D050"/>
              </a:solidFill>
              <a:latin typeface="Calibri" pitchFamily="34" charset="0"/>
              <a:cs typeface="Calibri" pitchFamily="34" charset="0"/>
            </a:endParaRPr>
          </a:p>
          <a:p>
            <a:pPr algn="just" eaLnBrk="1" hangingPunct="1"/>
            <a:r>
              <a:rPr lang="ro-RO" altLang="en-US" dirty="0" smtClean="0">
                <a:latin typeface="Calibri" pitchFamily="34" charset="0"/>
                <a:cs typeface="Calibri" pitchFamily="34" charset="0"/>
              </a:rPr>
              <a:t>Ambele distribuții par a fi destul de simetrice, deși distribuția pentru cele de dimineața are unele valori care par să dea o oarece asimetrie.</a:t>
            </a:r>
            <a:endParaRPr lang="ro-RO" altLang="en-US" dirty="0">
              <a:latin typeface="Calibri" pitchFamily="34" charset="0"/>
              <a:cs typeface="Calibri" pitchFamily="34" charset="0"/>
            </a:endParaRPr>
          </a:p>
        </p:txBody>
      </p:sp>
      <p:pic>
        <p:nvPicPr>
          <p:cNvPr id="624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6690" y="724441"/>
            <a:ext cx="3788019" cy="504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578192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491"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3492" name="Text Box 6"/>
          <p:cNvSpPr txBox="1">
            <a:spLocks noChangeArrowheads="1"/>
          </p:cNvSpPr>
          <p:nvPr/>
        </p:nvSpPr>
        <p:spPr bwMode="auto">
          <a:xfrm>
            <a:off x="304801" y="152400"/>
            <a:ext cx="40751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en-US" sz="3200" b="1" dirty="0" smtClean="0">
                <a:solidFill>
                  <a:srgbClr val="92D050"/>
                </a:solidFill>
              </a:rPr>
              <a:t>Identificând </a:t>
            </a:r>
            <a:r>
              <a:rPr lang="ro-RO" altLang="en-US" sz="3200" b="1" dirty="0" err="1" smtClean="0">
                <a:solidFill>
                  <a:srgbClr val="92D050"/>
                </a:solidFill>
              </a:rPr>
              <a:t>outliers</a:t>
            </a:r>
            <a:endParaRPr lang="ro-RO" altLang="en-US" sz="3200" b="1" dirty="0">
              <a:solidFill>
                <a:srgbClr val="92D050"/>
              </a:solidFill>
            </a:endParaRPr>
          </a:p>
        </p:txBody>
      </p:sp>
      <p:sp>
        <p:nvSpPr>
          <p:cNvPr id="63493" name="Text Box 7"/>
          <p:cNvSpPr txBox="1">
            <a:spLocks noChangeArrowheads="1"/>
          </p:cNvSpPr>
          <p:nvPr/>
        </p:nvSpPr>
        <p:spPr bwMode="auto">
          <a:xfrm>
            <a:off x="457200" y="962026"/>
            <a:ext cx="8390467"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vi-VN" altLang="en-US" dirty="0" smtClean="0">
                <a:latin typeface="Calibri" pitchFamily="34" charset="0"/>
                <a:cs typeface="Calibri" pitchFamily="34" charset="0"/>
              </a:rPr>
              <a:t>Ce ar trebui făcut cu </a:t>
            </a:r>
            <a:r>
              <a:rPr lang="en-US" altLang="en-US" dirty="0" smtClean="0">
                <a:latin typeface="Calibri" pitchFamily="34" charset="0"/>
                <a:cs typeface="Calibri" pitchFamily="34" charset="0"/>
              </a:rPr>
              <a:t>o</a:t>
            </a:r>
            <a:r>
              <a:rPr lang="vi-VN" altLang="en-US" dirty="0" smtClean="0">
                <a:latin typeface="Calibri" pitchFamily="34" charset="0"/>
                <a:cs typeface="Calibri" pitchFamily="34" charset="0"/>
              </a:rPr>
              <a:t>utliers?</a:t>
            </a:r>
          </a:p>
          <a:p>
            <a:pPr algn="just" eaLnBrk="1" hangingPunct="1"/>
            <a:endParaRPr lang="vi-VN" altLang="en-US" dirty="0" smtClean="0">
              <a:latin typeface="Calibri" pitchFamily="34" charset="0"/>
              <a:cs typeface="Calibri" pitchFamily="34" charset="0"/>
            </a:endParaRPr>
          </a:p>
          <a:p>
            <a:pPr algn="just" eaLnBrk="1" hangingPunct="1"/>
            <a:r>
              <a:rPr lang="vi-VN" altLang="en-US" dirty="0" smtClean="0">
                <a:latin typeface="Calibri" pitchFamily="34" charset="0"/>
                <a:cs typeface="Calibri" pitchFamily="34" charset="0"/>
              </a:rPr>
              <a:t>Acestea ar trebui înțelese în contextul datelor. Un outlier pentru un an de date nu poate fi un outlier pentru luna în care a avut loc și invers.</a:t>
            </a:r>
          </a:p>
          <a:p>
            <a:pPr algn="just" eaLnBrk="1" hangingPunct="1"/>
            <a:endParaRPr lang="vi-VN" altLang="en-US" dirty="0" smtClean="0">
              <a:latin typeface="Calibri" pitchFamily="34" charset="0"/>
              <a:cs typeface="Calibri" pitchFamily="34" charset="0"/>
            </a:endParaRPr>
          </a:p>
          <a:p>
            <a:pPr algn="just" eaLnBrk="1" hangingPunct="1"/>
            <a:r>
              <a:rPr lang="vi-VN" altLang="en-US" dirty="0" smtClean="0">
                <a:latin typeface="Calibri" pitchFamily="34" charset="0"/>
                <a:cs typeface="Calibri" pitchFamily="34" charset="0"/>
              </a:rPr>
              <a:t>Acestea ar trebui să fie investigate pentru a determina dacă sunt ero</a:t>
            </a:r>
            <a:r>
              <a:rPr lang="en-US" altLang="en-US" dirty="0" err="1" smtClean="0">
                <a:latin typeface="Calibri" pitchFamily="34" charset="0"/>
                <a:cs typeface="Calibri" pitchFamily="34" charset="0"/>
              </a:rPr>
              <a:t>ri</a:t>
            </a:r>
            <a:r>
              <a:rPr lang="vi-VN" altLang="en-US" dirty="0" smtClean="0">
                <a:latin typeface="Calibri" pitchFamily="34" charset="0"/>
                <a:cs typeface="Calibri" pitchFamily="34" charset="0"/>
              </a:rPr>
              <a:t>. Este posibil ca valorile să fi fost pur și simplu introduse incorect. Dacă o valoare poate fi corectată, ar trebui să fie.</a:t>
            </a:r>
          </a:p>
          <a:p>
            <a:pPr algn="just" eaLnBrk="1" hangingPunct="1"/>
            <a:endParaRPr lang="vi-VN" altLang="en-US" dirty="0" smtClean="0">
              <a:latin typeface="Calibri" pitchFamily="34" charset="0"/>
              <a:cs typeface="Calibri" pitchFamily="34" charset="0"/>
            </a:endParaRPr>
          </a:p>
          <a:p>
            <a:pPr algn="just" eaLnBrk="1" hangingPunct="1"/>
            <a:r>
              <a:rPr lang="vi-VN" altLang="en-US" dirty="0" smtClean="0">
                <a:latin typeface="Calibri" pitchFamily="34" charset="0"/>
                <a:cs typeface="Calibri" pitchFamily="34" charset="0"/>
              </a:rPr>
              <a:t>Acestea ar trebui să fie investigate pentru a determina de ce sunt atât de diferite de restul datelor. De exemplu, au fost vânzări suplimentare sau mai puține vânzări văzut din cauza unui eveniment special ca o vacanta.</a:t>
            </a:r>
            <a:endParaRPr lang="vi-VN" altLang="en-US" dirty="0">
              <a:latin typeface="Calibri" pitchFamily="34" charset="0"/>
              <a:cs typeface="Calibri" pitchFamily="34" charset="0"/>
            </a:endParaRPr>
          </a:p>
        </p:txBody>
      </p:sp>
    </p:spTree>
    <p:extLst>
      <p:ext uri="{BB962C8B-B14F-4D97-AF65-F5344CB8AC3E}">
        <p14:creationId xmlns:p14="http://schemas.microsoft.com/office/powerpoint/2010/main" xmlns="" val="364076092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15"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4516" name="Text Box 6"/>
          <p:cNvSpPr txBox="1">
            <a:spLocks noChangeArrowheads="1"/>
          </p:cNvSpPr>
          <p:nvPr/>
        </p:nvSpPr>
        <p:spPr bwMode="auto">
          <a:xfrm>
            <a:off x="304800" y="152400"/>
            <a:ext cx="40751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en-US" sz="3200" b="1" dirty="0" smtClean="0">
                <a:solidFill>
                  <a:srgbClr val="92D050"/>
                </a:solidFill>
              </a:rPr>
              <a:t>Identificând </a:t>
            </a:r>
            <a:r>
              <a:rPr lang="ro-RO" altLang="en-US" sz="3200" b="1" dirty="0" err="1" smtClean="0">
                <a:solidFill>
                  <a:srgbClr val="92D050"/>
                </a:solidFill>
              </a:rPr>
              <a:t>outliers</a:t>
            </a:r>
            <a:endParaRPr lang="ro-RO" altLang="en-US" sz="3200" b="1" dirty="0">
              <a:solidFill>
                <a:srgbClr val="92D050"/>
              </a:solidFill>
            </a:endParaRPr>
          </a:p>
        </p:txBody>
      </p:sp>
      <p:sp>
        <p:nvSpPr>
          <p:cNvPr id="64517" name="Text Box 7"/>
          <p:cNvSpPr txBox="1">
            <a:spLocks noChangeArrowheads="1"/>
          </p:cNvSpPr>
          <p:nvPr/>
        </p:nvSpPr>
        <p:spPr bwMode="auto">
          <a:xfrm>
            <a:off x="457200" y="914401"/>
            <a:ext cx="843528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en-US" dirty="0" smtClean="0">
                <a:latin typeface="Calibri" pitchFamily="34" charset="0"/>
                <a:cs typeface="Calibri" pitchFamily="34" charset="0"/>
              </a:rPr>
              <a:t>Un raport al pieței imobiliare listează următoarele prețuri pentru vânzările de case de familie într-un oraș mic din Virginia (rotunjit la cea mai apropiată mie). Scrieți câteva fraze care descriu prețurile casei în acest oraș</a:t>
            </a:r>
            <a:r>
              <a:rPr lang="vi-VN" altLang="en-US" dirty="0" smtClean="0">
                <a:latin typeface="Calibri" pitchFamily="34" charset="0"/>
                <a:cs typeface="Calibri" pitchFamily="34" charset="0"/>
              </a:rPr>
              <a:t>.</a:t>
            </a:r>
            <a:endParaRPr lang="en-US" altLang="en-US" dirty="0">
              <a:latin typeface="Calibri" pitchFamily="34" charset="0"/>
              <a:cs typeface="Calibri" pitchFamily="34" charset="0"/>
            </a:endParaRPr>
          </a:p>
        </p:txBody>
      </p:sp>
      <p:pic>
        <p:nvPicPr>
          <p:cNvPr id="645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2924944"/>
            <a:ext cx="7864429" cy="2448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646724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5539"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5541" name="Text Box 7"/>
          <p:cNvSpPr txBox="1">
            <a:spLocks noChangeArrowheads="1"/>
          </p:cNvSpPr>
          <p:nvPr/>
        </p:nvSpPr>
        <p:spPr bwMode="auto">
          <a:xfrm>
            <a:off x="323528" y="914401"/>
            <a:ext cx="845640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vi-VN" altLang="en-US" dirty="0" smtClean="0">
                <a:latin typeface="Calibri" pitchFamily="34" charset="0"/>
                <a:cs typeface="Calibri" pitchFamily="34" charset="0"/>
              </a:rPr>
              <a:t>Un boxplot </a:t>
            </a:r>
            <a:r>
              <a:rPr lang="en-US" altLang="en-US" dirty="0" smtClean="0">
                <a:latin typeface="Calibri" pitchFamily="34" charset="0"/>
                <a:cs typeface="Calibri" pitchFamily="34" charset="0"/>
              </a:rPr>
              <a:t>a</a:t>
            </a:r>
            <a:r>
              <a:rPr lang="vi-VN" altLang="en-US" dirty="0" smtClean="0">
                <a:latin typeface="Calibri" pitchFamily="34" charset="0"/>
                <a:cs typeface="Calibri" pitchFamily="34" charset="0"/>
              </a:rPr>
              <a:t>rată un outlier extrem, la $339.400.000.  O verificare pe Internet arată </a:t>
            </a:r>
            <a:r>
              <a:rPr lang="en-US" altLang="en-US" dirty="0" smtClean="0">
                <a:latin typeface="Calibri" pitchFamily="34" charset="0"/>
                <a:cs typeface="Calibri" pitchFamily="34" charset="0"/>
              </a:rPr>
              <a:t>c</a:t>
            </a:r>
            <a:r>
              <a:rPr lang="vi-VN" altLang="en-US" dirty="0" smtClean="0">
                <a:latin typeface="Calibri" pitchFamily="34" charset="0"/>
                <a:cs typeface="Calibri" pitchFamily="34" charset="0"/>
              </a:rPr>
              <a:t>ă</a:t>
            </a:r>
            <a:r>
              <a:rPr lang="en-US" altLang="en-US" dirty="0" smtClean="0">
                <a:latin typeface="Calibri" pitchFamily="34" charset="0"/>
                <a:cs typeface="Calibri" pitchFamily="34" charset="0"/>
              </a:rPr>
              <a:t> </a:t>
            </a:r>
            <a:r>
              <a:rPr lang="vi-VN" altLang="en-US" dirty="0" smtClean="0">
                <a:latin typeface="Calibri" pitchFamily="34" charset="0"/>
                <a:cs typeface="Calibri" pitchFamily="34" charset="0"/>
              </a:rPr>
              <a:t>este în mod clar o greșeală, care justifică îndepărtarea.</a:t>
            </a:r>
            <a:endParaRPr lang="en-US" altLang="en-US" dirty="0">
              <a:latin typeface="Calibri" pitchFamily="34" charset="0"/>
              <a:cs typeface="Calibri" pitchFamily="34" charset="0"/>
            </a:endParaRPr>
          </a:p>
        </p:txBody>
      </p:sp>
      <p:pic>
        <p:nvPicPr>
          <p:cNvPr id="655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6166" y="2492898"/>
            <a:ext cx="1406769" cy="360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6209" y="3031194"/>
            <a:ext cx="4753708" cy="316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6"/>
          <p:cNvSpPr txBox="1">
            <a:spLocks noChangeArrowheads="1"/>
          </p:cNvSpPr>
          <p:nvPr/>
        </p:nvSpPr>
        <p:spPr bwMode="auto">
          <a:xfrm>
            <a:off x="304800" y="152400"/>
            <a:ext cx="40751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en-US" sz="3200" b="1" dirty="0" smtClean="0">
                <a:solidFill>
                  <a:srgbClr val="92D050"/>
                </a:solidFill>
              </a:rPr>
              <a:t>Identificând </a:t>
            </a:r>
            <a:r>
              <a:rPr lang="ro-RO" altLang="en-US" sz="3200" b="1" dirty="0" err="1" smtClean="0">
                <a:solidFill>
                  <a:srgbClr val="92D050"/>
                </a:solidFill>
              </a:rPr>
              <a:t>outliers</a:t>
            </a:r>
            <a:endParaRPr lang="ro-RO" altLang="en-US" sz="3200" b="1" dirty="0">
              <a:solidFill>
                <a:srgbClr val="92D050"/>
              </a:solidFill>
            </a:endParaRPr>
          </a:p>
        </p:txBody>
      </p:sp>
    </p:spTree>
    <p:extLst>
      <p:ext uri="{BB962C8B-B14F-4D97-AF65-F5344CB8AC3E}">
        <p14:creationId xmlns:p14="http://schemas.microsoft.com/office/powerpoint/2010/main" xmlns="" val="108705177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6563"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66565" name="Text Box 7"/>
          <p:cNvSpPr txBox="1">
            <a:spLocks noChangeArrowheads="1"/>
          </p:cNvSpPr>
          <p:nvPr/>
        </p:nvSpPr>
        <p:spPr bwMode="auto">
          <a:xfrm>
            <a:off x="323528" y="914401"/>
            <a:ext cx="854665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ro-RO" altLang="en-US" sz="2000" dirty="0" smtClean="0">
                <a:latin typeface="Calibri" pitchFamily="34" charset="0"/>
                <a:cs typeface="Calibri" pitchFamily="34" charset="0"/>
              </a:rPr>
              <a:t>Distribuția prețurilor este puternic înclinată spre dreapta. Mediana preturilor este de $160.000. </a:t>
            </a:r>
          </a:p>
          <a:p>
            <a:pPr algn="just" eaLnBrk="1" hangingPunct="1"/>
            <a:r>
              <a:rPr lang="ro-RO" altLang="en-US" sz="2000" dirty="0" smtClean="0">
                <a:latin typeface="Calibri" pitchFamily="34" charset="0"/>
                <a:cs typeface="Calibri" pitchFamily="34" charset="0"/>
              </a:rPr>
              <a:t>Prețul minimum este $122.000 și prețul maxim (fără </a:t>
            </a:r>
            <a:r>
              <a:rPr lang="ro-RO" altLang="en-US" sz="2000" dirty="0" err="1" smtClean="0">
                <a:latin typeface="Calibri" pitchFamily="34" charset="0"/>
                <a:cs typeface="Calibri" pitchFamily="34" charset="0"/>
              </a:rPr>
              <a:t>outlier</a:t>
            </a:r>
            <a:r>
              <a:rPr lang="ro-RO" altLang="en-US" sz="2000" dirty="0" smtClean="0">
                <a:latin typeface="Calibri" pitchFamily="34" charset="0"/>
                <a:cs typeface="Calibri" pitchFamily="34" charset="0"/>
              </a:rPr>
              <a:t>) este $330.000. </a:t>
            </a:r>
          </a:p>
          <a:p>
            <a:pPr algn="just" eaLnBrk="1" hangingPunct="1"/>
            <a:endParaRPr lang="ro-RO" altLang="en-US" sz="2000" dirty="0" smtClean="0">
              <a:latin typeface="Calibri" pitchFamily="34" charset="0"/>
              <a:cs typeface="Calibri" pitchFamily="34" charset="0"/>
            </a:endParaRPr>
          </a:p>
          <a:p>
            <a:pPr algn="just" eaLnBrk="1" hangingPunct="1"/>
            <a:r>
              <a:rPr lang="ro-RO" altLang="en-US" sz="2000" dirty="0" smtClean="0">
                <a:latin typeface="Calibri" pitchFamily="34" charset="0"/>
                <a:cs typeface="Calibri" pitchFamily="34" charset="0"/>
              </a:rPr>
              <a:t>50% din prețurile de mijloc ale  caselor se află între $144.000 și $212.500 cu un IQR de $68.500</a:t>
            </a:r>
            <a:endParaRPr lang="ro-RO" altLang="en-US" sz="2000" dirty="0">
              <a:latin typeface="Calibri" pitchFamily="34" charset="0"/>
              <a:cs typeface="Calibri" pitchFamily="34" charset="0"/>
            </a:endParaRPr>
          </a:p>
        </p:txBody>
      </p:sp>
      <p:pic>
        <p:nvPicPr>
          <p:cNvPr id="6656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3140968"/>
            <a:ext cx="4752243"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6"/>
          <p:cNvSpPr txBox="1">
            <a:spLocks noChangeArrowheads="1"/>
          </p:cNvSpPr>
          <p:nvPr/>
        </p:nvSpPr>
        <p:spPr bwMode="auto">
          <a:xfrm>
            <a:off x="304800" y="152400"/>
            <a:ext cx="40751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en-US" sz="3200" b="1" dirty="0" smtClean="0">
                <a:solidFill>
                  <a:srgbClr val="92D050"/>
                </a:solidFill>
              </a:rPr>
              <a:t>Identificând </a:t>
            </a:r>
            <a:r>
              <a:rPr lang="ro-RO" altLang="en-US" sz="3200" b="1" dirty="0" err="1" smtClean="0">
                <a:solidFill>
                  <a:srgbClr val="92D050"/>
                </a:solidFill>
              </a:rPr>
              <a:t>outliers</a:t>
            </a:r>
            <a:endParaRPr lang="ro-RO" altLang="en-US" sz="3200" b="1" dirty="0">
              <a:solidFill>
                <a:srgbClr val="92D050"/>
              </a:solidFill>
            </a:endParaRPr>
          </a:p>
        </p:txBody>
      </p:sp>
    </p:spTree>
    <p:extLst>
      <p:ext uri="{BB962C8B-B14F-4D97-AF65-F5344CB8AC3E}">
        <p14:creationId xmlns:p14="http://schemas.microsoft.com/office/powerpoint/2010/main" xmlns="" val="249397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Variabilele precum numărul de copii dintr-o gospodărie sunt numite </a:t>
            </a:r>
            <a:r>
              <a:rPr lang="ro-RO" u="sng" dirty="0" smtClean="0">
                <a:solidFill>
                  <a:schemeClr val="tx1"/>
                </a:solidFill>
                <a:latin typeface="Calibri" pitchFamily="34" charset="0"/>
                <a:cs typeface="Calibri" pitchFamily="34" charset="0"/>
              </a:rPr>
              <a:t>variabile discrete </a:t>
            </a:r>
            <a:r>
              <a:rPr lang="ro-RO" dirty="0" smtClean="0">
                <a:solidFill>
                  <a:schemeClr val="tx1"/>
                </a:solidFill>
                <a:latin typeface="Calibri" pitchFamily="34" charset="0"/>
                <a:cs typeface="Calibri" pitchFamily="34" charset="0"/>
              </a:rPr>
              <a:t>deoarece valorile posibile sunt puncte pe scară discretă. De exemplu, o gospodărie ar putea avea trei copii sau șase copii, dar nu 4,53 copii.</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 Alte variabile cum ar fi „timpul pentru a răspunde la o întrebare” sunt </a:t>
            </a:r>
            <a:r>
              <a:rPr lang="ro-RO" u="sng" dirty="0" smtClean="0">
                <a:solidFill>
                  <a:schemeClr val="tx1"/>
                </a:solidFill>
                <a:latin typeface="Calibri" pitchFamily="34" charset="0"/>
                <a:cs typeface="Calibri" pitchFamily="34" charset="0"/>
              </a:rPr>
              <a:t>variabile continue</a:t>
            </a:r>
            <a:r>
              <a:rPr lang="ro-RO" dirty="0" smtClean="0">
                <a:solidFill>
                  <a:schemeClr val="tx1"/>
                </a:solidFill>
                <a:latin typeface="Calibri" pitchFamily="34" charset="0"/>
                <a:cs typeface="Calibri" pitchFamily="34" charset="0"/>
              </a:rPr>
              <a:t>, deoarece scala este continuă și nu formată din pași </a:t>
            </a:r>
            <a:r>
              <a:rPr lang="ro-RO" dirty="0" err="1" smtClean="0">
                <a:solidFill>
                  <a:schemeClr val="tx1"/>
                </a:solidFill>
                <a:latin typeface="Calibri" pitchFamily="34" charset="0"/>
                <a:cs typeface="Calibri" pitchFamily="34" charset="0"/>
              </a:rPr>
              <a:t>discreti</a:t>
            </a:r>
            <a:r>
              <a:rPr lang="ro-RO" dirty="0" smtClean="0">
                <a:solidFill>
                  <a:schemeClr val="tx1"/>
                </a:solidFill>
                <a:latin typeface="Calibri" pitchFamily="34" charset="0"/>
                <a:cs typeface="Calibri" pitchFamily="34" charset="0"/>
              </a:rPr>
              <a:t>. Timpul de răspuns ar putea fi 1,64 secunde sau poate fi 1.64237123922121 secunde.</a:t>
            </a:r>
            <a:endParaRPr lang="en-US" dirty="0" smtClean="0">
              <a:solidFill>
                <a:schemeClr val="tx1"/>
              </a:solidFill>
              <a:latin typeface="Calibri" pitchFamily="34" charset="0"/>
              <a:cs typeface="Calibri" pitchFamily="34" charset="0"/>
            </a:endParaRPr>
          </a:p>
          <a:p>
            <a:pPr algn="just">
              <a:buNone/>
            </a:pPr>
            <a:endParaRPr lang="en-US" sz="1800" b="1" dirty="0" smtClean="0">
              <a:solidFill>
                <a:schemeClr val="tx1"/>
              </a:solidFill>
              <a:latin typeface="Calibri" pitchFamily="34" charset="0"/>
              <a:cs typeface="Calibri" pitchFamily="34" charset="0"/>
            </a:endParaRPr>
          </a:p>
          <a:p>
            <a:pPr algn="just">
              <a:buNone/>
            </a:pPr>
            <a:endParaRPr lang="en-US" b="1" dirty="0" smtClean="0">
              <a:solidFill>
                <a:schemeClr val="tx1"/>
              </a:solidFill>
              <a:latin typeface="Calibri" pitchFamily="34" charset="0"/>
              <a:cs typeface="Calibri" pitchFamily="34" charset="0"/>
            </a:endParaRPr>
          </a:p>
          <a:p>
            <a:pPr algn="just">
              <a:buNone/>
            </a:pPr>
            <a:r>
              <a:rPr lang="vi-VN" dirty="0" smtClean="0">
                <a:solidFill>
                  <a:schemeClr val="tx1"/>
                </a:solidFill>
                <a:latin typeface="Calibri" pitchFamily="34" charset="0"/>
                <a:cs typeface="Calibri" pitchFamily="34" charset="0"/>
              </a:rPr>
              <a:t>În cele mai multe cazuri, deosebirea, diferenţa între variabilele continu</a:t>
            </a:r>
            <a:r>
              <a:rPr lang="en-US" dirty="0" smtClean="0">
                <a:solidFill>
                  <a:schemeClr val="tx1"/>
                </a:solidFill>
                <a:latin typeface="Calibri" pitchFamily="34" charset="0"/>
                <a:cs typeface="Calibri" pitchFamily="34" charset="0"/>
              </a:rPr>
              <a:t>e</a:t>
            </a:r>
            <a:r>
              <a:rPr lang="vi-VN" dirty="0" smtClean="0">
                <a:solidFill>
                  <a:schemeClr val="tx1"/>
                </a:solidFill>
                <a:latin typeface="Calibri" pitchFamily="34" charset="0"/>
                <a:cs typeface="Calibri" pitchFamily="34" charset="0"/>
              </a:rPr>
              <a:t> şi</a:t>
            </a:r>
            <a:r>
              <a:rPr lang="en-GB" dirty="0" smtClean="0">
                <a:solidFill>
                  <a:schemeClr val="tx1"/>
                </a:solidFill>
                <a:latin typeface="Calibri" pitchFamily="34" charset="0"/>
                <a:cs typeface="Calibri" pitchFamily="34" charset="0"/>
              </a:rPr>
              <a:t> </a:t>
            </a:r>
            <a:r>
              <a:rPr lang="vi-VN" dirty="0" smtClean="0">
                <a:solidFill>
                  <a:schemeClr val="tx1"/>
                </a:solidFill>
                <a:latin typeface="Calibri" pitchFamily="34" charset="0"/>
                <a:cs typeface="Calibri" pitchFamily="34" charset="0"/>
              </a:rPr>
              <a:t>cele discret</a:t>
            </a:r>
            <a:r>
              <a:rPr lang="en-US" dirty="0" smtClean="0">
                <a:solidFill>
                  <a:schemeClr val="tx1"/>
                </a:solidFill>
                <a:latin typeface="Calibri" pitchFamily="34" charset="0"/>
                <a:cs typeface="Calibri" pitchFamily="34" charset="0"/>
              </a:rPr>
              <a:t>e</a:t>
            </a:r>
            <a:r>
              <a:rPr lang="vi-VN" dirty="0" smtClean="0">
                <a:solidFill>
                  <a:schemeClr val="tx1"/>
                </a:solidFill>
                <a:latin typeface="Calibri" pitchFamily="34" charset="0"/>
                <a:cs typeface="Calibri" pitchFamily="34" charset="0"/>
              </a:rPr>
              <a:t> se poate face stabilind dacă datele provin dintr-o numărătoare sau</a:t>
            </a:r>
            <a:r>
              <a:rPr lang="en-GB" dirty="0" smtClean="0">
                <a:solidFill>
                  <a:schemeClr val="tx1"/>
                </a:solidFill>
                <a:latin typeface="Calibri" pitchFamily="34" charset="0"/>
                <a:cs typeface="Calibri" pitchFamily="34" charset="0"/>
              </a:rPr>
              <a:t> </a:t>
            </a:r>
            <a:r>
              <a:rPr lang="vi-VN" dirty="0" smtClean="0">
                <a:solidFill>
                  <a:schemeClr val="tx1"/>
                </a:solidFill>
                <a:latin typeface="Calibri" pitchFamily="34" charset="0"/>
                <a:cs typeface="Calibri" pitchFamily="34" charset="0"/>
              </a:rPr>
              <a:t>dintr-o măsurătoare (primele sunt discrete, cele din urmă continue). </a:t>
            </a:r>
          </a:p>
          <a:p>
            <a:pPr algn="just">
              <a:buNone/>
            </a:pPr>
            <a:endParaRPr lang="ro-RO" sz="1800" b="1" dirty="0">
              <a:solidFill>
                <a:schemeClr val="tx1"/>
              </a:solidFill>
              <a:latin typeface="Calibri" pitchFamily="34" charset="0"/>
              <a:cs typeface="Calibri" pitchFamily="34"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603251" y="279400"/>
            <a:ext cx="7886700" cy="914400"/>
          </a:xfrm>
          <a:noFill/>
        </p:spPr>
        <p:txBody>
          <a:bodyPr/>
          <a:lstStyle/>
          <a:p>
            <a:pPr algn="l" eaLnBrk="1" hangingPunct="1"/>
            <a:r>
              <a:rPr lang="en-US" dirty="0" smtClean="0"/>
              <a:t>ESANTION</a:t>
            </a:r>
          </a:p>
        </p:txBody>
      </p:sp>
      <p:sp>
        <p:nvSpPr>
          <p:cNvPr id="5123" name="Rectangle 3"/>
          <p:cNvSpPr>
            <a:spLocks noGrp="1" noChangeArrowheads="1"/>
          </p:cNvSpPr>
          <p:nvPr>
            <p:ph idx="1"/>
          </p:nvPr>
        </p:nvSpPr>
        <p:spPr>
          <a:xfrm>
            <a:off x="508000" y="1354668"/>
            <a:ext cx="8339666" cy="4686695"/>
          </a:xfrm>
        </p:spPr>
        <p:txBody>
          <a:bodyPr>
            <a:normAutofit/>
          </a:bodyPr>
          <a:lstStyle/>
          <a:p>
            <a:pPr>
              <a:spcBef>
                <a:spcPts val="1800"/>
              </a:spcBef>
            </a:pPr>
            <a:r>
              <a:rPr lang="ro-RO" sz="2400" dirty="0" smtClean="0">
                <a:solidFill>
                  <a:schemeClr val="tx1"/>
                </a:solidFill>
                <a:latin typeface="Calibri" pitchFamily="34" charset="0"/>
                <a:cs typeface="Calibri" pitchFamily="34" charset="0"/>
              </a:rPr>
              <a:t>De ce eșantionam?</a:t>
            </a:r>
            <a:endParaRPr lang="en-US" sz="2400" dirty="0" smtClean="0">
              <a:solidFill>
                <a:schemeClr val="tx1"/>
              </a:solidFill>
              <a:latin typeface="Calibri" pitchFamily="34" charset="0"/>
              <a:cs typeface="Calibri" pitchFamily="34" charset="0"/>
            </a:endParaRPr>
          </a:p>
          <a:p>
            <a:pPr>
              <a:spcBef>
                <a:spcPts val="1800"/>
              </a:spcBef>
            </a:pPr>
            <a:r>
              <a:rPr lang="ro-RO" sz="2400" dirty="0" smtClean="0">
                <a:solidFill>
                  <a:schemeClr val="tx1"/>
                </a:solidFill>
                <a:latin typeface="Calibri" pitchFamily="34" charset="0"/>
                <a:cs typeface="Calibri" pitchFamily="34" charset="0"/>
              </a:rPr>
              <a:t>Examinarea întregii populații ar fi costisitoare și consumatoare de timp</a:t>
            </a:r>
          </a:p>
          <a:p>
            <a:pPr>
              <a:spcBef>
                <a:spcPts val="1800"/>
              </a:spcBef>
              <a:buNone/>
            </a:pPr>
            <a:endParaRPr lang="ro-RO" sz="2400" dirty="0" smtClean="0">
              <a:solidFill>
                <a:schemeClr val="tx1"/>
              </a:solidFill>
              <a:latin typeface="Calibri" pitchFamily="34" charset="0"/>
              <a:cs typeface="Calibri" pitchFamily="34" charset="0"/>
            </a:endParaRPr>
          </a:p>
          <a:p>
            <a:pPr>
              <a:spcBef>
                <a:spcPts val="1800"/>
              </a:spcBef>
              <a:buNone/>
            </a:pPr>
            <a:r>
              <a:rPr lang="ro-RO" sz="2400" dirty="0" smtClean="0">
                <a:solidFill>
                  <a:schemeClr val="tx1"/>
                </a:solidFill>
                <a:latin typeface="Calibri" pitchFamily="34" charset="0"/>
                <a:cs typeface="Calibri" pitchFamily="34" charset="0"/>
              </a:rPr>
              <a:t>Dacă un eșantion este selectat în mod corespunzător și analiza efectuată corect, informațiile eșantion pot fi utilizate pentru a face o evaluare exactă a întregii populații</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1747"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1748" name="Text Box 6"/>
          <p:cNvSpPr txBox="1">
            <a:spLocks noChangeArrowheads="1"/>
          </p:cNvSpPr>
          <p:nvPr/>
        </p:nvSpPr>
        <p:spPr bwMode="auto">
          <a:xfrm>
            <a:off x="304800" y="152400"/>
            <a:ext cx="59875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ro-RO" altLang="en-US" sz="3200" b="1" dirty="0" smtClean="0">
                <a:solidFill>
                  <a:srgbClr val="669900"/>
                </a:solidFill>
              </a:rPr>
              <a:t>Modele uzuale de eșantionare</a:t>
            </a:r>
            <a:endParaRPr lang="ro-RO" altLang="en-US" sz="3200" b="1" dirty="0">
              <a:solidFill>
                <a:srgbClr val="669900"/>
              </a:solidFill>
            </a:endParaRPr>
          </a:p>
        </p:txBody>
      </p:sp>
      <p:sp>
        <p:nvSpPr>
          <p:cNvPr id="31749" name="Text Box 7"/>
          <p:cNvSpPr txBox="1">
            <a:spLocks noChangeArrowheads="1"/>
          </p:cNvSpPr>
          <p:nvPr/>
        </p:nvSpPr>
        <p:spPr bwMode="auto">
          <a:xfrm>
            <a:off x="344156" y="1240134"/>
            <a:ext cx="8382000" cy="5124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ro-RO" altLang="en-US" dirty="0" smtClean="0">
                <a:latin typeface="Calibri" pitchFamily="34" charset="0"/>
                <a:cs typeface="Calibri" pitchFamily="34" charset="0"/>
              </a:rPr>
              <a:t>Cercetătorii au așteptat in afara unui bar din Romania pe care l-au selectat aleatoriu dintr-o listă de astfel de unități. Ei au oprit fiecare a zecea persoană care a ieșit din bar și au întrebat dacă el sau ea a crezut că a conducere după ce a consumat alcool este o problemă serioasă.  Identificați populația de interes, parametrul populației, cadrul de eșantionare și metoda. </a:t>
            </a:r>
          </a:p>
          <a:p>
            <a:pPr eaLnBrk="1" hangingPunct="1"/>
            <a:endParaRPr lang="ro-RO" altLang="en-US" dirty="0" smtClean="0">
              <a:latin typeface="Calibri" pitchFamily="34" charset="0"/>
              <a:cs typeface="Calibri" pitchFamily="34" charset="0"/>
            </a:endParaRPr>
          </a:p>
          <a:p>
            <a:pPr eaLnBrk="1" hangingPunct="1"/>
            <a:endParaRPr lang="ro-RO" altLang="en-US" dirty="0" smtClean="0">
              <a:latin typeface="Calibri" pitchFamily="34" charset="0"/>
              <a:cs typeface="Calibri" pitchFamily="34" charset="0"/>
            </a:endParaRPr>
          </a:p>
          <a:p>
            <a:pPr eaLnBrk="1" hangingPunct="1">
              <a:spcBef>
                <a:spcPts val="600"/>
              </a:spcBef>
              <a:spcAft>
                <a:spcPts val="600"/>
              </a:spcAft>
              <a:buFont typeface="Arial" pitchFamily="34" charset="0"/>
              <a:buChar char="•"/>
            </a:pPr>
            <a:r>
              <a:rPr lang="ro-RO" altLang="en-US" sz="2000" dirty="0" smtClean="0">
                <a:latin typeface="Calibri" pitchFamily="34" charset="0"/>
                <a:cs typeface="Calibri" pitchFamily="34" charset="0"/>
              </a:rPr>
              <a:t>populația de interes– </a:t>
            </a:r>
            <a:r>
              <a:rPr lang="ro-RO" altLang="en-US" sz="2000" dirty="0" smtClean="0">
                <a:solidFill>
                  <a:srgbClr val="5F2987"/>
                </a:solidFill>
                <a:latin typeface="Calibri" pitchFamily="34" charset="0"/>
                <a:cs typeface="Calibri" pitchFamily="34" charset="0"/>
              </a:rPr>
              <a:t>Adulții din Rom</a:t>
            </a:r>
            <a:r>
              <a:rPr lang="en-US" altLang="en-US" sz="2000" dirty="0" smtClean="0">
                <a:solidFill>
                  <a:srgbClr val="5F2987"/>
                </a:solidFill>
                <a:latin typeface="Calibri" pitchFamily="34" charset="0"/>
                <a:cs typeface="Calibri" pitchFamily="34" charset="0"/>
              </a:rPr>
              <a:t>an</a:t>
            </a:r>
            <a:r>
              <a:rPr lang="ro-RO" altLang="en-US" sz="2000" dirty="0" smtClean="0">
                <a:solidFill>
                  <a:srgbClr val="5F2987"/>
                </a:solidFill>
                <a:latin typeface="Calibri" pitchFamily="34" charset="0"/>
                <a:cs typeface="Calibri" pitchFamily="34" charset="0"/>
              </a:rPr>
              <a:t>ia</a:t>
            </a:r>
            <a:endParaRPr lang="ro-RO" altLang="en-US" sz="2000" dirty="0" smtClean="0">
              <a:solidFill>
                <a:srgbClr val="7030A0"/>
              </a:solidFill>
              <a:latin typeface="Calibri" pitchFamily="34" charset="0"/>
              <a:cs typeface="Calibri" pitchFamily="34" charset="0"/>
            </a:endParaRPr>
          </a:p>
          <a:p>
            <a:pPr eaLnBrk="1" hangingPunct="1">
              <a:spcBef>
                <a:spcPts val="600"/>
              </a:spcBef>
              <a:spcAft>
                <a:spcPts val="600"/>
              </a:spcAft>
              <a:buFont typeface="Arial" pitchFamily="34" charset="0"/>
              <a:buChar char="•"/>
            </a:pPr>
            <a:r>
              <a:rPr lang="ro-RO" altLang="en-US" sz="2000" dirty="0" smtClean="0">
                <a:latin typeface="Calibri" pitchFamily="34" charset="0"/>
                <a:cs typeface="Calibri" pitchFamily="34" charset="0"/>
              </a:rPr>
              <a:t>parametrul populației–</a:t>
            </a:r>
            <a:r>
              <a:rPr lang="ro-RO" altLang="en-US" sz="2000" dirty="0" smtClean="0">
                <a:solidFill>
                  <a:srgbClr val="7030A0"/>
                </a:solidFill>
                <a:latin typeface="Calibri" pitchFamily="34" charset="0"/>
                <a:cs typeface="Calibri" pitchFamily="34" charset="0"/>
              </a:rPr>
              <a:t> Proporția de adulți care crede ca a conduce după ce a consumat alcool este o problema grava</a:t>
            </a:r>
          </a:p>
          <a:p>
            <a:pPr eaLnBrk="1" hangingPunct="1">
              <a:spcBef>
                <a:spcPts val="600"/>
              </a:spcBef>
              <a:spcAft>
                <a:spcPts val="600"/>
              </a:spcAft>
              <a:buFont typeface="Arial" pitchFamily="34" charset="0"/>
              <a:buChar char="•"/>
            </a:pPr>
            <a:r>
              <a:rPr lang="ro-RO" altLang="en-US" sz="2000" dirty="0" smtClean="0">
                <a:latin typeface="Calibri" pitchFamily="34" charset="0"/>
                <a:cs typeface="Calibri" pitchFamily="34" charset="0"/>
              </a:rPr>
              <a:t>cadrul de eșantionare–</a:t>
            </a:r>
            <a:r>
              <a:rPr lang="ro-RO" altLang="en-US" sz="2000" dirty="0" smtClean="0">
                <a:solidFill>
                  <a:srgbClr val="7030A0"/>
                </a:solidFill>
                <a:latin typeface="Calibri" pitchFamily="34" charset="0"/>
                <a:cs typeface="Calibri" pitchFamily="34" charset="0"/>
              </a:rPr>
              <a:t> clienții barului</a:t>
            </a:r>
            <a:endParaRPr lang="ro-RO" altLang="en-US" sz="2000" dirty="0" smtClean="0">
              <a:latin typeface="Calibri" pitchFamily="34" charset="0"/>
              <a:cs typeface="Calibri" pitchFamily="34" charset="0"/>
            </a:endParaRPr>
          </a:p>
          <a:p>
            <a:pPr eaLnBrk="1" hangingPunct="1">
              <a:spcBef>
                <a:spcPts val="600"/>
              </a:spcBef>
              <a:spcAft>
                <a:spcPts val="600"/>
              </a:spcAft>
              <a:buFont typeface="Arial" pitchFamily="34" charset="0"/>
              <a:buChar char="•"/>
            </a:pPr>
            <a:r>
              <a:rPr lang="ro-RO" altLang="en-US" sz="2000" dirty="0" smtClean="0">
                <a:latin typeface="Calibri" pitchFamily="34" charset="0"/>
                <a:cs typeface="Calibri" pitchFamily="34" charset="0"/>
              </a:rPr>
              <a:t>metoda– </a:t>
            </a:r>
            <a:r>
              <a:rPr lang="ro-RO" altLang="en-US" sz="2000" dirty="0" smtClean="0">
                <a:solidFill>
                  <a:srgbClr val="7030A0"/>
                </a:solidFill>
                <a:latin typeface="Calibri" pitchFamily="34" charset="0"/>
                <a:cs typeface="Calibri" pitchFamily="34" charset="0"/>
              </a:rPr>
              <a:t>eșantionare sistematica </a:t>
            </a:r>
            <a:endParaRPr lang="ro-RO" altLang="en-US" sz="2000" dirty="0">
              <a:solidFill>
                <a:srgbClr val="7030A0"/>
              </a:solidFill>
              <a:latin typeface="Calibri" pitchFamily="34" charset="0"/>
              <a:cs typeface="Calibri" pitchFamily="34" charset="0"/>
            </a:endParaRPr>
          </a:p>
        </p:txBody>
      </p:sp>
    </p:spTree>
    <p:extLst>
      <p:ext uri="{BB962C8B-B14F-4D97-AF65-F5344CB8AC3E}">
        <p14:creationId xmlns:p14="http://schemas.microsoft.com/office/powerpoint/2010/main" xmlns="" val="240413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9">
                                            <p:txEl>
                                              <p:pRg st="3" end="3"/>
                                            </p:txEl>
                                          </p:spTgt>
                                        </p:tgtEl>
                                        <p:attrNameLst>
                                          <p:attrName>style.visibility</p:attrName>
                                        </p:attrNameLst>
                                      </p:cBhvr>
                                      <p:to>
                                        <p:strVal val="visible"/>
                                      </p:to>
                                    </p:set>
                                    <p:anim calcmode="lin" valueType="num">
                                      <p:cBhvr additive="base">
                                        <p:cTn id="7" dur="500" fill="hold"/>
                                        <p:tgtEl>
                                          <p:spTgt spid="3174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9">
                                            <p:txEl>
                                              <p:pRg st="4" end="4"/>
                                            </p:txEl>
                                          </p:spTgt>
                                        </p:tgtEl>
                                        <p:attrNameLst>
                                          <p:attrName>style.visibility</p:attrName>
                                        </p:attrNameLst>
                                      </p:cBhvr>
                                      <p:to>
                                        <p:strVal val="visible"/>
                                      </p:to>
                                    </p:set>
                                    <p:anim calcmode="lin" valueType="num">
                                      <p:cBhvr additive="base">
                                        <p:cTn id="13" dur="500" fill="hold"/>
                                        <p:tgtEl>
                                          <p:spTgt spid="3174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9">
                                            <p:txEl>
                                              <p:pRg st="5" end="5"/>
                                            </p:txEl>
                                          </p:spTgt>
                                        </p:tgtEl>
                                        <p:attrNameLst>
                                          <p:attrName>style.visibility</p:attrName>
                                        </p:attrNameLst>
                                      </p:cBhvr>
                                      <p:to>
                                        <p:strVal val="visible"/>
                                      </p:to>
                                    </p:set>
                                    <p:anim calcmode="lin" valueType="num">
                                      <p:cBhvr additive="base">
                                        <p:cTn id="19" dur="500" fill="hold"/>
                                        <p:tgtEl>
                                          <p:spTgt spid="3174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9">
                                            <p:txEl>
                                              <p:pRg st="6" end="6"/>
                                            </p:txEl>
                                          </p:spTgt>
                                        </p:tgtEl>
                                        <p:attrNameLst>
                                          <p:attrName>style.visibility</p:attrName>
                                        </p:attrNameLst>
                                      </p:cBhvr>
                                      <p:to>
                                        <p:strVal val="visible"/>
                                      </p:to>
                                    </p:set>
                                    <p:anim calcmode="lin" valueType="num">
                                      <p:cBhvr additive="base">
                                        <p:cTn id="25" dur="500" fill="hold"/>
                                        <p:tgtEl>
                                          <p:spTgt spid="3174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3795" name="Rectangle 7"/>
          <p:cNvSpPr>
            <a:spLocks noChangeArrowheads="1"/>
          </p:cNvSpPr>
          <p:nvPr/>
        </p:nvSpPr>
        <p:spPr bwMode="auto">
          <a:xfrm>
            <a:off x="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p>
        </p:txBody>
      </p:sp>
      <p:sp>
        <p:nvSpPr>
          <p:cNvPr id="33797" name="Text Box 7"/>
          <p:cNvSpPr txBox="1">
            <a:spLocks noChangeArrowheads="1"/>
          </p:cNvSpPr>
          <p:nvPr/>
        </p:nvSpPr>
        <p:spPr bwMode="auto">
          <a:xfrm>
            <a:off x="457200" y="838200"/>
            <a:ext cx="8382000"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vi-VN" altLang="en-US" dirty="0" smtClean="0">
                <a:latin typeface="Calibri" pitchFamily="34" charset="0"/>
                <a:cs typeface="Calibri" pitchFamily="34" charset="0"/>
              </a:rPr>
              <a:t>O revistă de afaceri a trimis un chestionar către directorii de resurse umane din toate companiile Fortune 500 și a primit răspunsuri de la 23% dintre acestea.  Cei care au răspuns au raportat că nu au crezut că astfel de anchete au deranjat semnificativ în ziua lor de lucru.  Identificați populația de interes, parametrul populației, metoda</a:t>
            </a:r>
            <a:r>
              <a:rPr lang="en-US" altLang="en-US" dirty="0" smtClean="0">
                <a:latin typeface="Calibri" pitchFamily="34" charset="0"/>
                <a:cs typeface="Calibri" pitchFamily="34" charset="0"/>
              </a:rPr>
              <a:t>.</a:t>
            </a:r>
          </a:p>
          <a:p>
            <a:pPr algn="just" eaLnBrk="1" hangingPunct="1"/>
            <a:endParaRPr lang="en-US" altLang="en-US" dirty="0">
              <a:latin typeface="Calibri" pitchFamily="34" charset="0"/>
              <a:cs typeface="Calibri" pitchFamily="34" charset="0"/>
            </a:endParaRPr>
          </a:p>
          <a:p>
            <a:pPr algn="just" eaLnBrk="1" hangingPunct="1"/>
            <a:r>
              <a:rPr lang="pt-BR" altLang="en-US" sz="2000" dirty="0" smtClean="0">
                <a:latin typeface="Calibri" pitchFamily="34" charset="0"/>
                <a:cs typeface="Calibri" pitchFamily="34" charset="0"/>
              </a:rPr>
              <a:t>Populația de interes – </a:t>
            </a:r>
            <a:r>
              <a:rPr lang="pt-BR" altLang="en-US" sz="2000" dirty="0" smtClean="0">
                <a:solidFill>
                  <a:srgbClr val="7030A0"/>
                </a:solidFill>
                <a:latin typeface="Calibri" pitchFamily="34" charset="0"/>
                <a:cs typeface="Calibri" pitchFamily="34" charset="0"/>
              </a:rPr>
              <a:t>directorii HR Fortune 500</a:t>
            </a:r>
          </a:p>
          <a:p>
            <a:pPr algn="just" eaLnBrk="1" hangingPunct="1"/>
            <a:r>
              <a:rPr lang="pt-BR" altLang="en-US" sz="2000" dirty="0" smtClean="0">
                <a:latin typeface="Calibri" pitchFamily="34" charset="0"/>
                <a:cs typeface="Calibri" pitchFamily="34" charset="0"/>
              </a:rPr>
              <a:t>Parametrul populației – </a:t>
            </a:r>
            <a:r>
              <a:rPr lang="pt-BR" altLang="en-US" sz="2000" dirty="0" smtClean="0">
                <a:solidFill>
                  <a:srgbClr val="7030A0"/>
                </a:solidFill>
                <a:latin typeface="Calibri" pitchFamily="34" charset="0"/>
                <a:cs typeface="Calibri" pitchFamily="34" charset="0"/>
              </a:rPr>
              <a:t>Proporția care nu simt ca sondajul le-a deranjat ziua lor de lucru</a:t>
            </a:r>
          </a:p>
          <a:p>
            <a:pPr algn="just" eaLnBrk="1" hangingPunct="1"/>
            <a:r>
              <a:rPr lang="pt-BR" altLang="en-US" sz="2000" dirty="0" smtClean="0">
                <a:latin typeface="Calibri" pitchFamily="34" charset="0"/>
                <a:cs typeface="Calibri" pitchFamily="34" charset="0"/>
              </a:rPr>
              <a:t>Metoda </a:t>
            </a:r>
            <a:r>
              <a:rPr lang="pt-BR" altLang="en-US" sz="2000" dirty="0" smtClean="0">
                <a:solidFill>
                  <a:srgbClr val="7030A0"/>
                </a:solidFill>
                <a:latin typeface="Calibri" pitchFamily="34" charset="0"/>
                <a:cs typeface="Calibri" pitchFamily="34" charset="0"/>
              </a:rPr>
              <a:t>-  nealeatoare</a:t>
            </a:r>
          </a:p>
        </p:txBody>
      </p:sp>
    </p:spTree>
    <p:extLst>
      <p:ext uri="{BB962C8B-B14F-4D97-AF65-F5344CB8AC3E}">
        <p14:creationId xmlns:p14="http://schemas.microsoft.com/office/powerpoint/2010/main" xmlns="" val="19535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7">
                                            <p:txEl>
                                              <p:pRg st="2" end="2"/>
                                            </p:txEl>
                                          </p:spTgt>
                                        </p:tgtEl>
                                        <p:attrNameLst>
                                          <p:attrName>style.visibility</p:attrName>
                                        </p:attrNameLst>
                                      </p:cBhvr>
                                      <p:to>
                                        <p:strVal val="visible"/>
                                      </p:to>
                                    </p:set>
                                    <p:anim calcmode="lin" valueType="num">
                                      <p:cBhvr additive="base">
                                        <p:cTn id="7" dur="500" fill="hold"/>
                                        <p:tgtEl>
                                          <p:spTgt spid="3379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xEl>
                                              <p:pRg st="3" end="3"/>
                                            </p:txEl>
                                          </p:spTgt>
                                        </p:tgtEl>
                                        <p:attrNameLst>
                                          <p:attrName>style.visibility</p:attrName>
                                        </p:attrNameLst>
                                      </p:cBhvr>
                                      <p:to>
                                        <p:strVal val="visible"/>
                                      </p:to>
                                    </p:set>
                                    <p:anim calcmode="lin" valueType="num">
                                      <p:cBhvr additive="base">
                                        <p:cTn id="13" dur="500" fill="hold"/>
                                        <p:tgtEl>
                                          <p:spTgt spid="3379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7">
                                            <p:txEl>
                                              <p:pRg st="4" end="4"/>
                                            </p:txEl>
                                          </p:spTgt>
                                        </p:tgtEl>
                                        <p:attrNameLst>
                                          <p:attrName>style.visibility</p:attrName>
                                        </p:attrNameLst>
                                      </p:cBhvr>
                                      <p:to>
                                        <p:strVal val="visible"/>
                                      </p:to>
                                    </p:set>
                                    <p:anim calcmode="lin" valueType="num">
                                      <p:cBhvr additive="base">
                                        <p:cTn id="19" dur="500" fill="hold"/>
                                        <p:tgtEl>
                                          <p:spTgt spid="3379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eaLnBrk="1" hangingPunct="1"/>
            <a:r>
              <a:rPr lang="ro-RO" altLang="en-US" dirty="0" smtClean="0"/>
              <a:t>Distribuția de eșantionare</a:t>
            </a:r>
          </a:p>
        </p:txBody>
      </p:sp>
      <p:sp>
        <p:nvSpPr>
          <p:cNvPr id="67587" name="Rectangle 3"/>
          <p:cNvSpPr>
            <a:spLocks noGrp="1" noChangeArrowheads="1"/>
          </p:cNvSpPr>
          <p:nvPr>
            <p:ph type="body" idx="4294967295"/>
          </p:nvPr>
        </p:nvSpPr>
        <p:spPr>
          <a:xfrm>
            <a:off x="279400" y="1676402"/>
            <a:ext cx="8551333" cy="4151313"/>
          </a:xfrm>
        </p:spPr>
        <p:txBody>
          <a:bodyPr>
            <a:normAutofit/>
          </a:bodyPr>
          <a:lstStyle/>
          <a:p>
            <a:pPr algn="just">
              <a:lnSpc>
                <a:spcPct val="115000"/>
              </a:lnSpc>
              <a:buNone/>
            </a:pPr>
            <a:r>
              <a:rPr lang="ro-RO" altLang="en-US" sz="2400" dirty="0" smtClean="0">
                <a:solidFill>
                  <a:schemeClr val="tx1"/>
                </a:solidFill>
                <a:latin typeface="Calibri" pitchFamily="34" charset="0"/>
                <a:cs typeface="Calibri" pitchFamily="34" charset="0"/>
              </a:rPr>
              <a:t>De exemplu, să presupunem că ați eșantion 50 de studenți de la universitatea dumneavoastră în funcție de media GPA.</a:t>
            </a:r>
            <a:endParaRPr lang="en-US" altLang="en-US" sz="2400" dirty="0" smtClean="0">
              <a:solidFill>
                <a:schemeClr val="tx1"/>
              </a:solidFill>
              <a:latin typeface="Calibri" pitchFamily="34" charset="0"/>
              <a:cs typeface="Calibri" pitchFamily="34" charset="0"/>
            </a:endParaRPr>
          </a:p>
          <a:p>
            <a:pPr algn="just">
              <a:lnSpc>
                <a:spcPct val="115000"/>
              </a:lnSpc>
              <a:buNone/>
            </a:pPr>
            <a:endParaRPr lang="en-US" altLang="en-US" sz="2400" dirty="0" smtClean="0">
              <a:solidFill>
                <a:schemeClr val="tx1"/>
              </a:solidFill>
              <a:latin typeface="Calibri" pitchFamily="34" charset="0"/>
              <a:cs typeface="Calibri" pitchFamily="34" charset="0"/>
            </a:endParaRPr>
          </a:p>
          <a:p>
            <a:pPr algn="just">
              <a:lnSpc>
                <a:spcPct val="115000"/>
              </a:lnSpc>
              <a:buNone/>
            </a:pPr>
            <a:r>
              <a:rPr lang="ro-RO" altLang="en-US" sz="2400" dirty="0" smtClean="0">
                <a:solidFill>
                  <a:schemeClr val="tx1"/>
                </a:solidFill>
                <a:latin typeface="Calibri" pitchFamily="34" charset="0"/>
                <a:cs typeface="Calibri" pitchFamily="34" charset="0"/>
              </a:rPr>
              <a:t>Dacă ați obținut mai multe eșantioane diferite de dimensiune 50, veți calcula o medie diferită pentru fiecare eșantion.  </a:t>
            </a:r>
            <a:endParaRPr lang="en-US" altLang="en-US" sz="2400" dirty="0" smtClean="0">
              <a:solidFill>
                <a:schemeClr val="tx1"/>
              </a:solidFill>
              <a:latin typeface="Calibri" pitchFamily="34" charset="0"/>
              <a:cs typeface="Calibri" pitchFamily="34" charset="0"/>
            </a:endParaRPr>
          </a:p>
          <a:p>
            <a:pPr algn="just">
              <a:lnSpc>
                <a:spcPct val="115000"/>
              </a:lnSpc>
              <a:buNone/>
            </a:pPr>
            <a:r>
              <a:rPr lang="ro-RO" altLang="en-US" sz="2400" dirty="0" smtClean="0">
                <a:solidFill>
                  <a:schemeClr val="tx1"/>
                </a:solidFill>
                <a:latin typeface="Calibri" pitchFamily="34" charset="0"/>
                <a:cs typeface="Calibri" pitchFamily="34" charset="0"/>
              </a:rPr>
              <a:t>Suntem interesați de distribuția tuturor potențialelor medii GPA pe care le-am putea calcula pentru orice eșantion de 50 de studenți.</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9">
            <a:hlinkClick r:id="" action="ppaction://ole?verb=0"/>
          </p:cNvPr>
          <p:cNvGraphicFramePr>
            <a:graphicFrameLocks/>
          </p:cNvGraphicFramePr>
          <p:nvPr/>
        </p:nvGraphicFramePr>
        <p:xfrm>
          <a:off x="7593711" y="2584450"/>
          <a:ext cx="1671637" cy="4273550"/>
        </p:xfrm>
        <a:graphic>
          <a:graphicData uri="http://schemas.openxmlformats.org/presentationml/2006/ole">
            <p:oleObj spid="_x0000_s2050" name="Clip" r:id="rId3" imgW="1671638" imgH="4273550" progId="">
              <p:embed/>
            </p:oleObj>
          </a:graphicData>
        </a:graphic>
      </p:graphicFrame>
      <p:sp>
        <p:nvSpPr>
          <p:cNvPr id="68611" name="Rectangle 2"/>
          <p:cNvSpPr>
            <a:spLocks noGrp="1" noChangeArrowheads="1"/>
          </p:cNvSpPr>
          <p:nvPr>
            <p:ph type="title" idx="4294967295"/>
          </p:nvPr>
        </p:nvSpPr>
        <p:spPr>
          <a:xfrm>
            <a:off x="609600" y="228600"/>
            <a:ext cx="8382000" cy="685800"/>
          </a:xfrm>
        </p:spPr>
        <p:txBody>
          <a:bodyPr>
            <a:normAutofit fontScale="90000"/>
          </a:bodyPr>
          <a:lstStyle/>
          <a:p>
            <a:pPr>
              <a:lnSpc>
                <a:spcPct val="80000"/>
              </a:lnSpc>
            </a:pPr>
            <a:r>
              <a:rPr lang="it-IT" altLang="en-US" dirty="0" smtClean="0"/>
              <a:t>Dezvoltarea unei distribuții de eșantionare</a:t>
            </a:r>
            <a:endParaRPr lang="en-US" altLang="en-US" dirty="0" smtClean="0"/>
          </a:p>
        </p:txBody>
      </p:sp>
      <p:sp>
        <p:nvSpPr>
          <p:cNvPr id="68612" name="Rectangle 3"/>
          <p:cNvSpPr>
            <a:spLocks noGrp="1" noChangeArrowheads="1"/>
          </p:cNvSpPr>
          <p:nvPr>
            <p:ph type="body" idx="4294967295"/>
          </p:nvPr>
        </p:nvSpPr>
        <p:spPr>
          <a:xfrm>
            <a:off x="323529" y="1196752"/>
            <a:ext cx="5832648" cy="3880773"/>
          </a:xfrm>
        </p:spPr>
        <p:txBody>
          <a:bodyPr>
            <a:normAutofit/>
          </a:bodyPr>
          <a:lstStyle/>
          <a:p>
            <a:pPr>
              <a:lnSpc>
                <a:spcPct val="120000"/>
              </a:lnSpc>
            </a:pPr>
            <a:r>
              <a:rPr lang="ro-RO" altLang="en-US" sz="2400" b="1" dirty="0" smtClean="0">
                <a:latin typeface="Calibri" pitchFamily="34" charset="0"/>
                <a:cs typeface="Calibri" pitchFamily="34" charset="0"/>
              </a:rPr>
              <a:t>Să presupunem că există o populație...</a:t>
            </a:r>
          </a:p>
          <a:p>
            <a:pPr>
              <a:lnSpc>
                <a:spcPct val="120000"/>
              </a:lnSpc>
            </a:pPr>
            <a:r>
              <a:rPr lang="ro-RO" altLang="en-US" sz="2400" dirty="0" smtClean="0">
                <a:latin typeface="Calibri" pitchFamily="34" charset="0"/>
                <a:cs typeface="Calibri" pitchFamily="34" charset="0"/>
              </a:rPr>
              <a:t>Dimensiunea populației </a:t>
            </a:r>
            <a:r>
              <a:rPr lang="ro-RO" altLang="en-US" sz="2400" dirty="0" smtClean="0">
                <a:solidFill>
                  <a:schemeClr val="folHlink"/>
                </a:solidFill>
                <a:latin typeface="Calibri" pitchFamily="34" charset="0"/>
                <a:cs typeface="Calibri" pitchFamily="34" charset="0"/>
              </a:rPr>
              <a:t>N=4</a:t>
            </a:r>
          </a:p>
          <a:p>
            <a:pPr eaLnBrk="1" hangingPunct="1">
              <a:lnSpc>
                <a:spcPct val="120000"/>
              </a:lnSpc>
            </a:pPr>
            <a:r>
              <a:rPr lang="ro-RO" altLang="en-US" sz="2400" dirty="0" smtClean="0">
                <a:latin typeface="Calibri" pitchFamily="34" charset="0"/>
                <a:cs typeface="Calibri" pitchFamily="34" charset="0"/>
              </a:rPr>
              <a:t>Variabila aleatoare, X,</a:t>
            </a:r>
            <a:r>
              <a:rPr lang="en-US" altLang="en-US" sz="2400" dirty="0" smtClean="0">
                <a:latin typeface="Calibri" pitchFamily="34" charset="0"/>
                <a:cs typeface="Calibri" pitchFamily="34" charset="0"/>
              </a:rPr>
              <a:t> </a:t>
            </a:r>
            <a:r>
              <a:rPr lang="ro-RO" altLang="en-US" sz="2400" dirty="0" smtClean="0">
                <a:latin typeface="Calibri" pitchFamily="34" charset="0"/>
                <a:cs typeface="Calibri" pitchFamily="34" charset="0"/>
              </a:rPr>
              <a:t>este </a:t>
            </a:r>
            <a:r>
              <a:rPr lang="ro-RO" altLang="en-US" sz="2400" dirty="0" smtClean="0">
                <a:solidFill>
                  <a:schemeClr val="folHlink"/>
                </a:solidFill>
                <a:latin typeface="Calibri" pitchFamily="34" charset="0"/>
                <a:cs typeface="Calibri" pitchFamily="34" charset="0"/>
              </a:rPr>
              <a:t>vârsta</a:t>
            </a:r>
            <a:r>
              <a:rPr lang="ro-RO" altLang="en-US" sz="2400" dirty="0" smtClean="0">
                <a:latin typeface="Calibri" pitchFamily="34" charset="0"/>
                <a:cs typeface="Calibri" pitchFamily="34" charset="0"/>
              </a:rPr>
              <a:t> indivizilor</a:t>
            </a:r>
          </a:p>
          <a:p>
            <a:pPr eaLnBrk="1" hangingPunct="1">
              <a:lnSpc>
                <a:spcPct val="120000"/>
              </a:lnSpc>
            </a:pPr>
            <a:r>
              <a:rPr lang="ro-RO" altLang="en-US" sz="2400" dirty="0" smtClean="0">
                <a:latin typeface="Calibri" pitchFamily="34" charset="0"/>
                <a:cs typeface="Calibri" pitchFamily="34" charset="0"/>
              </a:rPr>
              <a:t>Valorile lui X: </a:t>
            </a:r>
            <a:r>
              <a:rPr lang="ro-RO" altLang="en-US" sz="2400" dirty="0" smtClean="0">
                <a:solidFill>
                  <a:schemeClr val="folHlink"/>
                </a:solidFill>
                <a:latin typeface="Calibri" pitchFamily="34" charset="0"/>
                <a:cs typeface="Calibri" pitchFamily="34" charset="0"/>
              </a:rPr>
              <a:t>18, 20,22, 24</a:t>
            </a:r>
            <a:r>
              <a:rPr lang="ro-RO" altLang="en-US" sz="2400" dirty="0" smtClean="0">
                <a:latin typeface="Calibri" pitchFamily="34" charset="0"/>
                <a:cs typeface="Calibri" pitchFamily="34" charset="0"/>
              </a:rPr>
              <a:t> (in ani)</a:t>
            </a:r>
          </a:p>
        </p:txBody>
      </p:sp>
      <p:sp>
        <p:nvSpPr>
          <p:cNvPr id="68613" name="Rectangle 4"/>
          <p:cNvSpPr>
            <a:spLocks noChangeArrowheads="1"/>
          </p:cNvSpPr>
          <p:nvPr/>
        </p:nvSpPr>
        <p:spPr bwMode="auto">
          <a:xfrm>
            <a:off x="6081766" y="2368064"/>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dirty="0">
                <a:solidFill>
                  <a:srgbClr val="006600"/>
                </a:solidFill>
              </a:rPr>
              <a:t>A</a:t>
            </a:r>
          </a:p>
        </p:txBody>
      </p:sp>
      <p:sp>
        <p:nvSpPr>
          <p:cNvPr id="68614" name="Rectangle 5"/>
          <p:cNvSpPr>
            <a:spLocks noChangeArrowheads="1"/>
          </p:cNvSpPr>
          <p:nvPr/>
        </p:nvSpPr>
        <p:spPr bwMode="auto">
          <a:xfrm>
            <a:off x="6666488" y="2295650"/>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dirty="0">
                <a:solidFill>
                  <a:schemeClr val="folHlink"/>
                </a:solidFill>
              </a:rPr>
              <a:t>B</a:t>
            </a:r>
          </a:p>
        </p:txBody>
      </p:sp>
      <p:sp>
        <p:nvSpPr>
          <p:cNvPr id="68615" name="Rectangle 6"/>
          <p:cNvSpPr>
            <a:spLocks noChangeArrowheads="1"/>
          </p:cNvSpPr>
          <p:nvPr/>
        </p:nvSpPr>
        <p:spPr bwMode="auto">
          <a:xfrm>
            <a:off x="7382434" y="2329981"/>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dirty="0">
                <a:solidFill>
                  <a:schemeClr val="hlink"/>
                </a:solidFill>
              </a:rPr>
              <a:t>C</a:t>
            </a:r>
          </a:p>
        </p:txBody>
      </p:sp>
      <p:sp>
        <p:nvSpPr>
          <p:cNvPr id="68616" name="Rectangle 7"/>
          <p:cNvSpPr>
            <a:spLocks noChangeArrowheads="1"/>
          </p:cNvSpPr>
          <p:nvPr/>
        </p:nvSpPr>
        <p:spPr bwMode="auto">
          <a:xfrm>
            <a:off x="7914753" y="2296050"/>
            <a:ext cx="6445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dirty="0">
                <a:solidFill>
                  <a:srgbClr val="993300"/>
                </a:solidFill>
              </a:rPr>
              <a:t>D</a:t>
            </a:r>
          </a:p>
        </p:txBody>
      </p:sp>
      <p:graphicFrame>
        <p:nvGraphicFramePr>
          <p:cNvPr id="68617" name="Object 8">
            <a:hlinkClick r:id="" action="ppaction://ole?verb=0"/>
          </p:cNvPr>
          <p:cNvGraphicFramePr>
            <a:graphicFrameLocks/>
          </p:cNvGraphicFramePr>
          <p:nvPr/>
        </p:nvGraphicFramePr>
        <p:xfrm>
          <a:off x="5281578" y="2903975"/>
          <a:ext cx="2981325" cy="4195186"/>
        </p:xfrm>
        <a:graphic>
          <a:graphicData uri="http://schemas.openxmlformats.org/presentationml/2006/ole">
            <p:oleObj spid="_x0000_s2051" name="Clip" r:id="rId4" imgW="2981325" imgH="4141788" progId="">
              <p:embed/>
            </p:oleObj>
          </a:graphicData>
        </a:graphic>
      </p:graphicFrame>
      <p:graphicFrame>
        <p:nvGraphicFramePr>
          <p:cNvPr id="68618" name="Object 10">
            <a:hlinkClick r:id="" action="ppaction://ole?verb=0"/>
          </p:cNvPr>
          <p:cNvGraphicFramePr>
            <a:graphicFrameLocks/>
          </p:cNvGraphicFramePr>
          <p:nvPr/>
        </p:nvGraphicFramePr>
        <p:xfrm>
          <a:off x="5991190" y="2921000"/>
          <a:ext cx="1760538" cy="3937000"/>
        </p:xfrm>
        <a:graphic>
          <a:graphicData uri="http://schemas.openxmlformats.org/presentationml/2006/ole">
            <p:oleObj spid="_x0000_s2052" name="Clip" r:id="rId5" imgW="1760538" imgH="3937000" progId="">
              <p:embed/>
            </p:oleObj>
          </a:graphicData>
        </a:graphic>
      </p:graphicFrame>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953000" y="2667000"/>
            <a:ext cx="3733800" cy="2133600"/>
          </a:xfrm>
          <a:prstGeom prst="rect">
            <a:avLst/>
          </a:prstGeom>
          <a:solidFill>
            <a:srgbClr val="C0C0C0"/>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69635" name="Line 3"/>
          <p:cNvSpPr>
            <a:spLocks noChangeShapeType="1"/>
          </p:cNvSpPr>
          <p:nvPr/>
        </p:nvSpPr>
        <p:spPr bwMode="auto">
          <a:xfrm>
            <a:off x="4964114" y="3733800"/>
            <a:ext cx="1587" cy="0"/>
          </a:xfrm>
          <a:prstGeom prst="line">
            <a:avLst/>
          </a:prstGeom>
          <a:noFill/>
          <a:ln w="12700">
            <a:solidFill>
              <a:schemeClr val="tx1"/>
            </a:solidFill>
            <a:round/>
            <a:headEnd/>
            <a:tailEnd/>
          </a:ln>
        </p:spPr>
        <p:txBody>
          <a:bodyPr wrap="none" anchor="ctr"/>
          <a:lstStyle/>
          <a:p>
            <a:endParaRPr lang="en-US"/>
          </a:p>
        </p:txBody>
      </p:sp>
      <p:sp>
        <p:nvSpPr>
          <p:cNvPr id="69636" name="Line 4"/>
          <p:cNvSpPr>
            <a:spLocks noChangeShapeType="1"/>
          </p:cNvSpPr>
          <p:nvPr/>
        </p:nvSpPr>
        <p:spPr bwMode="auto">
          <a:xfrm>
            <a:off x="4964114" y="4267200"/>
            <a:ext cx="1587" cy="0"/>
          </a:xfrm>
          <a:prstGeom prst="line">
            <a:avLst/>
          </a:prstGeom>
          <a:noFill/>
          <a:ln w="12700">
            <a:solidFill>
              <a:schemeClr val="tx1"/>
            </a:solidFill>
            <a:round/>
            <a:headEnd/>
            <a:tailEnd/>
          </a:ln>
        </p:spPr>
        <p:txBody>
          <a:bodyPr wrap="none" anchor="ctr"/>
          <a:lstStyle/>
          <a:p>
            <a:endParaRPr lang="en-US"/>
          </a:p>
        </p:txBody>
      </p:sp>
      <p:sp>
        <p:nvSpPr>
          <p:cNvPr id="69637" name="Line 5"/>
          <p:cNvSpPr>
            <a:spLocks noChangeShapeType="1"/>
          </p:cNvSpPr>
          <p:nvPr/>
        </p:nvSpPr>
        <p:spPr bwMode="auto">
          <a:xfrm>
            <a:off x="4964114" y="3200400"/>
            <a:ext cx="1587" cy="0"/>
          </a:xfrm>
          <a:prstGeom prst="line">
            <a:avLst/>
          </a:prstGeom>
          <a:noFill/>
          <a:ln w="12700">
            <a:solidFill>
              <a:schemeClr val="tx1"/>
            </a:solidFill>
            <a:round/>
            <a:headEnd/>
            <a:tailEnd/>
          </a:ln>
        </p:spPr>
        <p:txBody>
          <a:bodyPr wrap="none" anchor="ctr"/>
          <a:lstStyle/>
          <a:p>
            <a:endParaRPr lang="en-US"/>
          </a:p>
        </p:txBody>
      </p:sp>
      <p:sp>
        <p:nvSpPr>
          <p:cNvPr id="69638" name="Rectangle 6"/>
          <p:cNvSpPr>
            <a:spLocks noChangeArrowheads="1"/>
          </p:cNvSpPr>
          <p:nvPr/>
        </p:nvSpPr>
        <p:spPr bwMode="auto">
          <a:xfrm>
            <a:off x="5334000" y="3505200"/>
            <a:ext cx="457200" cy="1295400"/>
          </a:xfrm>
          <a:prstGeom prst="rect">
            <a:avLst/>
          </a:prstGeom>
          <a:solidFill>
            <a:schemeClr val="tx2"/>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69639" name="Rectangle 7"/>
          <p:cNvSpPr>
            <a:spLocks noChangeArrowheads="1"/>
          </p:cNvSpPr>
          <p:nvPr/>
        </p:nvSpPr>
        <p:spPr bwMode="auto">
          <a:xfrm>
            <a:off x="6172200" y="3505200"/>
            <a:ext cx="457200" cy="1295400"/>
          </a:xfrm>
          <a:prstGeom prst="rect">
            <a:avLst/>
          </a:prstGeom>
          <a:solidFill>
            <a:schemeClr val="tx2"/>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69640" name="Rectangle 8"/>
          <p:cNvSpPr>
            <a:spLocks noChangeArrowheads="1"/>
          </p:cNvSpPr>
          <p:nvPr/>
        </p:nvSpPr>
        <p:spPr bwMode="auto">
          <a:xfrm>
            <a:off x="7010400" y="3505200"/>
            <a:ext cx="457200" cy="1295400"/>
          </a:xfrm>
          <a:prstGeom prst="rect">
            <a:avLst/>
          </a:prstGeom>
          <a:solidFill>
            <a:schemeClr val="tx2"/>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69641" name="Rectangle 9"/>
          <p:cNvSpPr>
            <a:spLocks noChangeArrowheads="1"/>
          </p:cNvSpPr>
          <p:nvPr/>
        </p:nvSpPr>
        <p:spPr bwMode="auto">
          <a:xfrm>
            <a:off x="7848600" y="3505200"/>
            <a:ext cx="457200" cy="1295400"/>
          </a:xfrm>
          <a:prstGeom prst="rect">
            <a:avLst/>
          </a:prstGeom>
          <a:solidFill>
            <a:schemeClr val="tx2"/>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69642" name="Rectangle 10"/>
          <p:cNvSpPr>
            <a:spLocks noChangeArrowheads="1"/>
          </p:cNvSpPr>
          <p:nvPr/>
        </p:nvSpPr>
        <p:spPr bwMode="auto">
          <a:xfrm>
            <a:off x="4343401" y="3048002"/>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.3</a:t>
            </a:r>
          </a:p>
        </p:txBody>
      </p:sp>
      <p:sp>
        <p:nvSpPr>
          <p:cNvPr id="69643" name="Rectangle 11"/>
          <p:cNvSpPr>
            <a:spLocks noChangeArrowheads="1"/>
          </p:cNvSpPr>
          <p:nvPr/>
        </p:nvSpPr>
        <p:spPr bwMode="auto">
          <a:xfrm>
            <a:off x="4343401" y="3581400"/>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.2</a:t>
            </a:r>
          </a:p>
        </p:txBody>
      </p:sp>
      <p:sp>
        <p:nvSpPr>
          <p:cNvPr id="69644" name="Rectangle 12"/>
          <p:cNvSpPr>
            <a:spLocks noChangeArrowheads="1"/>
          </p:cNvSpPr>
          <p:nvPr/>
        </p:nvSpPr>
        <p:spPr bwMode="auto">
          <a:xfrm>
            <a:off x="4325939" y="4021140"/>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.1</a:t>
            </a:r>
          </a:p>
        </p:txBody>
      </p:sp>
      <p:sp>
        <p:nvSpPr>
          <p:cNvPr id="69645" name="Rectangle 13"/>
          <p:cNvSpPr>
            <a:spLocks noChangeArrowheads="1"/>
          </p:cNvSpPr>
          <p:nvPr/>
        </p:nvSpPr>
        <p:spPr bwMode="auto">
          <a:xfrm>
            <a:off x="4325939" y="4554540"/>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 0</a:t>
            </a:r>
          </a:p>
        </p:txBody>
      </p:sp>
      <p:sp>
        <p:nvSpPr>
          <p:cNvPr id="69646" name="Rectangle 14"/>
          <p:cNvSpPr>
            <a:spLocks noChangeArrowheads="1"/>
          </p:cNvSpPr>
          <p:nvPr/>
        </p:nvSpPr>
        <p:spPr bwMode="auto">
          <a:xfrm>
            <a:off x="5164139" y="4783139"/>
            <a:ext cx="3387725" cy="616066"/>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 </a:t>
            </a:r>
            <a:r>
              <a:rPr lang="en-US" altLang="en-US" sz="1800" b="1"/>
              <a:t>  18         20          22         24</a:t>
            </a:r>
          </a:p>
          <a:p>
            <a:pPr>
              <a:lnSpc>
                <a:spcPct val="40000"/>
              </a:lnSpc>
              <a:spcBef>
                <a:spcPct val="50000"/>
              </a:spcBef>
            </a:pPr>
            <a:r>
              <a:rPr lang="en-US" altLang="en-US" sz="1800" b="1"/>
              <a:t>   </a:t>
            </a:r>
            <a:r>
              <a:rPr lang="en-US" altLang="en-US" b="1"/>
              <a:t>A        B        C       D</a:t>
            </a:r>
          </a:p>
        </p:txBody>
      </p:sp>
      <p:sp>
        <p:nvSpPr>
          <p:cNvPr id="69647" name="Rectangle 15"/>
          <p:cNvSpPr>
            <a:spLocks noChangeArrowheads="1"/>
          </p:cNvSpPr>
          <p:nvPr/>
        </p:nvSpPr>
        <p:spPr bwMode="auto">
          <a:xfrm>
            <a:off x="5181600" y="5638802"/>
            <a:ext cx="3352800" cy="366767"/>
          </a:xfrm>
          <a:prstGeom prst="rect">
            <a:avLst/>
          </a:prstGeom>
          <a:solidFill>
            <a:srgbClr val="C7DAF7"/>
          </a:solidFill>
          <a:ln w="12700">
            <a:solidFill>
              <a:schemeClr val="tx1"/>
            </a:solidFill>
            <a:miter lim="800000"/>
            <a:headEnd/>
            <a:tailEnd/>
          </a:ln>
        </p:spPr>
        <p:txBody>
          <a:bodyPr lIns="90488" tIns="44450" rIns="90488" bIns="44450">
            <a:spAutoFit/>
          </a:bodyPr>
          <a:lstStyle/>
          <a:p>
            <a:pPr algn="ctr">
              <a:spcBef>
                <a:spcPct val="50000"/>
              </a:spcBef>
            </a:pPr>
            <a:r>
              <a:rPr lang="ro-RO" altLang="en-US" dirty="0" smtClean="0">
                <a:solidFill>
                  <a:srgbClr val="000000"/>
                </a:solidFill>
              </a:rPr>
              <a:t>Distribuție uniforma</a:t>
            </a:r>
            <a:endParaRPr lang="ro-RO" altLang="en-US" dirty="0">
              <a:solidFill>
                <a:srgbClr val="000000"/>
              </a:solidFill>
            </a:endParaRPr>
          </a:p>
        </p:txBody>
      </p:sp>
      <p:sp>
        <p:nvSpPr>
          <p:cNvPr id="69648" name="Rectangle 16"/>
          <p:cNvSpPr>
            <a:spLocks noChangeArrowheads="1"/>
          </p:cNvSpPr>
          <p:nvPr/>
        </p:nvSpPr>
        <p:spPr bwMode="auto">
          <a:xfrm>
            <a:off x="4108451" y="2432050"/>
            <a:ext cx="949325" cy="515938"/>
          </a:xfrm>
          <a:prstGeom prst="rect">
            <a:avLst/>
          </a:prstGeom>
          <a:noFill/>
          <a:ln w="12700">
            <a:noFill/>
            <a:miter lim="800000"/>
            <a:headEnd/>
            <a:tailEnd/>
          </a:ln>
        </p:spPr>
        <p:txBody>
          <a:bodyPr lIns="90488" tIns="44450" rIns="90488" bIns="44450">
            <a:spAutoFit/>
          </a:bodyPr>
          <a:lstStyle/>
          <a:p>
            <a:pPr>
              <a:spcBef>
                <a:spcPct val="50000"/>
              </a:spcBef>
            </a:pPr>
            <a:r>
              <a:rPr lang="en-US" altLang="en-US" sz="2800"/>
              <a:t>P(x)</a:t>
            </a:r>
          </a:p>
        </p:txBody>
      </p:sp>
      <p:sp>
        <p:nvSpPr>
          <p:cNvPr id="69649" name="Rectangle 17"/>
          <p:cNvSpPr>
            <a:spLocks noChangeArrowheads="1"/>
          </p:cNvSpPr>
          <p:nvPr/>
        </p:nvSpPr>
        <p:spPr bwMode="auto">
          <a:xfrm>
            <a:off x="8534400" y="4724400"/>
            <a:ext cx="457200" cy="515938"/>
          </a:xfrm>
          <a:prstGeom prst="rect">
            <a:avLst/>
          </a:prstGeom>
          <a:noFill/>
          <a:ln w="12700">
            <a:noFill/>
            <a:miter lim="800000"/>
            <a:headEnd/>
            <a:tailEnd/>
          </a:ln>
        </p:spPr>
        <p:txBody>
          <a:bodyPr lIns="90488" tIns="44450" rIns="90488" bIns="44450">
            <a:spAutoFit/>
          </a:bodyPr>
          <a:lstStyle/>
          <a:p>
            <a:pPr>
              <a:spcBef>
                <a:spcPct val="50000"/>
              </a:spcBef>
            </a:pPr>
            <a:r>
              <a:rPr lang="en-US" altLang="en-US" sz="2800"/>
              <a:t>x</a:t>
            </a:r>
          </a:p>
        </p:txBody>
      </p:sp>
      <p:sp>
        <p:nvSpPr>
          <p:cNvPr id="69651" name="Rectangle 19"/>
          <p:cNvSpPr>
            <a:spLocks noChangeArrowheads="1"/>
          </p:cNvSpPr>
          <p:nvPr/>
        </p:nvSpPr>
        <p:spPr bwMode="auto">
          <a:xfrm>
            <a:off x="304800" y="1755776"/>
            <a:ext cx="8534400" cy="459100"/>
          </a:xfrm>
          <a:prstGeom prst="rect">
            <a:avLst/>
          </a:prstGeom>
          <a:noFill/>
          <a:ln w="12700">
            <a:noFill/>
            <a:miter lim="800000"/>
            <a:headEnd/>
            <a:tailEnd/>
          </a:ln>
        </p:spPr>
        <p:txBody>
          <a:bodyPr lIns="90488" tIns="44450" rIns="90488" bIns="44450">
            <a:spAutoFit/>
          </a:bodyPr>
          <a:lstStyle/>
          <a:p>
            <a:pPr>
              <a:spcBef>
                <a:spcPct val="50000"/>
              </a:spcBef>
            </a:pPr>
            <a:r>
              <a:rPr lang="ro-RO" altLang="en-US" sz="2400" dirty="0" smtClean="0">
                <a:latin typeface="Calibri" pitchFamily="34" charset="0"/>
                <a:cs typeface="Calibri" pitchFamily="34" charset="0"/>
              </a:rPr>
              <a:t>Pentru distribuția populației:</a:t>
            </a:r>
            <a:endParaRPr lang="ro-RO" altLang="en-US" sz="2400" dirty="0">
              <a:latin typeface="Calibri" pitchFamily="34" charset="0"/>
              <a:cs typeface="Calibri" pitchFamily="34" charset="0"/>
            </a:endParaRPr>
          </a:p>
        </p:txBody>
      </p:sp>
      <p:sp>
        <p:nvSpPr>
          <p:cNvPr id="69653" name="Line 21"/>
          <p:cNvSpPr>
            <a:spLocks noChangeShapeType="1"/>
          </p:cNvSpPr>
          <p:nvPr/>
        </p:nvSpPr>
        <p:spPr bwMode="auto">
          <a:xfrm>
            <a:off x="4953000" y="4267200"/>
            <a:ext cx="3733800" cy="1588"/>
          </a:xfrm>
          <a:prstGeom prst="line">
            <a:avLst/>
          </a:prstGeom>
          <a:noFill/>
          <a:ln w="9525" cap="rnd">
            <a:solidFill>
              <a:schemeClr val="tx1"/>
            </a:solidFill>
            <a:prstDash val="sysDot"/>
            <a:miter lim="800000"/>
            <a:headEnd/>
            <a:tailEnd/>
          </a:ln>
        </p:spPr>
        <p:txBody>
          <a:bodyPr wrap="none"/>
          <a:lstStyle/>
          <a:p>
            <a:endParaRPr lang="en-US"/>
          </a:p>
        </p:txBody>
      </p:sp>
      <p:sp>
        <p:nvSpPr>
          <p:cNvPr id="69654" name="Line 22"/>
          <p:cNvSpPr>
            <a:spLocks noChangeShapeType="1"/>
          </p:cNvSpPr>
          <p:nvPr/>
        </p:nvSpPr>
        <p:spPr bwMode="auto">
          <a:xfrm>
            <a:off x="4953000" y="3810000"/>
            <a:ext cx="3733800" cy="1588"/>
          </a:xfrm>
          <a:prstGeom prst="line">
            <a:avLst/>
          </a:prstGeom>
          <a:noFill/>
          <a:ln w="9525" cap="rnd">
            <a:solidFill>
              <a:schemeClr val="tx1"/>
            </a:solidFill>
            <a:prstDash val="sysDot"/>
            <a:miter lim="800000"/>
            <a:headEnd/>
            <a:tailEnd/>
          </a:ln>
        </p:spPr>
        <p:txBody>
          <a:bodyPr wrap="none"/>
          <a:lstStyle/>
          <a:p>
            <a:endParaRPr lang="en-US"/>
          </a:p>
        </p:txBody>
      </p:sp>
      <p:sp>
        <p:nvSpPr>
          <p:cNvPr id="69655" name="Line 23"/>
          <p:cNvSpPr>
            <a:spLocks noChangeShapeType="1"/>
          </p:cNvSpPr>
          <p:nvPr/>
        </p:nvSpPr>
        <p:spPr bwMode="auto">
          <a:xfrm>
            <a:off x="4953000" y="3276600"/>
            <a:ext cx="3733800" cy="1588"/>
          </a:xfrm>
          <a:prstGeom prst="line">
            <a:avLst/>
          </a:prstGeom>
          <a:noFill/>
          <a:ln w="9525" cap="rnd">
            <a:solidFill>
              <a:schemeClr val="tx1"/>
            </a:solidFill>
            <a:prstDash val="sysDot"/>
            <a:miter lim="800000"/>
            <a:headEnd/>
            <a:tailEnd/>
          </a:ln>
        </p:spPr>
        <p:txBody>
          <a:bodyPr wrap="none"/>
          <a:lstStyle/>
          <a:p>
            <a:endParaRPr lang="en-US"/>
          </a:p>
        </p:txBody>
      </p:sp>
      <p:graphicFrame>
        <p:nvGraphicFramePr>
          <p:cNvPr id="69656" name="Object 6"/>
          <p:cNvGraphicFramePr>
            <a:graphicFrameLocks noChangeAspect="1"/>
          </p:cNvGraphicFramePr>
          <p:nvPr/>
        </p:nvGraphicFramePr>
        <p:xfrm>
          <a:off x="300039" y="2411415"/>
          <a:ext cx="3662362" cy="1938337"/>
        </p:xfrm>
        <a:graphic>
          <a:graphicData uri="http://schemas.openxmlformats.org/presentationml/2006/ole">
            <p:oleObj spid="_x0000_s3074" name="Equation" r:id="rId3" imgW="1727200" imgH="914400" progId="">
              <p:embed/>
            </p:oleObj>
          </a:graphicData>
        </a:graphic>
      </p:graphicFrame>
      <p:graphicFrame>
        <p:nvGraphicFramePr>
          <p:cNvPr id="69657" name="Object 7"/>
          <p:cNvGraphicFramePr>
            <a:graphicFrameLocks noChangeAspect="1"/>
          </p:cNvGraphicFramePr>
          <p:nvPr/>
        </p:nvGraphicFramePr>
        <p:xfrm>
          <a:off x="368300" y="4648200"/>
          <a:ext cx="3608388" cy="1023938"/>
        </p:xfrm>
        <a:graphic>
          <a:graphicData uri="http://schemas.openxmlformats.org/presentationml/2006/ole">
            <p:oleObj spid="_x0000_s3075" name="Equation" r:id="rId4" imgW="1701800" imgH="482600" progId="">
              <p:embed/>
            </p:oleObj>
          </a:graphicData>
        </a:graphic>
      </p:graphicFrame>
      <p:sp>
        <p:nvSpPr>
          <p:cNvPr id="25" name="Rectangle 2"/>
          <p:cNvSpPr txBox="1">
            <a:spLocks noChangeArrowheads="1"/>
          </p:cNvSpPr>
          <p:nvPr/>
        </p:nvSpPr>
        <p:spPr>
          <a:xfrm>
            <a:off x="609600" y="228600"/>
            <a:ext cx="8382000" cy="685800"/>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it-IT" altLang="en-US" sz="3600" b="0" i="0" u="none" strike="noStrike" kern="1200" cap="none" spc="0" normalizeH="0" baseline="0" noProof="0" smtClean="0">
                <a:ln>
                  <a:noFill/>
                </a:ln>
                <a:solidFill>
                  <a:schemeClr val="accent1"/>
                </a:solidFill>
                <a:effectLst/>
                <a:uLnTx/>
                <a:uFillTx/>
                <a:latin typeface="+mj-lt"/>
                <a:ea typeface="+mj-ea"/>
                <a:cs typeface="+mj-cs"/>
              </a:rPr>
              <a:t>Dezvoltarea unei distribuții de eșantionare</a:t>
            </a:r>
            <a:endParaRPr kumimoji="0" lang="en-US" altLang="en-US" sz="3600" b="0" i="0" u="none" strike="noStrike" kern="1200" cap="none" spc="0" normalizeH="0" baseline="0" noProof="0" dirty="0" smtClean="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p:cNvSpPr>
            <a:spLocks noChangeShapeType="1"/>
          </p:cNvSpPr>
          <p:nvPr/>
        </p:nvSpPr>
        <p:spPr bwMode="auto">
          <a:xfrm>
            <a:off x="1524000" y="5105400"/>
            <a:ext cx="0" cy="762000"/>
          </a:xfrm>
          <a:prstGeom prst="line">
            <a:avLst/>
          </a:prstGeom>
          <a:noFill/>
          <a:ln w="28575">
            <a:solidFill>
              <a:schemeClr val="tx1"/>
            </a:solidFill>
            <a:miter lim="800000"/>
            <a:headEnd/>
            <a:tailEnd/>
          </a:ln>
        </p:spPr>
        <p:txBody>
          <a:bodyPr wrap="none"/>
          <a:lstStyle/>
          <a:p>
            <a:endParaRPr lang="en-US"/>
          </a:p>
        </p:txBody>
      </p:sp>
      <p:sp>
        <p:nvSpPr>
          <p:cNvPr id="70659" name="Rectangle 4"/>
          <p:cNvSpPr>
            <a:spLocks noChangeArrowheads="1"/>
          </p:cNvSpPr>
          <p:nvPr/>
        </p:nvSpPr>
        <p:spPr bwMode="auto">
          <a:xfrm>
            <a:off x="1676400" y="5334000"/>
            <a:ext cx="2590800" cy="1013098"/>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a:spcBef>
                <a:spcPct val="50000"/>
              </a:spcBef>
            </a:pPr>
            <a:r>
              <a:rPr lang="ro-RO" altLang="en-US" sz="2000" dirty="0" smtClean="0"/>
              <a:t>16 eșantioane posibile(eșantionare cu înlocuire)</a:t>
            </a:r>
            <a:endParaRPr lang="ro-RO" altLang="en-US" sz="2000" dirty="0"/>
          </a:p>
        </p:txBody>
      </p:sp>
      <p:sp>
        <p:nvSpPr>
          <p:cNvPr id="70660" name="Line 5"/>
          <p:cNvSpPr>
            <a:spLocks noChangeShapeType="1"/>
          </p:cNvSpPr>
          <p:nvPr/>
        </p:nvSpPr>
        <p:spPr bwMode="auto">
          <a:xfrm>
            <a:off x="1524000" y="5867400"/>
            <a:ext cx="152400" cy="0"/>
          </a:xfrm>
          <a:prstGeom prst="line">
            <a:avLst/>
          </a:prstGeom>
          <a:noFill/>
          <a:ln w="28575">
            <a:solidFill>
              <a:schemeClr val="tx1"/>
            </a:solidFill>
            <a:miter lim="800000"/>
            <a:headEnd/>
            <a:tailEnd/>
          </a:ln>
        </p:spPr>
        <p:txBody>
          <a:bodyPr wrap="none"/>
          <a:lstStyle/>
          <a:p>
            <a:endParaRPr lang="en-US"/>
          </a:p>
        </p:txBody>
      </p:sp>
      <p:sp>
        <p:nvSpPr>
          <p:cNvPr id="70661" name="Rectangle 6"/>
          <p:cNvSpPr>
            <a:spLocks noGrp="1" noChangeArrowheads="1"/>
          </p:cNvSpPr>
          <p:nvPr>
            <p:ph type="title" idx="4294967295"/>
          </p:nvPr>
        </p:nvSpPr>
        <p:spPr>
          <a:xfrm>
            <a:off x="395536" y="1268760"/>
            <a:ext cx="7704856" cy="533400"/>
          </a:xfrm>
        </p:spPr>
        <p:txBody>
          <a:bodyPr>
            <a:normAutofit/>
          </a:bodyPr>
          <a:lstStyle/>
          <a:p>
            <a:pPr eaLnBrk="1" hangingPunct="1">
              <a:lnSpc>
                <a:spcPct val="120000"/>
              </a:lnSpc>
            </a:pPr>
            <a:r>
              <a:rPr lang="ro-RO" altLang="en-US" sz="2400" dirty="0" smtClean="0">
                <a:solidFill>
                  <a:schemeClr val="tx1"/>
                </a:solidFill>
              </a:rPr>
              <a:t>Vom considera toate eșantioanele de dimensiune n=2</a:t>
            </a:r>
          </a:p>
        </p:txBody>
      </p:sp>
      <p:graphicFrame>
        <p:nvGraphicFramePr>
          <p:cNvPr id="70662" name="Object 4">
            <a:hlinkClick r:id="" action="ppaction://ole?verb=0"/>
          </p:cNvPr>
          <p:cNvGraphicFramePr>
            <a:graphicFrameLocks/>
          </p:cNvGraphicFramePr>
          <p:nvPr/>
        </p:nvGraphicFramePr>
        <p:xfrm>
          <a:off x="5638800" y="3352800"/>
          <a:ext cx="3505200" cy="3352800"/>
        </p:xfrm>
        <a:graphic>
          <a:graphicData uri="http://schemas.openxmlformats.org/presentationml/2006/ole">
            <p:oleObj spid="_x0000_s4098" name="Document" r:id="rId3" imgW="4184904" imgH="3877056" progId="Word.Document.8">
              <p:embed/>
            </p:oleObj>
          </a:graphicData>
        </a:graphic>
      </p:graphicFrame>
      <p:sp>
        <p:nvSpPr>
          <p:cNvPr id="70665" name="Rectangle 10"/>
          <p:cNvSpPr>
            <a:spLocks noChangeArrowheads="1"/>
          </p:cNvSpPr>
          <p:nvPr/>
        </p:nvSpPr>
        <p:spPr bwMode="auto">
          <a:xfrm>
            <a:off x="6919128" y="2332056"/>
            <a:ext cx="2003425" cy="643766"/>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a:spcBef>
                <a:spcPct val="50000"/>
              </a:spcBef>
            </a:pPr>
            <a:r>
              <a:rPr lang="ro-RO" altLang="en-US" dirty="0" smtClean="0"/>
              <a:t>16 medii de eșantioane</a:t>
            </a:r>
            <a:endParaRPr lang="ro-RO" altLang="en-US" dirty="0"/>
          </a:p>
        </p:txBody>
      </p:sp>
      <p:sp>
        <p:nvSpPr>
          <p:cNvPr id="70666" name="AutoShape 11"/>
          <p:cNvSpPr>
            <a:spLocks noChangeArrowheads="1"/>
          </p:cNvSpPr>
          <p:nvPr/>
        </p:nvSpPr>
        <p:spPr bwMode="auto">
          <a:xfrm>
            <a:off x="5105400" y="4343400"/>
            <a:ext cx="609600" cy="381000"/>
          </a:xfrm>
          <a:prstGeom prst="rightArrow">
            <a:avLst>
              <a:gd name="adj1" fmla="val 50000"/>
              <a:gd name="adj2" fmla="val 40000"/>
            </a:avLst>
          </a:prstGeom>
          <a:solidFill>
            <a:srgbClr val="00CA95"/>
          </a:solidFill>
          <a:ln w="9525">
            <a:solidFill>
              <a:schemeClr val="tx1"/>
            </a:solidFill>
            <a:miter lim="800000"/>
            <a:headEnd/>
            <a:tailEnd/>
          </a:ln>
        </p:spPr>
        <p:txBody>
          <a:bodyPr wrap="none" anchor="ctr"/>
          <a:lstStyle/>
          <a:p>
            <a:pPr algn="ctr" eaLnBrk="1" hangingPunct="1">
              <a:spcBef>
                <a:spcPct val="50000"/>
              </a:spcBef>
            </a:pPr>
            <a:endParaRPr lang="en-US" altLang="en-US"/>
          </a:p>
        </p:txBody>
      </p:sp>
      <p:sp>
        <p:nvSpPr>
          <p:cNvPr id="70667" name="Line 12"/>
          <p:cNvSpPr>
            <a:spLocks noChangeShapeType="1"/>
          </p:cNvSpPr>
          <p:nvPr/>
        </p:nvSpPr>
        <p:spPr bwMode="auto">
          <a:xfrm flipV="1">
            <a:off x="6629400" y="2819400"/>
            <a:ext cx="0" cy="533400"/>
          </a:xfrm>
          <a:prstGeom prst="line">
            <a:avLst/>
          </a:prstGeom>
          <a:noFill/>
          <a:ln w="28575">
            <a:solidFill>
              <a:schemeClr val="tx1"/>
            </a:solidFill>
            <a:miter lim="800000"/>
            <a:headEnd/>
            <a:tailEnd/>
          </a:ln>
        </p:spPr>
        <p:txBody>
          <a:bodyPr wrap="none"/>
          <a:lstStyle/>
          <a:p>
            <a:endParaRPr lang="en-US"/>
          </a:p>
        </p:txBody>
      </p:sp>
      <p:sp>
        <p:nvSpPr>
          <p:cNvPr id="70668" name="Line 13"/>
          <p:cNvSpPr>
            <a:spLocks noChangeShapeType="1"/>
          </p:cNvSpPr>
          <p:nvPr/>
        </p:nvSpPr>
        <p:spPr bwMode="auto">
          <a:xfrm>
            <a:off x="6629400" y="2819400"/>
            <a:ext cx="304800" cy="0"/>
          </a:xfrm>
          <a:prstGeom prst="line">
            <a:avLst/>
          </a:prstGeom>
          <a:noFill/>
          <a:ln w="28575">
            <a:solidFill>
              <a:schemeClr val="tx1"/>
            </a:solidFill>
            <a:miter lim="800000"/>
            <a:headEnd/>
            <a:tailEnd/>
          </a:ln>
        </p:spPr>
        <p:txBody>
          <a:bodyPr wrap="none"/>
          <a:lstStyle/>
          <a:p>
            <a:endParaRPr lang="en-US"/>
          </a:p>
        </p:txBody>
      </p:sp>
      <p:sp>
        <p:nvSpPr>
          <p:cNvPr id="70669" name="Rectangle 17"/>
          <p:cNvSpPr>
            <a:spLocks noChangeArrowheads="1"/>
          </p:cNvSpPr>
          <p:nvPr/>
        </p:nvSpPr>
        <p:spPr bwMode="auto">
          <a:xfrm>
            <a:off x="152400" y="2514600"/>
            <a:ext cx="685800" cy="76200"/>
          </a:xfrm>
          <a:prstGeom prst="rect">
            <a:avLst/>
          </a:prstGeom>
          <a:solidFill>
            <a:srgbClr val="FFFFCD"/>
          </a:solidFill>
          <a:ln w="9525">
            <a:noFill/>
            <a:miter lim="800000"/>
            <a:headEnd/>
            <a:tailEnd/>
          </a:ln>
        </p:spPr>
        <p:txBody>
          <a:bodyPr wrap="none" anchor="ctr"/>
          <a:lstStyle/>
          <a:p>
            <a:pPr algn="ctr" eaLnBrk="1" hangingPunct="1">
              <a:spcBef>
                <a:spcPct val="50000"/>
              </a:spcBef>
            </a:pPr>
            <a:endParaRPr lang="en-US" altLang="en-US"/>
          </a:p>
        </p:txBody>
      </p:sp>
      <p:graphicFrame>
        <p:nvGraphicFramePr>
          <p:cNvPr id="307467" name="Group 267"/>
          <p:cNvGraphicFramePr>
            <a:graphicFrameLocks noGrp="1"/>
          </p:cNvGraphicFramePr>
          <p:nvPr/>
        </p:nvGraphicFramePr>
        <p:xfrm>
          <a:off x="152400" y="2590800"/>
          <a:ext cx="4876800" cy="2514602"/>
        </p:xfrm>
        <a:graphic>
          <a:graphicData uri="http://schemas.openxmlformats.org/drawingml/2006/table">
            <a:tbl>
              <a:tblPr/>
              <a:tblGrid>
                <a:gridCol w="1035050"/>
                <a:gridCol w="946150"/>
                <a:gridCol w="990600"/>
                <a:gridCol w="990600"/>
                <a:gridCol w="914400"/>
              </a:tblGrid>
              <a:tr h="433388">
                <a:tc rowSpan="2">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cs typeface="Arial" charset="0"/>
                        </a:rPr>
                        <a:t>1</a:t>
                      </a:r>
                      <a:r>
                        <a:rPr kumimoji="0" lang="en-US" sz="2000" b="1" i="0" u="none" strike="noStrike" cap="none" normalizeH="0" baseline="30000" dirty="0" smtClean="0">
                          <a:ln>
                            <a:noFill/>
                          </a:ln>
                          <a:solidFill>
                            <a:schemeClr val="tx1"/>
                          </a:solidFill>
                          <a:effectLst/>
                          <a:latin typeface="Arial" charset="0"/>
                          <a:cs typeface="Arial" charset="0"/>
                        </a:rPr>
                        <a:t>a</a:t>
                      </a:r>
                      <a:endParaRPr kumimoji="0" lang="en-US" sz="2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1" i="0" u="none" strike="noStrike" cap="none" normalizeH="0" baseline="0" dirty="0" err="1" smtClean="0">
                          <a:ln>
                            <a:noFill/>
                          </a:ln>
                          <a:solidFill>
                            <a:schemeClr val="tx1"/>
                          </a:solidFill>
                          <a:effectLst/>
                          <a:latin typeface="Arial" charset="0"/>
                          <a:cs typeface="Arial" charset="0"/>
                        </a:rPr>
                        <a:t>observ</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gridSpan="4">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cs typeface="Arial" charset="0"/>
                        </a:rPr>
                        <a:t>2</a:t>
                      </a:r>
                      <a:r>
                        <a:rPr kumimoji="0" lang="en-US" sz="2000" b="1" i="0" u="none" strike="noStrike" cap="none" normalizeH="0" baseline="30000" dirty="0" smtClean="0">
                          <a:ln>
                            <a:noFill/>
                          </a:ln>
                          <a:solidFill>
                            <a:schemeClr val="tx1"/>
                          </a:solidFill>
                          <a:effectLst/>
                          <a:latin typeface="Arial" charset="0"/>
                          <a:cs typeface="Arial" charset="0"/>
                        </a:rPr>
                        <a:t>a</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err="1" smtClean="0">
                          <a:ln>
                            <a:noFill/>
                          </a:ln>
                          <a:solidFill>
                            <a:schemeClr val="tx1"/>
                          </a:solidFill>
                          <a:effectLst/>
                          <a:latin typeface="Arial" charset="0"/>
                          <a:cs typeface="Arial" charset="0"/>
                        </a:rPr>
                        <a:t>Observatie</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B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68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18</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24</a:t>
                      </a: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B7"/>
                    </a:solidFill>
                  </a:tcPr>
                </a:tc>
              </a:tr>
              <a:tr h="4206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18</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18,18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18,20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18,22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18,24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r>
              <a:tr h="4206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20</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20,18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20,20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20,22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20,24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r>
              <a:tr h="4222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22</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22,18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22,20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22,22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22,24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2F2F2"/>
                    </a:solidFill>
                  </a:tcPr>
                </a:tc>
              </a:tr>
              <a:tr h="4206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24</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B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24,18</a:t>
                      </a:r>
                    </a:p>
                  </a:txBody>
                  <a:tcPr horzOverflow="overflow">
                    <a:lnL w="1905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24,20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smtClean="0">
                          <a:ln>
                            <a:noFill/>
                          </a:ln>
                          <a:solidFill>
                            <a:schemeClr val="tx1"/>
                          </a:solidFill>
                          <a:effectLst/>
                          <a:latin typeface="Arial" charset="0"/>
                          <a:cs typeface="Arial" charset="0"/>
                        </a:rPr>
                        <a:t>24,22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2000" b="0" i="0" u="none" strike="noStrike" cap="none" normalizeH="0" baseline="0" dirty="0" smtClean="0">
                          <a:ln>
                            <a:noFill/>
                          </a:ln>
                          <a:solidFill>
                            <a:schemeClr val="tx1"/>
                          </a:solidFill>
                          <a:effectLst/>
                          <a:latin typeface="Arial" charset="0"/>
                          <a:cs typeface="Arial" charset="0"/>
                        </a:rPr>
                        <a:t>24,24</a:t>
                      </a:r>
                    </a:p>
                  </a:txBody>
                  <a:tcP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14" name="Rectangle 2"/>
          <p:cNvSpPr txBox="1">
            <a:spLocks noChangeArrowheads="1"/>
          </p:cNvSpPr>
          <p:nvPr/>
        </p:nvSpPr>
        <p:spPr>
          <a:xfrm>
            <a:off x="609600" y="228600"/>
            <a:ext cx="8382000" cy="685800"/>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it-IT" altLang="en-US" sz="3600" b="0" i="0" u="none" strike="noStrike" kern="1200" cap="none" spc="0" normalizeH="0" baseline="0" noProof="0" smtClean="0">
                <a:ln>
                  <a:noFill/>
                </a:ln>
                <a:solidFill>
                  <a:schemeClr val="accent1"/>
                </a:solidFill>
                <a:effectLst/>
                <a:uLnTx/>
                <a:uFillTx/>
                <a:latin typeface="+mj-lt"/>
                <a:ea typeface="+mj-ea"/>
                <a:cs typeface="+mj-cs"/>
              </a:rPr>
              <a:t>Dezvoltarea unei distribuții de eșantionare</a:t>
            </a:r>
            <a:endParaRPr kumimoji="0" lang="en-US" altLang="en-US" sz="3600" b="0" i="0" u="none" strike="noStrike" kern="1200" cap="none" spc="0" normalizeH="0" baseline="0" noProof="0" dirty="0" smtClean="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4">
            <a:hlinkClick r:id="" action="ppaction://ole?verb=0"/>
          </p:cNvPr>
          <p:cNvGraphicFramePr>
            <a:graphicFrameLocks/>
          </p:cNvGraphicFramePr>
          <p:nvPr/>
        </p:nvGraphicFramePr>
        <p:xfrm>
          <a:off x="228600" y="3054350"/>
          <a:ext cx="4184650" cy="3879850"/>
        </p:xfrm>
        <a:graphic>
          <a:graphicData uri="http://schemas.openxmlformats.org/presentationml/2006/ole">
            <p:oleObj spid="_x0000_s5122" name="Document" r:id="rId4" imgW="4193761" imgH="3876246" progId="Word.Document.8">
              <p:embed/>
            </p:oleObj>
          </a:graphicData>
        </a:graphic>
      </p:graphicFrame>
      <p:sp>
        <p:nvSpPr>
          <p:cNvPr id="71683" name="Rectangle 3"/>
          <p:cNvSpPr>
            <a:spLocks noGrp="1" noChangeArrowheads="1"/>
          </p:cNvSpPr>
          <p:nvPr>
            <p:ph type="title" idx="4294967295"/>
          </p:nvPr>
        </p:nvSpPr>
        <p:spPr>
          <a:xfrm>
            <a:off x="338666" y="1326444"/>
            <a:ext cx="8193774" cy="533400"/>
          </a:xfrm>
        </p:spPr>
        <p:txBody>
          <a:bodyPr>
            <a:normAutofit/>
          </a:bodyPr>
          <a:lstStyle/>
          <a:p>
            <a:pPr eaLnBrk="1" hangingPunct="1">
              <a:lnSpc>
                <a:spcPct val="120000"/>
              </a:lnSpc>
            </a:pPr>
            <a:r>
              <a:rPr lang="ro-RO" altLang="en-US" sz="2400" dirty="0" smtClean="0">
                <a:solidFill>
                  <a:schemeClr val="tx1"/>
                </a:solidFill>
                <a:latin typeface="Calibri" pitchFamily="34" charset="0"/>
                <a:cs typeface="Calibri" pitchFamily="34" charset="0"/>
              </a:rPr>
              <a:t>Distribuția de eșantionare a tuturor mediilor eșantioanelor </a:t>
            </a:r>
          </a:p>
        </p:txBody>
      </p:sp>
      <p:sp>
        <p:nvSpPr>
          <p:cNvPr id="71684" name="Line 4"/>
          <p:cNvSpPr>
            <a:spLocks noChangeShapeType="1"/>
          </p:cNvSpPr>
          <p:nvPr/>
        </p:nvSpPr>
        <p:spPr bwMode="auto">
          <a:xfrm>
            <a:off x="5181600" y="3817938"/>
            <a:ext cx="0" cy="1719262"/>
          </a:xfrm>
          <a:prstGeom prst="line">
            <a:avLst/>
          </a:prstGeom>
          <a:noFill/>
          <a:ln w="12700">
            <a:solidFill>
              <a:schemeClr val="tx1"/>
            </a:solidFill>
            <a:round/>
            <a:headEnd/>
            <a:tailEnd/>
          </a:ln>
        </p:spPr>
        <p:txBody>
          <a:bodyPr wrap="none" anchor="ctr"/>
          <a:lstStyle/>
          <a:p>
            <a:endParaRPr lang="en-US"/>
          </a:p>
        </p:txBody>
      </p:sp>
      <p:sp>
        <p:nvSpPr>
          <p:cNvPr id="71685" name="Line 5"/>
          <p:cNvSpPr>
            <a:spLocks noChangeShapeType="1"/>
          </p:cNvSpPr>
          <p:nvPr/>
        </p:nvSpPr>
        <p:spPr bwMode="auto">
          <a:xfrm>
            <a:off x="5411789" y="5721350"/>
            <a:ext cx="3395662" cy="0"/>
          </a:xfrm>
          <a:prstGeom prst="line">
            <a:avLst/>
          </a:prstGeom>
          <a:noFill/>
          <a:ln w="12700">
            <a:solidFill>
              <a:schemeClr val="tx1"/>
            </a:solidFill>
            <a:round/>
            <a:headEnd/>
            <a:tailEnd/>
          </a:ln>
        </p:spPr>
        <p:txBody>
          <a:bodyPr wrap="none" anchor="ctr"/>
          <a:lstStyle/>
          <a:p>
            <a:endParaRPr lang="en-US"/>
          </a:p>
        </p:txBody>
      </p:sp>
      <p:sp>
        <p:nvSpPr>
          <p:cNvPr id="71686" name="Line 6"/>
          <p:cNvSpPr>
            <a:spLocks noChangeShapeType="1"/>
          </p:cNvSpPr>
          <p:nvPr/>
        </p:nvSpPr>
        <p:spPr bwMode="auto">
          <a:xfrm flipV="1">
            <a:off x="5181600" y="5105400"/>
            <a:ext cx="3505200" cy="0"/>
          </a:xfrm>
          <a:prstGeom prst="line">
            <a:avLst/>
          </a:prstGeom>
          <a:noFill/>
          <a:ln w="12700" cap="rnd">
            <a:solidFill>
              <a:schemeClr val="tx1"/>
            </a:solidFill>
            <a:prstDash val="sysDot"/>
            <a:round/>
            <a:headEnd/>
            <a:tailEnd/>
          </a:ln>
        </p:spPr>
        <p:txBody>
          <a:bodyPr wrap="none" anchor="ctr"/>
          <a:lstStyle/>
          <a:p>
            <a:endParaRPr lang="en-US"/>
          </a:p>
        </p:txBody>
      </p:sp>
      <p:sp>
        <p:nvSpPr>
          <p:cNvPr id="71687" name="Line 7"/>
          <p:cNvSpPr>
            <a:spLocks noChangeShapeType="1"/>
          </p:cNvSpPr>
          <p:nvPr/>
        </p:nvSpPr>
        <p:spPr bwMode="auto">
          <a:xfrm flipV="1">
            <a:off x="5181600" y="4495800"/>
            <a:ext cx="3505200" cy="0"/>
          </a:xfrm>
          <a:prstGeom prst="line">
            <a:avLst/>
          </a:prstGeom>
          <a:noFill/>
          <a:ln w="12700" cap="rnd">
            <a:solidFill>
              <a:schemeClr val="tx1"/>
            </a:solidFill>
            <a:prstDash val="sysDot"/>
            <a:round/>
            <a:headEnd/>
            <a:tailEnd/>
          </a:ln>
        </p:spPr>
        <p:txBody>
          <a:bodyPr wrap="none" anchor="ctr"/>
          <a:lstStyle/>
          <a:p>
            <a:endParaRPr lang="en-US"/>
          </a:p>
        </p:txBody>
      </p:sp>
      <p:sp>
        <p:nvSpPr>
          <p:cNvPr id="71688" name="Line 8"/>
          <p:cNvSpPr>
            <a:spLocks noChangeShapeType="1"/>
          </p:cNvSpPr>
          <p:nvPr/>
        </p:nvSpPr>
        <p:spPr bwMode="auto">
          <a:xfrm>
            <a:off x="5181600" y="3886200"/>
            <a:ext cx="3505200" cy="0"/>
          </a:xfrm>
          <a:prstGeom prst="line">
            <a:avLst/>
          </a:prstGeom>
          <a:noFill/>
          <a:ln w="12700" cap="rnd">
            <a:solidFill>
              <a:schemeClr val="tx1"/>
            </a:solidFill>
            <a:prstDash val="sysDot"/>
            <a:round/>
            <a:headEnd/>
            <a:tailEnd/>
          </a:ln>
        </p:spPr>
        <p:txBody>
          <a:bodyPr wrap="none" anchor="ctr"/>
          <a:lstStyle/>
          <a:p>
            <a:endParaRPr lang="en-US"/>
          </a:p>
        </p:txBody>
      </p:sp>
      <p:sp>
        <p:nvSpPr>
          <p:cNvPr id="71689" name="Rectangle 9"/>
          <p:cNvSpPr>
            <a:spLocks noChangeArrowheads="1"/>
          </p:cNvSpPr>
          <p:nvPr/>
        </p:nvSpPr>
        <p:spPr bwMode="auto">
          <a:xfrm>
            <a:off x="5638800" y="4959350"/>
            <a:ext cx="381000" cy="762000"/>
          </a:xfrm>
          <a:prstGeom prst="rect">
            <a:avLst/>
          </a:prstGeom>
          <a:solidFill>
            <a:schemeClr val="hlink"/>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71690" name="Rectangle 10"/>
          <p:cNvSpPr>
            <a:spLocks noChangeArrowheads="1"/>
          </p:cNvSpPr>
          <p:nvPr/>
        </p:nvSpPr>
        <p:spPr bwMode="auto">
          <a:xfrm>
            <a:off x="6096000" y="4578350"/>
            <a:ext cx="381000" cy="1143000"/>
          </a:xfrm>
          <a:prstGeom prst="rect">
            <a:avLst/>
          </a:prstGeom>
          <a:solidFill>
            <a:schemeClr val="hlink"/>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71691" name="Rectangle 11"/>
          <p:cNvSpPr>
            <a:spLocks noChangeArrowheads="1"/>
          </p:cNvSpPr>
          <p:nvPr/>
        </p:nvSpPr>
        <p:spPr bwMode="auto">
          <a:xfrm>
            <a:off x="6553200" y="4197350"/>
            <a:ext cx="381000" cy="1524000"/>
          </a:xfrm>
          <a:prstGeom prst="rect">
            <a:avLst/>
          </a:prstGeom>
          <a:solidFill>
            <a:schemeClr val="hlink"/>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71692" name="Rectangle 12"/>
          <p:cNvSpPr>
            <a:spLocks noChangeArrowheads="1"/>
          </p:cNvSpPr>
          <p:nvPr/>
        </p:nvSpPr>
        <p:spPr bwMode="auto">
          <a:xfrm>
            <a:off x="7010400" y="4578350"/>
            <a:ext cx="381000" cy="1143000"/>
          </a:xfrm>
          <a:prstGeom prst="rect">
            <a:avLst/>
          </a:prstGeom>
          <a:solidFill>
            <a:schemeClr val="hlink"/>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71693" name="Rectangle 13"/>
          <p:cNvSpPr>
            <a:spLocks noChangeArrowheads="1"/>
          </p:cNvSpPr>
          <p:nvPr/>
        </p:nvSpPr>
        <p:spPr bwMode="auto">
          <a:xfrm>
            <a:off x="7467600" y="4959350"/>
            <a:ext cx="381000" cy="762000"/>
          </a:xfrm>
          <a:prstGeom prst="rect">
            <a:avLst/>
          </a:prstGeom>
          <a:solidFill>
            <a:schemeClr val="hlink"/>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71694" name="Rectangle 14"/>
          <p:cNvSpPr>
            <a:spLocks noChangeArrowheads="1"/>
          </p:cNvSpPr>
          <p:nvPr/>
        </p:nvSpPr>
        <p:spPr bwMode="auto">
          <a:xfrm>
            <a:off x="7924800" y="5340350"/>
            <a:ext cx="381000" cy="381000"/>
          </a:xfrm>
          <a:prstGeom prst="rect">
            <a:avLst/>
          </a:prstGeom>
          <a:solidFill>
            <a:schemeClr val="hlink"/>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71695" name="Rectangle 15"/>
          <p:cNvSpPr>
            <a:spLocks noChangeArrowheads="1"/>
          </p:cNvSpPr>
          <p:nvPr/>
        </p:nvSpPr>
        <p:spPr bwMode="auto">
          <a:xfrm>
            <a:off x="5164139" y="5703890"/>
            <a:ext cx="3540125" cy="363537"/>
          </a:xfrm>
          <a:prstGeom prst="rect">
            <a:avLst/>
          </a:prstGeom>
          <a:noFill/>
          <a:ln w="12700">
            <a:noFill/>
            <a:miter lim="800000"/>
            <a:headEnd/>
            <a:tailEnd/>
          </a:ln>
        </p:spPr>
        <p:txBody>
          <a:bodyPr lIns="90488" tIns="44450" rIns="90488" bIns="44450">
            <a:spAutoFit/>
          </a:bodyPr>
          <a:lstStyle/>
          <a:p>
            <a:pPr>
              <a:spcBef>
                <a:spcPct val="50000"/>
              </a:spcBef>
            </a:pPr>
            <a:r>
              <a:rPr lang="en-US" altLang="en-US" sz="1800"/>
              <a:t>18   19    20   21   22   23    24</a:t>
            </a:r>
          </a:p>
        </p:txBody>
      </p:sp>
      <p:sp>
        <p:nvSpPr>
          <p:cNvPr id="71696" name="Rectangle 16"/>
          <p:cNvSpPr>
            <a:spLocks noChangeArrowheads="1"/>
          </p:cNvSpPr>
          <p:nvPr/>
        </p:nvSpPr>
        <p:spPr bwMode="auto">
          <a:xfrm>
            <a:off x="4783139" y="5475290"/>
            <a:ext cx="4159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a:t>0 </a:t>
            </a:r>
          </a:p>
        </p:txBody>
      </p:sp>
      <p:sp>
        <p:nvSpPr>
          <p:cNvPr id="71697" name="Rectangle 17"/>
          <p:cNvSpPr>
            <a:spLocks noChangeArrowheads="1"/>
          </p:cNvSpPr>
          <p:nvPr/>
        </p:nvSpPr>
        <p:spPr bwMode="auto">
          <a:xfrm>
            <a:off x="4706939" y="4865690"/>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a:t>.1 </a:t>
            </a:r>
          </a:p>
        </p:txBody>
      </p:sp>
      <p:sp>
        <p:nvSpPr>
          <p:cNvPr id="71698" name="Rectangle 18"/>
          <p:cNvSpPr>
            <a:spLocks noChangeArrowheads="1"/>
          </p:cNvSpPr>
          <p:nvPr/>
        </p:nvSpPr>
        <p:spPr bwMode="auto">
          <a:xfrm>
            <a:off x="4706939" y="4256090"/>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a:t>.2 </a:t>
            </a:r>
          </a:p>
        </p:txBody>
      </p:sp>
      <p:sp>
        <p:nvSpPr>
          <p:cNvPr id="71699" name="Rectangle 19"/>
          <p:cNvSpPr>
            <a:spLocks noChangeArrowheads="1"/>
          </p:cNvSpPr>
          <p:nvPr/>
        </p:nvSpPr>
        <p:spPr bwMode="auto">
          <a:xfrm>
            <a:off x="5181600" y="5340350"/>
            <a:ext cx="381000" cy="381000"/>
          </a:xfrm>
          <a:prstGeom prst="rect">
            <a:avLst/>
          </a:prstGeom>
          <a:solidFill>
            <a:schemeClr val="hlink"/>
          </a:solidFill>
          <a:ln w="12700">
            <a:solidFill>
              <a:schemeClr val="tx1"/>
            </a:solidFill>
            <a:miter lim="800000"/>
            <a:headEnd/>
            <a:tailEnd/>
          </a:ln>
        </p:spPr>
        <p:txBody>
          <a:bodyPr wrap="none" anchor="ctr"/>
          <a:lstStyle/>
          <a:p>
            <a:pPr algn="ctr" eaLnBrk="1" hangingPunct="1">
              <a:spcBef>
                <a:spcPct val="50000"/>
              </a:spcBef>
            </a:pPr>
            <a:endParaRPr lang="en-US" altLang="en-US"/>
          </a:p>
        </p:txBody>
      </p:sp>
      <p:sp>
        <p:nvSpPr>
          <p:cNvPr id="71700" name="Rectangle 20"/>
          <p:cNvSpPr>
            <a:spLocks noChangeArrowheads="1"/>
          </p:cNvSpPr>
          <p:nvPr/>
        </p:nvSpPr>
        <p:spPr bwMode="auto">
          <a:xfrm>
            <a:off x="4706939" y="3646490"/>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a:t>.3 </a:t>
            </a:r>
          </a:p>
        </p:txBody>
      </p:sp>
      <p:sp>
        <p:nvSpPr>
          <p:cNvPr id="71701" name="Rectangle 21"/>
          <p:cNvSpPr>
            <a:spLocks noChangeArrowheads="1"/>
          </p:cNvSpPr>
          <p:nvPr/>
        </p:nvSpPr>
        <p:spPr bwMode="auto">
          <a:xfrm>
            <a:off x="4648200" y="3276602"/>
            <a:ext cx="949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P(X)</a:t>
            </a:r>
            <a:r>
              <a:rPr lang="en-US" altLang="en-US"/>
              <a:t> </a:t>
            </a:r>
          </a:p>
        </p:txBody>
      </p:sp>
      <p:sp>
        <p:nvSpPr>
          <p:cNvPr id="71702" name="Line 22"/>
          <p:cNvSpPr>
            <a:spLocks noChangeShapeType="1"/>
          </p:cNvSpPr>
          <p:nvPr/>
        </p:nvSpPr>
        <p:spPr bwMode="auto">
          <a:xfrm>
            <a:off x="5611814" y="3206750"/>
            <a:ext cx="1587" cy="0"/>
          </a:xfrm>
          <a:prstGeom prst="line">
            <a:avLst/>
          </a:prstGeom>
          <a:noFill/>
          <a:ln w="25400">
            <a:solidFill>
              <a:schemeClr val="tx1"/>
            </a:solidFill>
            <a:round/>
            <a:headEnd/>
            <a:tailEnd/>
          </a:ln>
        </p:spPr>
        <p:txBody>
          <a:bodyPr wrap="none" anchor="ctr"/>
          <a:lstStyle/>
          <a:p>
            <a:endParaRPr lang="en-US"/>
          </a:p>
        </p:txBody>
      </p:sp>
      <p:sp>
        <p:nvSpPr>
          <p:cNvPr id="71703" name="Rectangle 23"/>
          <p:cNvSpPr>
            <a:spLocks noChangeArrowheads="1"/>
          </p:cNvSpPr>
          <p:nvPr/>
        </p:nvSpPr>
        <p:spPr bwMode="auto">
          <a:xfrm>
            <a:off x="8575676" y="5715002"/>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sz="800" b="1"/>
              <a:t> </a:t>
            </a:r>
            <a:r>
              <a:rPr lang="en-US" altLang="en-US" b="1"/>
              <a:t>X</a:t>
            </a:r>
          </a:p>
        </p:txBody>
      </p:sp>
      <p:sp>
        <p:nvSpPr>
          <p:cNvPr id="71704" name="Line 24"/>
          <p:cNvSpPr>
            <a:spLocks noChangeShapeType="1"/>
          </p:cNvSpPr>
          <p:nvPr/>
        </p:nvSpPr>
        <p:spPr bwMode="auto">
          <a:xfrm>
            <a:off x="8888414" y="5797550"/>
            <a:ext cx="1587" cy="0"/>
          </a:xfrm>
          <a:prstGeom prst="line">
            <a:avLst/>
          </a:prstGeom>
          <a:noFill/>
          <a:ln w="25400">
            <a:solidFill>
              <a:schemeClr val="tx1"/>
            </a:solidFill>
            <a:round/>
            <a:headEnd/>
            <a:tailEnd/>
          </a:ln>
        </p:spPr>
        <p:txBody>
          <a:bodyPr wrap="none" anchor="ctr"/>
          <a:lstStyle/>
          <a:p>
            <a:endParaRPr lang="en-US"/>
          </a:p>
        </p:txBody>
      </p:sp>
      <p:sp>
        <p:nvSpPr>
          <p:cNvPr id="71705" name="Rectangle 25"/>
          <p:cNvSpPr>
            <a:spLocks noChangeArrowheads="1"/>
          </p:cNvSpPr>
          <p:nvPr/>
        </p:nvSpPr>
        <p:spPr bwMode="auto">
          <a:xfrm>
            <a:off x="5708650" y="2057402"/>
            <a:ext cx="2673350" cy="1382430"/>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a:spcBef>
                <a:spcPct val="50000"/>
              </a:spcBef>
            </a:pPr>
            <a:r>
              <a:rPr lang="ro-RO" altLang="en-US" sz="2800" dirty="0" smtClean="0"/>
              <a:t>Distribuția mediilor eșantioanelor</a:t>
            </a:r>
            <a:endParaRPr lang="ro-RO" altLang="en-US" sz="2800" dirty="0"/>
          </a:p>
        </p:txBody>
      </p:sp>
      <p:sp>
        <p:nvSpPr>
          <p:cNvPr id="71706" name="Rectangle 26"/>
          <p:cNvSpPr>
            <a:spLocks noChangeArrowheads="1"/>
          </p:cNvSpPr>
          <p:nvPr/>
        </p:nvSpPr>
        <p:spPr bwMode="auto">
          <a:xfrm>
            <a:off x="298450" y="2157415"/>
            <a:ext cx="3282950" cy="951543"/>
          </a:xfrm>
          <a:prstGeom prst="rect">
            <a:avLst/>
          </a:prstGeom>
          <a:solidFill>
            <a:srgbClr val="FDE0BD"/>
          </a:solidFill>
          <a:ln w="12700">
            <a:solidFill>
              <a:schemeClr val="tx1"/>
            </a:solidFill>
            <a:miter lim="800000"/>
            <a:headEnd/>
            <a:tailEnd/>
          </a:ln>
        </p:spPr>
        <p:txBody>
          <a:bodyPr lIns="90488" tIns="44450" rIns="90488" bIns="44450">
            <a:spAutoFit/>
          </a:bodyPr>
          <a:lstStyle/>
          <a:p>
            <a:pPr algn="ctr">
              <a:spcBef>
                <a:spcPct val="50000"/>
              </a:spcBef>
            </a:pPr>
            <a:r>
              <a:rPr lang="ro-RO" altLang="en-US" sz="2800" dirty="0" smtClean="0"/>
              <a:t>16 medii de eșantioane</a:t>
            </a:r>
            <a:endParaRPr lang="ro-RO" altLang="en-US" sz="2800" dirty="0"/>
          </a:p>
        </p:txBody>
      </p:sp>
      <p:sp>
        <p:nvSpPr>
          <p:cNvPr id="71707" name="Rectangle 27"/>
          <p:cNvSpPr>
            <a:spLocks noChangeArrowheads="1"/>
          </p:cNvSpPr>
          <p:nvPr/>
        </p:nvSpPr>
        <p:spPr bwMode="auto">
          <a:xfrm>
            <a:off x="8601076" y="5351465"/>
            <a:ext cx="390525" cy="515937"/>
          </a:xfrm>
          <a:prstGeom prst="rect">
            <a:avLst/>
          </a:prstGeom>
          <a:noFill/>
          <a:ln w="12700">
            <a:noFill/>
            <a:miter lim="800000"/>
            <a:headEnd/>
            <a:tailEnd/>
          </a:ln>
        </p:spPr>
        <p:txBody>
          <a:bodyPr lIns="90488" tIns="44450" rIns="90488" bIns="44450">
            <a:spAutoFit/>
          </a:bodyPr>
          <a:lstStyle/>
          <a:p>
            <a:pPr>
              <a:spcBef>
                <a:spcPct val="50000"/>
              </a:spcBef>
            </a:pPr>
            <a:r>
              <a:rPr lang="en-US" altLang="en-US" sz="2800" b="1"/>
              <a:t>_</a:t>
            </a:r>
          </a:p>
        </p:txBody>
      </p:sp>
      <p:sp>
        <p:nvSpPr>
          <p:cNvPr id="71710" name="AutoShape 30"/>
          <p:cNvSpPr>
            <a:spLocks noChangeArrowheads="1"/>
          </p:cNvSpPr>
          <p:nvPr/>
        </p:nvSpPr>
        <p:spPr bwMode="auto">
          <a:xfrm>
            <a:off x="4038600" y="4648200"/>
            <a:ext cx="762000" cy="381000"/>
          </a:xfrm>
          <a:prstGeom prst="rightArrow">
            <a:avLst>
              <a:gd name="adj1" fmla="val 50000"/>
              <a:gd name="adj2" fmla="val 50000"/>
            </a:avLst>
          </a:prstGeom>
          <a:solidFill>
            <a:srgbClr val="00CA95"/>
          </a:solidFill>
          <a:ln w="9525">
            <a:solidFill>
              <a:schemeClr val="tx1"/>
            </a:solidFill>
            <a:miter lim="800000"/>
            <a:headEnd/>
            <a:tailEnd/>
          </a:ln>
        </p:spPr>
        <p:txBody>
          <a:bodyPr wrap="none" anchor="ctr"/>
          <a:lstStyle/>
          <a:p>
            <a:pPr algn="ctr" eaLnBrk="1" hangingPunct="1">
              <a:spcBef>
                <a:spcPct val="50000"/>
              </a:spcBef>
            </a:pPr>
            <a:endParaRPr lang="en-US" altLang="en-US"/>
          </a:p>
        </p:txBody>
      </p:sp>
      <p:sp>
        <p:nvSpPr>
          <p:cNvPr id="71711" name="Text Box 31"/>
          <p:cNvSpPr txBox="1">
            <a:spLocks noChangeArrowheads="1"/>
          </p:cNvSpPr>
          <p:nvPr/>
        </p:nvSpPr>
        <p:spPr bwMode="auto">
          <a:xfrm>
            <a:off x="5715000" y="6096002"/>
            <a:ext cx="2514600" cy="707886"/>
          </a:xfrm>
          <a:prstGeom prst="rect">
            <a:avLst/>
          </a:prstGeom>
          <a:noFill/>
          <a:ln w="9525">
            <a:noFill/>
            <a:miter lim="800000"/>
            <a:headEnd/>
            <a:tailEnd/>
          </a:ln>
        </p:spPr>
        <p:txBody>
          <a:bodyPr>
            <a:spAutoFit/>
          </a:bodyPr>
          <a:lstStyle/>
          <a:p>
            <a:pPr eaLnBrk="1" hangingPunct="1">
              <a:spcBef>
                <a:spcPct val="50000"/>
              </a:spcBef>
            </a:pPr>
            <a:r>
              <a:rPr lang="en-US" altLang="en-US" sz="2000" dirty="0" smtClean="0">
                <a:solidFill>
                  <a:schemeClr val="folHlink"/>
                </a:solidFill>
              </a:rPr>
              <a:t>(nu </a:t>
            </a:r>
            <a:r>
              <a:rPr lang="en-US" altLang="en-US" sz="2000" dirty="0" err="1" smtClean="0">
                <a:solidFill>
                  <a:schemeClr val="folHlink"/>
                </a:solidFill>
              </a:rPr>
              <a:t>mai</a:t>
            </a:r>
            <a:r>
              <a:rPr lang="en-US" altLang="en-US" sz="2000" dirty="0" smtClean="0">
                <a:solidFill>
                  <a:schemeClr val="folHlink"/>
                </a:solidFill>
              </a:rPr>
              <a:t> </a:t>
            </a:r>
            <a:r>
              <a:rPr lang="en-US" altLang="en-US" sz="2000" dirty="0" err="1" smtClean="0">
                <a:solidFill>
                  <a:schemeClr val="folHlink"/>
                </a:solidFill>
              </a:rPr>
              <a:t>este</a:t>
            </a:r>
            <a:r>
              <a:rPr lang="en-US" altLang="en-US" sz="2000" dirty="0" smtClean="0">
                <a:solidFill>
                  <a:schemeClr val="folHlink"/>
                </a:solidFill>
              </a:rPr>
              <a:t> </a:t>
            </a:r>
            <a:r>
              <a:rPr lang="en-US" altLang="en-US" sz="2000" dirty="0" err="1" smtClean="0">
                <a:solidFill>
                  <a:schemeClr val="folHlink"/>
                </a:solidFill>
              </a:rPr>
              <a:t>uniforma</a:t>
            </a:r>
            <a:r>
              <a:rPr lang="en-US" altLang="en-US" sz="2000" dirty="0" smtClean="0">
                <a:solidFill>
                  <a:schemeClr val="folHlink"/>
                </a:solidFill>
              </a:rPr>
              <a:t>)</a:t>
            </a:r>
            <a:endParaRPr lang="en-US" altLang="en-US" sz="2000" dirty="0">
              <a:solidFill>
                <a:schemeClr val="folHlink"/>
              </a:solidFill>
            </a:endParaRPr>
          </a:p>
        </p:txBody>
      </p:sp>
      <p:sp>
        <p:nvSpPr>
          <p:cNvPr id="71712" name="Rectangle 32"/>
          <p:cNvSpPr>
            <a:spLocks noChangeArrowheads="1"/>
          </p:cNvSpPr>
          <p:nvPr/>
        </p:nvSpPr>
        <p:spPr bwMode="auto">
          <a:xfrm>
            <a:off x="4953001" y="2913065"/>
            <a:ext cx="390525" cy="515937"/>
          </a:xfrm>
          <a:prstGeom prst="rect">
            <a:avLst/>
          </a:prstGeom>
          <a:noFill/>
          <a:ln w="12700">
            <a:noFill/>
            <a:miter lim="800000"/>
            <a:headEnd/>
            <a:tailEnd/>
          </a:ln>
        </p:spPr>
        <p:txBody>
          <a:bodyPr lIns="90488" tIns="44450" rIns="90488" bIns="44450">
            <a:spAutoFit/>
          </a:bodyPr>
          <a:lstStyle/>
          <a:p>
            <a:pPr>
              <a:spcBef>
                <a:spcPct val="50000"/>
              </a:spcBef>
            </a:pPr>
            <a:r>
              <a:rPr lang="en-US" altLang="en-US" sz="2800" b="1"/>
              <a:t>_</a:t>
            </a:r>
          </a:p>
        </p:txBody>
      </p:sp>
      <p:sp>
        <p:nvSpPr>
          <p:cNvPr id="32" name="Rectangle 2"/>
          <p:cNvSpPr txBox="1">
            <a:spLocks noChangeArrowheads="1"/>
          </p:cNvSpPr>
          <p:nvPr/>
        </p:nvSpPr>
        <p:spPr>
          <a:xfrm>
            <a:off x="609600" y="228600"/>
            <a:ext cx="8382000" cy="685800"/>
          </a:xfrm>
          <a:prstGeom prst="rect">
            <a:avLst/>
          </a:prstGeom>
        </p:spPr>
        <p:txBody>
          <a:bodyPr vert="horz" lIns="91440" tIns="45720" rIns="91440" bIns="45720" rtlCol="0" anchor="t">
            <a:normAutofit fontScale="92500"/>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it-IT" altLang="en-US" sz="3600" b="0" i="0" u="none" strike="noStrike" kern="1200" cap="none" spc="0" normalizeH="0" baseline="0" noProof="0" dirty="0" smtClean="0">
                <a:ln>
                  <a:noFill/>
                </a:ln>
                <a:solidFill>
                  <a:schemeClr val="accent1"/>
                </a:solidFill>
                <a:effectLst/>
                <a:uLnTx/>
                <a:uFillTx/>
                <a:latin typeface="+mj-lt"/>
                <a:ea typeface="+mj-ea"/>
                <a:cs typeface="+mj-cs"/>
              </a:rPr>
              <a:t>Dezvoltarea unei distribuții de eșantionare</a:t>
            </a:r>
            <a:endParaRPr kumimoji="0" lang="en-US" altLang="en-US" sz="3600" b="0" i="0" u="none" strike="noStrike" kern="1200" cap="none" spc="0" normalizeH="0" baseline="0" noProof="0" dirty="0" smtClean="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611560" y="1340768"/>
            <a:ext cx="6819900" cy="609600"/>
          </a:xfrm>
        </p:spPr>
        <p:txBody>
          <a:bodyPr>
            <a:normAutofit/>
          </a:bodyPr>
          <a:lstStyle/>
          <a:p>
            <a:pPr eaLnBrk="1" hangingPunct="1">
              <a:lnSpc>
                <a:spcPct val="120000"/>
              </a:lnSpc>
            </a:pPr>
            <a:r>
              <a:rPr lang="ro-RO" altLang="en-US" sz="2400" dirty="0" smtClean="0">
                <a:solidFill>
                  <a:schemeClr val="tx1"/>
                </a:solidFill>
                <a:latin typeface="Calibri" pitchFamily="34" charset="0"/>
                <a:cs typeface="Calibri" pitchFamily="34" charset="0"/>
              </a:rPr>
              <a:t>Distribuția de eșantionare </a:t>
            </a:r>
          </a:p>
        </p:txBody>
      </p:sp>
      <p:graphicFrame>
        <p:nvGraphicFramePr>
          <p:cNvPr id="72709" name="Object 6"/>
          <p:cNvGraphicFramePr>
            <a:graphicFrameLocks noChangeAspect="1"/>
          </p:cNvGraphicFramePr>
          <p:nvPr/>
        </p:nvGraphicFramePr>
        <p:xfrm>
          <a:off x="2057401" y="2362202"/>
          <a:ext cx="4651375" cy="974725"/>
        </p:xfrm>
        <a:graphic>
          <a:graphicData uri="http://schemas.openxmlformats.org/presentationml/2006/ole">
            <p:oleObj spid="_x0000_s6146" name="Equation" r:id="rId3" imgW="1943100" imgH="406400" progId="">
              <p:embed/>
            </p:oleObj>
          </a:graphicData>
        </a:graphic>
      </p:graphicFrame>
      <p:graphicFrame>
        <p:nvGraphicFramePr>
          <p:cNvPr id="72710" name="Object 7"/>
          <p:cNvGraphicFramePr>
            <a:graphicFrameLocks noChangeAspect="1"/>
          </p:cNvGraphicFramePr>
          <p:nvPr/>
        </p:nvGraphicFramePr>
        <p:xfrm>
          <a:off x="914400" y="3505200"/>
          <a:ext cx="7259638" cy="1074738"/>
        </p:xfrm>
        <a:graphic>
          <a:graphicData uri="http://schemas.openxmlformats.org/presentationml/2006/ole">
            <p:oleObj spid="_x0000_s6147" name="Equation" r:id="rId4" imgW="3175000" imgH="469900" progId="">
              <p:embed/>
            </p:oleObj>
          </a:graphicData>
        </a:graphic>
      </p:graphicFrame>
      <p:sp>
        <p:nvSpPr>
          <p:cNvPr id="11" name="TextBox 10"/>
          <p:cNvSpPr txBox="1"/>
          <p:nvPr/>
        </p:nvSpPr>
        <p:spPr>
          <a:xfrm>
            <a:off x="835315" y="5390104"/>
            <a:ext cx="7658054" cy="707886"/>
          </a:xfrm>
          <a:prstGeom prst="rect">
            <a:avLst/>
          </a:prstGeom>
          <a:solidFill>
            <a:schemeClr val="accent2">
              <a:lumMod val="20000"/>
              <a:lumOff val="80000"/>
            </a:schemeClr>
          </a:solidFill>
          <a:ln>
            <a:solidFill>
              <a:srgbClr val="FFDE53"/>
            </a:solidFill>
          </a:ln>
        </p:spPr>
        <p:txBody>
          <a:bodyPr wrap="square">
            <a:spAutoFit/>
          </a:bodyPr>
          <a:lstStyle/>
          <a:p>
            <a:pPr>
              <a:spcBef>
                <a:spcPct val="50000"/>
              </a:spcBef>
              <a:defRPr/>
            </a:pPr>
            <a:r>
              <a:rPr lang="ro-RO" sz="2000" dirty="0" smtClean="0">
                <a:latin typeface="Calibri" pitchFamily="34" charset="0"/>
                <a:cs typeface="Calibri" pitchFamily="34" charset="0"/>
              </a:rPr>
              <a:t>Notă: aici vom împărți de 16, deoarece există 16 eșantioane  diferite de dimensiune 2.</a:t>
            </a:r>
            <a:endParaRPr lang="ro-RO" sz="2000" dirty="0">
              <a:latin typeface="Calibri" pitchFamily="34" charset="0"/>
              <a:cs typeface="Calibri" pitchFamily="34" charset="0"/>
            </a:endParaRPr>
          </a:p>
        </p:txBody>
      </p:sp>
      <p:sp>
        <p:nvSpPr>
          <p:cNvPr id="7" name="Rectangle 2"/>
          <p:cNvSpPr txBox="1">
            <a:spLocks noChangeArrowheads="1"/>
          </p:cNvSpPr>
          <p:nvPr/>
        </p:nvSpPr>
        <p:spPr>
          <a:xfrm>
            <a:off x="609600" y="228600"/>
            <a:ext cx="8382000" cy="685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it-IT" altLang="en-US" sz="3600" b="0" i="0" u="none" strike="noStrike" kern="1200" cap="none" spc="0" normalizeH="0" baseline="0" noProof="0" dirty="0" smtClean="0">
                <a:ln>
                  <a:noFill/>
                </a:ln>
                <a:effectLst/>
                <a:uLnTx/>
                <a:uFillTx/>
                <a:latin typeface="Calibri" pitchFamily="34" charset="0"/>
                <a:ea typeface="+mj-ea"/>
                <a:cs typeface="Calibri" pitchFamily="34" charset="0"/>
              </a:rPr>
              <a:t>Dezvoltarea unei distribuții de eșantionare</a:t>
            </a:r>
            <a:endParaRPr kumimoji="0" lang="en-US" altLang="en-US" sz="3600" b="0" i="0" u="none" strike="noStrike" kern="1200" cap="none" spc="0" normalizeH="0" baseline="0" noProof="0" dirty="0" smtClean="0">
              <a:ln>
                <a:noFill/>
              </a:ln>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58262" y="228600"/>
            <a:ext cx="8734529" cy="990600"/>
          </a:xfrm>
        </p:spPr>
        <p:txBody>
          <a:bodyPr>
            <a:normAutofit/>
          </a:bodyPr>
          <a:lstStyle/>
          <a:p>
            <a:pPr algn="ctr">
              <a:lnSpc>
                <a:spcPct val="80000"/>
              </a:lnSpc>
            </a:pPr>
            <a:r>
              <a:rPr lang="ro-RO" altLang="en-US" sz="2800" dirty="0" smtClean="0">
                <a:solidFill>
                  <a:schemeClr val="tx1"/>
                </a:solidFill>
                <a:latin typeface="Calibri" pitchFamily="34" charset="0"/>
                <a:cs typeface="Calibri" pitchFamily="34" charset="0"/>
              </a:rPr>
              <a:t>Compararea distribuției populației cu distribuția mediilor eșantioanelor</a:t>
            </a:r>
          </a:p>
        </p:txBody>
      </p:sp>
      <p:sp>
        <p:nvSpPr>
          <p:cNvPr id="73731" name="Line 3"/>
          <p:cNvSpPr>
            <a:spLocks noChangeShapeType="1"/>
          </p:cNvSpPr>
          <p:nvPr/>
        </p:nvSpPr>
        <p:spPr bwMode="auto">
          <a:xfrm>
            <a:off x="5164138" y="3810002"/>
            <a:ext cx="0" cy="1719263"/>
          </a:xfrm>
          <a:prstGeom prst="line">
            <a:avLst/>
          </a:prstGeom>
          <a:noFill/>
          <a:ln w="12700">
            <a:solidFill>
              <a:schemeClr val="tx1"/>
            </a:solidFill>
            <a:round/>
            <a:headEnd/>
            <a:tailEnd/>
          </a:ln>
        </p:spPr>
        <p:txBody>
          <a:bodyPr wrap="none" anchor="ctr"/>
          <a:lstStyle/>
          <a:p>
            <a:endParaRPr lang="en-US"/>
          </a:p>
        </p:txBody>
      </p:sp>
      <p:sp>
        <p:nvSpPr>
          <p:cNvPr id="73732" name="Line 4"/>
          <p:cNvSpPr>
            <a:spLocks noChangeShapeType="1"/>
          </p:cNvSpPr>
          <p:nvPr/>
        </p:nvSpPr>
        <p:spPr bwMode="auto">
          <a:xfrm>
            <a:off x="5394326" y="5713413"/>
            <a:ext cx="3395663" cy="0"/>
          </a:xfrm>
          <a:prstGeom prst="line">
            <a:avLst/>
          </a:prstGeom>
          <a:noFill/>
          <a:ln w="12700">
            <a:solidFill>
              <a:schemeClr val="tx1"/>
            </a:solidFill>
            <a:round/>
            <a:headEnd/>
            <a:tailEnd/>
          </a:ln>
        </p:spPr>
        <p:txBody>
          <a:bodyPr wrap="none" anchor="ctr"/>
          <a:lstStyle/>
          <a:p>
            <a:endParaRPr lang="en-US"/>
          </a:p>
        </p:txBody>
      </p:sp>
      <p:sp>
        <p:nvSpPr>
          <p:cNvPr id="73733" name="Line 5"/>
          <p:cNvSpPr>
            <a:spLocks noChangeShapeType="1"/>
          </p:cNvSpPr>
          <p:nvPr/>
        </p:nvSpPr>
        <p:spPr bwMode="auto">
          <a:xfrm>
            <a:off x="5394326" y="5103813"/>
            <a:ext cx="3319463" cy="0"/>
          </a:xfrm>
          <a:prstGeom prst="line">
            <a:avLst/>
          </a:prstGeom>
          <a:noFill/>
          <a:ln w="12700">
            <a:solidFill>
              <a:schemeClr val="tx1"/>
            </a:solidFill>
            <a:round/>
            <a:headEnd/>
            <a:tailEnd/>
          </a:ln>
        </p:spPr>
        <p:txBody>
          <a:bodyPr wrap="none" anchor="ctr"/>
          <a:lstStyle/>
          <a:p>
            <a:endParaRPr lang="en-US"/>
          </a:p>
        </p:txBody>
      </p:sp>
      <p:sp>
        <p:nvSpPr>
          <p:cNvPr id="73734" name="Line 6"/>
          <p:cNvSpPr>
            <a:spLocks noChangeShapeType="1"/>
          </p:cNvSpPr>
          <p:nvPr/>
        </p:nvSpPr>
        <p:spPr bwMode="auto">
          <a:xfrm>
            <a:off x="5394326" y="4494213"/>
            <a:ext cx="3319463" cy="0"/>
          </a:xfrm>
          <a:prstGeom prst="line">
            <a:avLst/>
          </a:prstGeom>
          <a:noFill/>
          <a:ln w="12700">
            <a:solidFill>
              <a:schemeClr val="tx1"/>
            </a:solidFill>
            <a:round/>
            <a:headEnd/>
            <a:tailEnd/>
          </a:ln>
        </p:spPr>
        <p:txBody>
          <a:bodyPr wrap="none" anchor="ctr"/>
          <a:lstStyle/>
          <a:p>
            <a:endParaRPr lang="en-US"/>
          </a:p>
        </p:txBody>
      </p:sp>
      <p:sp>
        <p:nvSpPr>
          <p:cNvPr id="73735" name="Line 7"/>
          <p:cNvSpPr>
            <a:spLocks noChangeShapeType="1"/>
          </p:cNvSpPr>
          <p:nvPr/>
        </p:nvSpPr>
        <p:spPr bwMode="auto">
          <a:xfrm>
            <a:off x="5394326" y="3884613"/>
            <a:ext cx="3319463" cy="0"/>
          </a:xfrm>
          <a:prstGeom prst="line">
            <a:avLst/>
          </a:prstGeom>
          <a:noFill/>
          <a:ln w="12700">
            <a:solidFill>
              <a:schemeClr val="tx1"/>
            </a:solidFill>
            <a:round/>
            <a:headEnd/>
            <a:tailEnd/>
          </a:ln>
        </p:spPr>
        <p:txBody>
          <a:bodyPr wrap="none" anchor="ctr"/>
          <a:lstStyle/>
          <a:p>
            <a:endParaRPr lang="en-US"/>
          </a:p>
        </p:txBody>
      </p:sp>
      <p:sp>
        <p:nvSpPr>
          <p:cNvPr id="73736" name="Rectangle 8"/>
          <p:cNvSpPr>
            <a:spLocks noChangeArrowheads="1"/>
          </p:cNvSpPr>
          <p:nvPr/>
        </p:nvSpPr>
        <p:spPr bwMode="auto">
          <a:xfrm>
            <a:off x="5621338" y="4951413"/>
            <a:ext cx="381000" cy="762000"/>
          </a:xfrm>
          <a:prstGeom prst="rect">
            <a:avLst/>
          </a:prstGeom>
          <a:solidFill>
            <a:schemeClr val="hlink"/>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37" name="Rectangle 9"/>
          <p:cNvSpPr>
            <a:spLocks noChangeArrowheads="1"/>
          </p:cNvSpPr>
          <p:nvPr/>
        </p:nvSpPr>
        <p:spPr bwMode="auto">
          <a:xfrm>
            <a:off x="6078538" y="4570413"/>
            <a:ext cx="381000" cy="1143000"/>
          </a:xfrm>
          <a:prstGeom prst="rect">
            <a:avLst/>
          </a:prstGeom>
          <a:solidFill>
            <a:schemeClr val="hlink"/>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38" name="Rectangle 10"/>
          <p:cNvSpPr>
            <a:spLocks noChangeArrowheads="1"/>
          </p:cNvSpPr>
          <p:nvPr/>
        </p:nvSpPr>
        <p:spPr bwMode="auto">
          <a:xfrm>
            <a:off x="6535738" y="4189413"/>
            <a:ext cx="381000" cy="1524000"/>
          </a:xfrm>
          <a:prstGeom prst="rect">
            <a:avLst/>
          </a:prstGeom>
          <a:solidFill>
            <a:schemeClr val="hlink"/>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39" name="Rectangle 11"/>
          <p:cNvSpPr>
            <a:spLocks noChangeArrowheads="1"/>
          </p:cNvSpPr>
          <p:nvPr/>
        </p:nvSpPr>
        <p:spPr bwMode="auto">
          <a:xfrm>
            <a:off x="6992938" y="4570413"/>
            <a:ext cx="381000" cy="1143000"/>
          </a:xfrm>
          <a:prstGeom prst="rect">
            <a:avLst/>
          </a:prstGeom>
          <a:solidFill>
            <a:schemeClr val="hlink"/>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40" name="Rectangle 12"/>
          <p:cNvSpPr>
            <a:spLocks noChangeArrowheads="1"/>
          </p:cNvSpPr>
          <p:nvPr/>
        </p:nvSpPr>
        <p:spPr bwMode="auto">
          <a:xfrm>
            <a:off x="7450138" y="4951413"/>
            <a:ext cx="381000" cy="762000"/>
          </a:xfrm>
          <a:prstGeom prst="rect">
            <a:avLst/>
          </a:prstGeom>
          <a:solidFill>
            <a:schemeClr val="hlink"/>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41" name="Rectangle 13"/>
          <p:cNvSpPr>
            <a:spLocks noChangeArrowheads="1"/>
          </p:cNvSpPr>
          <p:nvPr/>
        </p:nvSpPr>
        <p:spPr bwMode="auto">
          <a:xfrm>
            <a:off x="7907338" y="5332413"/>
            <a:ext cx="381000" cy="381000"/>
          </a:xfrm>
          <a:prstGeom prst="rect">
            <a:avLst/>
          </a:prstGeom>
          <a:solidFill>
            <a:schemeClr val="hlink"/>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42" name="Rectangle 14"/>
          <p:cNvSpPr>
            <a:spLocks noChangeArrowheads="1"/>
          </p:cNvSpPr>
          <p:nvPr/>
        </p:nvSpPr>
        <p:spPr bwMode="auto">
          <a:xfrm>
            <a:off x="5146676" y="5695950"/>
            <a:ext cx="3540125" cy="363538"/>
          </a:xfrm>
          <a:prstGeom prst="rect">
            <a:avLst/>
          </a:prstGeom>
          <a:noFill/>
          <a:ln w="12700">
            <a:noFill/>
            <a:miter lim="800000"/>
            <a:headEnd/>
            <a:tailEnd/>
          </a:ln>
        </p:spPr>
        <p:txBody>
          <a:bodyPr lIns="90488" tIns="44450" rIns="90488" bIns="44450">
            <a:spAutoFit/>
          </a:bodyPr>
          <a:lstStyle/>
          <a:p>
            <a:pPr>
              <a:spcBef>
                <a:spcPct val="50000"/>
              </a:spcBef>
            </a:pPr>
            <a:r>
              <a:rPr lang="en-US" altLang="en-US" sz="1800"/>
              <a:t>18   19    20   21   22   23    24</a:t>
            </a:r>
          </a:p>
        </p:txBody>
      </p:sp>
      <p:sp>
        <p:nvSpPr>
          <p:cNvPr id="73743" name="Rectangle 15"/>
          <p:cNvSpPr>
            <a:spLocks noChangeArrowheads="1"/>
          </p:cNvSpPr>
          <p:nvPr/>
        </p:nvSpPr>
        <p:spPr bwMode="auto">
          <a:xfrm>
            <a:off x="4765676" y="5467352"/>
            <a:ext cx="4159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0 </a:t>
            </a:r>
          </a:p>
        </p:txBody>
      </p:sp>
      <p:sp>
        <p:nvSpPr>
          <p:cNvPr id="73744" name="Rectangle 16"/>
          <p:cNvSpPr>
            <a:spLocks noChangeArrowheads="1"/>
          </p:cNvSpPr>
          <p:nvPr/>
        </p:nvSpPr>
        <p:spPr bwMode="auto">
          <a:xfrm>
            <a:off x="4689476" y="4857752"/>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.1 </a:t>
            </a:r>
          </a:p>
        </p:txBody>
      </p:sp>
      <p:sp>
        <p:nvSpPr>
          <p:cNvPr id="73745" name="Rectangle 17"/>
          <p:cNvSpPr>
            <a:spLocks noChangeArrowheads="1"/>
          </p:cNvSpPr>
          <p:nvPr/>
        </p:nvSpPr>
        <p:spPr bwMode="auto">
          <a:xfrm>
            <a:off x="4689476" y="4248152"/>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.2 </a:t>
            </a:r>
          </a:p>
        </p:txBody>
      </p:sp>
      <p:sp>
        <p:nvSpPr>
          <p:cNvPr id="73746" name="Rectangle 18"/>
          <p:cNvSpPr>
            <a:spLocks noChangeArrowheads="1"/>
          </p:cNvSpPr>
          <p:nvPr/>
        </p:nvSpPr>
        <p:spPr bwMode="auto">
          <a:xfrm>
            <a:off x="5164138" y="5332413"/>
            <a:ext cx="381000" cy="381000"/>
          </a:xfrm>
          <a:prstGeom prst="rect">
            <a:avLst/>
          </a:prstGeom>
          <a:solidFill>
            <a:schemeClr val="hlink"/>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47" name="Rectangle 19"/>
          <p:cNvSpPr>
            <a:spLocks noChangeArrowheads="1"/>
          </p:cNvSpPr>
          <p:nvPr/>
        </p:nvSpPr>
        <p:spPr bwMode="auto">
          <a:xfrm>
            <a:off x="4689476" y="3638552"/>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.3 </a:t>
            </a:r>
          </a:p>
        </p:txBody>
      </p:sp>
      <p:sp>
        <p:nvSpPr>
          <p:cNvPr id="73748" name="Rectangle 20"/>
          <p:cNvSpPr>
            <a:spLocks noChangeArrowheads="1"/>
          </p:cNvSpPr>
          <p:nvPr/>
        </p:nvSpPr>
        <p:spPr bwMode="auto">
          <a:xfrm>
            <a:off x="4624389" y="3344865"/>
            <a:ext cx="949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a:t>P(X) </a:t>
            </a:r>
          </a:p>
        </p:txBody>
      </p:sp>
      <p:sp>
        <p:nvSpPr>
          <p:cNvPr id="73749" name="Line 21"/>
          <p:cNvSpPr>
            <a:spLocks noChangeShapeType="1"/>
          </p:cNvSpPr>
          <p:nvPr/>
        </p:nvSpPr>
        <p:spPr bwMode="auto">
          <a:xfrm>
            <a:off x="5518151" y="3351213"/>
            <a:ext cx="1588" cy="0"/>
          </a:xfrm>
          <a:prstGeom prst="line">
            <a:avLst/>
          </a:prstGeom>
          <a:noFill/>
          <a:ln w="25400">
            <a:solidFill>
              <a:schemeClr val="tx1"/>
            </a:solidFill>
            <a:round/>
            <a:headEnd/>
            <a:tailEnd/>
          </a:ln>
        </p:spPr>
        <p:txBody>
          <a:bodyPr wrap="none" anchor="ctr"/>
          <a:lstStyle/>
          <a:p>
            <a:endParaRPr lang="en-US"/>
          </a:p>
        </p:txBody>
      </p:sp>
      <p:sp>
        <p:nvSpPr>
          <p:cNvPr id="73750" name="Rectangle 22"/>
          <p:cNvSpPr>
            <a:spLocks noChangeArrowheads="1"/>
          </p:cNvSpPr>
          <p:nvPr/>
        </p:nvSpPr>
        <p:spPr bwMode="auto">
          <a:xfrm>
            <a:off x="8610601" y="5792790"/>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X</a:t>
            </a:r>
          </a:p>
        </p:txBody>
      </p:sp>
      <p:sp>
        <p:nvSpPr>
          <p:cNvPr id="73751" name="Line 23"/>
          <p:cNvSpPr>
            <a:spLocks noChangeShapeType="1"/>
          </p:cNvSpPr>
          <p:nvPr/>
        </p:nvSpPr>
        <p:spPr bwMode="auto">
          <a:xfrm>
            <a:off x="8870951" y="5789613"/>
            <a:ext cx="1588" cy="0"/>
          </a:xfrm>
          <a:prstGeom prst="line">
            <a:avLst/>
          </a:prstGeom>
          <a:noFill/>
          <a:ln w="25400">
            <a:solidFill>
              <a:schemeClr val="tx1"/>
            </a:solidFill>
            <a:round/>
            <a:headEnd/>
            <a:tailEnd/>
          </a:ln>
        </p:spPr>
        <p:txBody>
          <a:bodyPr wrap="none" anchor="ctr"/>
          <a:lstStyle/>
          <a:p>
            <a:endParaRPr lang="en-US"/>
          </a:p>
        </p:txBody>
      </p:sp>
      <p:sp>
        <p:nvSpPr>
          <p:cNvPr id="73752" name="Rectangle 24"/>
          <p:cNvSpPr>
            <a:spLocks noChangeArrowheads="1"/>
          </p:cNvSpPr>
          <p:nvPr/>
        </p:nvSpPr>
        <p:spPr bwMode="auto">
          <a:xfrm>
            <a:off x="954089" y="5694364"/>
            <a:ext cx="3387725" cy="616066"/>
          </a:xfrm>
          <a:prstGeom prst="rect">
            <a:avLst/>
          </a:prstGeom>
          <a:noFill/>
          <a:ln w="12700">
            <a:noFill/>
            <a:miter lim="800000"/>
            <a:headEnd/>
            <a:tailEnd/>
          </a:ln>
        </p:spPr>
        <p:txBody>
          <a:bodyPr lIns="90488" tIns="44450" rIns="90488" bIns="44450">
            <a:spAutoFit/>
          </a:bodyPr>
          <a:lstStyle/>
          <a:p>
            <a:pPr>
              <a:spcBef>
                <a:spcPct val="50000"/>
              </a:spcBef>
            </a:pPr>
            <a:r>
              <a:rPr lang="en-US" altLang="en-US" dirty="0"/>
              <a:t> </a:t>
            </a:r>
            <a:r>
              <a:rPr lang="en-US" altLang="en-US" sz="1800" b="1" dirty="0">
                <a:solidFill>
                  <a:schemeClr val="tx2"/>
                </a:solidFill>
              </a:rPr>
              <a:t>  18</a:t>
            </a:r>
            <a:r>
              <a:rPr lang="en-US" altLang="en-US" sz="1800" b="1" dirty="0">
                <a:solidFill>
                  <a:srgbClr val="993300"/>
                </a:solidFill>
              </a:rPr>
              <a:t>         </a:t>
            </a:r>
            <a:r>
              <a:rPr lang="en-US" altLang="en-US" sz="1800" b="1" dirty="0">
                <a:solidFill>
                  <a:srgbClr val="FF6699"/>
                </a:solidFill>
              </a:rPr>
              <a:t>20</a:t>
            </a:r>
            <a:r>
              <a:rPr lang="en-US" altLang="en-US" sz="1800" b="1" dirty="0">
                <a:solidFill>
                  <a:srgbClr val="993300"/>
                </a:solidFill>
              </a:rPr>
              <a:t>        </a:t>
            </a:r>
            <a:r>
              <a:rPr lang="en-US" altLang="en-US" sz="1800" b="1" dirty="0">
                <a:solidFill>
                  <a:schemeClr val="accent2"/>
                </a:solidFill>
              </a:rPr>
              <a:t> 22</a:t>
            </a:r>
            <a:r>
              <a:rPr lang="en-US" altLang="en-US" sz="1800" b="1" dirty="0">
                <a:solidFill>
                  <a:srgbClr val="993300"/>
                </a:solidFill>
              </a:rPr>
              <a:t>         </a:t>
            </a:r>
            <a:r>
              <a:rPr lang="en-US" altLang="en-US" sz="1800" b="1" dirty="0">
                <a:solidFill>
                  <a:schemeClr val="hlink"/>
                </a:solidFill>
              </a:rPr>
              <a:t> 24</a:t>
            </a:r>
            <a:endParaRPr lang="en-US" altLang="en-US" b="1" dirty="0">
              <a:solidFill>
                <a:srgbClr val="993300"/>
              </a:solidFill>
            </a:endParaRPr>
          </a:p>
          <a:p>
            <a:pPr>
              <a:lnSpc>
                <a:spcPct val="40000"/>
              </a:lnSpc>
              <a:spcBef>
                <a:spcPct val="50000"/>
              </a:spcBef>
            </a:pPr>
            <a:r>
              <a:rPr lang="en-US" altLang="en-US" b="1" dirty="0">
                <a:solidFill>
                  <a:schemeClr val="tx2"/>
                </a:solidFill>
              </a:rPr>
              <a:t>   A      </a:t>
            </a:r>
            <a:r>
              <a:rPr lang="en-US" altLang="en-US" b="1" dirty="0" smtClean="0">
                <a:solidFill>
                  <a:schemeClr val="tx2"/>
                </a:solidFill>
              </a:rPr>
              <a:t>      </a:t>
            </a:r>
            <a:r>
              <a:rPr lang="en-US" altLang="en-US" b="1" dirty="0">
                <a:solidFill>
                  <a:srgbClr val="FF6699"/>
                </a:solidFill>
              </a:rPr>
              <a:t>B </a:t>
            </a:r>
            <a:r>
              <a:rPr lang="en-US" altLang="en-US" b="1" dirty="0"/>
              <a:t>      </a:t>
            </a:r>
            <a:r>
              <a:rPr lang="en-US" altLang="en-US" b="1" dirty="0" smtClean="0"/>
              <a:t>    </a:t>
            </a:r>
            <a:r>
              <a:rPr lang="en-US" altLang="en-US" b="1" dirty="0" smtClean="0">
                <a:solidFill>
                  <a:schemeClr val="accent2"/>
                </a:solidFill>
              </a:rPr>
              <a:t>C </a:t>
            </a:r>
            <a:r>
              <a:rPr lang="en-US" altLang="en-US" b="1" dirty="0" smtClean="0"/>
              <a:t>           </a:t>
            </a:r>
            <a:r>
              <a:rPr lang="en-US" altLang="en-US" b="1" dirty="0" smtClean="0">
                <a:solidFill>
                  <a:schemeClr val="hlink"/>
                </a:solidFill>
              </a:rPr>
              <a:t>D</a:t>
            </a:r>
            <a:endParaRPr lang="en-US" altLang="en-US" b="1" dirty="0">
              <a:solidFill>
                <a:srgbClr val="993300"/>
              </a:solidFill>
            </a:endParaRPr>
          </a:p>
        </p:txBody>
      </p:sp>
      <p:sp>
        <p:nvSpPr>
          <p:cNvPr id="73753" name="Line 25"/>
          <p:cNvSpPr>
            <a:spLocks noChangeShapeType="1"/>
          </p:cNvSpPr>
          <p:nvPr/>
        </p:nvSpPr>
        <p:spPr bwMode="auto">
          <a:xfrm>
            <a:off x="974726" y="5103813"/>
            <a:ext cx="3319463" cy="0"/>
          </a:xfrm>
          <a:prstGeom prst="line">
            <a:avLst/>
          </a:prstGeom>
          <a:noFill/>
          <a:ln w="12700">
            <a:solidFill>
              <a:schemeClr val="tx1"/>
            </a:solidFill>
            <a:round/>
            <a:headEnd/>
            <a:tailEnd/>
          </a:ln>
        </p:spPr>
        <p:txBody>
          <a:bodyPr wrap="none" anchor="ctr"/>
          <a:lstStyle/>
          <a:p>
            <a:endParaRPr lang="en-US"/>
          </a:p>
        </p:txBody>
      </p:sp>
      <p:sp>
        <p:nvSpPr>
          <p:cNvPr id="73754" name="Line 26"/>
          <p:cNvSpPr>
            <a:spLocks noChangeShapeType="1"/>
          </p:cNvSpPr>
          <p:nvPr/>
        </p:nvSpPr>
        <p:spPr bwMode="auto">
          <a:xfrm>
            <a:off x="974726" y="4494213"/>
            <a:ext cx="3319463" cy="0"/>
          </a:xfrm>
          <a:prstGeom prst="line">
            <a:avLst/>
          </a:prstGeom>
          <a:noFill/>
          <a:ln w="12700">
            <a:solidFill>
              <a:schemeClr val="tx1"/>
            </a:solidFill>
            <a:round/>
            <a:headEnd/>
            <a:tailEnd/>
          </a:ln>
        </p:spPr>
        <p:txBody>
          <a:bodyPr wrap="none" anchor="ctr"/>
          <a:lstStyle/>
          <a:p>
            <a:endParaRPr lang="en-US"/>
          </a:p>
        </p:txBody>
      </p:sp>
      <p:sp>
        <p:nvSpPr>
          <p:cNvPr id="73755" name="Rectangle 27"/>
          <p:cNvSpPr>
            <a:spLocks noChangeArrowheads="1"/>
          </p:cNvSpPr>
          <p:nvPr/>
        </p:nvSpPr>
        <p:spPr bwMode="auto">
          <a:xfrm>
            <a:off x="1201738" y="4189413"/>
            <a:ext cx="381000" cy="1524000"/>
          </a:xfrm>
          <a:prstGeom prst="rect">
            <a:avLst/>
          </a:prstGeom>
          <a:solidFill>
            <a:schemeClr val="tx2"/>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56" name="Rectangle 28"/>
          <p:cNvSpPr>
            <a:spLocks noChangeArrowheads="1"/>
          </p:cNvSpPr>
          <p:nvPr/>
        </p:nvSpPr>
        <p:spPr bwMode="auto">
          <a:xfrm>
            <a:off x="2039938" y="4189413"/>
            <a:ext cx="381000" cy="1524000"/>
          </a:xfrm>
          <a:prstGeom prst="rect">
            <a:avLst/>
          </a:prstGeom>
          <a:solidFill>
            <a:schemeClr val="tx2"/>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57" name="Rectangle 29"/>
          <p:cNvSpPr>
            <a:spLocks noChangeArrowheads="1"/>
          </p:cNvSpPr>
          <p:nvPr/>
        </p:nvSpPr>
        <p:spPr bwMode="auto">
          <a:xfrm>
            <a:off x="2878138" y="4189413"/>
            <a:ext cx="381000" cy="1524000"/>
          </a:xfrm>
          <a:prstGeom prst="rect">
            <a:avLst/>
          </a:prstGeom>
          <a:solidFill>
            <a:schemeClr val="tx2"/>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58" name="Rectangle 30"/>
          <p:cNvSpPr>
            <a:spLocks noChangeArrowheads="1"/>
          </p:cNvSpPr>
          <p:nvPr/>
        </p:nvSpPr>
        <p:spPr bwMode="auto">
          <a:xfrm>
            <a:off x="3716338" y="4189413"/>
            <a:ext cx="381000" cy="1524000"/>
          </a:xfrm>
          <a:prstGeom prst="rect">
            <a:avLst/>
          </a:prstGeom>
          <a:solidFill>
            <a:schemeClr val="tx2"/>
          </a:solidFill>
          <a:ln w="12700">
            <a:solidFill>
              <a:schemeClr val="tx2"/>
            </a:solidFill>
            <a:miter lim="800000"/>
            <a:headEnd/>
            <a:tailEnd/>
          </a:ln>
        </p:spPr>
        <p:txBody>
          <a:bodyPr wrap="none" anchor="ctr"/>
          <a:lstStyle/>
          <a:p>
            <a:pPr algn="ctr" eaLnBrk="1" hangingPunct="1">
              <a:spcBef>
                <a:spcPct val="50000"/>
              </a:spcBef>
            </a:pPr>
            <a:endParaRPr lang="en-US" altLang="en-US"/>
          </a:p>
        </p:txBody>
      </p:sp>
      <p:sp>
        <p:nvSpPr>
          <p:cNvPr id="73759" name="Line 31"/>
          <p:cNvSpPr>
            <a:spLocks noChangeShapeType="1"/>
          </p:cNvSpPr>
          <p:nvPr/>
        </p:nvSpPr>
        <p:spPr bwMode="auto">
          <a:xfrm>
            <a:off x="974726" y="3960813"/>
            <a:ext cx="3319463" cy="0"/>
          </a:xfrm>
          <a:prstGeom prst="line">
            <a:avLst/>
          </a:prstGeom>
          <a:noFill/>
          <a:ln w="12700">
            <a:solidFill>
              <a:schemeClr val="tx1"/>
            </a:solidFill>
            <a:round/>
            <a:headEnd/>
            <a:tailEnd/>
          </a:ln>
        </p:spPr>
        <p:txBody>
          <a:bodyPr wrap="none" anchor="ctr"/>
          <a:lstStyle/>
          <a:p>
            <a:endParaRPr lang="en-US"/>
          </a:p>
        </p:txBody>
      </p:sp>
      <p:sp>
        <p:nvSpPr>
          <p:cNvPr id="73760" name="Line 32"/>
          <p:cNvSpPr>
            <a:spLocks noChangeShapeType="1"/>
          </p:cNvSpPr>
          <p:nvPr/>
        </p:nvSpPr>
        <p:spPr bwMode="auto">
          <a:xfrm>
            <a:off x="762000" y="3884613"/>
            <a:ext cx="0" cy="1828800"/>
          </a:xfrm>
          <a:prstGeom prst="line">
            <a:avLst/>
          </a:prstGeom>
          <a:noFill/>
          <a:ln w="12700">
            <a:solidFill>
              <a:schemeClr val="tx1"/>
            </a:solidFill>
            <a:round/>
            <a:headEnd/>
            <a:tailEnd/>
          </a:ln>
        </p:spPr>
        <p:txBody>
          <a:bodyPr wrap="none" anchor="ctr"/>
          <a:lstStyle/>
          <a:p>
            <a:endParaRPr lang="en-US"/>
          </a:p>
        </p:txBody>
      </p:sp>
      <p:sp>
        <p:nvSpPr>
          <p:cNvPr id="73761" name="Line 33"/>
          <p:cNvSpPr>
            <a:spLocks noChangeShapeType="1"/>
          </p:cNvSpPr>
          <p:nvPr/>
        </p:nvSpPr>
        <p:spPr bwMode="auto">
          <a:xfrm>
            <a:off x="762000" y="5713413"/>
            <a:ext cx="3608388" cy="0"/>
          </a:xfrm>
          <a:prstGeom prst="line">
            <a:avLst/>
          </a:prstGeom>
          <a:noFill/>
          <a:ln w="12700">
            <a:solidFill>
              <a:schemeClr val="tx1"/>
            </a:solidFill>
            <a:round/>
            <a:headEnd/>
            <a:tailEnd/>
          </a:ln>
        </p:spPr>
        <p:txBody>
          <a:bodyPr wrap="none" anchor="ctr"/>
          <a:lstStyle/>
          <a:p>
            <a:endParaRPr lang="en-US"/>
          </a:p>
        </p:txBody>
      </p:sp>
      <p:sp>
        <p:nvSpPr>
          <p:cNvPr id="73762" name="Rectangle 34"/>
          <p:cNvSpPr>
            <a:spLocks noChangeArrowheads="1"/>
          </p:cNvSpPr>
          <p:nvPr/>
        </p:nvSpPr>
        <p:spPr bwMode="auto">
          <a:xfrm>
            <a:off x="346076" y="5467352"/>
            <a:ext cx="4159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0 </a:t>
            </a:r>
          </a:p>
        </p:txBody>
      </p:sp>
      <p:sp>
        <p:nvSpPr>
          <p:cNvPr id="73763" name="Rectangle 35"/>
          <p:cNvSpPr>
            <a:spLocks noChangeArrowheads="1"/>
          </p:cNvSpPr>
          <p:nvPr/>
        </p:nvSpPr>
        <p:spPr bwMode="auto">
          <a:xfrm>
            <a:off x="269876" y="4857752"/>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.1 </a:t>
            </a:r>
          </a:p>
        </p:txBody>
      </p:sp>
      <p:sp>
        <p:nvSpPr>
          <p:cNvPr id="73764" name="Rectangle 36"/>
          <p:cNvSpPr>
            <a:spLocks noChangeArrowheads="1"/>
          </p:cNvSpPr>
          <p:nvPr/>
        </p:nvSpPr>
        <p:spPr bwMode="auto">
          <a:xfrm>
            <a:off x="269876" y="4248152"/>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.2 </a:t>
            </a:r>
          </a:p>
        </p:txBody>
      </p:sp>
      <p:sp>
        <p:nvSpPr>
          <p:cNvPr id="73765" name="Rectangle 37"/>
          <p:cNvSpPr>
            <a:spLocks noChangeArrowheads="1"/>
          </p:cNvSpPr>
          <p:nvPr/>
        </p:nvSpPr>
        <p:spPr bwMode="auto">
          <a:xfrm>
            <a:off x="269876" y="3714752"/>
            <a:ext cx="5683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b="1"/>
              <a:t>.3 </a:t>
            </a:r>
          </a:p>
        </p:txBody>
      </p:sp>
      <p:sp>
        <p:nvSpPr>
          <p:cNvPr id="73766" name="Rectangle 38"/>
          <p:cNvSpPr>
            <a:spLocks noChangeArrowheads="1"/>
          </p:cNvSpPr>
          <p:nvPr/>
        </p:nvSpPr>
        <p:spPr bwMode="auto">
          <a:xfrm>
            <a:off x="668338" y="1905000"/>
            <a:ext cx="3448050" cy="457200"/>
          </a:xfrm>
          <a:prstGeom prst="rect">
            <a:avLst/>
          </a:prstGeom>
          <a:noFill/>
          <a:ln w="12700">
            <a:noFill/>
            <a:miter lim="800000"/>
            <a:headEnd/>
            <a:tailEnd/>
          </a:ln>
        </p:spPr>
        <p:txBody>
          <a:bodyPr wrap="none" anchor="ctr"/>
          <a:lstStyle/>
          <a:p>
            <a:pPr algn="ctr" eaLnBrk="1" hangingPunct="1">
              <a:spcBef>
                <a:spcPct val="50000"/>
              </a:spcBef>
            </a:pPr>
            <a:endParaRPr lang="en-US" altLang="en-US"/>
          </a:p>
        </p:txBody>
      </p:sp>
      <p:sp>
        <p:nvSpPr>
          <p:cNvPr id="73767" name="Rectangle 39"/>
          <p:cNvSpPr>
            <a:spLocks noChangeArrowheads="1"/>
          </p:cNvSpPr>
          <p:nvPr/>
        </p:nvSpPr>
        <p:spPr bwMode="auto">
          <a:xfrm>
            <a:off x="1054485" y="1598648"/>
            <a:ext cx="2320925" cy="901700"/>
          </a:xfrm>
          <a:prstGeom prst="rect">
            <a:avLst/>
          </a:prstGeom>
          <a:solidFill>
            <a:srgbClr val="FDE0BD"/>
          </a:solidFill>
          <a:ln w="12700">
            <a:noFill/>
            <a:miter lim="800000"/>
            <a:headEnd/>
            <a:tailEnd/>
          </a:ln>
        </p:spPr>
        <p:txBody>
          <a:bodyPr lIns="90488" tIns="44450" rIns="90488" bIns="44450">
            <a:spAutoFit/>
          </a:bodyPr>
          <a:lstStyle/>
          <a:p>
            <a:pPr algn="ctr">
              <a:spcBef>
                <a:spcPct val="50000"/>
              </a:spcBef>
            </a:pPr>
            <a:r>
              <a:rPr lang="en-US" altLang="en-US" sz="2800" dirty="0" err="1" smtClean="0"/>
              <a:t>Populatia</a:t>
            </a:r>
            <a:endParaRPr lang="en-US" altLang="en-US" sz="2800" dirty="0"/>
          </a:p>
          <a:p>
            <a:pPr algn="ctr">
              <a:lnSpc>
                <a:spcPct val="40000"/>
              </a:lnSpc>
              <a:spcBef>
                <a:spcPct val="50000"/>
              </a:spcBef>
            </a:pPr>
            <a:r>
              <a:rPr lang="en-US" altLang="en-US" sz="2800" dirty="0"/>
              <a:t>N = 4</a:t>
            </a:r>
          </a:p>
        </p:txBody>
      </p:sp>
      <p:sp>
        <p:nvSpPr>
          <p:cNvPr id="73768" name="Rectangle 40"/>
          <p:cNvSpPr>
            <a:spLocks noChangeArrowheads="1"/>
          </p:cNvSpPr>
          <p:nvPr/>
        </p:nvSpPr>
        <p:spPr bwMode="auto">
          <a:xfrm>
            <a:off x="357189" y="3344865"/>
            <a:ext cx="1079500"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a:t>P(X) </a:t>
            </a:r>
          </a:p>
        </p:txBody>
      </p:sp>
      <p:sp>
        <p:nvSpPr>
          <p:cNvPr id="73769" name="Rectangle 41"/>
          <p:cNvSpPr>
            <a:spLocks noChangeArrowheads="1"/>
          </p:cNvSpPr>
          <p:nvPr/>
        </p:nvSpPr>
        <p:spPr bwMode="auto">
          <a:xfrm>
            <a:off x="4232276" y="5619752"/>
            <a:ext cx="492125" cy="366767"/>
          </a:xfrm>
          <a:prstGeom prst="rect">
            <a:avLst/>
          </a:prstGeom>
          <a:noFill/>
          <a:ln w="12700">
            <a:noFill/>
            <a:miter lim="800000"/>
            <a:headEnd/>
            <a:tailEnd/>
          </a:ln>
        </p:spPr>
        <p:txBody>
          <a:bodyPr lIns="90488" tIns="44450" rIns="90488" bIns="44450">
            <a:spAutoFit/>
          </a:bodyPr>
          <a:lstStyle/>
          <a:p>
            <a:pPr>
              <a:spcBef>
                <a:spcPct val="50000"/>
              </a:spcBef>
            </a:pPr>
            <a:r>
              <a:rPr lang="en-US" altLang="en-US"/>
              <a:t>X</a:t>
            </a:r>
          </a:p>
        </p:txBody>
      </p:sp>
      <p:sp>
        <p:nvSpPr>
          <p:cNvPr id="73770" name="Rectangle 42"/>
          <p:cNvSpPr>
            <a:spLocks noChangeArrowheads="1"/>
          </p:cNvSpPr>
          <p:nvPr/>
        </p:nvSpPr>
        <p:spPr bwMode="auto">
          <a:xfrm>
            <a:off x="8610601" y="5427665"/>
            <a:ext cx="390525" cy="515937"/>
          </a:xfrm>
          <a:prstGeom prst="rect">
            <a:avLst/>
          </a:prstGeom>
          <a:noFill/>
          <a:ln w="12700">
            <a:noFill/>
            <a:miter lim="800000"/>
            <a:headEnd/>
            <a:tailEnd/>
          </a:ln>
        </p:spPr>
        <p:txBody>
          <a:bodyPr lIns="90488" tIns="44450" rIns="90488" bIns="44450">
            <a:spAutoFit/>
          </a:bodyPr>
          <a:lstStyle/>
          <a:p>
            <a:pPr>
              <a:spcBef>
                <a:spcPct val="50000"/>
              </a:spcBef>
            </a:pPr>
            <a:r>
              <a:rPr lang="en-US" altLang="en-US" sz="2800"/>
              <a:t>_</a:t>
            </a:r>
          </a:p>
        </p:txBody>
      </p:sp>
      <p:graphicFrame>
        <p:nvGraphicFramePr>
          <p:cNvPr id="73771" name="Object 6"/>
          <p:cNvGraphicFramePr>
            <a:graphicFrameLocks noChangeAspect="1"/>
          </p:cNvGraphicFramePr>
          <p:nvPr/>
        </p:nvGraphicFramePr>
        <p:xfrm>
          <a:off x="5181600" y="2585155"/>
          <a:ext cx="2918355" cy="522138"/>
        </p:xfrm>
        <a:graphic>
          <a:graphicData uri="http://schemas.openxmlformats.org/presentationml/2006/ole">
            <p:oleObj spid="_x0000_s7170" name="Equation" r:id="rId3" imgW="1346200" imgH="241300" progId="">
              <p:embed/>
            </p:oleObj>
          </a:graphicData>
        </a:graphic>
      </p:graphicFrame>
      <p:graphicFrame>
        <p:nvGraphicFramePr>
          <p:cNvPr id="73772" name="Object 7"/>
          <p:cNvGraphicFramePr>
            <a:graphicFrameLocks noChangeAspect="1"/>
          </p:cNvGraphicFramePr>
          <p:nvPr/>
        </p:nvGraphicFramePr>
        <p:xfrm>
          <a:off x="931333" y="2593622"/>
          <a:ext cx="2916767" cy="465168"/>
        </p:xfrm>
        <a:graphic>
          <a:graphicData uri="http://schemas.openxmlformats.org/presentationml/2006/ole">
            <p:oleObj spid="_x0000_s7171" name="Equation" r:id="rId4" imgW="1269449" imgH="203112" progId="">
              <p:embed/>
            </p:oleObj>
          </a:graphicData>
        </a:graphic>
      </p:graphicFrame>
      <p:sp>
        <p:nvSpPr>
          <p:cNvPr id="73773" name="Rectangle 45"/>
          <p:cNvSpPr>
            <a:spLocks noChangeArrowheads="1"/>
          </p:cNvSpPr>
          <p:nvPr/>
        </p:nvSpPr>
        <p:spPr bwMode="auto">
          <a:xfrm>
            <a:off x="4320793" y="1668989"/>
            <a:ext cx="4530725" cy="951543"/>
          </a:xfrm>
          <a:prstGeom prst="rect">
            <a:avLst/>
          </a:prstGeom>
          <a:solidFill>
            <a:srgbClr val="C7DAF7"/>
          </a:solidFill>
          <a:ln w="12700">
            <a:noFill/>
            <a:miter lim="800000"/>
            <a:headEnd/>
            <a:tailEnd/>
          </a:ln>
        </p:spPr>
        <p:txBody>
          <a:bodyPr lIns="90488" tIns="44450" rIns="90488" bIns="44450">
            <a:spAutoFit/>
          </a:bodyPr>
          <a:lstStyle/>
          <a:p>
            <a:pPr algn="ctr">
              <a:spcBef>
                <a:spcPct val="50000"/>
              </a:spcBef>
            </a:pPr>
            <a:r>
              <a:rPr lang="en-US" altLang="en-US" sz="2800" dirty="0" smtClean="0"/>
              <a:t>D</a:t>
            </a:r>
            <a:r>
              <a:rPr lang="ro-RO" altLang="en-US" sz="2800" dirty="0" smtClean="0"/>
              <a:t>distribuția mediilor eșantioanelor </a:t>
            </a:r>
            <a:r>
              <a:rPr lang="en-US" altLang="en-US" sz="2800" dirty="0" smtClean="0"/>
              <a:t>  n </a:t>
            </a:r>
            <a:r>
              <a:rPr lang="en-US" altLang="en-US" sz="2800" dirty="0"/>
              <a:t>= 2</a:t>
            </a:r>
          </a:p>
        </p:txBody>
      </p:sp>
      <p:sp>
        <p:nvSpPr>
          <p:cNvPr id="73774" name="Rectangle 46"/>
          <p:cNvSpPr>
            <a:spLocks noChangeArrowheads="1"/>
          </p:cNvSpPr>
          <p:nvPr/>
        </p:nvSpPr>
        <p:spPr bwMode="auto">
          <a:xfrm>
            <a:off x="4943476" y="2989265"/>
            <a:ext cx="390525" cy="515937"/>
          </a:xfrm>
          <a:prstGeom prst="rect">
            <a:avLst/>
          </a:prstGeom>
          <a:noFill/>
          <a:ln w="12700">
            <a:noFill/>
            <a:miter lim="800000"/>
            <a:headEnd/>
            <a:tailEnd/>
          </a:ln>
        </p:spPr>
        <p:txBody>
          <a:bodyPr lIns="90488" tIns="44450" rIns="90488" bIns="44450">
            <a:spAutoFit/>
          </a:bodyPr>
          <a:lstStyle/>
          <a:p>
            <a:pPr>
              <a:spcBef>
                <a:spcPct val="50000"/>
              </a:spcBef>
            </a:pPr>
            <a:r>
              <a:rPr lang="en-US" altLang="en-US" sz="2800"/>
              <a:t>_</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832648"/>
          </a:xfrm>
        </p:spPr>
        <p:txBody>
          <a:bodyPr>
            <a:normAutofit/>
          </a:bodyPr>
          <a:lstStyle/>
          <a:p>
            <a:pPr algn="just">
              <a:buNone/>
            </a:pPr>
            <a:r>
              <a:rPr lang="ro-RO" dirty="0" smtClean="0">
                <a:solidFill>
                  <a:schemeClr val="tx1"/>
                </a:solidFill>
                <a:latin typeface="Calibri" pitchFamily="34" charset="0"/>
                <a:cs typeface="Calibri" pitchFamily="34" charset="0"/>
              </a:rPr>
              <a:t>La rândul lor, </a:t>
            </a:r>
            <a:r>
              <a:rPr lang="ro-RO" u="sng" dirty="0" smtClean="0">
                <a:solidFill>
                  <a:schemeClr val="tx1"/>
                </a:solidFill>
                <a:latin typeface="Calibri" pitchFamily="34" charset="0"/>
                <a:cs typeface="Calibri" pitchFamily="34" charset="0"/>
              </a:rPr>
              <a:t>variabilele calitative </a:t>
            </a:r>
            <a:r>
              <a:rPr lang="ro-RO" dirty="0" smtClean="0">
                <a:solidFill>
                  <a:schemeClr val="tx1"/>
                </a:solidFill>
                <a:latin typeface="Calibri" pitchFamily="34" charset="0"/>
                <a:cs typeface="Calibri" pitchFamily="34" charset="0"/>
              </a:rPr>
              <a:t>pot fi </a:t>
            </a:r>
            <a:r>
              <a:rPr lang="ro-RO" b="1" dirty="0" smtClean="0">
                <a:solidFill>
                  <a:schemeClr val="tx1"/>
                </a:solidFill>
                <a:latin typeface="Calibri" pitchFamily="34" charset="0"/>
                <a:cs typeface="Calibri" pitchFamily="34" charset="0"/>
              </a:rPr>
              <a:t>nominale sau ordinale. </a:t>
            </a:r>
          </a:p>
          <a:p>
            <a:pPr algn="just">
              <a:buNone/>
            </a:pPr>
            <a:r>
              <a:rPr lang="ro-RO" dirty="0" smtClean="0">
                <a:solidFill>
                  <a:schemeClr val="tx1"/>
                </a:solidFill>
                <a:latin typeface="Calibri" pitchFamily="34" charset="0"/>
                <a:cs typeface="Calibri" pitchFamily="34" charset="0"/>
              </a:rPr>
              <a:t>Variabilele calitative nominale nu implică o anumită ordine între valori, în timp ce variabilele calitative ordinale presupun existenţa unei relaţii de ordine (a unei ierarhii) între valorile posibile ale variabilei.</a:t>
            </a:r>
          </a:p>
          <a:p>
            <a:pPr algn="just">
              <a:buNone/>
            </a:pPr>
            <a:r>
              <a:rPr lang="ro-RO" b="1" dirty="0" smtClean="0">
                <a:solidFill>
                  <a:schemeClr val="tx1"/>
                </a:solidFill>
                <a:latin typeface="Calibri" pitchFamily="34" charset="0"/>
                <a:cs typeface="Calibri" pitchFamily="34" charset="0"/>
              </a:rPr>
              <a:t>Exemplu: </a:t>
            </a:r>
            <a:r>
              <a:rPr lang="ro-RO" dirty="0" smtClean="0">
                <a:solidFill>
                  <a:schemeClr val="tx1"/>
                </a:solidFill>
                <a:latin typeface="Calibri" pitchFamily="34" charset="0"/>
                <a:cs typeface="Calibri" pitchFamily="34" charset="0"/>
              </a:rPr>
              <a:t>Starea civilă este o variabilă calitativă, deseori definită binar, respectiv „căsătorit” sau „necăsătorit”. </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Starea civilă poate fi definită și mai detaliat, putând lua valorile „celibatar/niciodată căsătorit”, „căsătorit”, „văduv”, „divorţat”, detalierea fiind decisă de cercetător, în conformitate cu scopurile analizei. Întrucât între aceste valori nu există o ordine anume, variabila stare civilă este o </a:t>
            </a:r>
            <a:r>
              <a:rPr lang="ro-RO" b="1" dirty="0" smtClean="0">
                <a:solidFill>
                  <a:schemeClr val="tx1"/>
                </a:solidFill>
                <a:latin typeface="Calibri" pitchFamily="34" charset="0"/>
                <a:cs typeface="Calibri" pitchFamily="34" charset="0"/>
              </a:rPr>
              <a:t>variabilă calitativă nominală</a:t>
            </a:r>
            <a:r>
              <a:rPr lang="ro-RO" dirty="0" smtClean="0">
                <a:solidFill>
                  <a:schemeClr val="tx1"/>
                </a:solidFill>
                <a:latin typeface="Calibri" pitchFamily="34" charset="0"/>
                <a:cs typeface="Calibri" pitchFamily="34" charset="0"/>
              </a:rPr>
              <a:t>. </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Alte exemple de variabile calitative nominale: culoarea ochilor, sexul, ocupaţia, mediul de rezidență etc.</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508000" y="383823"/>
            <a:ext cx="8187266" cy="970845"/>
          </a:xfrm>
        </p:spPr>
        <p:txBody>
          <a:bodyPr>
            <a:normAutofit fontScale="90000"/>
          </a:bodyPr>
          <a:lstStyle/>
          <a:p>
            <a:pPr algn="ctr" eaLnBrk="1" hangingPunct="1"/>
            <a:r>
              <a:rPr lang="en-US" altLang="en-US" sz="3200" dirty="0" smtClean="0">
                <a:solidFill>
                  <a:schemeClr val="tx1"/>
                </a:solidFill>
              </a:rPr>
              <a:t>Sample Mean Sampling Distribution: Standard Error of the Mean</a:t>
            </a:r>
          </a:p>
        </p:txBody>
      </p:sp>
      <p:sp>
        <p:nvSpPr>
          <p:cNvPr id="74755" name="Rectangle 3"/>
          <p:cNvSpPr>
            <a:spLocks noGrp="1" noChangeArrowheads="1"/>
          </p:cNvSpPr>
          <p:nvPr>
            <p:ph type="body" idx="4294967295"/>
          </p:nvPr>
        </p:nvSpPr>
        <p:spPr>
          <a:xfrm>
            <a:off x="457200" y="1484784"/>
            <a:ext cx="8507288" cy="4763616"/>
          </a:xfrm>
        </p:spPr>
        <p:txBody>
          <a:bodyPr>
            <a:noAutofit/>
          </a:bodyPr>
          <a:lstStyle/>
          <a:p>
            <a:pPr defTabSz="914400">
              <a:lnSpc>
                <a:spcPct val="110000"/>
              </a:lnSpc>
              <a:spcBef>
                <a:spcPct val="30000"/>
              </a:spcBef>
              <a:buNone/>
            </a:pPr>
            <a:r>
              <a:rPr lang="ro-RO" altLang="en-US" sz="2400" dirty="0" smtClean="0">
                <a:solidFill>
                  <a:schemeClr val="tx1"/>
                </a:solidFill>
                <a:latin typeface="Calibri" pitchFamily="34" charset="0"/>
                <a:cs typeface="Calibri" pitchFamily="34" charset="0"/>
              </a:rPr>
              <a:t>Diferite eșantioane de aceeași mărime de la aceeași populație vor genera diferite medii </a:t>
            </a:r>
          </a:p>
          <a:p>
            <a:pPr defTabSz="914400">
              <a:lnSpc>
                <a:spcPct val="110000"/>
              </a:lnSpc>
              <a:spcBef>
                <a:spcPct val="30000"/>
              </a:spcBef>
              <a:buNone/>
            </a:pPr>
            <a:r>
              <a:rPr lang="ro-RO" altLang="en-US" sz="2400" dirty="0" smtClean="0">
                <a:solidFill>
                  <a:schemeClr val="tx1"/>
                </a:solidFill>
                <a:latin typeface="Calibri" pitchFamily="34" charset="0"/>
                <a:cs typeface="Calibri" pitchFamily="34" charset="0"/>
              </a:rPr>
              <a:t>O măsură a variabilității medii de la eșantion la eșantion este dată de eroarea standard a mediei:</a:t>
            </a:r>
          </a:p>
          <a:p>
            <a:pPr lvl="1" defTabSz="914400">
              <a:lnSpc>
                <a:spcPct val="110000"/>
              </a:lnSpc>
              <a:spcBef>
                <a:spcPct val="30000"/>
              </a:spcBef>
            </a:pPr>
            <a:r>
              <a:rPr lang="ro-RO" altLang="en-US" sz="2400" dirty="0" smtClean="0">
                <a:solidFill>
                  <a:schemeClr val="tx1"/>
                </a:solidFill>
                <a:latin typeface="Calibri" pitchFamily="34" charset="0"/>
                <a:cs typeface="Calibri" pitchFamily="34" charset="0"/>
              </a:rPr>
              <a:t>Aceasta presupune că eșantionarea este cu înlocuire sau </a:t>
            </a:r>
          </a:p>
          <a:p>
            <a:pPr lvl="1" defTabSz="914400">
              <a:lnSpc>
                <a:spcPct val="110000"/>
              </a:lnSpc>
              <a:spcBef>
                <a:spcPct val="30000"/>
              </a:spcBef>
            </a:pPr>
            <a:r>
              <a:rPr lang="ro-RO" altLang="en-US" sz="2400" dirty="0" smtClean="0">
                <a:solidFill>
                  <a:schemeClr val="tx1"/>
                </a:solidFill>
                <a:latin typeface="Calibri" pitchFamily="34" charset="0"/>
                <a:cs typeface="Calibri" pitchFamily="34" charset="0"/>
              </a:rPr>
              <a:t>Eșantionarea nu este înlocuire dintr-o populație infinita</a:t>
            </a:r>
          </a:p>
          <a:p>
            <a:pPr marL="342900" indent="-342900" defTabSz="914400" eaLnBrk="1" hangingPunct="1">
              <a:lnSpc>
                <a:spcPct val="110000"/>
              </a:lnSpc>
              <a:spcBef>
                <a:spcPct val="30000"/>
              </a:spcBef>
            </a:pPr>
            <a:endParaRPr lang="ro-RO" altLang="en-US" sz="2400" dirty="0" smtClean="0">
              <a:solidFill>
                <a:schemeClr val="tx1"/>
              </a:solidFill>
              <a:latin typeface="Calibri" pitchFamily="34" charset="0"/>
              <a:cs typeface="Calibri" pitchFamily="34" charset="0"/>
            </a:endParaRPr>
          </a:p>
          <a:p>
            <a:pPr marL="342900" indent="-342900" defTabSz="914400" eaLnBrk="1" hangingPunct="1">
              <a:lnSpc>
                <a:spcPct val="110000"/>
              </a:lnSpc>
              <a:spcBef>
                <a:spcPct val="30000"/>
              </a:spcBef>
            </a:pPr>
            <a:endParaRPr lang="en-US" altLang="en-US" sz="2400" dirty="0" smtClean="0">
              <a:solidFill>
                <a:schemeClr val="tx1"/>
              </a:solidFill>
              <a:latin typeface="Calibri" pitchFamily="34" charset="0"/>
              <a:cs typeface="Calibri" pitchFamily="34" charset="0"/>
            </a:endParaRPr>
          </a:p>
          <a:p>
            <a:pPr defTabSz="914400">
              <a:lnSpc>
                <a:spcPct val="110000"/>
              </a:lnSpc>
              <a:spcBef>
                <a:spcPct val="30000"/>
              </a:spcBef>
              <a:buNone/>
            </a:pPr>
            <a:r>
              <a:rPr lang="ro-RO" altLang="en-US" sz="2400" dirty="0" smtClean="0">
                <a:solidFill>
                  <a:schemeClr val="tx1"/>
                </a:solidFill>
                <a:latin typeface="Calibri" pitchFamily="34" charset="0"/>
                <a:cs typeface="Calibri" pitchFamily="34" charset="0"/>
              </a:rPr>
              <a:t>Rețineți că eroarea standard a mediei scade pe măsură ce dimensiunea eșantionului crește</a:t>
            </a:r>
          </a:p>
        </p:txBody>
      </p:sp>
      <p:graphicFrame>
        <p:nvGraphicFramePr>
          <p:cNvPr id="74756" name="Object 4"/>
          <p:cNvGraphicFramePr>
            <a:graphicFrameLocks noChangeAspect="1"/>
          </p:cNvGraphicFramePr>
          <p:nvPr/>
        </p:nvGraphicFramePr>
        <p:xfrm>
          <a:off x="3419872" y="4509120"/>
          <a:ext cx="1185168" cy="814279"/>
        </p:xfrm>
        <a:graphic>
          <a:graphicData uri="http://schemas.openxmlformats.org/presentationml/2006/ole">
            <p:oleObj spid="_x0000_s8194" name="Equation" r:id="rId3" imgW="609600" imgH="419100" progId="">
              <p:embed/>
            </p:oleObj>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508000" y="609600"/>
            <a:ext cx="8331200" cy="1320800"/>
          </a:xfrm>
        </p:spPr>
        <p:txBody>
          <a:bodyPr/>
          <a:lstStyle/>
          <a:p>
            <a:pPr eaLnBrk="1" hangingPunct="1"/>
            <a:r>
              <a:rPr lang="ro-RO" altLang="en-US" sz="3200" dirty="0" smtClean="0">
                <a:solidFill>
                  <a:schemeClr val="tx1"/>
                </a:solidFill>
              </a:rPr>
              <a:t>Daca populația este normal distribuita</a:t>
            </a:r>
          </a:p>
        </p:txBody>
      </p:sp>
      <p:sp>
        <p:nvSpPr>
          <p:cNvPr id="75779" name="Rectangle 3"/>
          <p:cNvSpPr>
            <a:spLocks noGrp="1" noChangeArrowheads="1"/>
          </p:cNvSpPr>
          <p:nvPr>
            <p:ph type="body" idx="4294967295"/>
          </p:nvPr>
        </p:nvSpPr>
        <p:spPr>
          <a:xfrm>
            <a:off x="395536" y="1676400"/>
            <a:ext cx="8367464" cy="4648200"/>
          </a:xfrm>
        </p:spPr>
        <p:txBody>
          <a:bodyPr>
            <a:noAutofit/>
          </a:bodyPr>
          <a:lstStyle/>
          <a:p>
            <a:pPr marL="342900" indent="-342900" defTabSz="914400" eaLnBrk="1" hangingPunct="1">
              <a:lnSpc>
                <a:spcPct val="120000"/>
              </a:lnSpc>
            </a:pPr>
            <a:r>
              <a:rPr lang="ro-RO" altLang="en-US" sz="2400" dirty="0" smtClean="0">
                <a:solidFill>
                  <a:srgbClr val="000000"/>
                </a:solidFill>
                <a:latin typeface="Calibri" pitchFamily="34" charset="0"/>
                <a:cs typeface="Calibri" pitchFamily="34" charset="0"/>
              </a:rPr>
              <a:t>Daca o populație este distribuita normal cu media </a:t>
            </a:r>
            <a:r>
              <a:rPr lang="ro-RO" altLang="en-US" sz="2400" dirty="0" smtClean="0">
                <a:solidFill>
                  <a:srgbClr val="000000"/>
                </a:solidFill>
                <a:latin typeface="Calibri" pitchFamily="34" charset="0"/>
                <a:cs typeface="Calibri" pitchFamily="34" charset="0"/>
                <a:sym typeface="Symbol" pitchFamily="18" charset="2"/>
              </a:rPr>
              <a:t>μ si abaterea standard σ, distribuția de eșantionare a      </a:t>
            </a:r>
            <a:r>
              <a:rPr lang="en-US" altLang="en-US" sz="2400" dirty="0" smtClean="0">
                <a:solidFill>
                  <a:srgbClr val="000000"/>
                </a:solidFill>
                <a:latin typeface="Calibri" pitchFamily="34" charset="0"/>
                <a:cs typeface="Calibri" pitchFamily="34" charset="0"/>
                <a:sym typeface="Symbol" pitchFamily="18" charset="2"/>
              </a:rPr>
              <a:t> </a:t>
            </a:r>
            <a:r>
              <a:rPr lang="ro-RO" altLang="en-US" sz="2400" dirty="0" smtClean="0">
                <a:solidFill>
                  <a:srgbClr val="000000"/>
                </a:solidFill>
                <a:latin typeface="Calibri" pitchFamily="34" charset="0"/>
                <a:cs typeface="Calibri" pitchFamily="34" charset="0"/>
                <a:sym typeface="Symbol" pitchFamily="18" charset="2"/>
              </a:rPr>
              <a:t>este de asemenea distribuita normal cu </a:t>
            </a:r>
          </a:p>
          <a:p>
            <a:pPr marL="342900" indent="-342900" defTabSz="914400" eaLnBrk="1" hangingPunct="1">
              <a:lnSpc>
                <a:spcPct val="165000"/>
              </a:lnSpc>
            </a:pPr>
            <a:endParaRPr lang="ro-RO" altLang="en-US" sz="2400" dirty="0" smtClean="0">
              <a:solidFill>
                <a:srgbClr val="000000"/>
              </a:solidFill>
              <a:sym typeface="Symbol" pitchFamily="18" charset="2"/>
            </a:endParaRPr>
          </a:p>
          <a:p>
            <a:pPr marL="342900" indent="-342900" defTabSz="914400" eaLnBrk="1" hangingPunct="1">
              <a:lnSpc>
                <a:spcPct val="165000"/>
              </a:lnSpc>
              <a:buFont typeface="Wingdings" pitchFamily="2" charset="2"/>
              <a:buNone/>
            </a:pPr>
            <a:r>
              <a:rPr lang="ro-RO" altLang="en-US" sz="2400" dirty="0" smtClean="0"/>
              <a:t>				    </a:t>
            </a:r>
            <a:r>
              <a:rPr lang="en-US" altLang="en-US" sz="2400" dirty="0" err="1" smtClean="0"/>
              <a:t>si</a:t>
            </a:r>
            <a:endParaRPr lang="ro-RO" altLang="en-US" sz="2400" dirty="0" smtClean="0"/>
          </a:p>
          <a:p>
            <a:pPr marL="342900" indent="-342900" defTabSz="914400" eaLnBrk="1" hangingPunct="1">
              <a:lnSpc>
                <a:spcPct val="165000"/>
              </a:lnSpc>
              <a:buFont typeface="Wingdings" pitchFamily="2" charset="2"/>
              <a:buNone/>
            </a:pPr>
            <a:endParaRPr lang="ro-RO" altLang="en-US" sz="2400" dirty="0" smtClean="0"/>
          </a:p>
          <a:p>
            <a:pPr marL="342900" indent="-342900" defTabSz="914400" eaLnBrk="1" hangingPunct="1">
              <a:lnSpc>
                <a:spcPct val="165000"/>
              </a:lnSpc>
              <a:buFont typeface="Wingdings" pitchFamily="2" charset="2"/>
              <a:buNone/>
            </a:pPr>
            <a:endParaRPr lang="ro-RO" altLang="en-US" sz="2400" dirty="0" smtClean="0"/>
          </a:p>
          <a:p>
            <a:pPr marL="342900" indent="-342900" defTabSz="914400" eaLnBrk="1" hangingPunct="1">
              <a:lnSpc>
                <a:spcPct val="85000"/>
              </a:lnSpc>
              <a:buFont typeface="Wingdings" pitchFamily="2" charset="2"/>
              <a:buNone/>
            </a:pPr>
            <a:r>
              <a:rPr lang="ro-RO" altLang="en-US" sz="2400" dirty="0" smtClean="0"/>
              <a:t>		</a:t>
            </a:r>
          </a:p>
        </p:txBody>
      </p:sp>
      <p:graphicFrame>
        <p:nvGraphicFramePr>
          <p:cNvPr id="75780" name="Object 8"/>
          <p:cNvGraphicFramePr>
            <a:graphicFrameLocks noChangeAspect="1"/>
          </p:cNvGraphicFramePr>
          <p:nvPr/>
        </p:nvGraphicFramePr>
        <p:xfrm>
          <a:off x="5796136" y="2132856"/>
          <a:ext cx="342900" cy="457200"/>
        </p:xfrm>
        <a:graphic>
          <a:graphicData uri="http://schemas.openxmlformats.org/presentationml/2006/ole">
            <p:oleObj spid="_x0000_s9218" name="Equation" r:id="rId3" imgW="152268" imgH="203024" progId="">
              <p:embed/>
            </p:oleObj>
          </a:graphicData>
        </a:graphic>
      </p:graphicFrame>
      <p:graphicFrame>
        <p:nvGraphicFramePr>
          <p:cNvPr id="75781" name="Object 9"/>
          <p:cNvGraphicFramePr>
            <a:graphicFrameLocks noChangeAspect="1"/>
          </p:cNvGraphicFramePr>
          <p:nvPr/>
        </p:nvGraphicFramePr>
        <p:xfrm>
          <a:off x="1168402" y="4096811"/>
          <a:ext cx="1425575" cy="792163"/>
        </p:xfrm>
        <a:graphic>
          <a:graphicData uri="http://schemas.openxmlformats.org/presentationml/2006/ole">
            <p:oleObj spid="_x0000_s9219" name="Equation" r:id="rId4" imgW="457002" imgH="253890" progId="">
              <p:embed/>
            </p:oleObj>
          </a:graphicData>
        </a:graphic>
      </p:graphicFrame>
      <p:graphicFrame>
        <p:nvGraphicFramePr>
          <p:cNvPr id="75782" name="Object 10"/>
          <p:cNvGraphicFramePr>
            <a:graphicFrameLocks noChangeAspect="1"/>
          </p:cNvGraphicFramePr>
          <p:nvPr/>
        </p:nvGraphicFramePr>
        <p:xfrm>
          <a:off x="4741863" y="3733800"/>
          <a:ext cx="2024062" cy="1390650"/>
        </p:xfrm>
        <a:graphic>
          <a:graphicData uri="http://schemas.openxmlformats.org/presentationml/2006/ole">
            <p:oleObj spid="_x0000_s9220" name="Equation" r:id="rId5" imgW="609600" imgH="419100" progId="">
              <p:embed/>
            </p:oleObj>
          </a:graphicData>
        </a:graphic>
      </p:graphicFrame>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609600" y="228600"/>
            <a:ext cx="8298264" cy="1143000"/>
          </a:xfrm>
        </p:spPr>
        <p:txBody>
          <a:bodyPr>
            <a:normAutofit/>
          </a:bodyPr>
          <a:lstStyle/>
          <a:p>
            <a:pPr eaLnBrk="1" hangingPunct="1">
              <a:lnSpc>
                <a:spcPct val="80000"/>
              </a:lnSpc>
            </a:pPr>
            <a:r>
              <a:rPr lang="ro-RO" altLang="en-US" sz="2800" dirty="0" err="1" smtClean="0">
                <a:solidFill>
                  <a:schemeClr val="tx1"/>
                </a:solidFill>
              </a:rPr>
              <a:t>Z-value</a:t>
            </a:r>
            <a:r>
              <a:rPr lang="ro-RO" altLang="en-US" sz="2800" dirty="0" smtClean="0">
                <a:solidFill>
                  <a:schemeClr val="tx1"/>
                </a:solidFill>
              </a:rPr>
              <a:t> pentru distribuția de eșantionare a mediei</a:t>
            </a:r>
          </a:p>
        </p:txBody>
      </p:sp>
      <p:sp>
        <p:nvSpPr>
          <p:cNvPr id="76803" name="Rectangle 3"/>
          <p:cNvSpPr>
            <a:spLocks noGrp="1" noChangeArrowheads="1"/>
          </p:cNvSpPr>
          <p:nvPr>
            <p:ph type="body" idx="4294967295"/>
          </p:nvPr>
        </p:nvSpPr>
        <p:spPr>
          <a:xfrm>
            <a:off x="609600" y="1676402"/>
            <a:ext cx="8077200" cy="4532313"/>
          </a:xfrm>
        </p:spPr>
        <p:txBody>
          <a:bodyPr>
            <a:normAutofit/>
          </a:bodyPr>
          <a:lstStyle/>
          <a:p>
            <a:pPr eaLnBrk="1" hangingPunct="1">
              <a:lnSpc>
                <a:spcPct val="110000"/>
              </a:lnSpc>
            </a:pPr>
            <a:r>
              <a:rPr lang="ro-RO" altLang="en-US" sz="2400" dirty="0" err="1" smtClean="0">
                <a:latin typeface="Calibri" pitchFamily="34" charset="0"/>
                <a:cs typeface="Calibri" pitchFamily="34" charset="0"/>
              </a:rPr>
              <a:t>Z-value</a:t>
            </a:r>
            <a:r>
              <a:rPr lang="ro-RO" altLang="en-US" sz="2400" dirty="0" smtClean="0">
                <a:latin typeface="Calibri" pitchFamily="34" charset="0"/>
                <a:cs typeface="Calibri" pitchFamily="34" charset="0"/>
              </a:rPr>
              <a:t> pentru distribuția de eșantionare a        </a:t>
            </a:r>
          </a:p>
        </p:txBody>
      </p:sp>
      <p:sp>
        <p:nvSpPr>
          <p:cNvPr id="76804" name="Rectangle 4"/>
          <p:cNvSpPr>
            <a:spLocks noChangeArrowheads="1"/>
          </p:cNvSpPr>
          <p:nvPr/>
        </p:nvSpPr>
        <p:spPr bwMode="auto">
          <a:xfrm>
            <a:off x="1295400" y="4495800"/>
            <a:ext cx="7239000" cy="1676400"/>
          </a:xfrm>
          <a:prstGeom prst="rect">
            <a:avLst/>
          </a:prstGeom>
          <a:solidFill>
            <a:srgbClr val="FFFFFF"/>
          </a:solidFill>
          <a:ln w="28575">
            <a:noFill/>
            <a:miter lim="800000"/>
            <a:headEnd/>
            <a:tailEnd/>
          </a:ln>
        </p:spPr>
        <p:txBody>
          <a:bodyPr/>
          <a:lstStyle/>
          <a:p>
            <a:pPr eaLnBrk="1" hangingPunct="1">
              <a:spcBef>
                <a:spcPct val="20000"/>
              </a:spcBef>
              <a:buClr>
                <a:schemeClr val="folHlink"/>
              </a:buClr>
              <a:buSzPct val="60000"/>
              <a:buFont typeface="Wingdings" pitchFamily="2" charset="2"/>
              <a:buNone/>
            </a:pPr>
            <a:r>
              <a:rPr lang="ro-RO" altLang="en-US" sz="2400" dirty="0" smtClean="0">
                <a:latin typeface="Calibri" pitchFamily="34" charset="0"/>
                <a:cs typeface="Calibri" pitchFamily="34" charset="0"/>
              </a:rPr>
              <a:t>unde:		= media eșantionului</a:t>
            </a:r>
          </a:p>
          <a:p>
            <a:pPr eaLnBrk="1" hangingPunct="1">
              <a:spcBef>
                <a:spcPct val="20000"/>
              </a:spcBef>
              <a:buClr>
                <a:schemeClr val="folHlink"/>
              </a:buClr>
              <a:buSzPct val="60000"/>
              <a:buFont typeface="Wingdings" pitchFamily="2" charset="2"/>
              <a:buNone/>
            </a:pPr>
            <a:r>
              <a:rPr lang="ro-RO" altLang="en-US" sz="2400" dirty="0" smtClean="0">
                <a:latin typeface="Calibri" pitchFamily="34" charset="0"/>
                <a:cs typeface="Calibri" pitchFamily="34" charset="0"/>
              </a:rPr>
              <a:t>       		= media populației</a:t>
            </a:r>
          </a:p>
          <a:p>
            <a:pPr eaLnBrk="1" hangingPunct="1">
              <a:spcBef>
                <a:spcPct val="20000"/>
              </a:spcBef>
              <a:buClr>
                <a:schemeClr val="folHlink"/>
              </a:buClr>
              <a:buSzPct val="60000"/>
              <a:buFont typeface="Wingdings" pitchFamily="2" charset="2"/>
              <a:buNone/>
            </a:pPr>
            <a:r>
              <a:rPr lang="ro-RO" altLang="en-US" sz="2400" dirty="0" smtClean="0">
                <a:latin typeface="Calibri" pitchFamily="34" charset="0"/>
                <a:cs typeface="Calibri" pitchFamily="34" charset="0"/>
              </a:rPr>
              <a:t>	       	= abaterea standard a populației</a:t>
            </a:r>
            <a:r>
              <a:rPr lang="ro-RO" altLang="en-US" sz="2400" dirty="0" smtClean="0">
                <a:solidFill>
                  <a:srgbClr val="000000"/>
                </a:solidFill>
                <a:latin typeface="Calibri" pitchFamily="34" charset="0"/>
                <a:cs typeface="Calibri" pitchFamily="34" charset="0"/>
              </a:rPr>
              <a:t>	</a:t>
            </a:r>
          </a:p>
          <a:p>
            <a:pPr eaLnBrk="1" hangingPunct="1">
              <a:spcBef>
                <a:spcPct val="20000"/>
              </a:spcBef>
              <a:buClr>
                <a:schemeClr val="folHlink"/>
              </a:buClr>
              <a:buSzPct val="60000"/>
              <a:buFont typeface="Wingdings" pitchFamily="2" charset="2"/>
              <a:buNone/>
            </a:pPr>
            <a:r>
              <a:rPr lang="ro-RO" altLang="en-US" sz="2400" dirty="0" smtClean="0">
                <a:solidFill>
                  <a:srgbClr val="000000"/>
                </a:solidFill>
                <a:latin typeface="Calibri" pitchFamily="34" charset="0"/>
                <a:cs typeface="Calibri" pitchFamily="34" charset="0"/>
              </a:rPr>
              <a:t>	       n = dimensiunea eșantionului</a:t>
            </a:r>
            <a:endParaRPr lang="ro-RO" altLang="en-US" sz="2400" dirty="0">
              <a:solidFill>
                <a:srgbClr val="000000"/>
              </a:solidFill>
              <a:latin typeface="Calibri" pitchFamily="34" charset="0"/>
              <a:cs typeface="Calibri" pitchFamily="34" charset="0"/>
            </a:endParaRPr>
          </a:p>
        </p:txBody>
      </p:sp>
      <p:graphicFrame>
        <p:nvGraphicFramePr>
          <p:cNvPr id="76805" name="Object 14"/>
          <p:cNvGraphicFramePr>
            <a:graphicFrameLocks noChangeAspect="1"/>
          </p:cNvGraphicFramePr>
          <p:nvPr/>
        </p:nvGraphicFramePr>
        <p:xfrm>
          <a:off x="2045759" y="4475515"/>
          <a:ext cx="322263" cy="423862"/>
        </p:xfrm>
        <a:graphic>
          <a:graphicData uri="http://schemas.openxmlformats.org/presentationml/2006/ole">
            <p:oleObj spid="_x0000_s10242" name="Equation" r:id="rId3" imgW="4866840" imgH="6482520" progId="">
              <p:embed/>
            </p:oleObj>
          </a:graphicData>
        </a:graphic>
      </p:graphicFrame>
      <p:graphicFrame>
        <p:nvGraphicFramePr>
          <p:cNvPr id="76806" name="Object 15"/>
          <p:cNvGraphicFramePr>
            <a:graphicFrameLocks noChangeAspect="1"/>
          </p:cNvGraphicFramePr>
          <p:nvPr/>
        </p:nvGraphicFramePr>
        <p:xfrm>
          <a:off x="2090530" y="4932018"/>
          <a:ext cx="244475" cy="341313"/>
        </p:xfrm>
        <a:graphic>
          <a:graphicData uri="http://schemas.openxmlformats.org/presentationml/2006/ole">
            <p:oleObj spid="_x0000_s10243" name="Equation" r:id="rId4" imgW="126725" imgH="177415" progId="">
              <p:embed/>
            </p:oleObj>
          </a:graphicData>
        </a:graphic>
      </p:graphicFrame>
      <p:graphicFrame>
        <p:nvGraphicFramePr>
          <p:cNvPr id="76807" name="Object 16"/>
          <p:cNvGraphicFramePr>
            <a:graphicFrameLocks noChangeAspect="1"/>
          </p:cNvGraphicFramePr>
          <p:nvPr/>
        </p:nvGraphicFramePr>
        <p:xfrm>
          <a:off x="4514851" y="3321052"/>
          <a:ext cx="112713" cy="214313"/>
        </p:xfrm>
        <a:graphic>
          <a:graphicData uri="http://schemas.openxmlformats.org/presentationml/2006/ole">
            <p:oleObj spid="_x0000_s10244" name="Equation" r:id="rId5" imgW="114151" imgH="215619" progId="">
              <p:embed/>
            </p:oleObj>
          </a:graphicData>
        </a:graphic>
      </p:graphicFrame>
      <p:graphicFrame>
        <p:nvGraphicFramePr>
          <p:cNvPr id="76808" name="Object 17"/>
          <p:cNvGraphicFramePr>
            <a:graphicFrameLocks noChangeAspect="1"/>
          </p:cNvGraphicFramePr>
          <p:nvPr/>
        </p:nvGraphicFramePr>
        <p:xfrm>
          <a:off x="2018871" y="5305427"/>
          <a:ext cx="290513" cy="320675"/>
        </p:xfrm>
        <a:graphic>
          <a:graphicData uri="http://schemas.openxmlformats.org/presentationml/2006/ole">
            <p:oleObj spid="_x0000_s10245" name="Equation" r:id="rId6" imgW="139639" imgH="152334" progId="">
              <p:embed/>
            </p:oleObj>
          </a:graphicData>
        </a:graphic>
      </p:graphicFrame>
      <p:graphicFrame>
        <p:nvGraphicFramePr>
          <p:cNvPr id="76809" name="Object 18"/>
          <p:cNvGraphicFramePr>
            <a:graphicFrameLocks noChangeAspect="1"/>
          </p:cNvGraphicFramePr>
          <p:nvPr/>
        </p:nvGraphicFramePr>
        <p:xfrm>
          <a:off x="2355850" y="2497138"/>
          <a:ext cx="3308351" cy="1359436"/>
        </p:xfrm>
        <a:graphic>
          <a:graphicData uri="http://schemas.openxmlformats.org/presentationml/2006/ole">
            <p:oleObj spid="_x0000_s10246" name="Equation" r:id="rId7" imgW="1447800" imgH="660400" progId="">
              <p:embed/>
            </p:oleObj>
          </a:graphicData>
        </a:graphic>
      </p:graphicFrame>
      <p:graphicFrame>
        <p:nvGraphicFramePr>
          <p:cNvPr id="76810" name="Object 19"/>
          <p:cNvGraphicFramePr>
            <a:graphicFrameLocks noChangeAspect="1"/>
          </p:cNvGraphicFramePr>
          <p:nvPr/>
        </p:nvGraphicFramePr>
        <p:xfrm>
          <a:off x="6516216" y="1628800"/>
          <a:ext cx="395288" cy="517525"/>
        </p:xfrm>
        <a:graphic>
          <a:graphicData uri="http://schemas.openxmlformats.org/presentationml/2006/ole">
            <p:oleObj spid="_x0000_s10247" name="Equation" r:id="rId8" imgW="4866840" imgH="6482520" progId="">
              <p:embed/>
            </p:oleObj>
          </a:graphicData>
        </a:graphic>
      </p:graphicFrame>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191000" y="1905001"/>
            <a:ext cx="2362200" cy="707886"/>
          </a:xfrm>
          <a:prstGeom prst="rect">
            <a:avLst/>
          </a:prstGeom>
          <a:solidFill>
            <a:srgbClr val="FDE0BD"/>
          </a:solidFill>
          <a:ln w="9525">
            <a:noFill/>
            <a:miter lim="800000"/>
            <a:headEnd/>
            <a:tailEnd/>
          </a:ln>
        </p:spPr>
        <p:txBody>
          <a:bodyPr>
            <a:spAutoFit/>
          </a:bodyPr>
          <a:lstStyle/>
          <a:p>
            <a:pPr eaLnBrk="1" hangingPunct="1">
              <a:spcBef>
                <a:spcPct val="50000"/>
              </a:spcBef>
            </a:pPr>
            <a:r>
              <a:rPr lang="ro-RO" altLang="en-US" sz="2000" smtClean="0"/>
              <a:t>Distributia populatiei normale</a:t>
            </a:r>
            <a:endParaRPr lang="ro-RO" altLang="en-US" sz="2000"/>
          </a:p>
        </p:txBody>
      </p:sp>
      <p:sp>
        <p:nvSpPr>
          <p:cNvPr id="77827" name="Text Box 3"/>
          <p:cNvSpPr txBox="1">
            <a:spLocks noChangeArrowheads="1"/>
          </p:cNvSpPr>
          <p:nvPr/>
        </p:nvSpPr>
        <p:spPr bwMode="auto">
          <a:xfrm>
            <a:off x="3353638" y="4038601"/>
            <a:ext cx="3275763" cy="984885"/>
          </a:xfrm>
          <a:prstGeom prst="rect">
            <a:avLst/>
          </a:prstGeom>
          <a:solidFill>
            <a:srgbClr val="FDE0BD"/>
          </a:solidFill>
          <a:ln w="9525">
            <a:noFill/>
            <a:miter lim="800000"/>
            <a:headEnd/>
            <a:tailEnd/>
          </a:ln>
        </p:spPr>
        <p:txBody>
          <a:bodyPr wrap="square">
            <a:spAutoFit/>
          </a:bodyPr>
          <a:lstStyle/>
          <a:p>
            <a:pPr eaLnBrk="1" hangingPunct="1">
              <a:spcBef>
                <a:spcPct val="50000"/>
              </a:spcBef>
            </a:pPr>
            <a:r>
              <a:rPr lang="ro-RO" altLang="en-US" sz="2000" smtClean="0"/>
              <a:t>Distributia normala de esantionare</a:t>
            </a:r>
          </a:p>
          <a:p>
            <a:pPr eaLnBrk="1" hangingPunct="1">
              <a:lnSpc>
                <a:spcPct val="40000"/>
              </a:lnSpc>
              <a:spcBef>
                <a:spcPct val="50000"/>
              </a:spcBef>
            </a:pPr>
            <a:r>
              <a:rPr lang="ro-RO" altLang="en-US" sz="2000" smtClean="0"/>
              <a:t>(are aceeasi medie)</a:t>
            </a:r>
            <a:endParaRPr lang="ro-RO" altLang="en-US" sz="2000"/>
          </a:p>
        </p:txBody>
      </p:sp>
      <p:sp>
        <p:nvSpPr>
          <p:cNvPr id="77828" name="Rectangle 4"/>
          <p:cNvSpPr>
            <a:spLocks noGrp="1" noChangeArrowheads="1"/>
          </p:cNvSpPr>
          <p:nvPr>
            <p:ph type="title" idx="4294967295"/>
          </p:nvPr>
        </p:nvSpPr>
        <p:spPr>
          <a:xfrm>
            <a:off x="609601" y="381000"/>
            <a:ext cx="7535863" cy="762000"/>
          </a:xfrm>
        </p:spPr>
        <p:txBody>
          <a:bodyPr>
            <a:normAutofit fontScale="90000"/>
          </a:bodyPr>
          <a:lstStyle/>
          <a:p>
            <a:pPr eaLnBrk="1" hangingPunct="1">
              <a:lnSpc>
                <a:spcPct val="80000"/>
              </a:lnSpc>
            </a:pPr>
            <a:r>
              <a:rPr lang="ro-RO" altLang="en-US" dirty="0" smtClean="0">
                <a:solidFill>
                  <a:schemeClr val="tx1"/>
                </a:solidFill>
              </a:rPr>
              <a:t>Proprietățile distribuției de eșantionare</a:t>
            </a:r>
          </a:p>
        </p:txBody>
      </p:sp>
      <p:sp>
        <p:nvSpPr>
          <p:cNvPr id="77829" name="Line 5"/>
          <p:cNvSpPr>
            <a:spLocks noChangeShapeType="1"/>
          </p:cNvSpPr>
          <p:nvPr/>
        </p:nvSpPr>
        <p:spPr bwMode="auto">
          <a:xfrm>
            <a:off x="7010400" y="2286000"/>
            <a:ext cx="0" cy="1143000"/>
          </a:xfrm>
          <a:prstGeom prst="line">
            <a:avLst/>
          </a:prstGeom>
          <a:noFill/>
          <a:ln w="12700">
            <a:solidFill>
              <a:schemeClr val="bg2"/>
            </a:solidFill>
            <a:round/>
            <a:headEnd/>
            <a:tailEnd/>
          </a:ln>
        </p:spPr>
        <p:txBody>
          <a:bodyPr wrap="none" anchor="ctr"/>
          <a:lstStyle/>
          <a:p>
            <a:endParaRPr lang="ro-RO"/>
          </a:p>
        </p:txBody>
      </p:sp>
      <p:sp>
        <p:nvSpPr>
          <p:cNvPr id="77830" name="Freeform 6"/>
          <p:cNvSpPr>
            <a:spLocks/>
          </p:cNvSpPr>
          <p:nvPr/>
        </p:nvSpPr>
        <p:spPr bwMode="auto">
          <a:xfrm>
            <a:off x="5334000" y="2286002"/>
            <a:ext cx="1638300" cy="1039813"/>
          </a:xfrm>
          <a:custGeom>
            <a:avLst/>
            <a:gdLst>
              <a:gd name="T0" fmla="*/ 0 w 1032"/>
              <a:gd name="T1" fmla="*/ 2147483646 h 991"/>
              <a:gd name="T2" fmla="*/ 2147483646 w 1032"/>
              <a:gd name="T3" fmla="*/ 2147483646 h 991"/>
              <a:gd name="T4" fmla="*/ 2147483646 w 1032"/>
              <a:gd name="T5" fmla="*/ 2147483646 h 991"/>
              <a:gd name="T6" fmla="*/ 2147483646 w 1032"/>
              <a:gd name="T7" fmla="*/ 2147483646 h 991"/>
              <a:gd name="T8" fmla="*/ 2147483646 w 1032"/>
              <a:gd name="T9" fmla="*/ 2147483646 h 991"/>
              <a:gd name="T10" fmla="*/ 2147483646 w 1032"/>
              <a:gd name="T11" fmla="*/ 2147483646 h 991"/>
              <a:gd name="T12" fmla="*/ 2147483646 w 1032"/>
              <a:gd name="T13" fmla="*/ 2147483646 h 991"/>
              <a:gd name="T14" fmla="*/ 2147483646 w 1032"/>
              <a:gd name="T15" fmla="*/ 2147483646 h 991"/>
              <a:gd name="T16" fmla="*/ 2147483646 w 1032"/>
              <a:gd name="T17" fmla="*/ 2147483646 h 991"/>
              <a:gd name="T18" fmla="*/ 2147483646 w 1032"/>
              <a:gd name="T19" fmla="*/ 2147483646 h 991"/>
              <a:gd name="T20" fmla="*/ 2147483646 w 1032"/>
              <a:gd name="T21" fmla="*/ 2147483646 h 991"/>
              <a:gd name="T22" fmla="*/ 2147483646 w 1032"/>
              <a:gd name="T23" fmla="*/ 2147483646 h 991"/>
              <a:gd name="T24" fmla="*/ 2147483646 w 1032"/>
              <a:gd name="T25" fmla="*/ 2147483646 h 991"/>
              <a:gd name="T26" fmla="*/ 2147483646 w 1032"/>
              <a:gd name="T27" fmla="*/ 2147483646 h 991"/>
              <a:gd name="T28" fmla="*/ 2147483646 w 1032"/>
              <a:gd name="T29" fmla="*/ 2147483646 h 991"/>
              <a:gd name="T30" fmla="*/ 2147483646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accent1"/>
            </a:solidFill>
            <a:round/>
            <a:headEnd/>
            <a:tailEnd/>
          </a:ln>
        </p:spPr>
        <p:txBody>
          <a:bodyPr/>
          <a:lstStyle/>
          <a:p>
            <a:endParaRPr lang="ro-RO"/>
          </a:p>
        </p:txBody>
      </p:sp>
      <p:sp>
        <p:nvSpPr>
          <p:cNvPr id="77831" name="Freeform 7"/>
          <p:cNvSpPr>
            <a:spLocks/>
          </p:cNvSpPr>
          <p:nvPr/>
        </p:nvSpPr>
        <p:spPr bwMode="auto">
          <a:xfrm>
            <a:off x="7010401" y="2286002"/>
            <a:ext cx="1635125" cy="1039813"/>
          </a:xfrm>
          <a:custGeom>
            <a:avLst/>
            <a:gdLst>
              <a:gd name="T0" fmla="*/ 2147483646 w 1030"/>
              <a:gd name="T1" fmla="*/ 2147483646 h 991"/>
              <a:gd name="T2" fmla="*/ 2147483646 w 1030"/>
              <a:gd name="T3" fmla="*/ 2147483646 h 991"/>
              <a:gd name="T4" fmla="*/ 2147483646 w 1030"/>
              <a:gd name="T5" fmla="*/ 2147483646 h 991"/>
              <a:gd name="T6" fmla="*/ 2147483646 w 1030"/>
              <a:gd name="T7" fmla="*/ 2147483646 h 991"/>
              <a:gd name="T8" fmla="*/ 2147483646 w 1030"/>
              <a:gd name="T9" fmla="*/ 2147483646 h 991"/>
              <a:gd name="T10" fmla="*/ 2147483646 w 1030"/>
              <a:gd name="T11" fmla="*/ 2147483646 h 991"/>
              <a:gd name="T12" fmla="*/ 2147483646 w 1030"/>
              <a:gd name="T13" fmla="*/ 2147483646 h 991"/>
              <a:gd name="T14" fmla="*/ 2147483646 w 1030"/>
              <a:gd name="T15" fmla="*/ 2147483646 h 991"/>
              <a:gd name="T16" fmla="*/ 2147483646 w 1030"/>
              <a:gd name="T17" fmla="*/ 2147483646 h 991"/>
              <a:gd name="T18" fmla="*/ 2147483646 w 1030"/>
              <a:gd name="T19" fmla="*/ 2147483646 h 991"/>
              <a:gd name="T20" fmla="*/ 2147483646 w 1030"/>
              <a:gd name="T21" fmla="*/ 2147483646 h 991"/>
              <a:gd name="T22" fmla="*/ 2147483646 w 1030"/>
              <a:gd name="T23" fmla="*/ 2147483646 h 991"/>
              <a:gd name="T24" fmla="*/ 2147483646 w 1030"/>
              <a:gd name="T25" fmla="*/ 2147483646 h 991"/>
              <a:gd name="T26" fmla="*/ 2147483646 w 1030"/>
              <a:gd name="T27" fmla="*/ 2147483646 h 991"/>
              <a:gd name="T28" fmla="*/ 2147483646 w 1030"/>
              <a:gd name="T29" fmla="*/ 2147483646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accent1"/>
            </a:solidFill>
            <a:round/>
            <a:headEnd/>
            <a:tailEnd/>
          </a:ln>
        </p:spPr>
        <p:txBody>
          <a:bodyPr/>
          <a:lstStyle/>
          <a:p>
            <a:endParaRPr lang="ro-RO"/>
          </a:p>
        </p:txBody>
      </p:sp>
      <p:sp>
        <p:nvSpPr>
          <p:cNvPr id="77832" name="Line 8"/>
          <p:cNvSpPr>
            <a:spLocks noChangeShapeType="1"/>
          </p:cNvSpPr>
          <p:nvPr/>
        </p:nvSpPr>
        <p:spPr bwMode="auto">
          <a:xfrm>
            <a:off x="5334001" y="3429000"/>
            <a:ext cx="3252788" cy="0"/>
          </a:xfrm>
          <a:prstGeom prst="line">
            <a:avLst/>
          </a:prstGeom>
          <a:noFill/>
          <a:ln w="19050">
            <a:solidFill>
              <a:schemeClr val="bg2"/>
            </a:solidFill>
            <a:round/>
            <a:headEnd/>
            <a:tailEnd/>
          </a:ln>
        </p:spPr>
        <p:txBody>
          <a:bodyPr wrap="none" anchor="ctr"/>
          <a:lstStyle/>
          <a:p>
            <a:endParaRPr lang="ro-RO"/>
          </a:p>
        </p:txBody>
      </p:sp>
      <p:sp>
        <p:nvSpPr>
          <p:cNvPr id="77833" name="Line 9"/>
          <p:cNvSpPr>
            <a:spLocks noChangeShapeType="1"/>
          </p:cNvSpPr>
          <p:nvPr/>
        </p:nvSpPr>
        <p:spPr bwMode="auto">
          <a:xfrm>
            <a:off x="7010400" y="4038600"/>
            <a:ext cx="0" cy="1676400"/>
          </a:xfrm>
          <a:prstGeom prst="line">
            <a:avLst/>
          </a:prstGeom>
          <a:noFill/>
          <a:ln w="12700">
            <a:solidFill>
              <a:schemeClr val="bg2"/>
            </a:solidFill>
            <a:round/>
            <a:headEnd/>
            <a:tailEnd/>
          </a:ln>
        </p:spPr>
        <p:txBody>
          <a:bodyPr wrap="none" anchor="ctr"/>
          <a:lstStyle/>
          <a:p>
            <a:endParaRPr lang="ro-RO"/>
          </a:p>
        </p:txBody>
      </p:sp>
      <p:sp>
        <p:nvSpPr>
          <p:cNvPr id="77834" name="Freeform 10"/>
          <p:cNvSpPr>
            <a:spLocks/>
          </p:cNvSpPr>
          <p:nvPr/>
        </p:nvSpPr>
        <p:spPr bwMode="auto">
          <a:xfrm>
            <a:off x="6248400" y="4038602"/>
            <a:ext cx="723900" cy="1573213"/>
          </a:xfrm>
          <a:custGeom>
            <a:avLst/>
            <a:gdLst>
              <a:gd name="T0" fmla="*/ 0 w 1032"/>
              <a:gd name="T1" fmla="*/ 2147483646 h 991"/>
              <a:gd name="T2" fmla="*/ 2147483646 w 1032"/>
              <a:gd name="T3" fmla="*/ 2147483646 h 991"/>
              <a:gd name="T4" fmla="*/ 2147483646 w 1032"/>
              <a:gd name="T5" fmla="*/ 2147483646 h 991"/>
              <a:gd name="T6" fmla="*/ 2147483646 w 1032"/>
              <a:gd name="T7" fmla="*/ 2147483646 h 991"/>
              <a:gd name="T8" fmla="*/ 2147483646 w 1032"/>
              <a:gd name="T9" fmla="*/ 2147483646 h 991"/>
              <a:gd name="T10" fmla="*/ 2147483646 w 1032"/>
              <a:gd name="T11" fmla="*/ 2147483646 h 991"/>
              <a:gd name="T12" fmla="*/ 2147483646 w 1032"/>
              <a:gd name="T13" fmla="*/ 2147483646 h 991"/>
              <a:gd name="T14" fmla="*/ 2147483646 w 1032"/>
              <a:gd name="T15" fmla="*/ 2147483646 h 991"/>
              <a:gd name="T16" fmla="*/ 2147483646 w 1032"/>
              <a:gd name="T17" fmla="*/ 2147483646 h 991"/>
              <a:gd name="T18" fmla="*/ 2147483646 w 1032"/>
              <a:gd name="T19" fmla="*/ 2147483646 h 991"/>
              <a:gd name="T20" fmla="*/ 2147483646 w 1032"/>
              <a:gd name="T21" fmla="*/ 2147483646 h 991"/>
              <a:gd name="T22" fmla="*/ 2147483646 w 1032"/>
              <a:gd name="T23" fmla="*/ 2147483646 h 991"/>
              <a:gd name="T24" fmla="*/ 2147483646 w 1032"/>
              <a:gd name="T25" fmla="*/ 2147483646 h 991"/>
              <a:gd name="T26" fmla="*/ 2147483646 w 1032"/>
              <a:gd name="T27" fmla="*/ 2147483646 h 991"/>
              <a:gd name="T28" fmla="*/ 2147483646 w 1032"/>
              <a:gd name="T29" fmla="*/ 2147483646 h 991"/>
              <a:gd name="T30" fmla="*/ 2147483646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accent2"/>
            </a:solidFill>
            <a:round/>
            <a:headEnd/>
            <a:tailEnd/>
          </a:ln>
        </p:spPr>
        <p:txBody>
          <a:bodyPr/>
          <a:lstStyle/>
          <a:p>
            <a:endParaRPr lang="ro-RO"/>
          </a:p>
        </p:txBody>
      </p:sp>
      <p:sp>
        <p:nvSpPr>
          <p:cNvPr id="77835" name="Freeform 11"/>
          <p:cNvSpPr>
            <a:spLocks/>
          </p:cNvSpPr>
          <p:nvPr/>
        </p:nvSpPr>
        <p:spPr bwMode="auto">
          <a:xfrm>
            <a:off x="7010400" y="4038602"/>
            <a:ext cx="838200" cy="1573213"/>
          </a:xfrm>
          <a:custGeom>
            <a:avLst/>
            <a:gdLst>
              <a:gd name="T0" fmla="*/ 2147483646 w 1030"/>
              <a:gd name="T1" fmla="*/ 2147483646 h 991"/>
              <a:gd name="T2" fmla="*/ 2147483646 w 1030"/>
              <a:gd name="T3" fmla="*/ 2147483646 h 991"/>
              <a:gd name="T4" fmla="*/ 2147483646 w 1030"/>
              <a:gd name="T5" fmla="*/ 2147483646 h 991"/>
              <a:gd name="T6" fmla="*/ 2147483646 w 1030"/>
              <a:gd name="T7" fmla="*/ 2147483646 h 991"/>
              <a:gd name="T8" fmla="*/ 2147483646 w 1030"/>
              <a:gd name="T9" fmla="*/ 2147483646 h 991"/>
              <a:gd name="T10" fmla="*/ 2147483646 w 1030"/>
              <a:gd name="T11" fmla="*/ 2147483646 h 991"/>
              <a:gd name="T12" fmla="*/ 2147483646 w 1030"/>
              <a:gd name="T13" fmla="*/ 2147483646 h 991"/>
              <a:gd name="T14" fmla="*/ 2147483646 w 1030"/>
              <a:gd name="T15" fmla="*/ 2147483646 h 991"/>
              <a:gd name="T16" fmla="*/ 2147483646 w 1030"/>
              <a:gd name="T17" fmla="*/ 2147483646 h 991"/>
              <a:gd name="T18" fmla="*/ 2147483646 w 1030"/>
              <a:gd name="T19" fmla="*/ 2147483646 h 991"/>
              <a:gd name="T20" fmla="*/ 2147483646 w 1030"/>
              <a:gd name="T21" fmla="*/ 2147483646 h 991"/>
              <a:gd name="T22" fmla="*/ 2147483646 w 1030"/>
              <a:gd name="T23" fmla="*/ 2147483646 h 991"/>
              <a:gd name="T24" fmla="*/ 2147483646 w 1030"/>
              <a:gd name="T25" fmla="*/ 2147483646 h 991"/>
              <a:gd name="T26" fmla="*/ 2147483646 w 1030"/>
              <a:gd name="T27" fmla="*/ 2147483646 h 991"/>
              <a:gd name="T28" fmla="*/ 2147483646 w 1030"/>
              <a:gd name="T29" fmla="*/ 2147483646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accent2"/>
            </a:solidFill>
            <a:round/>
            <a:headEnd/>
            <a:tailEnd/>
          </a:ln>
        </p:spPr>
        <p:txBody>
          <a:bodyPr/>
          <a:lstStyle/>
          <a:p>
            <a:endParaRPr lang="ro-RO"/>
          </a:p>
        </p:txBody>
      </p:sp>
      <p:sp>
        <p:nvSpPr>
          <p:cNvPr id="77836" name="Line 12"/>
          <p:cNvSpPr>
            <a:spLocks noChangeShapeType="1"/>
          </p:cNvSpPr>
          <p:nvPr/>
        </p:nvSpPr>
        <p:spPr bwMode="auto">
          <a:xfrm>
            <a:off x="5334001" y="5715000"/>
            <a:ext cx="3252788" cy="0"/>
          </a:xfrm>
          <a:prstGeom prst="line">
            <a:avLst/>
          </a:prstGeom>
          <a:noFill/>
          <a:ln w="19050">
            <a:solidFill>
              <a:schemeClr val="bg2"/>
            </a:solidFill>
            <a:round/>
            <a:headEnd/>
            <a:tailEnd/>
          </a:ln>
        </p:spPr>
        <p:txBody>
          <a:bodyPr wrap="none" anchor="ctr"/>
          <a:lstStyle/>
          <a:p>
            <a:endParaRPr lang="ro-RO"/>
          </a:p>
        </p:txBody>
      </p:sp>
      <p:sp>
        <p:nvSpPr>
          <p:cNvPr id="77837" name="Rectangle 13"/>
          <p:cNvSpPr>
            <a:spLocks noGrp="1" noChangeArrowheads="1"/>
          </p:cNvSpPr>
          <p:nvPr>
            <p:ph type="body" idx="4294967295"/>
          </p:nvPr>
        </p:nvSpPr>
        <p:spPr>
          <a:xfrm>
            <a:off x="152401" y="2590800"/>
            <a:ext cx="4338638" cy="2554288"/>
          </a:xfrm>
        </p:spPr>
        <p:txBody>
          <a:bodyPr/>
          <a:lstStyle/>
          <a:p>
            <a:pPr eaLnBrk="1" hangingPunct="1">
              <a:buFont typeface="Wingdings" pitchFamily="2" charset="2"/>
              <a:buNone/>
            </a:pPr>
            <a:endParaRPr lang="ro-RO" altLang="en-US" dirty="0" smtClean="0"/>
          </a:p>
          <a:p>
            <a:pPr eaLnBrk="1" hangingPunct="1"/>
            <a:endParaRPr lang="ro-RO" altLang="en-US" dirty="0" smtClean="0"/>
          </a:p>
          <a:p>
            <a:pPr eaLnBrk="1" hangingPunct="1">
              <a:lnSpc>
                <a:spcPct val="40000"/>
              </a:lnSpc>
              <a:buFont typeface="Wingdings" pitchFamily="2" charset="2"/>
              <a:buNone/>
            </a:pPr>
            <a:endParaRPr lang="ro-RO" altLang="en-US" dirty="0" smtClean="0"/>
          </a:p>
          <a:p>
            <a:pPr eaLnBrk="1" hangingPunct="1">
              <a:buFont typeface="Wingdings" pitchFamily="2" charset="2"/>
              <a:buNone/>
            </a:pPr>
            <a:r>
              <a:rPr lang="ro-RO" altLang="en-US" dirty="0" smtClean="0"/>
              <a:t>   (i.e.      </a:t>
            </a:r>
            <a:r>
              <a:rPr lang="en-US" altLang="en-US" dirty="0" smtClean="0"/>
              <a:t> </a:t>
            </a:r>
            <a:r>
              <a:rPr lang="ro-RO" altLang="en-US" dirty="0" smtClean="0"/>
              <a:t>Este imparțial)</a:t>
            </a:r>
          </a:p>
          <a:p>
            <a:pPr eaLnBrk="1" hangingPunct="1"/>
            <a:endParaRPr lang="ro-RO" altLang="en-US" dirty="0" smtClean="0"/>
          </a:p>
        </p:txBody>
      </p:sp>
      <p:graphicFrame>
        <p:nvGraphicFramePr>
          <p:cNvPr id="77838" name="Object 14"/>
          <p:cNvGraphicFramePr>
            <a:graphicFrameLocks noChangeAspect="1"/>
          </p:cNvGraphicFramePr>
          <p:nvPr/>
        </p:nvGraphicFramePr>
        <p:xfrm>
          <a:off x="899592" y="3429000"/>
          <a:ext cx="474663" cy="609600"/>
        </p:xfrm>
        <a:graphic>
          <a:graphicData uri="http://schemas.openxmlformats.org/presentationml/2006/ole">
            <p:oleObj spid="_x0000_s11266" name="Equation" r:id="rId3" imgW="4053600" imgH="5264640" progId="">
              <p:embed/>
            </p:oleObj>
          </a:graphicData>
        </a:graphic>
      </p:graphicFrame>
      <p:graphicFrame>
        <p:nvGraphicFramePr>
          <p:cNvPr id="77839" name="Object 15"/>
          <p:cNvGraphicFramePr>
            <a:graphicFrameLocks noChangeAspect="1"/>
          </p:cNvGraphicFramePr>
          <p:nvPr/>
        </p:nvGraphicFramePr>
        <p:xfrm>
          <a:off x="8458201" y="3429000"/>
          <a:ext cx="474663" cy="515938"/>
        </p:xfrm>
        <a:graphic>
          <a:graphicData uri="http://schemas.openxmlformats.org/presentationml/2006/ole">
            <p:oleObj spid="_x0000_s11267" name="Equation" r:id="rId4" imgW="4053600" imgH="4452840" progId="">
              <p:embed/>
            </p:oleObj>
          </a:graphicData>
        </a:graphic>
      </p:graphicFrame>
      <p:graphicFrame>
        <p:nvGraphicFramePr>
          <p:cNvPr id="77840" name="Object 16"/>
          <p:cNvGraphicFramePr>
            <a:graphicFrameLocks noChangeAspect="1"/>
          </p:cNvGraphicFramePr>
          <p:nvPr/>
        </p:nvGraphicFramePr>
        <p:xfrm>
          <a:off x="8405814" y="5715000"/>
          <a:ext cx="474662" cy="609600"/>
        </p:xfrm>
        <a:graphic>
          <a:graphicData uri="http://schemas.openxmlformats.org/presentationml/2006/ole">
            <p:oleObj spid="_x0000_s11268" name="Equation" r:id="rId5" imgW="4053600" imgH="5264640" progId="">
              <p:embed/>
            </p:oleObj>
          </a:graphicData>
        </a:graphic>
      </p:graphicFrame>
      <p:sp>
        <p:nvSpPr>
          <p:cNvPr id="77841" name="Line 17"/>
          <p:cNvSpPr>
            <a:spLocks noChangeShapeType="1"/>
          </p:cNvSpPr>
          <p:nvPr/>
        </p:nvSpPr>
        <p:spPr bwMode="auto">
          <a:xfrm>
            <a:off x="5105400" y="2590800"/>
            <a:ext cx="0" cy="1447800"/>
          </a:xfrm>
          <a:prstGeom prst="line">
            <a:avLst/>
          </a:prstGeom>
          <a:noFill/>
          <a:ln w="9525">
            <a:solidFill>
              <a:schemeClr val="tx1"/>
            </a:solidFill>
            <a:miter lim="800000"/>
            <a:headEnd/>
            <a:tailEnd type="triangle" w="med" len="med"/>
          </a:ln>
        </p:spPr>
        <p:txBody>
          <a:bodyPr wrap="none"/>
          <a:lstStyle/>
          <a:p>
            <a:endParaRPr lang="ro-RO"/>
          </a:p>
        </p:txBody>
      </p:sp>
      <p:sp>
        <p:nvSpPr>
          <p:cNvPr id="77842" name="Rectangle 18"/>
          <p:cNvSpPr>
            <a:spLocks noChangeArrowheads="1"/>
          </p:cNvSpPr>
          <p:nvPr/>
        </p:nvSpPr>
        <p:spPr bwMode="auto">
          <a:xfrm>
            <a:off x="1066800" y="2209800"/>
            <a:ext cx="1981200" cy="838200"/>
          </a:xfrm>
          <a:prstGeom prst="rect">
            <a:avLst/>
          </a:prstGeom>
          <a:solidFill>
            <a:srgbClr val="FDE0BD"/>
          </a:solidFill>
          <a:ln w="9525">
            <a:solidFill>
              <a:schemeClr val="tx1"/>
            </a:solidFill>
            <a:miter lim="800000"/>
            <a:headEnd/>
            <a:tailEnd/>
          </a:ln>
        </p:spPr>
        <p:txBody>
          <a:bodyPr wrap="none" anchor="ctr"/>
          <a:lstStyle/>
          <a:p>
            <a:pPr algn="ctr" eaLnBrk="1" hangingPunct="1">
              <a:spcBef>
                <a:spcPct val="50000"/>
              </a:spcBef>
            </a:pPr>
            <a:endParaRPr lang="ro-RO" altLang="en-US"/>
          </a:p>
        </p:txBody>
      </p:sp>
      <p:graphicFrame>
        <p:nvGraphicFramePr>
          <p:cNvPr id="77843" name="Object 17"/>
          <p:cNvGraphicFramePr>
            <a:graphicFrameLocks noChangeAspect="1"/>
          </p:cNvGraphicFramePr>
          <p:nvPr/>
        </p:nvGraphicFramePr>
        <p:xfrm>
          <a:off x="1295400" y="2133600"/>
          <a:ext cx="1600200" cy="800100"/>
        </p:xfrm>
        <a:graphic>
          <a:graphicData uri="http://schemas.openxmlformats.org/presentationml/2006/ole">
            <p:oleObj spid="_x0000_s11269" name="Equation" r:id="rId6" imgW="431613" imgH="215806" progId="">
              <p:embed/>
            </p:oleObj>
          </a:graphicData>
        </a:graphic>
      </p:graphicFrame>
      <p:graphicFrame>
        <p:nvGraphicFramePr>
          <p:cNvPr id="77844" name="Object 18"/>
          <p:cNvGraphicFramePr>
            <a:graphicFrameLocks noChangeAspect="1"/>
          </p:cNvGraphicFramePr>
          <p:nvPr/>
        </p:nvGraphicFramePr>
        <p:xfrm>
          <a:off x="6934201" y="3505200"/>
          <a:ext cx="271463" cy="381000"/>
        </p:xfrm>
        <a:graphic>
          <a:graphicData uri="http://schemas.openxmlformats.org/presentationml/2006/ole">
            <p:oleObj spid="_x0000_s11270" name="Equation" r:id="rId7" imgW="126725" imgH="177415" progId="">
              <p:embed/>
            </p:oleObj>
          </a:graphicData>
        </a:graphic>
      </p:graphicFrame>
      <p:graphicFrame>
        <p:nvGraphicFramePr>
          <p:cNvPr id="77845" name="Object 19"/>
          <p:cNvGraphicFramePr>
            <a:graphicFrameLocks noChangeAspect="1"/>
          </p:cNvGraphicFramePr>
          <p:nvPr/>
        </p:nvGraphicFramePr>
        <p:xfrm>
          <a:off x="6858001" y="5638800"/>
          <a:ext cx="376238" cy="457200"/>
        </p:xfrm>
        <a:graphic>
          <a:graphicData uri="http://schemas.openxmlformats.org/presentationml/2006/ole">
            <p:oleObj spid="_x0000_s11271" name="Equation" r:id="rId8" imgW="177569" imgH="215619" progId="">
              <p:embed/>
            </p:oleObj>
          </a:graphicData>
        </a:graphic>
      </p:graphicFrame>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219200" y="2390422"/>
            <a:ext cx="2362200" cy="1066800"/>
          </a:xfrm>
          <a:prstGeom prst="rect">
            <a:avLst/>
          </a:prstGeom>
          <a:solidFill>
            <a:srgbClr val="FDE0BD"/>
          </a:solidFill>
          <a:ln w="9525" algn="ctr">
            <a:solidFill>
              <a:schemeClr val="tx1"/>
            </a:solidFill>
            <a:miter lim="800000"/>
            <a:headEnd/>
            <a:tailEnd/>
          </a:ln>
        </p:spPr>
        <p:txBody>
          <a:bodyPr wrap="none" anchor="ctr"/>
          <a:lstStyle/>
          <a:p>
            <a:pPr algn="ctr" eaLnBrk="1" hangingPunct="1">
              <a:spcBef>
                <a:spcPct val="50000"/>
              </a:spcBef>
            </a:pPr>
            <a:endParaRPr lang="ro-RO" altLang="en-US"/>
          </a:p>
        </p:txBody>
      </p:sp>
      <p:sp>
        <p:nvSpPr>
          <p:cNvPr id="78851" name="Line 3"/>
          <p:cNvSpPr>
            <a:spLocks noChangeShapeType="1"/>
          </p:cNvSpPr>
          <p:nvPr/>
        </p:nvSpPr>
        <p:spPr bwMode="auto">
          <a:xfrm>
            <a:off x="5334000" y="2743200"/>
            <a:ext cx="0" cy="3124200"/>
          </a:xfrm>
          <a:prstGeom prst="line">
            <a:avLst/>
          </a:prstGeom>
          <a:noFill/>
          <a:ln w="9525">
            <a:solidFill>
              <a:schemeClr val="tx1"/>
            </a:solidFill>
            <a:miter lim="800000"/>
            <a:headEnd/>
            <a:tailEnd/>
          </a:ln>
        </p:spPr>
        <p:txBody>
          <a:bodyPr wrap="none"/>
          <a:lstStyle/>
          <a:p>
            <a:endParaRPr lang="ro-RO"/>
          </a:p>
        </p:txBody>
      </p:sp>
      <p:sp>
        <p:nvSpPr>
          <p:cNvPr id="78853" name="Rectangle 5"/>
          <p:cNvSpPr>
            <a:spLocks noGrp="1" noChangeArrowheads="1"/>
          </p:cNvSpPr>
          <p:nvPr>
            <p:ph type="body" idx="4294967295"/>
          </p:nvPr>
        </p:nvSpPr>
        <p:spPr>
          <a:xfrm>
            <a:off x="914400" y="1792288"/>
            <a:ext cx="8077200" cy="4532312"/>
          </a:xfrm>
        </p:spPr>
        <p:txBody>
          <a:bodyPr>
            <a:normAutofit/>
          </a:bodyPr>
          <a:lstStyle/>
          <a:p>
            <a:pPr eaLnBrk="1" hangingPunct="1">
              <a:lnSpc>
                <a:spcPct val="120000"/>
              </a:lnSpc>
              <a:spcBef>
                <a:spcPct val="35000"/>
              </a:spcBef>
              <a:buFont typeface="Wingdings" pitchFamily="2" charset="2"/>
              <a:buNone/>
            </a:pPr>
            <a:endParaRPr lang="ro-RO" altLang="en-US" sz="2400" dirty="0" smtClean="0"/>
          </a:p>
          <a:p>
            <a:pPr lvl="1" eaLnBrk="1" hangingPunct="1">
              <a:lnSpc>
                <a:spcPct val="120000"/>
              </a:lnSpc>
              <a:spcBef>
                <a:spcPct val="35000"/>
              </a:spcBef>
              <a:buFont typeface="Wingdings" pitchFamily="2" charset="2"/>
              <a:buNone/>
            </a:pPr>
            <a:r>
              <a:rPr lang="ro-RO" altLang="en-US" sz="2400" dirty="0" smtClean="0"/>
              <a:t>   când n  creste,        </a:t>
            </a:r>
          </a:p>
          <a:p>
            <a:pPr lvl="1" eaLnBrk="1" hangingPunct="1">
              <a:lnSpc>
                <a:spcPct val="90000"/>
              </a:lnSpc>
              <a:spcBef>
                <a:spcPct val="35000"/>
              </a:spcBef>
              <a:buFont typeface="Wingdings" pitchFamily="2" charset="2"/>
              <a:buNone/>
            </a:pPr>
            <a:r>
              <a:rPr lang="ro-RO" altLang="en-US" sz="2400" dirty="0" smtClean="0"/>
              <a:t>          descrește</a:t>
            </a:r>
          </a:p>
        </p:txBody>
      </p:sp>
      <p:sp>
        <p:nvSpPr>
          <p:cNvPr id="78854" name="Line 6"/>
          <p:cNvSpPr>
            <a:spLocks noChangeShapeType="1"/>
          </p:cNvSpPr>
          <p:nvPr/>
        </p:nvSpPr>
        <p:spPr bwMode="auto">
          <a:xfrm>
            <a:off x="3962401" y="4572002"/>
            <a:ext cx="447675" cy="142875"/>
          </a:xfrm>
          <a:prstGeom prst="line">
            <a:avLst/>
          </a:prstGeom>
          <a:noFill/>
          <a:ln w="25400">
            <a:solidFill>
              <a:schemeClr val="tx2"/>
            </a:solidFill>
            <a:round/>
            <a:headEnd/>
            <a:tailEnd type="triangle" w="med" len="med"/>
          </a:ln>
        </p:spPr>
        <p:txBody>
          <a:bodyPr wrap="none" anchor="ctr"/>
          <a:lstStyle/>
          <a:p>
            <a:endParaRPr lang="ro-RO"/>
          </a:p>
        </p:txBody>
      </p:sp>
      <p:sp>
        <p:nvSpPr>
          <p:cNvPr id="78855" name="Line 7"/>
          <p:cNvSpPr>
            <a:spLocks noChangeShapeType="1"/>
          </p:cNvSpPr>
          <p:nvPr/>
        </p:nvSpPr>
        <p:spPr bwMode="auto">
          <a:xfrm flipH="1">
            <a:off x="5648326" y="2895600"/>
            <a:ext cx="828675" cy="76200"/>
          </a:xfrm>
          <a:prstGeom prst="line">
            <a:avLst/>
          </a:prstGeom>
          <a:noFill/>
          <a:ln w="25400">
            <a:solidFill>
              <a:schemeClr val="hlink"/>
            </a:solidFill>
            <a:round/>
            <a:headEnd/>
            <a:tailEnd type="triangle" w="med" len="med"/>
          </a:ln>
        </p:spPr>
        <p:txBody>
          <a:bodyPr wrap="none" anchor="ctr"/>
          <a:lstStyle/>
          <a:p>
            <a:endParaRPr lang="ro-RO"/>
          </a:p>
        </p:txBody>
      </p:sp>
      <p:sp>
        <p:nvSpPr>
          <p:cNvPr id="78856" name="Rectangle 8"/>
          <p:cNvSpPr>
            <a:spLocks noChangeArrowheads="1"/>
          </p:cNvSpPr>
          <p:nvPr/>
        </p:nvSpPr>
        <p:spPr bwMode="auto">
          <a:xfrm>
            <a:off x="6477000" y="2590801"/>
            <a:ext cx="2280139" cy="705321"/>
          </a:xfrm>
          <a:prstGeom prst="rect">
            <a:avLst/>
          </a:prstGeom>
          <a:noFill/>
          <a:ln w="12700">
            <a:noFill/>
            <a:miter lim="800000"/>
            <a:headEnd/>
            <a:tailEnd/>
          </a:ln>
        </p:spPr>
        <p:txBody>
          <a:bodyPr wrap="square" lIns="90488" tIns="44450" rIns="90488" bIns="44450">
            <a:spAutoFit/>
          </a:bodyPr>
          <a:lstStyle/>
          <a:p>
            <a:pPr>
              <a:spcBef>
                <a:spcPct val="50000"/>
              </a:spcBef>
            </a:pPr>
            <a:r>
              <a:rPr lang="ro-RO" altLang="en-US" sz="2000" b="1" dirty="0" smtClean="0">
                <a:solidFill>
                  <a:schemeClr val="hlink"/>
                </a:solidFill>
              </a:rPr>
              <a:t>Dimensiune mai mare</a:t>
            </a:r>
            <a:endParaRPr lang="ro-RO" altLang="en-US" sz="2000" b="1" dirty="0">
              <a:solidFill>
                <a:schemeClr val="hlink"/>
              </a:solidFill>
            </a:endParaRPr>
          </a:p>
        </p:txBody>
      </p:sp>
      <p:sp>
        <p:nvSpPr>
          <p:cNvPr id="78857" name="Rectangle 9"/>
          <p:cNvSpPr>
            <a:spLocks noChangeArrowheads="1"/>
          </p:cNvSpPr>
          <p:nvPr/>
        </p:nvSpPr>
        <p:spPr bwMode="auto">
          <a:xfrm>
            <a:off x="1273629" y="3962401"/>
            <a:ext cx="2863397" cy="397545"/>
          </a:xfrm>
          <a:prstGeom prst="rect">
            <a:avLst/>
          </a:prstGeom>
          <a:noFill/>
          <a:ln w="12700">
            <a:noFill/>
            <a:miter lim="800000"/>
            <a:headEnd/>
            <a:tailEnd/>
          </a:ln>
        </p:spPr>
        <p:txBody>
          <a:bodyPr wrap="square" lIns="90488" tIns="44450" rIns="90488" bIns="44450">
            <a:spAutoFit/>
          </a:bodyPr>
          <a:lstStyle/>
          <a:p>
            <a:pPr algn="ctr">
              <a:spcBef>
                <a:spcPct val="50000"/>
              </a:spcBef>
            </a:pPr>
            <a:r>
              <a:rPr lang="ro-RO" altLang="en-US" sz="2000" b="1" smtClean="0"/>
              <a:t>Dimensiune mai mica</a:t>
            </a:r>
            <a:endParaRPr lang="ro-RO" altLang="en-US" sz="2000" b="1"/>
          </a:p>
        </p:txBody>
      </p:sp>
      <p:sp>
        <p:nvSpPr>
          <p:cNvPr id="78858" name="Line 10"/>
          <p:cNvSpPr>
            <a:spLocks noChangeShapeType="1"/>
          </p:cNvSpPr>
          <p:nvPr/>
        </p:nvSpPr>
        <p:spPr bwMode="auto">
          <a:xfrm>
            <a:off x="2209801" y="5867400"/>
            <a:ext cx="6537325" cy="0"/>
          </a:xfrm>
          <a:prstGeom prst="line">
            <a:avLst/>
          </a:prstGeom>
          <a:noFill/>
          <a:ln w="25400">
            <a:solidFill>
              <a:schemeClr val="tx1"/>
            </a:solidFill>
            <a:round/>
            <a:headEnd/>
            <a:tailEnd/>
          </a:ln>
        </p:spPr>
        <p:txBody>
          <a:bodyPr wrap="none" anchor="ctr"/>
          <a:lstStyle/>
          <a:p>
            <a:endParaRPr lang="ro-RO"/>
          </a:p>
        </p:txBody>
      </p:sp>
      <p:sp>
        <p:nvSpPr>
          <p:cNvPr id="78859" name="Freeform 11"/>
          <p:cNvSpPr>
            <a:spLocks/>
          </p:cNvSpPr>
          <p:nvPr/>
        </p:nvSpPr>
        <p:spPr bwMode="auto">
          <a:xfrm>
            <a:off x="3200400" y="3581402"/>
            <a:ext cx="2133600" cy="2208213"/>
          </a:xfrm>
          <a:custGeom>
            <a:avLst/>
            <a:gdLst>
              <a:gd name="T0" fmla="*/ 0 w 1344"/>
              <a:gd name="T1" fmla="*/ 2147483646 h 1487"/>
              <a:gd name="T2" fmla="*/ 2147483646 w 1344"/>
              <a:gd name="T3" fmla="*/ 2147483646 h 1487"/>
              <a:gd name="T4" fmla="*/ 2147483646 w 1344"/>
              <a:gd name="T5" fmla="*/ 2147483646 h 1487"/>
              <a:gd name="T6" fmla="*/ 2147483646 w 1344"/>
              <a:gd name="T7" fmla="*/ 2147483646 h 1487"/>
              <a:gd name="T8" fmla="*/ 2147483646 w 1344"/>
              <a:gd name="T9" fmla="*/ 2147483646 h 1487"/>
              <a:gd name="T10" fmla="*/ 2147483646 w 1344"/>
              <a:gd name="T11" fmla="*/ 2147483646 h 1487"/>
              <a:gd name="T12" fmla="*/ 2147483646 w 1344"/>
              <a:gd name="T13" fmla="*/ 2147483646 h 1487"/>
              <a:gd name="T14" fmla="*/ 2147483646 w 1344"/>
              <a:gd name="T15" fmla="*/ 2147483646 h 1487"/>
              <a:gd name="T16" fmla="*/ 2147483646 w 1344"/>
              <a:gd name="T17" fmla="*/ 2147483646 h 1487"/>
              <a:gd name="T18" fmla="*/ 2147483646 w 1344"/>
              <a:gd name="T19" fmla="*/ 2147483646 h 1487"/>
              <a:gd name="T20" fmla="*/ 2147483646 w 1344"/>
              <a:gd name="T21" fmla="*/ 2147483646 h 1487"/>
              <a:gd name="T22" fmla="*/ 2147483646 w 1344"/>
              <a:gd name="T23" fmla="*/ 2147483646 h 1487"/>
              <a:gd name="T24" fmla="*/ 2147483646 w 1344"/>
              <a:gd name="T25" fmla="*/ 2147483646 h 1487"/>
              <a:gd name="T26" fmla="*/ 2147483646 w 1344"/>
              <a:gd name="T27" fmla="*/ 2147483646 h 1487"/>
              <a:gd name="T28" fmla="*/ 2147483646 w 1344"/>
              <a:gd name="T29" fmla="*/ 2147483646 h 1487"/>
              <a:gd name="T30" fmla="*/ 2147483646 w 1344"/>
              <a:gd name="T31" fmla="*/ 0 h 14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4"/>
              <a:gd name="T49" fmla="*/ 0 h 1487"/>
              <a:gd name="T50" fmla="*/ 1344 w 1344"/>
              <a:gd name="T51" fmla="*/ 1487 h 14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4" h="1487">
                <a:moveTo>
                  <a:pt x="0" y="1486"/>
                </a:moveTo>
                <a:lnTo>
                  <a:pt x="141" y="1471"/>
                </a:lnTo>
                <a:lnTo>
                  <a:pt x="212" y="1452"/>
                </a:lnTo>
                <a:lnTo>
                  <a:pt x="284" y="1429"/>
                </a:lnTo>
                <a:lnTo>
                  <a:pt x="353" y="1395"/>
                </a:lnTo>
                <a:lnTo>
                  <a:pt x="425" y="1347"/>
                </a:lnTo>
                <a:lnTo>
                  <a:pt x="496" y="1287"/>
                </a:lnTo>
                <a:lnTo>
                  <a:pt x="636" y="1116"/>
                </a:lnTo>
                <a:lnTo>
                  <a:pt x="776" y="872"/>
                </a:lnTo>
                <a:lnTo>
                  <a:pt x="919" y="580"/>
                </a:lnTo>
                <a:lnTo>
                  <a:pt x="988" y="431"/>
                </a:lnTo>
                <a:lnTo>
                  <a:pt x="1060" y="294"/>
                </a:lnTo>
                <a:lnTo>
                  <a:pt x="1130" y="174"/>
                </a:lnTo>
                <a:lnTo>
                  <a:pt x="1199" y="80"/>
                </a:lnTo>
                <a:lnTo>
                  <a:pt x="1271" y="20"/>
                </a:lnTo>
                <a:lnTo>
                  <a:pt x="1343" y="0"/>
                </a:lnTo>
              </a:path>
            </a:pathLst>
          </a:custGeom>
          <a:noFill/>
          <a:ln w="76200" cap="rnd">
            <a:solidFill>
              <a:schemeClr val="tx2"/>
            </a:solidFill>
            <a:round/>
            <a:headEnd/>
            <a:tailEnd/>
          </a:ln>
        </p:spPr>
        <p:txBody>
          <a:bodyPr/>
          <a:lstStyle/>
          <a:p>
            <a:endParaRPr lang="ro-RO"/>
          </a:p>
        </p:txBody>
      </p:sp>
      <p:sp>
        <p:nvSpPr>
          <p:cNvPr id="78860" name="Freeform 12"/>
          <p:cNvSpPr>
            <a:spLocks/>
          </p:cNvSpPr>
          <p:nvPr/>
        </p:nvSpPr>
        <p:spPr bwMode="auto">
          <a:xfrm>
            <a:off x="5334001" y="3581402"/>
            <a:ext cx="2513013" cy="2208213"/>
          </a:xfrm>
          <a:custGeom>
            <a:avLst/>
            <a:gdLst>
              <a:gd name="T0" fmla="*/ 2147483646 w 1583"/>
              <a:gd name="T1" fmla="*/ 2147483646 h 1487"/>
              <a:gd name="T2" fmla="*/ 2147483646 w 1583"/>
              <a:gd name="T3" fmla="*/ 2147483646 h 1487"/>
              <a:gd name="T4" fmla="*/ 2147483646 w 1583"/>
              <a:gd name="T5" fmla="*/ 2147483646 h 1487"/>
              <a:gd name="T6" fmla="*/ 2147483646 w 1583"/>
              <a:gd name="T7" fmla="*/ 2147483646 h 1487"/>
              <a:gd name="T8" fmla="*/ 2147483646 w 1583"/>
              <a:gd name="T9" fmla="*/ 2147483646 h 1487"/>
              <a:gd name="T10" fmla="*/ 2147483646 w 1583"/>
              <a:gd name="T11" fmla="*/ 2147483646 h 1487"/>
              <a:gd name="T12" fmla="*/ 2147483646 w 1583"/>
              <a:gd name="T13" fmla="*/ 2147483646 h 1487"/>
              <a:gd name="T14" fmla="*/ 2147483646 w 1583"/>
              <a:gd name="T15" fmla="*/ 2147483646 h 1487"/>
              <a:gd name="T16" fmla="*/ 2147483646 w 1583"/>
              <a:gd name="T17" fmla="*/ 2147483646 h 1487"/>
              <a:gd name="T18" fmla="*/ 2147483646 w 1583"/>
              <a:gd name="T19" fmla="*/ 2147483646 h 1487"/>
              <a:gd name="T20" fmla="*/ 2147483646 w 1583"/>
              <a:gd name="T21" fmla="*/ 2147483646 h 1487"/>
              <a:gd name="T22" fmla="*/ 2147483646 w 1583"/>
              <a:gd name="T23" fmla="*/ 2147483646 h 1487"/>
              <a:gd name="T24" fmla="*/ 2147483646 w 1583"/>
              <a:gd name="T25" fmla="*/ 2147483646 h 1487"/>
              <a:gd name="T26" fmla="*/ 2147483646 w 1583"/>
              <a:gd name="T27" fmla="*/ 2147483646 h 1487"/>
              <a:gd name="T28" fmla="*/ 2147483646 w 1583"/>
              <a:gd name="T29" fmla="*/ 2147483646 h 1487"/>
              <a:gd name="T30" fmla="*/ 0 w 1583"/>
              <a:gd name="T31" fmla="*/ 0 h 14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3"/>
              <a:gd name="T49" fmla="*/ 0 h 1487"/>
              <a:gd name="T50" fmla="*/ 1583 w 1583"/>
              <a:gd name="T51" fmla="*/ 1487 h 14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3" h="1487">
                <a:moveTo>
                  <a:pt x="1582" y="1486"/>
                </a:moveTo>
                <a:lnTo>
                  <a:pt x="1416" y="1471"/>
                </a:lnTo>
                <a:lnTo>
                  <a:pt x="1332" y="1452"/>
                </a:lnTo>
                <a:lnTo>
                  <a:pt x="1250" y="1429"/>
                </a:lnTo>
                <a:lnTo>
                  <a:pt x="1166" y="1395"/>
                </a:lnTo>
                <a:lnTo>
                  <a:pt x="1081" y="1347"/>
                </a:lnTo>
                <a:lnTo>
                  <a:pt x="1001" y="1287"/>
                </a:lnTo>
                <a:lnTo>
                  <a:pt x="832" y="1116"/>
                </a:lnTo>
                <a:lnTo>
                  <a:pt x="666" y="872"/>
                </a:lnTo>
                <a:lnTo>
                  <a:pt x="500" y="580"/>
                </a:lnTo>
                <a:lnTo>
                  <a:pt x="415" y="431"/>
                </a:lnTo>
                <a:lnTo>
                  <a:pt x="331" y="294"/>
                </a:lnTo>
                <a:lnTo>
                  <a:pt x="251" y="174"/>
                </a:lnTo>
                <a:lnTo>
                  <a:pt x="166" y="80"/>
                </a:lnTo>
                <a:lnTo>
                  <a:pt x="82" y="20"/>
                </a:lnTo>
                <a:lnTo>
                  <a:pt x="0" y="0"/>
                </a:lnTo>
              </a:path>
            </a:pathLst>
          </a:custGeom>
          <a:noFill/>
          <a:ln w="76200" cap="rnd">
            <a:solidFill>
              <a:schemeClr val="tx2"/>
            </a:solidFill>
            <a:round/>
            <a:headEnd/>
            <a:tailEnd/>
          </a:ln>
        </p:spPr>
        <p:txBody>
          <a:bodyPr/>
          <a:lstStyle/>
          <a:p>
            <a:endParaRPr lang="ro-RO"/>
          </a:p>
        </p:txBody>
      </p:sp>
      <p:sp>
        <p:nvSpPr>
          <p:cNvPr id="78861" name="Freeform 13"/>
          <p:cNvSpPr>
            <a:spLocks/>
          </p:cNvSpPr>
          <p:nvPr/>
        </p:nvSpPr>
        <p:spPr bwMode="auto">
          <a:xfrm>
            <a:off x="4267200" y="2743202"/>
            <a:ext cx="1066800" cy="3046413"/>
          </a:xfrm>
          <a:custGeom>
            <a:avLst/>
            <a:gdLst>
              <a:gd name="T0" fmla="*/ 0 w 864"/>
              <a:gd name="T1" fmla="*/ 2147483646 h 1919"/>
              <a:gd name="T2" fmla="*/ 2147483646 w 864"/>
              <a:gd name="T3" fmla="*/ 2147483646 h 1919"/>
              <a:gd name="T4" fmla="*/ 2147483646 w 864"/>
              <a:gd name="T5" fmla="*/ 2147483646 h 1919"/>
              <a:gd name="T6" fmla="*/ 2147483646 w 864"/>
              <a:gd name="T7" fmla="*/ 2147483646 h 1919"/>
              <a:gd name="T8" fmla="*/ 2147483646 w 864"/>
              <a:gd name="T9" fmla="*/ 2147483646 h 1919"/>
              <a:gd name="T10" fmla="*/ 2147483646 w 864"/>
              <a:gd name="T11" fmla="*/ 2147483646 h 1919"/>
              <a:gd name="T12" fmla="*/ 2147483646 w 864"/>
              <a:gd name="T13" fmla="*/ 2147483646 h 1919"/>
              <a:gd name="T14" fmla="*/ 2147483646 w 864"/>
              <a:gd name="T15" fmla="*/ 2147483646 h 1919"/>
              <a:gd name="T16" fmla="*/ 2147483646 w 864"/>
              <a:gd name="T17" fmla="*/ 2147483646 h 1919"/>
              <a:gd name="T18" fmla="*/ 2147483646 w 864"/>
              <a:gd name="T19" fmla="*/ 2147483646 h 1919"/>
              <a:gd name="T20" fmla="*/ 2147483646 w 864"/>
              <a:gd name="T21" fmla="*/ 2147483646 h 1919"/>
              <a:gd name="T22" fmla="*/ 2147483646 w 864"/>
              <a:gd name="T23" fmla="*/ 2147483646 h 1919"/>
              <a:gd name="T24" fmla="*/ 2147483646 w 864"/>
              <a:gd name="T25" fmla="*/ 2147483646 h 1919"/>
              <a:gd name="T26" fmla="*/ 2147483646 w 864"/>
              <a:gd name="T27" fmla="*/ 2147483646 h 1919"/>
              <a:gd name="T28" fmla="*/ 2147483646 w 864"/>
              <a:gd name="T29" fmla="*/ 2147483646 h 1919"/>
              <a:gd name="T30" fmla="*/ 2147483646 w 864"/>
              <a:gd name="T31" fmla="*/ 0 h 1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4"/>
              <a:gd name="T49" fmla="*/ 0 h 1919"/>
              <a:gd name="T50" fmla="*/ 864 w 864"/>
              <a:gd name="T51" fmla="*/ 1919 h 1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4" h="1919">
                <a:moveTo>
                  <a:pt x="0" y="1918"/>
                </a:moveTo>
                <a:lnTo>
                  <a:pt x="90" y="1899"/>
                </a:lnTo>
                <a:lnTo>
                  <a:pt x="136" y="1874"/>
                </a:lnTo>
                <a:lnTo>
                  <a:pt x="183" y="1844"/>
                </a:lnTo>
                <a:lnTo>
                  <a:pt x="227" y="1800"/>
                </a:lnTo>
                <a:lnTo>
                  <a:pt x="273" y="1738"/>
                </a:lnTo>
                <a:lnTo>
                  <a:pt x="319" y="1660"/>
                </a:lnTo>
                <a:lnTo>
                  <a:pt x="409" y="1440"/>
                </a:lnTo>
                <a:lnTo>
                  <a:pt x="499" y="1126"/>
                </a:lnTo>
                <a:lnTo>
                  <a:pt x="591" y="748"/>
                </a:lnTo>
                <a:lnTo>
                  <a:pt x="635" y="556"/>
                </a:lnTo>
                <a:lnTo>
                  <a:pt x="681" y="380"/>
                </a:lnTo>
                <a:lnTo>
                  <a:pt x="727" y="225"/>
                </a:lnTo>
                <a:lnTo>
                  <a:pt x="771" y="103"/>
                </a:lnTo>
                <a:lnTo>
                  <a:pt x="817" y="25"/>
                </a:lnTo>
                <a:lnTo>
                  <a:pt x="863" y="0"/>
                </a:lnTo>
              </a:path>
            </a:pathLst>
          </a:custGeom>
          <a:noFill/>
          <a:ln w="76200" cap="rnd">
            <a:solidFill>
              <a:schemeClr val="hlink"/>
            </a:solidFill>
            <a:round/>
            <a:headEnd/>
            <a:tailEnd/>
          </a:ln>
        </p:spPr>
        <p:txBody>
          <a:bodyPr/>
          <a:lstStyle/>
          <a:p>
            <a:endParaRPr lang="ro-RO"/>
          </a:p>
        </p:txBody>
      </p:sp>
      <p:sp>
        <p:nvSpPr>
          <p:cNvPr id="78862" name="Freeform 14"/>
          <p:cNvSpPr>
            <a:spLocks/>
          </p:cNvSpPr>
          <p:nvPr/>
        </p:nvSpPr>
        <p:spPr bwMode="auto">
          <a:xfrm>
            <a:off x="5334000" y="2743202"/>
            <a:ext cx="1219200" cy="3046413"/>
          </a:xfrm>
          <a:custGeom>
            <a:avLst/>
            <a:gdLst>
              <a:gd name="T0" fmla="*/ 2147483646 w 960"/>
              <a:gd name="T1" fmla="*/ 2147483646 h 1919"/>
              <a:gd name="T2" fmla="*/ 2147483646 w 960"/>
              <a:gd name="T3" fmla="*/ 2147483646 h 1919"/>
              <a:gd name="T4" fmla="*/ 2147483646 w 960"/>
              <a:gd name="T5" fmla="*/ 2147483646 h 1919"/>
              <a:gd name="T6" fmla="*/ 2147483646 w 960"/>
              <a:gd name="T7" fmla="*/ 2147483646 h 1919"/>
              <a:gd name="T8" fmla="*/ 2147483646 w 960"/>
              <a:gd name="T9" fmla="*/ 2147483646 h 1919"/>
              <a:gd name="T10" fmla="*/ 2147483646 w 960"/>
              <a:gd name="T11" fmla="*/ 2147483646 h 1919"/>
              <a:gd name="T12" fmla="*/ 2147483646 w 960"/>
              <a:gd name="T13" fmla="*/ 2147483646 h 1919"/>
              <a:gd name="T14" fmla="*/ 2147483646 w 960"/>
              <a:gd name="T15" fmla="*/ 2147483646 h 1919"/>
              <a:gd name="T16" fmla="*/ 2147483646 w 960"/>
              <a:gd name="T17" fmla="*/ 2147483646 h 1919"/>
              <a:gd name="T18" fmla="*/ 2147483646 w 960"/>
              <a:gd name="T19" fmla="*/ 2147483646 h 1919"/>
              <a:gd name="T20" fmla="*/ 2147483646 w 960"/>
              <a:gd name="T21" fmla="*/ 2147483646 h 1919"/>
              <a:gd name="T22" fmla="*/ 2147483646 w 960"/>
              <a:gd name="T23" fmla="*/ 2147483646 h 1919"/>
              <a:gd name="T24" fmla="*/ 2147483646 w 960"/>
              <a:gd name="T25" fmla="*/ 2147483646 h 1919"/>
              <a:gd name="T26" fmla="*/ 2147483646 w 960"/>
              <a:gd name="T27" fmla="*/ 2147483646 h 1919"/>
              <a:gd name="T28" fmla="*/ 2147483646 w 960"/>
              <a:gd name="T29" fmla="*/ 2147483646 h 1919"/>
              <a:gd name="T30" fmla="*/ 0 w 960"/>
              <a:gd name="T31" fmla="*/ 0 h 1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0"/>
              <a:gd name="T49" fmla="*/ 0 h 1919"/>
              <a:gd name="T50" fmla="*/ 960 w 960"/>
              <a:gd name="T51" fmla="*/ 1919 h 1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0" h="1919">
                <a:moveTo>
                  <a:pt x="959" y="1918"/>
                </a:moveTo>
                <a:lnTo>
                  <a:pt x="858" y="1899"/>
                </a:lnTo>
                <a:lnTo>
                  <a:pt x="807" y="1874"/>
                </a:lnTo>
                <a:lnTo>
                  <a:pt x="758" y="1844"/>
                </a:lnTo>
                <a:lnTo>
                  <a:pt x="706" y="1800"/>
                </a:lnTo>
                <a:lnTo>
                  <a:pt x="655" y="1738"/>
                </a:lnTo>
                <a:lnTo>
                  <a:pt x="607" y="1660"/>
                </a:lnTo>
                <a:lnTo>
                  <a:pt x="504" y="1440"/>
                </a:lnTo>
                <a:lnTo>
                  <a:pt x="404" y="1126"/>
                </a:lnTo>
                <a:lnTo>
                  <a:pt x="303" y="748"/>
                </a:lnTo>
                <a:lnTo>
                  <a:pt x="252" y="556"/>
                </a:lnTo>
                <a:lnTo>
                  <a:pt x="200" y="380"/>
                </a:lnTo>
                <a:lnTo>
                  <a:pt x="152" y="225"/>
                </a:lnTo>
                <a:lnTo>
                  <a:pt x="101" y="103"/>
                </a:lnTo>
                <a:lnTo>
                  <a:pt x="49" y="25"/>
                </a:lnTo>
                <a:lnTo>
                  <a:pt x="0" y="0"/>
                </a:lnTo>
              </a:path>
            </a:pathLst>
          </a:custGeom>
          <a:noFill/>
          <a:ln w="76200" cap="rnd">
            <a:solidFill>
              <a:schemeClr val="hlink"/>
            </a:solidFill>
            <a:round/>
            <a:headEnd/>
            <a:tailEnd/>
          </a:ln>
        </p:spPr>
        <p:txBody>
          <a:bodyPr/>
          <a:lstStyle/>
          <a:p>
            <a:endParaRPr lang="ro-RO"/>
          </a:p>
        </p:txBody>
      </p:sp>
      <p:graphicFrame>
        <p:nvGraphicFramePr>
          <p:cNvPr id="78863" name="Object 8"/>
          <p:cNvGraphicFramePr>
            <a:graphicFrameLocks noChangeAspect="1"/>
          </p:cNvGraphicFramePr>
          <p:nvPr/>
        </p:nvGraphicFramePr>
        <p:xfrm>
          <a:off x="8458201" y="5867400"/>
          <a:ext cx="415925" cy="533400"/>
        </p:xfrm>
        <a:graphic>
          <a:graphicData uri="http://schemas.openxmlformats.org/presentationml/2006/ole">
            <p:oleObj spid="_x0000_s12290" name="Equation" r:id="rId3" imgW="4053600" imgH="5264640" progId="">
              <p:embed/>
            </p:oleObj>
          </a:graphicData>
        </a:graphic>
      </p:graphicFrame>
      <p:graphicFrame>
        <p:nvGraphicFramePr>
          <p:cNvPr id="78865" name="Object 9"/>
          <p:cNvGraphicFramePr>
            <a:graphicFrameLocks noChangeAspect="1"/>
          </p:cNvGraphicFramePr>
          <p:nvPr/>
        </p:nvGraphicFramePr>
        <p:xfrm>
          <a:off x="1439334" y="2789593"/>
          <a:ext cx="522288" cy="592137"/>
        </p:xfrm>
        <a:graphic>
          <a:graphicData uri="http://schemas.openxmlformats.org/presentationml/2006/ole">
            <p:oleObj spid="_x0000_s12291" name="Equation" r:id="rId4" imgW="190335" imgH="215713" progId="">
              <p:embed/>
            </p:oleObj>
          </a:graphicData>
        </a:graphic>
      </p:graphicFrame>
      <p:graphicFrame>
        <p:nvGraphicFramePr>
          <p:cNvPr id="78866" name="Object 10"/>
          <p:cNvGraphicFramePr>
            <a:graphicFrameLocks noChangeAspect="1"/>
          </p:cNvGraphicFramePr>
          <p:nvPr/>
        </p:nvGraphicFramePr>
        <p:xfrm>
          <a:off x="5237164" y="5943600"/>
          <a:ext cx="325437" cy="457200"/>
        </p:xfrm>
        <a:graphic>
          <a:graphicData uri="http://schemas.openxmlformats.org/presentationml/2006/ole">
            <p:oleObj spid="_x0000_s12292" name="Equation" r:id="rId5" imgW="126725" imgH="177415" progId="">
              <p:embed/>
            </p:oleObj>
          </a:graphicData>
        </a:graphic>
      </p:graphicFrame>
      <p:sp>
        <p:nvSpPr>
          <p:cNvPr id="18" name="Rectangle 4"/>
          <p:cNvSpPr txBox="1">
            <a:spLocks noChangeArrowheads="1"/>
          </p:cNvSpPr>
          <p:nvPr/>
        </p:nvSpPr>
        <p:spPr>
          <a:xfrm>
            <a:off x="539552" y="404664"/>
            <a:ext cx="8352928" cy="7620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ro-RO" altLang="en-US" sz="3600" b="0" i="0" u="none" strike="noStrike" kern="1200" cap="none" spc="0" normalizeH="0" baseline="0" dirty="0" smtClean="0">
                <a:ln>
                  <a:noFill/>
                </a:ln>
                <a:effectLst/>
                <a:uLnTx/>
                <a:uFillTx/>
                <a:latin typeface="Calibri" pitchFamily="34" charset="0"/>
                <a:ea typeface="+mj-ea"/>
                <a:cs typeface="Calibri" pitchFamily="34" charset="0"/>
              </a:rPr>
              <a:t>Proprietățile distribuției de</a:t>
            </a:r>
            <a:r>
              <a:rPr kumimoji="0" lang="en-US" altLang="en-US" sz="3600" b="0" i="0" u="none" strike="noStrike" kern="1200" cap="none" spc="0" normalizeH="0" baseline="0" dirty="0" smtClean="0">
                <a:ln>
                  <a:noFill/>
                </a:ln>
                <a:effectLst/>
                <a:uLnTx/>
                <a:uFillTx/>
                <a:latin typeface="Calibri" pitchFamily="34" charset="0"/>
                <a:ea typeface="+mj-ea"/>
                <a:cs typeface="Calibri" pitchFamily="34" charset="0"/>
              </a:rPr>
              <a:t> </a:t>
            </a:r>
            <a:r>
              <a:rPr kumimoji="0" lang="ro-RO" altLang="en-US" sz="3600" b="0" i="0" u="none" strike="noStrike" kern="1200" cap="none" spc="0" normalizeH="0" baseline="0" dirty="0" smtClean="0">
                <a:ln>
                  <a:noFill/>
                </a:ln>
                <a:effectLst/>
                <a:uLnTx/>
                <a:uFillTx/>
                <a:latin typeface="Calibri" pitchFamily="34" charset="0"/>
                <a:ea typeface="+mj-ea"/>
                <a:cs typeface="Calibri" pitchFamily="34" charset="0"/>
              </a:rPr>
              <a:t>eșantionare</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53796" y="388536"/>
            <a:ext cx="8432800" cy="1320800"/>
          </a:xfrm>
        </p:spPr>
        <p:txBody>
          <a:bodyPr>
            <a:normAutofit/>
          </a:bodyPr>
          <a:lstStyle/>
          <a:p>
            <a:pPr eaLnBrk="1" hangingPunct="1"/>
            <a:r>
              <a:rPr lang="ro-RO" altLang="en-US" sz="2800" dirty="0" smtClean="0"/>
              <a:t>Determinarea unui interval  - proporție fixa de medii de eșantionare </a:t>
            </a:r>
          </a:p>
        </p:txBody>
      </p:sp>
      <p:sp>
        <p:nvSpPr>
          <p:cNvPr id="80899" name="Rectangle 9"/>
          <p:cNvSpPr>
            <a:spLocks noGrp="1" noChangeArrowheads="1"/>
          </p:cNvSpPr>
          <p:nvPr>
            <p:ph type="body" idx="4294967295"/>
          </p:nvPr>
        </p:nvSpPr>
        <p:spPr>
          <a:xfrm>
            <a:off x="508000" y="1828801"/>
            <a:ext cx="8094133" cy="4212562"/>
          </a:xfrm>
        </p:spPr>
        <p:txBody>
          <a:bodyPr>
            <a:normAutofit/>
          </a:bodyPr>
          <a:lstStyle/>
          <a:p>
            <a:pPr eaLnBrk="1" hangingPunct="1"/>
            <a:r>
              <a:rPr lang="ro-RO" altLang="en-US" sz="2400" dirty="0" smtClean="0">
                <a:solidFill>
                  <a:schemeClr val="tx1"/>
                </a:solidFill>
              </a:rPr>
              <a:t>Calcularea limitei inferioare a intervalului</a:t>
            </a:r>
          </a:p>
          <a:p>
            <a:pPr eaLnBrk="1" hangingPunct="1"/>
            <a:endParaRPr lang="ro-RO" altLang="en-US" sz="2400" dirty="0" smtClean="0">
              <a:solidFill>
                <a:schemeClr val="tx1"/>
              </a:solidFill>
            </a:endParaRPr>
          </a:p>
          <a:p>
            <a:pPr eaLnBrk="1" hangingPunct="1"/>
            <a:endParaRPr lang="ro-RO" altLang="en-US" sz="2400" dirty="0" smtClean="0">
              <a:solidFill>
                <a:schemeClr val="tx1"/>
              </a:solidFill>
            </a:endParaRPr>
          </a:p>
          <a:p>
            <a:r>
              <a:rPr lang="ro-RO" altLang="en-US" sz="2400" dirty="0" smtClean="0">
                <a:solidFill>
                  <a:schemeClr val="tx1"/>
                </a:solidFill>
              </a:rPr>
              <a:t>Calcularea limitei superioare a intervalului</a:t>
            </a:r>
          </a:p>
          <a:p>
            <a:pPr eaLnBrk="1" hangingPunct="1"/>
            <a:endParaRPr lang="ro-RO" altLang="en-US" sz="2400" dirty="0" smtClean="0">
              <a:solidFill>
                <a:schemeClr val="tx1"/>
              </a:solidFill>
            </a:endParaRPr>
          </a:p>
          <a:p>
            <a:pPr eaLnBrk="1" hangingPunct="1"/>
            <a:endParaRPr lang="ro-RO" altLang="en-US" sz="2400" dirty="0" smtClean="0">
              <a:solidFill>
                <a:schemeClr val="tx1"/>
              </a:solidFill>
            </a:endParaRPr>
          </a:p>
          <a:p>
            <a:pPr eaLnBrk="1" hangingPunct="1"/>
            <a:r>
              <a:rPr lang="ro-RO" altLang="en-US" sz="2400" dirty="0" smtClean="0">
                <a:solidFill>
                  <a:schemeClr val="tx1"/>
                </a:solidFill>
              </a:rPr>
              <a:t>95%  din toate mediile de eșantionare de dimensiune 25 sunt intre 362.12 si 373.88</a:t>
            </a:r>
          </a:p>
        </p:txBody>
      </p:sp>
      <p:graphicFrame>
        <p:nvGraphicFramePr>
          <p:cNvPr id="80900" name="Object 6"/>
          <p:cNvGraphicFramePr>
            <a:graphicFrameLocks noGrp="1" noChangeAspect="1"/>
          </p:cNvGraphicFramePr>
          <p:nvPr>
            <p:ph sz="half" idx="4294967295"/>
          </p:nvPr>
        </p:nvGraphicFramePr>
        <p:xfrm>
          <a:off x="702734" y="2370667"/>
          <a:ext cx="5943600" cy="793750"/>
        </p:xfrm>
        <a:graphic>
          <a:graphicData uri="http://schemas.openxmlformats.org/presentationml/2006/ole">
            <p:oleObj spid="_x0000_s13314" name="Equation" r:id="rId3" imgW="4660900" imgH="622300" progId="">
              <p:embed/>
            </p:oleObj>
          </a:graphicData>
        </a:graphic>
      </p:graphicFrame>
      <p:graphicFrame>
        <p:nvGraphicFramePr>
          <p:cNvPr id="80902" name="Object 7"/>
          <p:cNvGraphicFramePr>
            <a:graphicFrameLocks noGrp="1" noChangeAspect="1"/>
          </p:cNvGraphicFramePr>
          <p:nvPr>
            <p:ph sz="half" idx="4294967295"/>
          </p:nvPr>
        </p:nvGraphicFramePr>
        <p:xfrm>
          <a:off x="651933" y="3925711"/>
          <a:ext cx="6096000" cy="839788"/>
        </p:xfrm>
        <a:graphic>
          <a:graphicData uri="http://schemas.openxmlformats.org/presentationml/2006/ole">
            <p:oleObj spid="_x0000_s13315" name="Equation" r:id="rId4" imgW="4521200" imgH="622300" progId="">
              <p:embed/>
            </p:oleObj>
          </a:graphicData>
        </a:graphic>
      </p:graphicFrame>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609600" y="381000"/>
            <a:ext cx="8138864" cy="762000"/>
          </a:xfrm>
        </p:spPr>
        <p:txBody>
          <a:bodyPr>
            <a:normAutofit fontScale="90000"/>
          </a:bodyPr>
          <a:lstStyle/>
          <a:p>
            <a:pPr eaLnBrk="1" hangingPunct="1"/>
            <a:r>
              <a:rPr lang="ro-RO" altLang="en-US" sz="3200" dirty="0" err="1" smtClean="0">
                <a:latin typeface="Calibri" pitchFamily="34" charset="0"/>
                <a:cs typeface="Calibri" pitchFamily="34" charset="0"/>
              </a:rPr>
              <a:t>Sample</a:t>
            </a:r>
            <a:r>
              <a:rPr lang="ro-RO" altLang="en-US" sz="3200" dirty="0" smtClean="0">
                <a:latin typeface="Calibri" pitchFamily="34" charset="0"/>
                <a:cs typeface="Calibri" pitchFamily="34" charset="0"/>
              </a:rPr>
              <a:t> </a:t>
            </a:r>
            <a:r>
              <a:rPr lang="ro-RO" altLang="en-US" sz="3200" dirty="0" err="1" smtClean="0">
                <a:latin typeface="Calibri" pitchFamily="34" charset="0"/>
                <a:cs typeface="Calibri" pitchFamily="34" charset="0"/>
              </a:rPr>
              <a:t>Mean</a:t>
            </a:r>
            <a:r>
              <a:rPr lang="ro-RO" altLang="en-US" sz="3200" dirty="0" smtClean="0">
                <a:latin typeface="Calibri" pitchFamily="34" charset="0"/>
                <a:cs typeface="Calibri" pitchFamily="34" charset="0"/>
              </a:rPr>
              <a:t> </a:t>
            </a:r>
            <a:r>
              <a:rPr lang="ro-RO" altLang="en-US" sz="3200" dirty="0" err="1" smtClean="0">
                <a:latin typeface="Calibri" pitchFamily="34" charset="0"/>
                <a:cs typeface="Calibri" pitchFamily="34" charset="0"/>
              </a:rPr>
              <a:t>Sampling</a:t>
            </a:r>
            <a:r>
              <a:rPr lang="ro-RO" altLang="en-US" sz="3200" dirty="0" smtClean="0">
                <a:latin typeface="Calibri" pitchFamily="34" charset="0"/>
                <a:cs typeface="Calibri" pitchFamily="34" charset="0"/>
              </a:rPr>
              <a:t> Distribution: daca populația nu este normal distribuita</a:t>
            </a:r>
          </a:p>
        </p:txBody>
      </p:sp>
      <p:sp>
        <p:nvSpPr>
          <p:cNvPr id="81923" name="Rectangle 3"/>
          <p:cNvSpPr>
            <a:spLocks noGrp="1" noChangeArrowheads="1"/>
          </p:cNvSpPr>
          <p:nvPr>
            <p:ph type="body" idx="4294967295"/>
          </p:nvPr>
        </p:nvSpPr>
        <p:spPr>
          <a:xfrm>
            <a:off x="395536" y="1700808"/>
            <a:ext cx="8498904" cy="4532313"/>
          </a:xfrm>
        </p:spPr>
        <p:txBody>
          <a:bodyPr>
            <a:normAutofit lnSpcReduction="10000"/>
          </a:bodyPr>
          <a:lstStyle/>
          <a:p>
            <a:pPr eaLnBrk="1" hangingPunct="1">
              <a:lnSpc>
                <a:spcPct val="90000"/>
              </a:lnSpc>
            </a:pPr>
            <a:r>
              <a:rPr lang="ro-RO" altLang="en-US" sz="2400" dirty="0" smtClean="0"/>
              <a:t>Aplicam </a:t>
            </a:r>
            <a:r>
              <a:rPr lang="ro-RO" altLang="en-US" sz="2400" dirty="0" smtClean="0">
                <a:solidFill>
                  <a:schemeClr val="folHlink"/>
                </a:solidFill>
              </a:rPr>
              <a:t>Teorema de Limita Centrala</a:t>
            </a:r>
            <a:r>
              <a:rPr lang="ro-RO" altLang="en-US" sz="2400" dirty="0" smtClean="0"/>
              <a:t>:</a:t>
            </a:r>
          </a:p>
          <a:p>
            <a:pPr lvl="1" eaLnBrk="1" hangingPunct="1">
              <a:lnSpc>
                <a:spcPct val="170000"/>
              </a:lnSpc>
            </a:pPr>
            <a:r>
              <a:rPr lang="ro-RO" altLang="en-US" sz="2400" dirty="0" smtClean="0"/>
              <a:t>Chiar daca populația nu este </a:t>
            </a:r>
            <a:r>
              <a:rPr lang="ro-RO" altLang="en-US" sz="2400" dirty="0" smtClean="0">
                <a:solidFill>
                  <a:schemeClr val="folHlink"/>
                </a:solidFill>
              </a:rPr>
              <a:t>normal distribuita</a:t>
            </a:r>
            <a:r>
              <a:rPr lang="ro-RO" altLang="en-US" sz="2400" dirty="0" smtClean="0"/>
              <a:t>,</a:t>
            </a:r>
          </a:p>
          <a:p>
            <a:pPr lvl="1" eaLnBrk="1" hangingPunct="1">
              <a:lnSpc>
                <a:spcPct val="90000"/>
              </a:lnSpc>
            </a:pPr>
            <a:r>
              <a:rPr lang="ro-RO" altLang="en-US" sz="2400" dirty="0" smtClean="0"/>
              <a:t>…mediile eșantioanelor din populație </a:t>
            </a:r>
            <a:r>
              <a:rPr lang="ro-RO" altLang="en-US" sz="2400" dirty="0" smtClean="0">
                <a:solidFill>
                  <a:schemeClr val="folHlink"/>
                </a:solidFill>
              </a:rPr>
              <a:t>vor fi distribuite aproximativ normal </a:t>
            </a:r>
            <a:r>
              <a:rPr lang="ro-RO" altLang="en-US" sz="2400" dirty="0" smtClean="0"/>
              <a:t>atâta timp cat dimensiunea eșantioanelor este mare.</a:t>
            </a:r>
          </a:p>
          <a:p>
            <a:pPr lvl="1" eaLnBrk="1" hangingPunct="1">
              <a:lnSpc>
                <a:spcPct val="90000"/>
              </a:lnSpc>
            </a:pPr>
            <a:endParaRPr lang="ro-RO" altLang="en-US" sz="2400" dirty="0" smtClean="0"/>
          </a:p>
          <a:p>
            <a:pPr lvl="1">
              <a:lnSpc>
                <a:spcPct val="120000"/>
              </a:lnSpc>
              <a:buNone/>
            </a:pPr>
            <a:r>
              <a:rPr lang="ro-RO" altLang="en-US" sz="2400" dirty="0" smtClean="0"/>
              <a:t>Proprietăți:</a:t>
            </a:r>
          </a:p>
          <a:p>
            <a:pPr lvl="1" eaLnBrk="1" hangingPunct="1">
              <a:lnSpc>
                <a:spcPct val="90000"/>
              </a:lnSpc>
            </a:pPr>
            <a:endParaRPr lang="ro-RO" altLang="en-US" sz="2400" dirty="0" smtClean="0"/>
          </a:p>
          <a:p>
            <a:pPr lvl="1" eaLnBrk="1" hangingPunct="1">
              <a:lnSpc>
                <a:spcPct val="90000"/>
              </a:lnSpc>
            </a:pPr>
            <a:endParaRPr lang="ro-RO" altLang="en-US" sz="2400" dirty="0" smtClean="0"/>
          </a:p>
          <a:p>
            <a:pPr lvl="1" eaLnBrk="1" hangingPunct="1">
              <a:lnSpc>
                <a:spcPct val="90000"/>
              </a:lnSpc>
              <a:buFont typeface="Wingdings" pitchFamily="2" charset="2"/>
              <a:buNone/>
            </a:pPr>
            <a:r>
              <a:rPr lang="ro-RO" altLang="en-US" sz="2400" dirty="0" smtClean="0"/>
              <a:t>                               si</a:t>
            </a:r>
          </a:p>
        </p:txBody>
      </p:sp>
      <p:graphicFrame>
        <p:nvGraphicFramePr>
          <p:cNvPr id="81924" name="Object 8"/>
          <p:cNvGraphicFramePr>
            <a:graphicFrameLocks noChangeAspect="1"/>
          </p:cNvGraphicFramePr>
          <p:nvPr/>
        </p:nvGraphicFramePr>
        <p:xfrm>
          <a:off x="4514850" y="3321050"/>
          <a:ext cx="114300" cy="215900"/>
        </p:xfrm>
        <a:graphic>
          <a:graphicData uri="http://schemas.openxmlformats.org/presentationml/2006/ole">
            <p:oleObj spid="_x0000_s14338" name="Equation" r:id="rId3" imgW="114151" imgH="215619" progId="">
              <p:embed/>
            </p:oleObj>
          </a:graphicData>
        </a:graphic>
      </p:graphicFrame>
      <p:graphicFrame>
        <p:nvGraphicFramePr>
          <p:cNvPr id="81925" name="Object 9"/>
          <p:cNvGraphicFramePr>
            <a:graphicFrameLocks noChangeAspect="1"/>
          </p:cNvGraphicFramePr>
          <p:nvPr/>
        </p:nvGraphicFramePr>
        <p:xfrm>
          <a:off x="1295400" y="5211588"/>
          <a:ext cx="1346200" cy="752475"/>
        </p:xfrm>
        <a:graphic>
          <a:graphicData uri="http://schemas.openxmlformats.org/presentationml/2006/ole">
            <p:oleObj spid="_x0000_s14339" name="Equation" r:id="rId4" imgW="431613" imgH="241195" progId="">
              <p:embed/>
            </p:oleObj>
          </a:graphicData>
        </a:graphic>
      </p:graphicFrame>
      <p:graphicFrame>
        <p:nvGraphicFramePr>
          <p:cNvPr id="81926" name="Object 10"/>
          <p:cNvGraphicFramePr>
            <a:graphicFrameLocks noChangeAspect="1"/>
          </p:cNvGraphicFramePr>
          <p:nvPr/>
        </p:nvGraphicFramePr>
        <p:xfrm>
          <a:off x="5105400" y="5010150"/>
          <a:ext cx="1981200" cy="1390650"/>
        </p:xfrm>
        <a:graphic>
          <a:graphicData uri="http://schemas.openxmlformats.org/presentationml/2006/ole">
            <p:oleObj spid="_x0000_s14340" name="Equation" r:id="rId5" imgW="596900" imgH="419100" progId="">
              <p:embed/>
            </p:oleObj>
          </a:graphicData>
        </a:graphic>
      </p:graphicFrame>
      <p:sp>
        <p:nvSpPr>
          <p:cNvPr id="81927" name="Line 7"/>
          <p:cNvSpPr>
            <a:spLocks noChangeShapeType="1"/>
          </p:cNvSpPr>
          <p:nvPr/>
        </p:nvSpPr>
        <p:spPr bwMode="auto">
          <a:xfrm>
            <a:off x="381000" y="4191000"/>
            <a:ext cx="8382000" cy="0"/>
          </a:xfrm>
          <a:prstGeom prst="line">
            <a:avLst/>
          </a:prstGeom>
          <a:noFill/>
          <a:ln w="9525">
            <a:solidFill>
              <a:schemeClr val="tx1"/>
            </a:solidFill>
            <a:round/>
            <a:headEnd/>
            <a:tailEnd/>
          </a:ln>
        </p:spPr>
        <p:txBody>
          <a:bodyPr>
            <a:spAutoFit/>
          </a:bodyPr>
          <a:lstStyle/>
          <a:p>
            <a:endParaRPr lang="ro-RO"/>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6">
            <a:hlinkClick r:id="" action="ppaction://ole?verb=0"/>
          </p:cNvPr>
          <p:cNvGraphicFramePr>
            <a:graphicFrameLocks/>
          </p:cNvGraphicFramePr>
          <p:nvPr/>
        </p:nvGraphicFramePr>
        <p:xfrm>
          <a:off x="1441450" y="2308227"/>
          <a:ext cx="7702550" cy="4549775"/>
        </p:xfrm>
        <a:graphic>
          <a:graphicData uri="http://schemas.openxmlformats.org/presentationml/2006/ole">
            <p:oleObj spid="_x0000_s15362" name="VISIO" r:id="rId3" imgW="3553968" imgH="1993392" progId="Visio.Drawing.11">
              <p:embed/>
            </p:oleObj>
          </a:graphicData>
        </a:graphic>
      </p:graphicFrame>
      <p:sp>
        <p:nvSpPr>
          <p:cNvPr id="82947" name="Text Box 2"/>
          <p:cNvSpPr txBox="1">
            <a:spLocks noChangeArrowheads="1"/>
          </p:cNvSpPr>
          <p:nvPr/>
        </p:nvSpPr>
        <p:spPr bwMode="auto">
          <a:xfrm>
            <a:off x="3276600" y="2209800"/>
            <a:ext cx="685800" cy="369332"/>
          </a:xfrm>
          <a:prstGeom prst="rect">
            <a:avLst/>
          </a:prstGeom>
          <a:noFill/>
          <a:ln w="19050" algn="ctr">
            <a:noFill/>
            <a:miter lim="800000"/>
            <a:headEnd/>
            <a:tailEnd/>
          </a:ln>
        </p:spPr>
        <p:txBody>
          <a:bodyPr>
            <a:spAutoFit/>
          </a:bodyPr>
          <a:lstStyle/>
          <a:p>
            <a:pPr algn="ctr" eaLnBrk="1" hangingPunct="1">
              <a:spcBef>
                <a:spcPct val="50000"/>
              </a:spcBef>
            </a:pPr>
            <a:r>
              <a:rPr lang="en-US" altLang="en-US"/>
              <a:t>n↑</a:t>
            </a:r>
          </a:p>
        </p:txBody>
      </p:sp>
      <p:sp>
        <p:nvSpPr>
          <p:cNvPr id="82948" name="Rectangle 4"/>
          <p:cNvSpPr>
            <a:spLocks noGrp="1" noChangeArrowheads="1"/>
          </p:cNvSpPr>
          <p:nvPr>
            <p:ph type="title" idx="4294967295"/>
          </p:nvPr>
        </p:nvSpPr>
        <p:spPr>
          <a:xfrm>
            <a:off x="500464" y="338294"/>
            <a:ext cx="6447501" cy="1320800"/>
          </a:xfrm>
        </p:spPr>
        <p:txBody>
          <a:bodyPr/>
          <a:lstStyle/>
          <a:p>
            <a:pPr eaLnBrk="1" hangingPunct="1">
              <a:lnSpc>
                <a:spcPct val="110000"/>
              </a:lnSpc>
            </a:pPr>
            <a:r>
              <a:rPr lang="ro-RO" altLang="en-US" dirty="0" smtClean="0"/>
              <a:t>Teorema de Limita Centrala</a:t>
            </a:r>
          </a:p>
        </p:txBody>
      </p:sp>
      <p:sp>
        <p:nvSpPr>
          <p:cNvPr id="319493" name="Freeform 5"/>
          <p:cNvSpPr>
            <a:spLocks/>
          </p:cNvSpPr>
          <p:nvPr/>
        </p:nvSpPr>
        <p:spPr bwMode="auto">
          <a:xfrm>
            <a:off x="2514600" y="2667000"/>
            <a:ext cx="2211388" cy="1449388"/>
          </a:xfrm>
          <a:custGeom>
            <a:avLst/>
            <a:gdLst/>
            <a:ahLst/>
            <a:cxnLst>
              <a:cxn ang="0">
                <a:pos x="405" y="1173"/>
              </a:cxn>
              <a:cxn ang="0">
                <a:pos x="317" y="1105"/>
              </a:cxn>
              <a:cxn ang="0">
                <a:pos x="248" y="1040"/>
              </a:cxn>
              <a:cxn ang="0">
                <a:pos x="188" y="972"/>
              </a:cxn>
              <a:cxn ang="0">
                <a:pos x="118" y="878"/>
              </a:cxn>
              <a:cxn ang="0">
                <a:pos x="67" y="786"/>
              </a:cxn>
              <a:cxn ang="0">
                <a:pos x="35" y="709"/>
              </a:cxn>
              <a:cxn ang="0">
                <a:pos x="18" y="638"/>
              </a:cxn>
              <a:cxn ang="0">
                <a:pos x="5" y="565"/>
              </a:cxn>
              <a:cxn ang="0">
                <a:pos x="0" y="493"/>
              </a:cxn>
              <a:cxn ang="0">
                <a:pos x="7" y="409"/>
              </a:cxn>
              <a:cxn ang="0">
                <a:pos x="24" y="337"/>
              </a:cxn>
              <a:cxn ang="0">
                <a:pos x="60" y="254"/>
              </a:cxn>
              <a:cxn ang="0">
                <a:pos x="109" y="190"/>
              </a:cxn>
              <a:cxn ang="0">
                <a:pos x="170" y="134"/>
              </a:cxn>
              <a:cxn ang="0">
                <a:pos x="229" y="93"/>
              </a:cxn>
              <a:cxn ang="0">
                <a:pos x="323" y="48"/>
              </a:cxn>
              <a:cxn ang="0">
                <a:pos x="409" y="20"/>
              </a:cxn>
              <a:cxn ang="0">
                <a:pos x="495" y="8"/>
              </a:cxn>
              <a:cxn ang="0">
                <a:pos x="601" y="0"/>
              </a:cxn>
              <a:cxn ang="0">
                <a:pos x="715" y="6"/>
              </a:cxn>
              <a:cxn ang="0">
                <a:pos x="919" y="51"/>
              </a:cxn>
              <a:cxn ang="0">
                <a:pos x="1083" y="114"/>
              </a:cxn>
              <a:cxn ang="0">
                <a:pos x="1221" y="80"/>
              </a:cxn>
              <a:cxn ang="0">
                <a:pos x="988" y="447"/>
              </a:cxn>
              <a:cxn ang="0">
                <a:pos x="952" y="320"/>
              </a:cxn>
              <a:cxn ang="0">
                <a:pos x="805" y="269"/>
              </a:cxn>
              <a:cxn ang="0">
                <a:pos x="635" y="246"/>
              </a:cxn>
              <a:cxn ang="0">
                <a:pos x="525" y="253"/>
              </a:cxn>
              <a:cxn ang="0">
                <a:pos x="430" y="269"/>
              </a:cxn>
              <a:cxn ang="0">
                <a:pos x="342" y="302"/>
              </a:cxn>
              <a:cxn ang="0">
                <a:pos x="257" y="356"/>
              </a:cxn>
              <a:cxn ang="0">
                <a:pos x="196" y="420"/>
              </a:cxn>
              <a:cxn ang="0">
                <a:pos x="154" y="489"/>
              </a:cxn>
              <a:cxn ang="0">
                <a:pos x="129" y="563"/>
              </a:cxn>
              <a:cxn ang="0">
                <a:pos x="118" y="645"/>
              </a:cxn>
              <a:cxn ang="0">
                <a:pos x="130" y="757"/>
              </a:cxn>
              <a:cxn ang="0">
                <a:pos x="165" y="863"/>
              </a:cxn>
              <a:cxn ang="0">
                <a:pos x="212" y="951"/>
              </a:cxn>
              <a:cxn ang="0">
                <a:pos x="266" y="1026"/>
              </a:cxn>
              <a:cxn ang="0">
                <a:pos x="314" y="1081"/>
              </a:cxn>
              <a:cxn ang="0">
                <a:pos x="377" y="1135"/>
              </a:cxn>
              <a:cxn ang="0">
                <a:pos x="527" y="1248"/>
              </a:cxn>
            </a:cxnLst>
            <a:rect l="0" t="0" r="r" b="b"/>
            <a:pathLst>
              <a:path w="1393" h="1249">
                <a:moveTo>
                  <a:pt x="527" y="1248"/>
                </a:moveTo>
                <a:lnTo>
                  <a:pt x="405" y="1173"/>
                </a:lnTo>
                <a:lnTo>
                  <a:pt x="365" y="1144"/>
                </a:lnTo>
                <a:lnTo>
                  <a:pt x="317" y="1105"/>
                </a:lnTo>
                <a:lnTo>
                  <a:pt x="282" y="1075"/>
                </a:lnTo>
                <a:lnTo>
                  <a:pt x="248" y="1040"/>
                </a:lnTo>
                <a:lnTo>
                  <a:pt x="215" y="1006"/>
                </a:lnTo>
                <a:lnTo>
                  <a:pt x="188" y="972"/>
                </a:lnTo>
                <a:lnTo>
                  <a:pt x="156" y="930"/>
                </a:lnTo>
                <a:lnTo>
                  <a:pt x="118" y="878"/>
                </a:lnTo>
                <a:lnTo>
                  <a:pt x="92" y="833"/>
                </a:lnTo>
                <a:lnTo>
                  <a:pt x="67" y="786"/>
                </a:lnTo>
                <a:lnTo>
                  <a:pt x="52" y="750"/>
                </a:lnTo>
                <a:lnTo>
                  <a:pt x="35" y="709"/>
                </a:lnTo>
                <a:lnTo>
                  <a:pt x="25" y="677"/>
                </a:lnTo>
                <a:lnTo>
                  <a:pt x="18" y="638"/>
                </a:lnTo>
                <a:lnTo>
                  <a:pt x="10" y="603"/>
                </a:lnTo>
                <a:lnTo>
                  <a:pt x="5" y="565"/>
                </a:lnTo>
                <a:lnTo>
                  <a:pt x="2" y="534"/>
                </a:lnTo>
                <a:lnTo>
                  <a:pt x="0" y="493"/>
                </a:lnTo>
                <a:lnTo>
                  <a:pt x="0" y="449"/>
                </a:lnTo>
                <a:lnTo>
                  <a:pt x="7" y="409"/>
                </a:lnTo>
                <a:lnTo>
                  <a:pt x="14" y="375"/>
                </a:lnTo>
                <a:lnTo>
                  <a:pt x="24" y="337"/>
                </a:lnTo>
                <a:lnTo>
                  <a:pt x="36" y="299"/>
                </a:lnTo>
                <a:lnTo>
                  <a:pt x="60" y="254"/>
                </a:lnTo>
                <a:lnTo>
                  <a:pt x="85" y="218"/>
                </a:lnTo>
                <a:lnTo>
                  <a:pt x="109" y="190"/>
                </a:lnTo>
                <a:lnTo>
                  <a:pt x="135" y="162"/>
                </a:lnTo>
                <a:lnTo>
                  <a:pt x="170" y="134"/>
                </a:lnTo>
                <a:lnTo>
                  <a:pt x="199" y="111"/>
                </a:lnTo>
                <a:lnTo>
                  <a:pt x="229" y="93"/>
                </a:lnTo>
                <a:lnTo>
                  <a:pt x="272" y="70"/>
                </a:lnTo>
                <a:lnTo>
                  <a:pt x="323" y="48"/>
                </a:lnTo>
                <a:lnTo>
                  <a:pt x="368" y="33"/>
                </a:lnTo>
                <a:lnTo>
                  <a:pt x="409" y="20"/>
                </a:lnTo>
                <a:lnTo>
                  <a:pt x="454" y="11"/>
                </a:lnTo>
                <a:lnTo>
                  <a:pt x="495" y="8"/>
                </a:lnTo>
                <a:lnTo>
                  <a:pt x="542" y="4"/>
                </a:lnTo>
                <a:lnTo>
                  <a:pt x="601" y="0"/>
                </a:lnTo>
                <a:lnTo>
                  <a:pt x="654" y="3"/>
                </a:lnTo>
                <a:lnTo>
                  <a:pt x="715" y="6"/>
                </a:lnTo>
                <a:lnTo>
                  <a:pt x="829" y="26"/>
                </a:lnTo>
                <a:lnTo>
                  <a:pt x="919" y="51"/>
                </a:lnTo>
                <a:lnTo>
                  <a:pt x="1011" y="84"/>
                </a:lnTo>
                <a:lnTo>
                  <a:pt x="1083" y="114"/>
                </a:lnTo>
                <a:lnTo>
                  <a:pt x="1172" y="159"/>
                </a:lnTo>
                <a:lnTo>
                  <a:pt x="1221" y="80"/>
                </a:lnTo>
                <a:lnTo>
                  <a:pt x="1392" y="428"/>
                </a:lnTo>
                <a:lnTo>
                  <a:pt x="988" y="447"/>
                </a:lnTo>
                <a:lnTo>
                  <a:pt x="1041" y="364"/>
                </a:lnTo>
                <a:lnTo>
                  <a:pt x="952" y="320"/>
                </a:lnTo>
                <a:lnTo>
                  <a:pt x="881" y="293"/>
                </a:lnTo>
                <a:lnTo>
                  <a:pt x="805" y="269"/>
                </a:lnTo>
                <a:lnTo>
                  <a:pt x="692" y="248"/>
                </a:lnTo>
                <a:lnTo>
                  <a:pt x="635" y="246"/>
                </a:lnTo>
                <a:lnTo>
                  <a:pt x="576" y="246"/>
                </a:lnTo>
                <a:lnTo>
                  <a:pt x="525" y="253"/>
                </a:lnTo>
                <a:lnTo>
                  <a:pt x="474" y="260"/>
                </a:lnTo>
                <a:lnTo>
                  <a:pt x="430" y="269"/>
                </a:lnTo>
                <a:lnTo>
                  <a:pt x="389" y="284"/>
                </a:lnTo>
                <a:lnTo>
                  <a:pt x="342" y="302"/>
                </a:lnTo>
                <a:lnTo>
                  <a:pt x="295" y="330"/>
                </a:lnTo>
                <a:lnTo>
                  <a:pt x="257" y="356"/>
                </a:lnTo>
                <a:lnTo>
                  <a:pt x="229" y="384"/>
                </a:lnTo>
                <a:lnTo>
                  <a:pt x="196" y="420"/>
                </a:lnTo>
                <a:lnTo>
                  <a:pt x="170" y="461"/>
                </a:lnTo>
                <a:lnTo>
                  <a:pt x="154" y="489"/>
                </a:lnTo>
                <a:lnTo>
                  <a:pt x="140" y="520"/>
                </a:lnTo>
                <a:lnTo>
                  <a:pt x="129" y="563"/>
                </a:lnTo>
                <a:lnTo>
                  <a:pt x="122" y="604"/>
                </a:lnTo>
                <a:lnTo>
                  <a:pt x="118" y="645"/>
                </a:lnTo>
                <a:lnTo>
                  <a:pt x="121" y="690"/>
                </a:lnTo>
                <a:lnTo>
                  <a:pt x="130" y="757"/>
                </a:lnTo>
                <a:lnTo>
                  <a:pt x="144" y="805"/>
                </a:lnTo>
                <a:lnTo>
                  <a:pt x="165" y="863"/>
                </a:lnTo>
                <a:lnTo>
                  <a:pt x="191" y="914"/>
                </a:lnTo>
                <a:lnTo>
                  <a:pt x="212" y="951"/>
                </a:lnTo>
                <a:lnTo>
                  <a:pt x="240" y="991"/>
                </a:lnTo>
                <a:lnTo>
                  <a:pt x="266" y="1026"/>
                </a:lnTo>
                <a:lnTo>
                  <a:pt x="289" y="1053"/>
                </a:lnTo>
                <a:lnTo>
                  <a:pt x="314" y="1081"/>
                </a:lnTo>
                <a:lnTo>
                  <a:pt x="346" y="1109"/>
                </a:lnTo>
                <a:lnTo>
                  <a:pt x="377" y="1135"/>
                </a:lnTo>
                <a:lnTo>
                  <a:pt x="418" y="1169"/>
                </a:lnTo>
                <a:lnTo>
                  <a:pt x="527" y="1248"/>
                </a:lnTo>
              </a:path>
            </a:pathLst>
          </a:custGeom>
          <a:solidFill>
            <a:srgbClr val="CED0CF"/>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lgn="ctr" eaLnBrk="1" hangingPunct="1">
              <a:spcBef>
                <a:spcPct val="50000"/>
              </a:spcBef>
              <a:defRPr/>
            </a:pPr>
            <a:endParaRPr lang="en-US">
              <a:latin typeface="Arial" panose="020B0604020202020204" pitchFamily="34" charset="0"/>
              <a:cs typeface="+mn-cs"/>
            </a:endParaRPr>
          </a:p>
        </p:txBody>
      </p:sp>
      <p:sp>
        <p:nvSpPr>
          <p:cNvPr id="82950" name="Rectangle 6"/>
          <p:cNvSpPr>
            <a:spLocks noChangeArrowheads="1"/>
          </p:cNvSpPr>
          <p:nvPr/>
        </p:nvSpPr>
        <p:spPr bwMode="auto">
          <a:xfrm>
            <a:off x="113044" y="2133600"/>
            <a:ext cx="2419141" cy="1320874"/>
          </a:xfrm>
          <a:prstGeom prst="rect">
            <a:avLst/>
          </a:prstGeom>
          <a:noFill/>
          <a:ln w="12700">
            <a:noFill/>
            <a:miter lim="800000"/>
            <a:headEnd/>
            <a:tailEnd/>
          </a:ln>
        </p:spPr>
        <p:txBody>
          <a:bodyPr wrap="square" lIns="90488" tIns="44450" rIns="90488" bIns="44450">
            <a:spAutoFit/>
          </a:bodyPr>
          <a:lstStyle/>
          <a:p>
            <a:pPr>
              <a:spcBef>
                <a:spcPct val="50000"/>
              </a:spcBef>
            </a:pPr>
            <a:r>
              <a:rPr lang="ro-RO" altLang="en-US" sz="2000" dirty="0" smtClean="0"/>
              <a:t>Pe măsura ce dimensiunea eșantionului devine suficient de mare</a:t>
            </a:r>
            <a:endParaRPr lang="ro-RO" altLang="en-US" sz="2000" dirty="0"/>
          </a:p>
        </p:txBody>
      </p:sp>
      <p:sp>
        <p:nvSpPr>
          <p:cNvPr id="82951" name="Rectangle 7"/>
          <p:cNvSpPr>
            <a:spLocks noChangeArrowheads="1"/>
          </p:cNvSpPr>
          <p:nvPr/>
        </p:nvSpPr>
        <p:spPr bwMode="auto">
          <a:xfrm>
            <a:off x="6081765" y="1828800"/>
            <a:ext cx="2986035" cy="2490425"/>
          </a:xfrm>
          <a:prstGeom prst="rect">
            <a:avLst/>
          </a:prstGeom>
          <a:noFill/>
          <a:ln w="12700">
            <a:noFill/>
            <a:miter lim="800000"/>
            <a:headEnd/>
            <a:tailEnd/>
          </a:ln>
        </p:spPr>
        <p:txBody>
          <a:bodyPr wrap="square" lIns="90488" tIns="44450" rIns="90488" bIns="44450">
            <a:spAutoFit/>
          </a:bodyPr>
          <a:lstStyle/>
          <a:p>
            <a:pPr>
              <a:spcBef>
                <a:spcPct val="50000"/>
              </a:spcBef>
            </a:pPr>
            <a:r>
              <a:rPr lang="ro-RO" altLang="en-US" sz="2000" dirty="0" smtClean="0"/>
              <a:t>Distribuția de eșantionare a mediilor eșantioanelor devine aproape normala indiferent de forma populației</a:t>
            </a:r>
          </a:p>
          <a:p>
            <a:pPr>
              <a:spcBef>
                <a:spcPct val="50000"/>
              </a:spcBef>
            </a:pPr>
            <a:endParaRPr lang="en-US" altLang="en-US" sz="2400" dirty="0" smtClean="0"/>
          </a:p>
        </p:txBody>
      </p:sp>
      <p:sp>
        <p:nvSpPr>
          <p:cNvPr id="82952" name="Line 8"/>
          <p:cNvSpPr>
            <a:spLocks noChangeShapeType="1"/>
          </p:cNvSpPr>
          <p:nvPr/>
        </p:nvSpPr>
        <p:spPr bwMode="auto">
          <a:xfrm>
            <a:off x="1905000" y="6324600"/>
            <a:ext cx="6477000" cy="0"/>
          </a:xfrm>
          <a:prstGeom prst="line">
            <a:avLst/>
          </a:prstGeom>
          <a:noFill/>
          <a:ln w="38100">
            <a:solidFill>
              <a:schemeClr val="tx1"/>
            </a:solidFill>
            <a:miter lim="800000"/>
            <a:headEnd/>
            <a:tailEnd/>
          </a:ln>
        </p:spPr>
        <p:txBody>
          <a:bodyPr wrap="none"/>
          <a:lstStyle/>
          <a:p>
            <a:endParaRPr lang="en-US"/>
          </a:p>
        </p:txBody>
      </p:sp>
      <p:graphicFrame>
        <p:nvGraphicFramePr>
          <p:cNvPr id="82953" name="Object 7"/>
          <p:cNvGraphicFramePr>
            <a:graphicFrameLocks noChangeAspect="1"/>
          </p:cNvGraphicFramePr>
          <p:nvPr/>
        </p:nvGraphicFramePr>
        <p:xfrm>
          <a:off x="8382001" y="6019800"/>
          <a:ext cx="415925" cy="533400"/>
        </p:xfrm>
        <a:graphic>
          <a:graphicData uri="http://schemas.openxmlformats.org/presentationml/2006/ole">
            <p:oleObj spid="_x0000_s15363" name="Equation" r:id="rId4" imgW="4053600" imgH="5264640" progId="">
              <p:embed/>
            </p:oleObj>
          </a:graphicData>
        </a:graphic>
      </p:graphicFrame>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457200" y="76200"/>
            <a:ext cx="8382000" cy="990600"/>
          </a:xfrm>
          <a:noFill/>
        </p:spPr>
        <p:txBody>
          <a:bodyPr/>
          <a:lstStyle/>
          <a:p>
            <a:pPr algn="l" eaLnBrk="1" hangingPunct="1"/>
            <a:r>
              <a:rPr lang="en-US" dirty="0" smtClean="0"/>
              <a:t>TLC</a:t>
            </a:r>
          </a:p>
        </p:txBody>
      </p:sp>
      <p:sp>
        <p:nvSpPr>
          <p:cNvPr id="33795" name="Rectangle 3"/>
          <p:cNvSpPr>
            <a:spLocks noGrp="1" noChangeArrowheads="1"/>
          </p:cNvSpPr>
          <p:nvPr>
            <p:ph idx="1"/>
          </p:nvPr>
        </p:nvSpPr>
        <p:spPr>
          <a:xfrm>
            <a:off x="508000" y="1557867"/>
            <a:ext cx="8204200" cy="4483495"/>
          </a:xfrm>
        </p:spPr>
        <p:txBody>
          <a:bodyPr>
            <a:normAutofit/>
          </a:bodyPr>
          <a:lstStyle/>
          <a:p>
            <a:pPr algn="just">
              <a:defRPr/>
            </a:pPr>
            <a:r>
              <a:rPr lang="ro-RO" sz="2400" b="1" dirty="0" smtClean="0">
                <a:latin typeface="Calibri" pitchFamily="34" charset="0"/>
                <a:cs typeface="Calibri" pitchFamily="34" charset="0"/>
              </a:rPr>
              <a:t>Teorema </a:t>
            </a:r>
            <a:r>
              <a:rPr lang="en-US" sz="2400" b="1" dirty="0" smtClean="0">
                <a:latin typeface="Calibri" pitchFamily="34" charset="0"/>
                <a:cs typeface="Calibri" pitchFamily="34" charset="0"/>
              </a:rPr>
              <a:t>de </a:t>
            </a:r>
            <a:r>
              <a:rPr lang="ro-RO" sz="2400" b="1" dirty="0" smtClean="0">
                <a:latin typeface="Calibri" pitchFamily="34" charset="0"/>
                <a:cs typeface="Calibri" pitchFamily="34" charset="0"/>
              </a:rPr>
              <a:t>limită centrală </a:t>
            </a:r>
            <a:r>
              <a:rPr lang="ro-RO" sz="2400" dirty="0" smtClean="0">
                <a:latin typeface="Calibri" pitchFamily="34" charset="0"/>
                <a:cs typeface="Calibri" pitchFamily="34" charset="0"/>
              </a:rPr>
              <a:t>precizează că mediile </a:t>
            </a:r>
            <a:r>
              <a:rPr lang="ro-RO" sz="2400" dirty="0" err="1" smtClean="0">
                <a:latin typeface="Calibri" pitchFamily="34" charset="0"/>
                <a:cs typeface="Calibri" pitchFamily="34" charset="0"/>
              </a:rPr>
              <a:t>eșantio</a:t>
            </a:r>
            <a:r>
              <a:rPr lang="en-US" sz="2400" dirty="0" smtClean="0">
                <a:latin typeface="Calibri" pitchFamily="34" charset="0"/>
                <a:cs typeface="Calibri" pitchFamily="34" charset="0"/>
              </a:rPr>
              <a:t>a</a:t>
            </a:r>
            <a:r>
              <a:rPr lang="ro-RO" sz="2400" dirty="0" smtClean="0">
                <a:latin typeface="Calibri" pitchFamily="34" charset="0"/>
                <a:cs typeface="Calibri" pitchFamily="34" charset="0"/>
              </a:rPr>
              <a:t>n</a:t>
            </a:r>
            <a:r>
              <a:rPr lang="en-US" sz="2400" dirty="0" smtClean="0">
                <a:latin typeface="Calibri" pitchFamily="34" charset="0"/>
                <a:cs typeface="Calibri" pitchFamily="34" charset="0"/>
              </a:rPr>
              <a:t>e</a:t>
            </a:r>
            <a:r>
              <a:rPr lang="ro-RO" sz="2400" dirty="0" smtClean="0">
                <a:latin typeface="Calibri" pitchFamily="34" charset="0"/>
                <a:cs typeface="Calibri" pitchFamily="34" charset="0"/>
              </a:rPr>
              <a:t>lor de dimensiuni mari  vor fi distribuite în mod normal, indiferent de forma distribuției populației lor</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628650" y="76200"/>
            <a:ext cx="7886700" cy="914400"/>
          </a:xfrm>
        </p:spPr>
        <p:txBody>
          <a:bodyPr/>
          <a:lstStyle/>
          <a:p>
            <a:r>
              <a:rPr lang="en-US" dirty="0" smtClean="0"/>
              <a:t>TLC</a:t>
            </a:r>
          </a:p>
        </p:txBody>
      </p:sp>
      <p:sp>
        <p:nvSpPr>
          <p:cNvPr id="9221" name="Content Placeholder 2"/>
          <p:cNvSpPr>
            <a:spLocks noGrp="1"/>
          </p:cNvSpPr>
          <p:nvPr>
            <p:ph idx="1"/>
          </p:nvPr>
        </p:nvSpPr>
        <p:spPr>
          <a:xfrm>
            <a:off x="346669" y="692696"/>
            <a:ext cx="8455688" cy="5331869"/>
          </a:xfrm>
        </p:spPr>
        <p:txBody>
          <a:bodyPr>
            <a:normAutofit/>
          </a:bodyPr>
          <a:lstStyle/>
          <a:p>
            <a:pPr>
              <a:lnSpc>
                <a:spcPct val="100000"/>
              </a:lnSpc>
              <a:buNone/>
            </a:pPr>
            <a:r>
              <a:rPr lang="ro-RO" sz="2400" dirty="0" smtClean="0">
                <a:latin typeface="Calibri" pitchFamily="34" charset="0"/>
                <a:cs typeface="Calibri" pitchFamily="34" charset="0"/>
              </a:rPr>
              <a:t>Pentru orice populație:</a:t>
            </a:r>
          </a:p>
          <a:p>
            <a:pPr lvl="1"/>
            <a:r>
              <a:rPr lang="ro-RO" sz="2400" dirty="0" smtClean="0">
                <a:latin typeface="Calibri" pitchFamily="34" charset="0"/>
                <a:cs typeface="Calibri" pitchFamily="34" charset="0"/>
              </a:rPr>
              <a:t>Media tuturor mediilor eșantioanelor calculata pentru toate eșantioanele aleatorii posibile de o dimensiune data este egala cu media populației</a:t>
            </a:r>
          </a:p>
          <a:p>
            <a:pPr lvl="1">
              <a:lnSpc>
                <a:spcPct val="100000"/>
              </a:lnSpc>
            </a:pPr>
            <a:endParaRPr lang="ro-RO" sz="2400" dirty="0" smtClean="0">
              <a:latin typeface="Calibri" pitchFamily="34" charset="0"/>
              <a:cs typeface="Calibri" pitchFamily="34" charset="0"/>
            </a:endParaRPr>
          </a:p>
          <a:p>
            <a:pPr lvl="1">
              <a:lnSpc>
                <a:spcPct val="100000"/>
              </a:lnSpc>
            </a:pPr>
            <a:endParaRPr lang="ro-RO" sz="2400" dirty="0" smtClean="0">
              <a:latin typeface="Calibri" pitchFamily="34" charset="0"/>
              <a:cs typeface="Calibri" pitchFamily="34" charset="0"/>
            </a:endParaRPr>
          </a:p>
          <a:p>
            <a:pPr lvl="1">
              <a:lnSpc>
                <a:spcPct val="100000"/>
              </a:lnSpc>
            </a:pPr>
            <a:r>
              <a:rPr lang="ro-RO" sz="2400" dirty="0" smtClean="0">
                <a:latin typeface="Calibri" pitchFamily="34" charset="0"/>
                <a:cs typeface="Calibri" pitchFamily="34" charset="0"/>
              </a:rPr>
              <a:t>Abaterea standard a tuturor mediilor eșantioanelor calculata pentru toate eșantioanele aleatorii  de dimensiune data n </a:t>
            </a:r>
            <a:r>
              <a:rPr lang="en-US" sz="2400" dirty="0" smtClean="0">
                <a:latin typeface="Calibri" pitchFamily="34" charset="0"/>
                <a:cs typeface="Calibri" pitchFamily="34" charset="0"/>
              </a:rPr>
              <a:t>e</a:t>
            </a:r>
            <a:r>
              <a:rPr lang="ro-RO" sz="2400" dirty="0" err="1" smtClean="0">
                <a:latin typeface="Calibri" pitchFamily="34" charset="0"/>
                <a:cs typeface="Calibri" pitchFamily="34" charset="0"/>
              </a:rPr>
              <a:t>ste</a:t>
            </a:r>
            <a:r>
              <a:rPr lang="ro-RO" sz="2400" dirty="0" smtClean="0">
                <a:latin typeface="Calibri" pitchFamily="34" charset="0"/>
                <a:cs typeface="Calibri" pitchFamily="34" charset="0"/>
              </a:rPr>
              <a:t> egală cu abaterea standard a populației împărțită la rădăcina pătrată a mărimii eșantionului:</a:t>
            </a:r>
          </a:p>
          <a:p>
            <a:pPr>
              <a:lnSpc>
                <a:spcPct val="100000"/>
              </a:lnSpc>
            </a:pPr>
            <a:endParaRPr lang="ro-RO" sz="2400" dirty="0" smtClean="0">
              <a:latin typeface="Calibri" pitchFamily="34" charset="0"/>
              <a:cs typeface="Calibri" pitchFamily="34" charset="0"/>
            </a:endParaRPr>
          </a:p>
        </p:txBody>
      </p:sp>
      <p:graphicFrame>
        <p:nvGraphicFramePr>
          <p:cNvPr id="9218" name="Object 1"/>
          <p:cNvGraphicFramePr>
            <a:graphicFrameLocks noChangeAspect="1"/>
          </p:cNvGraphicFramePr>
          <p:nvPr/>
        </p:nvGraphicFramePr>
        <p:xfrm>
          <a:off x="3635896" y="2492896"/>
          <a:ext cx="1095375" cy="577850"/>
        </p:xfrm>
        <a:graphic>
          <a:graphicData uri="http://schemas.openxmlformats.org/presentationml/2006/ole">
            <p:oleObj spid="_x0000_s16386" name="Equation" r:id="rId3" imgW="457200" imgH="241300" progId="">
              <p:embed/>
            </p:oleObj>
          </a:graphicData>
        </a:graphic>
      </p:graphicFrame>
      <p:graphicFrame>
        <p:nvGraphicFramePr>
          <p:cNvPr id="9219" name="Object 2"/>
          <p:cNvGraphicFramePr>
            <a:graphicFrameLocks noChangeAspect="1"/>
          </p:cNvGraphicFramePr>
          <p:nvPr/>
        </p:nvGraphicFramePr>
        <p:xfrm>
          <a:off x="3599556" y="4953935"/>
          <a:ext cx="1458913" cy="1069975"/>
        </p:xfrm>
        <a:graphic>
          <a:graphicData uri="http://schemas.openxmlformats.org/presentationml/2006/ole">
            <p:oleObj spid="_x0000_s16387" name="Equation" r:id="rId4" imgW="571252" imgH="418918" progId="">
              <p:embed/>
            </p:oleObj>
          </a:graphicData>
        </a:graphic>
      </p:graphicFrame>
      <p:sp>
        <p:nvSpPr>
          <p:cNvPr id="41990" name="TextBox 3"/>
          <p:cNvSpPr txBox="1">
            <a:spLocks noChangeArrowheads="1"/>
          </p:cNvSpPr>
          <p:nvPr/>
        </p:nvSpPr>
        <p:spPr bwMode="auto">
          <a:xfrm>
            <a:off x="5830556" y="5532229"/>
            <a:ext cx="2677886" cy="707886"/>
          </a:xfrm>
          <a:prstGeom prst="rect">
            <a:avLst/>
          </a:prstGeom>
          <a:noFill/>
          <a:ln>
            <a:noFill/>
          </a:ln>
          <a:extLst>
            <a:ext uri="{909E8E84-426E-40DD-AFC4-6F175D3DCCD1}"/>
            <a:ext uri="{91240B29-F687-4F45-9708-019B960494DF}"/>
          </a:extLst>
        </p:spPr>
        <p:txBody>
          <a:bodyPr wrap="square">
            <a:spAutoFit/>
          </a:bodyPr>
          <a:lstStyle>
            <a:lvl1pPr>
              <a:lnSpc>
                <a:spcPct val="90000"/>
              </a:lnSpc>
              <a:spcBef>
                <a:spcPts val="750"/>
              </a:spcBef>
              <a:buFont typeface="Arial" panose="020B0604020202020204" pitchFamily="34" charset="0"/>
              <a:buChar char="•"/>
              <a:defRPr sz="32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sz="2000" b="1" dirty="0" smtClean="0">
                <a:latin typeface="+mn-lt"/>
                <a:cs typeface="Arial" panose="020B0604020202020204" pitchFamily="34" charset="0"/>
              </a:rPr>
              <a:t>standard error of the mean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15106"/>
          </a:xfrm>
        </p:spPr>
        <p:txBody>
          <a:bodyPr>
            <a:normAutofit/>
          </a:bodyPr>
          <a:lstStyle/>
          <a:p>
            <a:pPr algn="just">
              <a:buNone/>
            </a:pPr>
            <a:r>
              <a:rPr lang="ro-RO" sz="1800" b="1" dirty="0" smtClean="0">
                <a:solidFill>
                  <a:schemeClr val="tx1"/>
                </a:solidFill>
                <a:latin typeface="Calibri" pitchFamily="34" charset="0"/>
                <a:cs typeface="Calibri" pitchFamily="34" charset="0"/>
              </a:rPr>
              <a:t>Exemplu: </a:t>
            </a:r>
            <a:r>
              <a:rPr lang="ro-RO" sz="1800" dirty="0" smtClean="0">
                <a:solidFill>
                  <a:schemeClr val="tx1"/>
                </a:solidFill>
                <a:latin typeface="Calibri" pitchFamily="34" charset="0"/>
                <a:cs typeface="Calibri" pitchFamily="34" charset="0"/>
              </a:rPr>
              <a:t>Nivelul studiilor poate fi exprimat prin numărul de ani petrecuţi în sistemul de învăţământ, caz în care avem de-a face cu o variabilă cantitativă, sau prin formularea unei întrebări de genul „</a:t>
            </a:r>
            <a:r>
              <a:rPr lang="ro-RO" sz="1800" i="1" dirty="0" smtClean="0">
                <a:solidFill>
                  <a:schemeClr val="tx1"/>
                </a:solidFill>
                <a:latin typeface="Calibri" pitchFamily="34" charset="0"/>
                <a:cs typeface="Calibri" pitchFamily="34" charset="0"/>
              </a:rPr>
              <a:t>Care este ultimul nivel de studii absolvite?” </a:t>
            </a:r>
            <a:r>
              <a:rPr lang="ro-RO" sz="1800" dirty="0" smtClean="0">
                <a:solidFill>
                  <a:schemeClr val="tx1"/>
                </a:solidFill>
                <a:latin typeface="Calibri" pitchFamily="34" charset="0"/>
                <a:cs typeface="Calibri" pitchFamily="34" charset="0"/>
              </a:rPr>
              <a:t>și alegerea unuia din următoarele răspunsuri posibile: </a:t>
            </a:r>
          </a:p>
          <a:p>
            <a:pPr algn="just">
              <a:buNone/>
            </a:pPr>
            <a:endParaRPr lang="ro-RO"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	studii primare;</a:t>
            </a:r>
          </a:p>
          <a:p>
            <a:pPr algn="just">
              <a:buNone/>
            </a:pPr>
            <a:r>
              <a:rPr lang="ro-RO" sz="1800" dirty="0" smtClean="0">
                <a:solidFill>
                  <a:schemeClr val="tx1"/>
                </a:solidFill>
                <a:latin typeface="Calibri" pitchFamily="34" charset="0"/>
                <a:cs typeface="Calibri" pitchFamily="34" charset="0"/>
              </a:rPr>
              <a:t>•	studii gimnaziale;</a:t>
            </a:r>
          </a:p>
          <a:p>
            <a:pPr algn="just">
              <a:buNone/>
            </a:pPr>
            <a:r>
              <a:rPr lang="ro-RO" sz="1800" dirty="0" smtClean="0">
                <a:solidFill>
                  <a:schemeClr val="tx1"/>
                </a:solidFill>
                <a:latin typeface="Calibri" pitchFamily="34" charset="0"/>
                <a:cs typeface="Calibri" pitchFamily="34" charset="0"/>
              </a:rPr>
              <a:t>•	studii liceale;</a:t>
            </a:r>
          </a:p>
          <a:p>
            <a:pPr algn="just">
              <a:buNone/>
            </a:pPr>
            <a:r>
              <a:rPr lang="ro-RO" sz="1800" dirty="0" smtClean="0">
                <a:solidFill>
                  <a:schemeClr val="tx1"/>
                </a:solidFill>
                <a:latin typeface="Calibri" pitchFamily="34" charset="0"/>
                <a:cs typeface="Calibri" pitchFamily="34" charset="0"/>
              </a:rPr>
              <a:t>•	studii postliceale;</a:t>
            </a:r>
          </a:p>
          <a:p>
            <a:pPr algn="just">
              <a:buNone/>
            </a:pPr>
            <a:r>
              <a:rPr lang="ro-RO" sz="1800" dirty="0" smtClean="0">
                <a:solidFill>
                  <a:schemeClr val="tx1"/>
                </a:solidFill>
                <a:latin typeface="Calibri" pitchFamily="34" charset="0"/>
                <a:cs typeface="Calibri" pitchFamily="34" charset="0"/>
              </a:rPr>
              <a:t>•	studii universitare;</a:t>
            </a:r>
          </a:p>
          <a:p>
            <a:pPr algn="just">
              <a:buNone/>
            </a:pPr>
            <a:r>
              <a:rPr lang="ro-RO" sz="1800" dirty="0" smtClean="0">
                <a:solidFill>
                  <a:schemeClr val="tx1"/>
                </a:solidFill>
                <a:latin typeface="Calibri" pitchFamily="34" charset="0"/>
                <a:cs typeface="Calibri" pitchFamily="34" charset="0"/>
              </a:rPr>
              <a:t>•	studii postuniversitare – masterat;</a:t>
            </a:r>
          </a:p>
          <a:p>
            <a:pPr algn="just">
              <a:buNone/>
            </a:pPr>
            <a:r>
              <a:rPr lang="ro-RO" sz="1800" dirty="0" smtClean="0">
                <a:solidFill>
                  <a:schemeClr val="tx1"/>
                </a:solidFill>
                <a:latin typeface="Calibri" pitchFamily="34" charset="0"/>
                <a:cs typeface="Calibri" pitchFamily="34" charset="0"/>
              </a:rPr>
              <a:t>•	studii postuniversitare – doctorat, </a:t>
            </a:r>
          </a:p>
          <a:p>
            <a:pPr algn="just">
              <a:buNone/>
            </a:pPr>
            <a:endParaRPr lang="ro-RO"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În cel de-al doilea caz, avem de-a face cu o variabilă </a:t>
            </a:r>
            <a:r>
              <a:rPr lang="ro-RO" sz="1800" b="1" dirty="0" smtClean="0">
                <a:solidFill>
                  <a:schemeClr val="tx1"/>
                </a:solidFill>
                <a:latin typeface="Calibri" pitchFamily="34" charset="0"/>
                <a:cs typeface="Calibri" pitchFamily="34" charset="0"/>
              </a:rPr>
              <a:t>calitativă ordinală, </a:t>
            </a:r>
            <a:r>
              <a:rPr lang="ro-RO" sz="1800" dirty="0" smtClean="0">
                <a:solidFill>
                  <a:schemeClr val="tx1"/>
                </a:solidFill>
                <a:latin typeface="Calibri" pitchFamily="34" charset="0"/>
                <a:cs typeface="Calibri" pitchFamily="34" charset="0"/>
              </a:rPr>
              <a:t>alegerea unei valori superioare corespunzând unui nivel mai înalt al studiilor.</a:t>
            </a: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76200"/>
            <a:ext cx="7886700" cy="914400"/>
          </a:xfrm>
        </p:spPr>
        <p:txBody>
          <a:bodyPr>
            <a:normAutofit/>
          </a:bodyPr>
          <a:lstStyle/>
          <a:p>
            <a:pPr>
              <a:lnSpc>
                <a:spcPct val="80000"/>
              </a:lnSpc>
              <a:defRPr/>
            </a:pPr>
            <a:r>
              <a:rPr lang="en-US" dirty="0" smtClean="0"/>
              <a:t>TLC</a:t>
            </a:r>
          </a:p>
        </p:txBody>
      </p:sp>
      <p:sp>
        <p:nvSpPr>
          <p:cNvPr id="31747" name="Content Placeholder 2"/>
          <p:cNvSpPr>
            <a:spLocks noGrp="1"/>
          </p:cNvSpPr>
          <p:nvPr>
            <p:ph idx="1"/>
          </p:nvPr>
        </p:nvSpPr>
        <p:spPr>
          <a:xfrm>
            <a:off x="226089" y="813917"/>
            <a:ext cx="8636558" cy="5506497"/>
          </a:xfrm>
        </p:spPr>
        <p:txBody>
          <a:bodyPr>
            <a:normAutofit/>
          </a:bodyPr>
          <a:lstStyle/>
          <a:p>
            <a:pPr>
              <a:buFont typeface="Arial" panose="020B0604020202020204" pitchFamily="34" charset="0"/>
              <a:buNone/>
              <a:defRPr/>
            </a:pPr>
            <a:r>
              <a:rPr lang="ro-RO" sz="2400" b="1" dirty="0" smtClean="0">
                <a:latin typeface="Calibri" pitchFamily="34" charset="0"/>
                <a:cs typeface="Calibri" pitchFamily="34" charset="0"/>
              </a:rPr>
              <a:t>Să presupunem că oamenii conduc în medie 12.000 de mile pe an cu o abatere standard de 2.580 de mile pe an</a:t>
            </a:r>
          </a:p>
          <a:p>
            <a:pPr>
              <a:buFont typeface="Arial" panose="020B0604020202020204" pitchFamily="34" charset="0"/>
              <a:buNone/>
              <a:defRPr/>
            </a:pPr>
            <a:r>
              <a:rPr lang="ro-RO" sz="2400" dirty="0" smtClean="0">
                <a:latin typeface="Calibri" pitchFamily="34" charset="0"/>
                <a:cs typeface="Calibri" pitchFamily="34" charset="0"/>
              </a:rPr>
              <a:t>Care este probabilitatea ca un șofer selectat aleator să conducă mai mult de 12 500 de mile?</a:t>
            </a:r>
          </a:p>
          <a:p>
            <a:pPr lvl="1">
              <a:buFont typeface="Arial" panose="020B0604020202020204" pitchFamily="34" charset="0"/>
              <a:buChar char="•"/>
              <a:defRPr/>
            </a:pPr>
            <a:endParaRPr lang="ro-RO" sz="2400" dirty="0" smtClean="0">
              <a:latin typeface="Calibri" pitchFamily="34" charset="0"/>
              <a:cs typeface="Calibri" pitchFamily="34" charset="0"/>
            </a:endParaRPr>
          </a:p>
          <a:p>
            <a:pPr lvl="1">
              <a:buFont typeface="Arial" panose="020B0604020202020204" pitchFamily="34" charset="0"/>
              <a:buChar char="•"/>
              <a:defRPr/>
            </a:pPr>
            <a:endParaRPr lang="ro-RO" sz="2400" dirty="0" smtClean="0">
              <a:latin typeface="Calibri" pitchFamily="34" charset="0"/>
              <a:cs typeface="Calibri" pitchFamily="34" charset="0"/>
            </a:endParaRPr>
          </a:p>
          <a:p>
            <a:pPr>
              <a:buNone/>
              <a:defRPr/>
            </a:pPr>
            <a:endParaRPr lang="en-US" sz="2400" dirty="0" smtClean="0">
              <a:latin typeface="Calibri" pitchFamily="34" charset="0"/>
              <a:cs typeface="Calibri" pitchFamily="34" charset="0"/>
            </a:endParaRPr>
          </a:p>
          <a:p>
            <a:pPr>
              <a:buNone/>
              <a:defRPr/>
            </a:pPr>
            <a:r>
              <a:rPr lang="ro-RO" sz="2400" dirty="0" smtClean="0">
                <a:latin typeface="Calibri" pitchFamily="34" charset="0"/>
                <a:cs typeface="Calibri" pitchFamily="34" charset="0"/>
              </a:rPr>
              <a:t>Care este probabilitatea ca un eșantion selectat aleatoriu de 36 de șoferi să conducă, în medie, peste 12 500 de mile?</a:t>
            </a:r>
          </a:p>
        </p:txBody>
      </p:sp>
      <p:graphicFrame>
        <p:nvGraphicFramePr>
          <p:cNvPr id="10242" name="Object 1"/>
          <p:cNvGraphicFramePr>
            <a:graphicFrameLocks noChangeAspect="1"/>
          </p:cNvGraphicFramePr>
          <p:nvPr/>
        </p:nvGraphicFramePr>
        <p:xfrm>
          <a:off x="1170628" y="2876283"/>
          <a:ext cx="3065462" cy="527050"/>
        </p:xfrm>
        <a:graphic>
          <a:graphicData uri="http://schemas.openxmlformats.org/presentationml/2006/ole">
            <p:oleObj spid="_x0000_s17410" name="Equation" r:id="rId4" imgW="1180588" imgH="203112" progId="">
              <p:embed/>
            </p:oleObj>
          </a:graphicData>
        </a:graphic>
      </p:graphicFrame>
      <p:graphicFrame>
        <p:nvGraphicFramePr>
          <p:cNvPr id="10243" name="Object 2"/>
          <p:cNvGraphicFramePr>
            <a:graphicFrameLocks noChangeAspect="1"/>
          </p:cNvGraphicFramePr>
          <p:nvPr/>
        </p:nvGraphicFramePr>
        <p:xfrm>
          <a:off x="1164022" y="5387173"/>
          <a:ext cx="3065462" cy="527050"/>
        </p:xfrm>
        <a:graphic>
          <a:graphicData uri="http://schemas.openxmlformats.org/presentationml/2006/ole">
            <p:oleObj spid="_x0000_s17411" name="Equation" r:id="rId5" imgW="1180588" imgH="203112" progId="">
              <p:embed/>
            </p:oleObj>
          </a:graphicData>
        </a:graphic>
      </p:graphicFrame>
      <p:sp>
        <p:nvSpPr>
          <p:cNvPr id="10246" name="TextBox 3"/>
          <p:cNvSpPr txBox="1">
            <a:spLocks noChangeArrowheads="1"/>
          </p:cNvSpPr>
          <p:nvPr/>
        </p:nvSpPr>
        <p:spPr bwMode="auto">
          <a:xfrm>
            <a:off x="4988472" y="2810081"/>
            <a:ext cx="3719513" cy="923330"/>
          </a:xfrm>
          <a:prstGeom prst="rect">
            <a:avLst/>
          </a:prstGeom>
          <a:noFill/>
          <a:ln w="9525">
            <a:noFill/>
            <a:miter lim="800000"/>
            <a:headEnd/>
            <a:tailEnd/>
          </a:ln>
        </p:spPr>
        <p:txBody>
          <a:bodyPr>
            <a:spAutoFit/>
          </a:bodyPr>
          <a:lstStyle/>
          <a:p>
            <a:r>
              <a:rPr lang="ro-RO" dirty="0" smtClean="0"/>
              <a:t>Nu se poate răspunde fără a avea informație despre distribuția de populație</a:t>
            </a:r>
            <a:endParaRPr lang="ro-RO" dirty="0"/>
          </a:p>
        </p:txBody>
      </p:sp>
      <p:sp>
        <p:nvSpPr>
          <p:cNvPr id="10247" name="TextBox 8"/>
          <p:cNvSpPr txBox="1">
            <a:spLocks noChangeArrowheads="1"/>
          </p:cNvSpPr>
          <p:nvPr/>
        </p:nvSpPr>
        <p:spPr bwMode="auto">
          <a:xfrm>
            <a:off x="4870868" y="5142194"/>
            <a:ext cx="4114800" cy="646331"/>
          </a:xfrm>
          <a:prstGeom prst="rect">
            <a:avLst/>
          </a:prstGeom>
          <a:noFill/>
          <a:ln w="9525">
            <a:noFill/>
            <a:miter lim="800000"/>
            <a:headEnd/>
            <a:tailEnd/>
          </a:ln>
        </p:spPr>
        <p:txBody>
          <a:bodyPr>
            <a:spAutoFit/>
          </a:bodyPr>
          <a:lstStyle/>
          <a:p>
            <a:pPr eaLnBrk="1" hangingPunct="1"/>
            <a:r>
              <a:rPr lang="ro-RO" dirty="0" smtClean="0"/>
              <a:t>Deoarece eșantionul este suficient de mare(</a:t>
            </a:r>
            <a:r>
              <a:rPr lang="ro-RO" i="1" dirty="0" smtClean="0"/>
              <a:t>n</a:t>
            </a:r>
            <a:r>
              <a:rPr lang="ro-RO" dirty="0" smtClean="0"/>
              <a:t> ≥ 30), putem folosi TLC</a:t>
            </a:r>
            <a:endParaRPr lang="ro-RO" dirty="0"/>
          </a:p>
        </p:txBody>
      </p:sp>
      <p:sp>
        <p:nvSpPr>
          <p:cNvPr id="10" name="Right Arrow 9"/>
          <p:cNvSpPr/>
          <p:nvPr/>
        </p:nvSpPr>
        <p:spPr>
          <a:xfrm>
            <a:off x="4310099" y="2996875"/>
            <a:ext cx="554037" cy="279400"/>
          </a:xfrm>
          <a:prstGeom prst="rightArrow">
            <a:avLst/>
          </a:prstGeom>
          <a:solidFill>
            <a:srgbClr val="00B4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ight Arrow 10"/>
          <p:cNvSpPr/>
          <p:nvPr/>
        </p:nvSpPr>
        <p:spPr>
          <a:xfrm>
            <a:off x="4301725" y="5484551"/>
            <a:ext cx="555625" cy="279400"/>
          </a:xfrm>
          <a:prstGeom prst="rightArrow">
            <a:avLst/>
          </a:prstGeom>
          <a:solidFill>
            <a:srgbClr val="00B4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219202"/>
            <a:ext cx="8229600" cy="4525963"/>
          </a:xfrm>
        </p:spPr>
        <p:txBody>
          <a:bodyPr>
            <a:normAutofit/>
          </a:bodyPr>
          <a:lstStyle/>
          <a:p>
            <a:pPr>
              <a:buNone/>
              <a:defRPr/>
            </a:pPr>
            <a:r>
              <a:rPr lang="ro-RO" sz="2600" dirty="0" smtClean="0">
                <a:latin typeface="Calibri" pitchFamily="34" charset="0"/>
                <a:cs typeface="Calibri" pitchFamily="34" charset="0"/>
              </a:rPr>
              <a:t>Care este probabilitatea ca un eșantion selectat aleatoriu de 36 de șoferi să conducă, în medie, peste 12 500 de mile?</a:t>
            </a:r>
          </a:p>
          <a:p>
            <a:pPr lvl="1">
              <a:buFont typeface="Arial" panose="020B0604020202020204" pitchFamily="34" charset="0"/>
              <a:buChar char="•"/>
              <a:defRPr/>
            </a:pPr>
            <a:endParaRPr lang="en-US" sz="2400" dirty="0"/>
          </a:p>
          <a:p>
            <a:pPr lvl="1">
              <a:buFont typeface="Arial" panose="020B0604020202020204" pitchFamily="34" charset="0"/>
              <a:buChar char="•"/>
              <a:defRPr/>
            </a:pPr>
            <a:endParaRPr lang="en-US" sz="2400" dirty="0" smtClean="0"/>
          </a:p>
          <a:p>
            <a:pPr lvl="1">
              <a:buFont typeface="Arial" panose="020B0604020202020204" pitchFamily="34" charset="0"/>
              <a:buChar char="•"/>
              <a:defRPr/>
            </a:pPr>
            <a:endParaRPr lang="en-US" sz="2400" dirty="0" smtClean="0"/>
          </a:p>
          <a:p>
            <a:pPr>
              <a:buFontTx/>
              <a:buNone/>
              <a:defRPr/>
            </a:pPr>
            <a:endParaRPr lang="en-US" sz="2400" dirty="0" smtClean="0"/>
          </a:p>
        </p:txBody>
      </p:sp>
      <p:graphicFrame>
        <p:nvGraphicFramePr>
          <p:cNvPr id="11266" name="Object 2"/>
          <p:cNvGraphicFramePr>
            <a:graphicFrameLocks noChangeAspect="1"/>
          </p:cNvGraphicFramePr>
          <p:nvPr/>
        </p:nvGraphicFramePr>
        <p:xfrm>
          <a:off x="2765066" y="2631613"/>
          <a:ext cx="3065463" cy="527050"/>
        </p:xfrm>
        <a:graphic>
          <a:graphicData uri="http://schemas.openxmlformats.org/presentationml/2006/ole">
            <p:oleObj spid="_x0000_s18434" name="Equation" r:id="rId3" imgW="1180588" imgH="203112" progId="">
              <p:embed/>
            </p:oleObj>
          </a:graphicData>
        </a:graphic>
      </p:graphicFrame>
      <p:sp>
        <p:nvSpPr>
          <p:cNvPr id="6" name="Rectangle 5"/>
          <p:cNvSpPr/>
          <p:nvPr/>
        </p:nvSpPr>
        <p:spPr>
          <a:xfrm>
            <a:off x="336713" y="1165488"/>
            <a:ext cx="8533470" cy="8542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11268" name="Object 6"/>
          <p:cNvGraphicFramePr>
            <a:graphicFrameLocks noChangeAspect="1"/>
          </p:cNvGraphicFramePr>
          <p:nvPr/>
        </p:nvGraphicFramePr>
        <p:xfrm>
          <a:off x="2778050" y="3789172"/>
          <a:ext cx="2171700" cy="490537"/>
        </p:xfrm>
        <a:graphic>
          <a:graphicData uri="http://schemas.openxmlformats.org/presentationml/2006/ole">
            <p:oleObj spid="_x0000_s18435" name="Equation" r:id="rId4" imgW="1066800" imgH="241300" progId="">
              <p:embed/>
            </p:oleObj>
          </a:graphicData>
        </a:graphic>
      </p:graphicFrame>
      <p:graphicFrame>
        <p:nvGraphicFramePr>
          <p:cNvPr id="11269" name="Object 7"/>
          <p:cNvGraphicFramePr>
            <a:graphicFrameLocks noChangeAspect="1"/>
          </p:cNvGraphicFramePr>
          <p:nvPr/>
        </p:nvGraphicFramePr>
        <p:xfrm>
          <a:off x="2784126" y="4648604"/>
          <a:ext cx="3335338" cy="909637"/>
        </p:xfrm>
        <a:graphic>
          <a:graphicData uri="http://schemas.openxmlformats.org/presentationml/2006/ole">
            <p:oleObj spid="_x0000_s18436" name="Equation" r:id="rId5" imgW="1536700" imgH="419100" progId="">
              <p:embed/>
            </p:oleObj>
          </a:graphicData>
        </a:graphic>
      </p:graphicFrame>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Content Placeholder 2"/>
          <p:cNvSpPr>
            <a:spLocks noGrp="1"/>
          </p:cNvSpPr>
          <p:nvPr>
            <p:ph idx="1"/>
          </p:nvPr>
        </p:nvSpPr>
        <p:spPr>
          <a:xfrm>
            <a:off x="508000" y="1072445"/>
            <a:ext cx="8144933" cy="4968918"/>
          </a:xfrm>
        </p:spPr>
        <p:txBody>
          <a:bodyPr>
            <a:normAutofit/>
          </a:bodyPr>
          <a:lstStyle/>
          <a:p>
            <a:r>
              <a:rPr lang="ro-RO" sz="2400" b="1" dirty="0" smtClean="0">
                <a:solidFill>
                  <a:schemeClr val="tx1"/>
                </a:solidFill>
              </a:rPr>
              <a:t>Scorul</a:t>
            </a:r>
            <a:r>
              <a:rPr lang="ro-RO" sz="2400" dirty="0" smtClean="0">
                <a:solidFill>
                  <a:schemeClr val="tx1"/>
                </a:solidFill>
              </a:rPr>
              <a:t> </a:t>
            </a:r>
            <a:r>
              <a:rPr lang="ro-RO" sz="2400" i="1" dirty="0" smtClean="0">
                <a:solidFill>
                  <a:schemeClr val="tx1"/>
                </a:solidFill>
              </a:rPr>
              <a:t>z</a:t>
            </a:r>
            <a:r>
              <a:rPr lang="ro-RO" sz="2400" dirty="0" smtClean="0">
                <a:solidFill>
                  <a:schemeClr val="tx1"/>
                </a:solidFill>
              </a:rPr>
              <a:t> pentru media eșantionului</a:t>
            </a:r>
          </a:p>
        </p:txBody>
      </p:sp>
      <p:graphicFrame>
        <p:nvGraphicFramePr>
          <p:cNvPr id="12290" name="Object 1"/>
          <p:cNvGraphicFramePr>
            <a:graphicFrameLocks noChangeAspect="1"/>
          </p:cNvGraphicFramePr>
          <p:nvPr/>
        </p:nvGraphicFramePr>
        <p:xfrm>
          <a:off x="3124200" y="2133602"/>
          <a:ext cx="2305050" cy="1216025"/>
        </p:xfrm>
        <a:graphic>
          <a:graphicData uri="http://schemas.openxmlformats.org/presentationml/2006/ole">
            <p:oleObj spid="_x0000_s19458" name="Equation" r:id="rId3" imgW="736600" imgH="431800" progId="">
              <p:embed/>
            </p:oleObj>
          </a:graphicData>
        </a:graphic>
      </p:graphicFrame>
      <p:sp>
        <p:nvSpPr>
          <p:cNvPr id="12294" name="Rectangle 2"/>
          <p:cNvSpPr>
            <a:spLocks noChangeArrowheads="1"/>
          </p:cNvSpPr>
          <p:nvPr/>
        </p:nvSpPr>
        <p:spPr bwMode="auto">
          <a:xfrm>
            <a:off x="1984550" y="3916347"/>
            <a:ext cx="4572000" cy="1457325"/>
          </a:xfrm>
          <a:prstGeom prst="rect">
            <a:avLst/>
          </a:prstGeom>
          <a:noFill/>
          <a:ln w="9525">
            <a:noFill/>
            <a:miter lim="800000"/>
            <a:headEnd/>
            <a:tailEnd/>
          </a:ln>
        </p:spPr>
        <p:txBody>
          <a:bodyPr>
            <a:spAutoFit/>
          </a:bodyPr>
          <a:lstStyle/>
          <a:p>
            <a:pPr eaLnBrk="1" hangingPunct="1"/>
            <a:r>
              <a:rPr lang="ro-RO" dirty="0" smtClean="0"/>
              <a:t>unde</a:t>
            </a:r>
          </a:p>
          <a:p>
            <a:pPr eaLnBrk="1" hangingPunct="1">
              <a:spcBef>
                <a:spcPts val="600"/>
              </a:spcBef>
            </a:pPr>
            <a:r>
              <a:rPr lang="ro-RO" i="1" dirty="0" smtClean="0"/>
              <a:t> 	  </a:t>
            </a:r>
            <a:r>
              <a:rPr lang="ro-RO" dirty="0" smtClean="0"/>
              <a:t>= media eșantionului</a:t>
            </a:r>
          </a:p>
          <a:p>
            <a:pPr eaLnBrk="1" hangingPunct="1">
              <a:spcBef>
                <a:spcPts val="800"/>
              </a:spcBef>
            </a:pPr>
            <a:r>
              <a:rPr lang="ro-RO" i="1" dirty="0" smtClean="0"/>
              <a:t> 	  </a:t>
            </a:r>
            <a:r>
              <a:rPr lang="ro-RO" dirty="0" smtClean="0"/>
              <a:t>=  media mediilor eșantioanelor</a:t>
            </a:r>
          </a:p>
          <a:p>
            <a:pPr eaLnBrk="1" hangingPunct="1">
              <a:spcBef>
                <a:spcPts val="600"/>
              </a:spcBef>
            </a:pPr>
            <a:r>
              <a:rPr lang="ro-RO" i="1" dirty="0" smtClean="0"/>
              <a:t> 	  </a:t>
            </a:r>
            <a:r>
              <a:rPr lang="ro-RO" dirty="0" smtClean="0"/>
              <a:t>= abaterea standard a mediilor</a:t>
            </a:r>
            <a:endParaRPr lang="ro-RO" dirty="0"/>
          </a:p>
        </p:txBody>
      </p:sp>
      <p:graphicFrame>
        <p:nvGraphicFramePr>
          <p:cNvPr id="12291" name="Object 3"/>
          <p:cNvGraphicFramePr>
            <a:graphicFrameLocks noChangeAspect="1"/>
          </p:cNvGraphicFramePr>
          <p:nvPr/>
        </p:nvGraphicFramePr>
        <p:xfrm>
          <a:off x="2128310" y="4233336"/>
          <a:ext cx="403225" cy="1116013"/>
        </p:xfrm>
        <a:graphic>
          <a:graphicData uri="http://schemas.openxmlformats.org/presentationml/2006/ole">
            <p:oleObj spid="_x0000_s19459" name="Equation" r:id="rId4" imgW="215806" imgH="596641" progId="">
              <p:embed/>
            </p:oleObj>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219202"/>
            <a:ext cx="8229600" cy="4525963"/>
          </a:xfrm>
        </p:spPr>
        <p:txBody>
          <a:bodyPr>
            <a:normAutofit/>
          </a:bodyPr>
          <a:lstStyle/>
          <a:p>
            <a:pPr>
              <a:buNone/>
              <a:defRPr/>
            </a:pPr>
            <a:r>
              <a:rPr lang="ro-RO" sz="2600" dirty="0" smtClean="0">
                <a:latin typeface="Calibri" pitchFamily="34" charset="0"/>
                <a:cs typeface="Calibri" pitchFamily="34" charset="0"/>
              </a:rPr>
              <a:t>Care este probabilitatea ca un eșantion selectat aleatoriu de 36 de șoferi să conducă, în medie, peste 12 500 de mile?</a:t>
            </a:r>
          </a:p>
          <a:p>
            <a:pPr marL="57150">
              <a:buFontTx/>
              <a:buNone/>
              <a:defRPr/>
            </a:pPr>
            <a:endParaRPr lang="ro-RO" sz="2400" dirty="0" smtClean="0"/>
          </a:p>
          <a:p>
            <a:pPr marL="57150">
              <a:buFontTx/>
              <a:buNone/>
              <a:defRPr/>
            </a:pPr>
            <a:endParaRPr lang="ro-RO" sz="2400" dirty="0" smtClean="0"/>
          </a:p>
          <a:p>
            <a:pPr marL="457200" lvl="1" indent="0">
              <a:buFontTx/>
              <a:buNone/>
              <a:defRPr/>
            </a:pPr>
            <a:r>
              <a:rPr lang="ro-RO" sz="2400" b="1" dirty="0" smtClean="0">
                <a:solidFill>
                  <a:srgbClr val="00B400"/>
                </a:solidFill>
              </a:rPr>
              <a:t>1.   </a:t>
            </a:r>
            <a:r>
              <a:rPr lang="ro-RO" sz="2400" dirty="0" smtClean="0"/>
              <a:t>Convertim       la un scor z:</a:t>
            </a:r>
          </a:p>
          <a:p>
            <a:pPr lvl="2" indent="0">
              <a:buFontTx/>
              <a:buNone/>
              <a:defRPr/>
            </a:pPr>
            <a:endParaRPr lang="ro-RO" sz="2400" dirty="0" smtClean="0"/>
          </a:p>
          <a:p>
            <a:pPr lvl="2" indent="0">
              <a:buFontTx/>
              <a:buNone/>
              <a:defRPr/>
            </a:pPr>
            <a:endParaRPr lang="ro-RO" sz="2400" dirty="0" smtClean="0"/>
          </a:p>
          <a:p>
            <a:pPr lvl="2" indent="0">
              <a:buFontTx/>
              <a:buNone/>
              <a:defRPr/>
            </a:pPr>
            <a:endParaRPr lang="ro-RO" sz="2400" dirty="0" smtClean="0"/>
          </a:p>
          <a:p>
            <a:pPr marL="1200150" lvl="2" indent="-342900">
              <a:buFont typeface="Arial" panose="020B0604020202020204" pitchFamily="34" charset="0"/>
              <a:buChar char="•"/>
              <a:defRPr/>
            </a:pPr>
            <a:endParaRPr lang="ro-RO" sz="2400" dirty="0" smtClean="0"/>
          </a:p>
          <a:p>
            <a:pPr lvl="1">
              <a:buFont typeface="Arial" panose="020B0604020202020204" pitchFamily="34" charset="0"/>
              <a:buChar char="•"/>
              <a:defRPr/>
            </a:pPr>
            <a:endParaRPr lang="ro-RO" sz="2400" dirty="0" smtClean="0"/>
          </a:p>
          <a:p>
            <a:pPr lvl="1">
              <a:buFont typeface="Arial" panose="020B0604020202020204" pitchFamily="34" charset="0"/>
              <a:buChar char="•"/>
              <a:defRPr/>
            </a:pPr>
            <a:endParaRPr lang="ro-RO" sz="2400" dirty="0" smtClean="0"/>
          </a:p>
          <a:p>
            <a:pPr lvl="1">
              <a:buFont typeface="Arial" panose="020B0604020202020204" pitchFamily="34" charset="0"/>
              <a:buChar char="•"/>
              <a:defRPr/>
            </a:pPr>
            <a:endParaRPr lang="ro-RO" sz="2400" dirty="0" smtClean="0"/>
          </a:p>
          <a:p>
            <a:pPr lvl="1">
              <a:buFont typeface="Arial" panose="020B0604020202020204" pitchFamily="34" charset="0"/>
              <a:buChar char="•"/>
              <a:defRPr/>
            </a:pPr>
            <a:endParaRPr lang="ro-RO" sz="2400" dirty="0" smtClean="0"/>
          </a:p>
          <a:p>
            <a:pPr>
              <a:buFontTx/>
              <a:buNone/>
              <a:defRPr/>
            </a:pPr>
            <a:endParaRPr lang="ro-RO" sz="2400" dirty="0" smtClean="0"/>
          </a:p>
        </p:txBody>
      </p:sp>
      <p:graphicFrame>
        <p:nvGraphicFramePr>
          <p:cNvPr id="13314" name="Object 2"/>
          <p:cNvGraphicFramePr>
            <a:graphicFrameLocks noChangeAspect="1"/>
          </p:cNvGraphicFramePr>
          <p:nvPr/>
        </p:nvGraphicFramePr>
        <p:xfrm>
          <a:off x="2636856" y="2394547"/>
          <a:ext cx="3065463" cy="527050"/>
        </p:xfrm>
        <a:graphic>
          <a:graphicData uri="http://schemas.openxmlformats.org/presentationml/2006/ole">
            <p:oleObj spid="_x0000_s20482" name="Equation" r:id="rId3" imgW="1180588" imgH="203112" progId="">
              <p:embed/>
            </p:oleObj>
          </a:graphicData>
        </a:graphic>
      </p:graphicFrame>
      <p:graphicFrame>
        <p:nvGraphicFramePr>
          <p:cNvPr id="13315" name="Object 4"/>
          <p:cNvGraphicFramePr>
            <a:graphicFrameLocks noChangeAspect="1"/>
          </p:cNvGraphicFramePr>
          <p:nvPr/>
        </p:nvGraphicFramePr>
        <p:xfrm>
          <a:off x="3059832" y="3140968"/>
          <a:ext cx="322263" cy="384175"/>
        </p:xfrm>
        <a:graphic>
          <a:graphicData uri="http://schemas.openxmlformats.org/presentationml/2006/ole">
            <p:oleObj spid="_x0000_s20483" name="Equation" r:id="rId4" imgW="139579" imgH="164957" progId="">
              <p:embed/>
            </p:oleObj>
          </a:graphicData>
        </a:graphic>
      </p:graphicFrame>
      <p:graphicFrame>
        <p:nvGraphicFramePr>
          <p:cNvPr id="13316" name="Object 1"/>
          <p:cNvGraphicFramePr>
            <a:graphicFrameLocks noChangeAspect="1"/>
          </p:cNvGraphicFramePr>
          <p:nvPr/>
        </p:nvGraphicFramePr>
        <p:xfrm>
          <a:off x="1752600" y="4419600"/>
          <a:ext cx="6203950" cy="1004888"/>
        </p:xfrm>
        <a:graphic>
          <a:graphicData uri="http://schemas.openxmlformats.org/presentationml/2006/ole">
            <p:oleObj spid="_x0000_s20484" name="Equation" r:id="rId5" imgW="2400300" imgH="431800" progId="">
              <p:embed/>
            </p:oleObj>
          </a:graphicData>
        </a:graphic>
      </p:graphicFrame>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3"/>
          <p:cNvGraphicFramePr>
            <a:graphicFrameLocks noChangeAspect="1"/>
          </p:cNvGraphicFramePr>
          <p:nvPr/>
        </p:nvGraphicFramePr>
        <p:xfrm>
          <a:off x="1437752" y="1122068"/>
          <a:ext cx="4343400" cy="1681163"/>
        </p:xfrm>
        <a:graphic>
          <a:graphicData uri="http://schemas.openxmlformats.org/presentationml/2006/ole">
            <p:oleObj spid="_x0000_s21506" name="Equation" r:id="rId3" imgW="2032000" imgH="787400" progId="">
              <p:embed/>
            </p:oleObj>
          </a:graphicData>
        </a:graphic>
      </p:graphicFrame>
      <p:sp>
        <p:nvSpPr>
          <p:cNvPr id="26" name="Freeform 25"/>
          <p:cNvSpPr/>
          <p:nvPr/>
        </p:nvSpPr>
        <p:spPr>
          <a:xfrm>
            <a:off x="3592147" y="4663868"/>
            <a:ext cx="698500" cy="358775"/>
          </a:xfrm>
          <a:custGeom>
            <a:avLst/>
            <a:gdLst>
              <a:gd name="connsiteX0" fmla="*/ 7143 w 678656"/>
              <a:gd name="connsiteY0" fmla="*/ 335756 h 346875"/>
              <a:gd name="connsiteX1" fmla="*/ 7143 w 678656"/>
              <a:gd name="connsiteY1" fmla="*/ 335756 h 346875"/>
              <a:gd name="connsiteX2" fmla="*/ 85725 w 678656"/>
              <a:gd name="connsiteY2" fmla="*/ 342900 h 346875"/>
              <a:gd name="connsiteX3" fmla="*/ 385762 w 678656"/>
              <a:gd name="connsiteY3" fmla="*/ 340518 h 346875"/>
              <a:gd name="connsiteX4" fmla="*/ 407193 w 678656"/>
              <a:gd name="connsiteY4" fmla="*/ 338137 h 346875"/>
              <a:gd name="connsiteX5" fmla="*/ 423862 w 678656"/>
              <a:gd name="connsiteY5" fmla="*/ 335756 h 346875"/>
              <a:gd name="connsiteX6" fmla="*/ 461962 w 678656"/>
              <a:gd name="connsiteY6" fmla="*/ 333375 h 346875"/>
              <a:gd name="connsiteX7" fmla="*/ 535781 w 678656"/>
              <a:gd name="connsiteY7" fmla="*/ 335756 h 346875"/>
              <a:gd name="connsiteX8" fmla="*/ 573881 w 678656"/>
              <a:gd name="connsiteY8" fmla="*/ 338137 h 346875"/>
              <a:gd name="connsiteX9" fmla="*/ 678656 w 678656"/>
              <a:gd name="connsiteY9" fmla="*/ 340518 h 346875"/>
              <a:gd name="connsiteX10" fmla="*/ 676275 w 678656"/>
              <a:gd name="connsiteY10" fmla="*/ 333375 h 346875"/>
              <a:gd name="connsiteX11" fmla="*/ 671512 w 678656"/>
              <a:gd name="connsiteY11" fmla="*/ 326231 h 346875"/>
              <a:gd name="connsiteX12" fmla="*/ 669131 w 678656"/>
              <a:gd name="connsiteY12" fmla="*/ 316706 h 346875"/>
              <a:gd name="connsiteX13" fmla="*/ 666750 w 678656"/>
              <a:gd name="connsiteY13" fmla="*/ 261937 h 346875"/>
              <a:gd name="connsiteX14" fmla="*/ 585787 w 678656"/>
              <a:gd name="connsiteY14" fmla="*/ 254793 h 346875"/>
              <a:gd name="connsiteX15" fmla="*/ 561975 w 678656"/>
              <a:gd name="connsiteY15" fmla="*/ 252412 h 346875"/>
              <a:gd name="connsiteX16" fmla="*/ 509587 w 678656"/>
              <a:gd name="connsiteY16" fmla="*/ 242887 h 346875"/>
              <a:gd name="connsiteX17" fmla="*/ 471487 w 678656"/>
              <a:gd name="connsiteY17" fmla="*/ 240506 h 346875"/>
              <a:gd name="connsiteX18" fmla="*/ 464343 w 678656"/>
              <a:gd name="connsiteY18" fmla="*/ 238125 h 346875"/>
              <a:gd name="connsiteX19" fmla="*/ 433387 w 678656"/>
              <a:gd name="connsiteY19" fmla="*/ 233362 h 346875"/>
              <a:gd name="connsiteX20" fmla="*/ 416718 w 678656"/>
              <a:gd name="connsiteY20" fmla="*/ 228600 h 346875"/>
              <a:gd name="connsiteX21" fmla="*/ 392906 w 678656"/>
              <a:gd name="connsiteY21" fmla="*/ 223837 h 346875"/>
              <a:gd name="connsiteX22" fmla="*/ 373856 w 678656"/>
              <a:gd name="connsiteY22" fmla="*/ 219075 h 346875"/>
              <a:gd name="connsiteX23" fmla="*/ 366712 w 678656"/>
              <a:gd name="connsiteY23" fmla="*/ 216693 h 346875"/>
              <a:gd name="connsiteX24" fmla="*/ 345281 w 678656"/>
              <a:gd name="connsiteY24" fmla="*/ 211931 h 346875"/>
              <a:gd name="connsiteX25" fmla="*/ 330993 w 678656"/>
              <a:gd name="connsiteY25" fmla="*/ 207168 h 346875"/>
              <a:gd name="connsiteX26" fmla="*/ 321468 w 678656"/>
              <a:gd name="connsiteY26" fmla="*/ 204787 h 346875"/>
              <a:gd name="connsiteX27" fmla="*/ 307181 w 678656"/>
              <a:gd name="connsiteY27" fmla="*/ 200025 h 346875"/>
              <a:gd name="connsiteX28" fmla="*/ 292893 w 678656"/>
              <a:gd name="connsiteY28" fmla="*/ 197643 h 346875"/>
              <a:gd name="connsiteX29" fmla="*/ 285750 w 678656"/>
              <a:gd name="connsiteY29" fmla="*/ 195262 h 346875"/>
              <a:gd name="connsiteX30" fmla="*/ 273843 w 678656"/>
              <a:gd name="connsiteY30" fmla="*/ 192881 h 346875"/>
              <a:gd name="connsiteX31" fmla="*/ 257175 w 678656"/>
              <a:gd name="connsiteY31" fmla="*/ 183356 h 346875"/>
              <a:gd name="connsiteX32" fmla="*/ 240506 w 678656"/>
              <a:gd name="connsiteY32" fmla="*/ 176212 h 346875"/>
              <a:gd name="connsiteX33" fmla="*/ 226218 w 678656"/>
              <a:gd name="connsiteY33" fmla="*/ 161925 h 346875"/>
              <a:gd name="connsiteX34" fmla="*/ 211931 w 678656"/>
              <a:gd name="connsiteY34" fmla="*/ 150018 h 346875"/>
              <a:gd name="connsiteX35" fmla="*/ 197643 w 678656"/>
              <a:gd name="connsiteY35" fmla="*/ 145256 h 346875"/>
              <a:gd name="connsiteX36" fmla="*/ 176212 w 678656"/>
              <a:gd name="connsiteY36" fmla="*/ 135731 h 346875"/>
              <a:gd name="connsiteX37" fmla="*/ 161925 w 678656"/>
              <a:gd name="connsiteY37" fmla="*/ 130968 h 346875"/>
              <a:gd name="connsiteX38" fmla="*/ 154781 w 678656"/>
              <a:gd name="connsiteY38" fmla="*/ 126206 h 346875"/>
              <a:gd name="connsiteX39" fmla="*/ 138112 w 678656"/>
              <a:gd name="connsiteY39" fmla="*/ 121443 h 346875"/>
              <a:gd name="connsiteX40" fmla="*/ 130968 w 678656"/>
              <a:gd name="connsiteY40" fmla="*/ 116681 h 346875"/>
              <a:gd name="connsiteX41" fmla="*/ 123825 w 678656"/>
              <a:gd name="connsiteY41" fmla="*/ 114300 h 346875"/>
              <a:gd name="connsiteX42" fmla="*/ 111918 w 678656"/>
              <a:gd name="connsiteY42" fmla="*/ 100012 h 346875"/>
              <a:gd name="connsiteX43" fmla="*/ 104775 w 678656"/>
              <a:gd name="connsiteY43" fmla="*/ 92868 h 346875"/>
              <a:gd name="connsiteX44" fmla="*/ 97631 w 678656"/>
              <a:gd name="connsiteY44" fmla="*/ 78581 h 346875"/>
              <a:gd name="connsiteX45" fmla="*/ 83343 w 678656"/>
              <a:gd name="connsiteY45" fmla="*/ 69056 h 346875"/>
              <a:gd name="connsiteX46" fmla="*/ 80962 w 678656"/>
              <a:gd name="connsiteY46" fmla="*/ 61912 h 346875"/>
              <a:gd name="connsiteX47" fmla="*/ 66675 w 678656"/>
              <a:gd name="connsiteY47" fmla="*/ 52387 h 346875"/>
              <a:gd name="connsiteX48" fmla="*/ 54768 w 678656"/>
              <a:gd name="connsiteY48" fmla="*/ 42862 h 346875"/>
              <a:gd name="connsiteX49" fmla="*/ 47625 w 678656"/>
              <a:gd name="connsiteY49" fmla="*/ 35718 h 346875"/>
              <a:gd name="connsiteX50" fmla="*/ 40481 w 678656"/>
              <a:gd name="connsiteY50" fmla="*/ 30956 h 346875"/>
              <a:gd name="connsiteX51" fmla="*/ 23812 w 678656"/>
              <a:gd name="connsiteY51" fmla="*/ 9525 h 346875"/>
              <a:gd name="connsiteX52" fmla="*/ 9525 w 678656"/>
              <a:gd name="connsiteY52" fmla="*/ 0 h 346875"/>
              <a:gd name="connsiteX53" fmla="*/ 2381 w 678656"/>
              <a:gd name="connsiteY53" fmla="*/ 61912 h 346875"/>
              <a:gd name="connsiteX54" fmla="*/ 0 w 678656"/>
              <a:gd name="connsiteY54" fmla="*/ 85725 h 346875"/>
              <a:gd name="connsiteX55" fmla="*/ 4762 w 678656"/>
              <a:gd name="connsiteY55" fmla="*/ 183356 h 346875"/>
              <a:gd name="connsiteX56" fmla="*/ 9525 w 678656"/>
              <a:gd name="connsiteY56" fmla="*/ 235743 h 346875"/>
              <a:gd name="connsiteX57" fmla="*/ 7143 w 678656"/>
              <a:gd name="connsiteY57" fmla="*/ 335756 h 346875"/>
              <a:gd name="connsiteX0" fmla="*/ 11905 w 678656"/>
              <a:gd name="connsiteY0" fmla="*/ 345281 h 345281"/>
              <a:gd name="connsiteX1" fmla="*/ 7143 w 678656"/>
              <a:gd name="connsiteY1" fmla="*/ 335756 h 345281"/>
              <a:gd name="connsiteX2" fmla="*/ 85725 w 678656"/>
              <a:gd name="connsiteY2" fmla="*/ 342900 h 345281"/>
              <a:gd name="connsiteX3" fmla="*/ 385762 w 678656"/>
              <a:gd name="connsiteY3" fmla="*/ 340518 h 345281"/>
              <a:gd name="connsiteX4" fmla="*/ 407193 w 678656"/>
              <a:gd name="connsiteY4" fmla="*/ 338137 h 345281"/>
              <a:gd name="connsiteX5" fmla="*/ 423862 w 678656"/>
              <a:gd name="connsiteY5" fmla="*/ 335756 h 345281"/>
              <a:gd name="connsiteX6" fmla="*/ 461962 w 678656"/>
              <a:gd name="connsiteY6" fmla="*/ 333375 h 345281"/>
              <a:gd name="connsiteX7" fmla="*/ 535781 w 678656"/>
              <a:gd name="connsiteY7" fmla="*/ 335756 h 345281"/>
              <a:gd name="connsiteX8" fmla="*/ 573881 w 678656"/>
              <a:gd name="connsiteY8" fmla="*/ 338137 h 345281"/>
              <a:gd name="connsiteX9" fmla="*/ 678656 w 678656"/>
              <a:gd name="connsiteY9" fmla="*/ 340518 h 345281"/>
              <a:gd name="connsiteX10" fmla="*/ 676275 w 678656"/>
              <a:gd name="connsiteY10" fmla="*/ 333375 h 345281"/>
              <a:gd name="connsiteX11" fmla="*/ 671512 w 678656"/>
              <a:gd name="connsiteY11" fmla="*/ 326231 h 345281"/>
              <a:gd name="connsiteX12" fmla="*/ 669131 w 678656"/>
              <a:gd name="connsiteY12" fmla="*/ 316706 h 345281"/>
              <a:gd name="connsiteX13" fmla="*/ 666750 w 678656"/>
              <a:gd name="connsiteY13" fmla="*/ 261937 h 345281"/>
              <a:gd name="connsiteX14" fmla="*/ 585787 w 678656"/>
              <a:gd name="connsiteY14" fmla="*/ 254793 h 345281"/>
              <a:gd name="connsiteX15" fmla="*/ 561975 w 678656"/>
              <a:gd name="connsiteY15" fmla="*/ 252412 h 345281"/>
              <a:gd name="connsiteX16" fmla="*/ 509587 w 678656"/>
              <a:gd name="connsiteY16" fmla="*/ 242887 h 345281"/>
              <a:gd name="connsiteX17" fmla="*/ 471487 w 678656"/>
              <a:gd name="connsiteY17" fmla="*/ 240506 h 345281"/>
              <a:gd name="connsiteX18" fmla="*/ 464343 w 678656"/>
              <a:gd name="connsiteY18" fmla="*/ 238125 h 345281"/>
              <a:gd name="connsiteX19" fmla="*/ 433387 w 678656"/>
              <a:gd name="connsiteY19" fmla="*/ 233362 h 345281"/>
              <a:gd name="connsiteX20" fmla="*/ 416718 w 678656"/>
              <a:gd name="connsiteY20" fmla="*/ 228600 h 345281"/>
              <a:gd name="connsiteX21" fmla="*/ 392906 w 678656"/>
              <a:gd name="connsiteY21" fmla="*/ 223837 h 345281"/>
              <a:gd name="connsiteX22" fmla="*/ 373856 w 678656"/>
              <a:gd name="connsiteY22" fmla="*/ 219075 h 345281"/>
              <a:gd name="connsiteX23" fmla="*/ 366712 w 678656"/>
              <a:gd name="connsiteY23" fmla="*/ 216693 h 345281"/>
              <a:gd name="connsiteX24" fmla="*/ 345281 w 678656"/>
              <a:gd name="connsiteY24" fmla="*/ 211931 h 345281"/>
              <a:gd name="connsiteX25" fmla="*/ 330993 w 678656"/>
              <a:gd name="connsiteY25" fmla="*/ 207168 h 345281"/>
              <a:gd name="connsiteX26" fmla="*/ 321468 w 678656"/>
              <a:gd name="connsiteY26" fmla="*/ 204787 h 345281"/>
              <a:gd name="connsiteX27" fmla="*/ 307181 w 678656"/>
              <a:gd name="connsiteY27" fmla="*/ 200025 h 345281"/>
              <a:gd name="connsiteX28" fmla="*/ 292893 w 678656"/>
              <a:gd name="connsiteY28" fmla="*/ 197643 h 345281"/>
              <a:gd name="connsiteX29" fmla="*/ 285750 w 678656"/>
              <a:gd name="connsiteY29" fmla="*/ 195262 h 345281"/>
              <a:gd name="connsiteX30" fmla="*/ 273843 w 678656"/>
              <a:gd name="connsiteY30" fmla="*/ 192881 h 345281"/>
              <a:gd name="connsiteX31" fmla="*/ 257175 w 678656"/>
              <a:gd name="connsiteY31" fmla="*/ 183356 h 345281"/>
              <a:gd name="connsiteX32" fmla="*/ 240506 w 678656"/>
              <a:gd name="connsiteY32" fmla="*/ 176212 h 345281"/>
              <a:gd name="connsiteX33" fmla="*/ 226218 w 678656"/>
              <a:gd name="connsiteY33" fmla="*/ 161925 h 345281"/>
              <a:gd name="connsiteX34" fmla="*/ 211931 w 678656"/>
              <a:gd name="connsiteY34" fmla="*/ 150018 h 345281"/>
              <a:gd name="connsiteX35" fmla="*/ 197643 w 678656"/>
              <a:gd name="connsiteY35" fmla="*/ 145256 h 345281"/>
              <a:gd name="connsiteX36" fmla="*/ 176212 w 678656"/>
              <a:gd name="connsiteY36" fmla="*/ 135731 h 345281"/>
              <a:gd name="connsiteX37" fmla="*/ 161925 w 678656"/>
              <a:gd name="connsiteY37" fmla="*/ 130968 h 345281"/>
              <a:gd name="connsiteX38" fmla="*/ 154781 w 678656"/>
              <a:gd name="connsiteY38" fmla="*/ 126206 h 345281"/>
              <a:gd name="connsiteX39" fmla="*/ 138112 w 678656"/>
              <a:gd name="connsiteY39" fmla="*/ 121443 h 345281"/>
              <a:gd name="connsiteX40" fmla="*/ 130968 w 678656"/>
              <a:gd name="connsiteY40" fmla="*/ 116681 h 345281"/>
              <a:gd name="connsiteX41" fmla="*/ 123825 w 678656"/>
              <a:gd name="connsiteY41" fmla="*/ 114300 h 345281"/>
              <a:gd name="connsiteX42" fmla="*/ 111918 w 678656"/>
              <a:gd name="connsiteY42" fmla="*/ 100012 h 345281"/>
              <a:gd name="connsiteX43" fmla="*/ 104775 w 678656"/>
              <a:gd name="connsiteY43" fmla="*/ 92868 h 345281"/>
              <a:gd name="connsiteX44" fmla="*/ 97631 w 678656"/>
              <a:gd name="connsiteY44" fmla="*/ 78581 h 345281"/>
              <a:gd name="connsiteX45" fmla="*/ 83343 w 678656"/>
              <a:gd name="connsiteY45" fmla="*/ 69056 h 345281"/>
              <a:gd name="connsiteX46" fmla="*/ 80962 w 678656"/>
              <a:gd name="connsiteY46" fmla="*/ 61912 h 345281"/>
              <a:gd name="connsiteX47" fmla="*/ 66675 w 678656"/>
              <a:gd name="connsiteY47" fmla="*/ 52387 h 345281"/>
              <a:gd name="connsiteX48" fmla="*/ 54768 w 678656"/>
              <a:gd name="connsiteY48" fmla="*/ 42862 h 345281"/>
              <a:gd name="connsiteX49" fmla="*/ 47625 w 678656"/>
              <a:gd name="connsiteY49" fmla="*/ 35718 h 345281"/>
              <a:gd name="connsiteX50" fmla="*/ 40481 w 678656"/>
              <a:gd name="connsiteY50" fmla="*/ 30956 h 345281"/>
              <a:gd name="connsiteX51" fmla="*/ 23812 w 678656"/>
              <a:gd name="connsiteY51" fmla="*/ 9525 h 345281"/>
              <a:gd name="connsiteX52" fmla="*/ 9525 w 678656"/>
              <a:gd name="connsiteY52" fmla="*/ 0 h 345281"/>
              <a:gd name="connsiteX53" fmla="*/ 2381 w 678656"/>
              <a:gd name="connsiteY53" fmla="*/ 61912 h 345281"/>
              <a:gd name="connsiteX54" fmla="*/ 0 w 678656"/>
              <a:gd name="connsiteY54" fmla="*/ 85725 h 345281"/>
              <a:gd name="connsiteX55" fmla="*/ 4762 w 678656"/>
              <a:gd name="connsiteY55" fmla="*/ 183356 h 345281"/>
              <a:gd name="connsiteX56" fmla="*/ 9525 w 678656"/>
              <a:gd name="connsiteY56" fmla="*/ 235743 h 345281"/>
              <a:gd name="connsiteX57" fmla="*/ 11905 w 678656"/>
              <a:gd name="connsiteY57" fmla="*/ 345281 h 345281"/>
              <a:gd name="connsiteX0" fmla="*/ 9525 w 678656"/>
              <a:gd name="connsiteY0" fmla="*/ 235743 h 346406"/>
              <a:gd name="connsiteX1" fmla="*/ 7143 w 678656"/>
              <a:gd name="connsiteY1" fmla="*/ 335756 h 346406"/>
              <a:gd name="connsiteX2" fmla="*/ 85725 w 678656"/>
              <a:gd name="connsiteY2" fmla="*/ 342900 h 346406"/>
              <a:gd name="connsiteX3" fmla="*/ 385762 w 678656"/>
              <a:gd name="connsiteY3" fmla="*/ 340518 h 346406"/>
              <a:gd name="connsiteX4" fmla="*/ 407193 w 678656"/>
              <a:gd name="connsiteY4" fmla="*/ 338137 h 346406"/>
              <a:gd name="connsiteX5" fmla="*/ 423862 w 678656"/>
              <a:gd name="connsiteY5" fmla="*/ 335756 h 346406"/>
              <a:gd name="connsiteX6" fmla="*/ 461962 w 678656"/>
              <a:gd name="connsiteY6" fmla="*/ 333375 h 346406"/>
              <a:gd name="connsiteX7" fmla="*/ 535781 w 678656"/>
              <a:gd name="connsiteY7" fmla="*/ 335756 h 346406"/>
              <a:gd name="connsiteX8" fmla="*/ 573881 w 678656"/>
              <a:gd name="connsiteY8" fmla="*/ 338137 h 346406"/>
              <a:gd name="connsiteX9" fmla="*/ 678656 w 678656"/>
              <a:gd name="connsiteY9" fmla="*/ 340518 h 346406"/>
              <a:gd name="connsiteX10" fmla="*/ 676275 w 678656"/>
              <a:gd name="connsiteY10" fmla="*/ 333375 h 346406"/>
              <a:gd name="connsiteX11" fmla="*/ 671512 w 678656"/>
              <a:gd name="connsiteY11" fmla="*/ 326231 h 346406"/>
              <a:gd name="connsiteX12" fmla="*/ 669131 w 678656"/>
              <a:gd name="connsiteY12" fmla="*/ 316706 h 346406"/>
              <a:gd name="connsiteX13" fmla="*/ 666750 w 678656"/>
              <a:gd name="connsiteY13" fmla="*/ 261937 h 346406"/>
              <a:gd name="connsiteX14" fmla="*/ 585787 w 678656"/>
              <a:gd name="connsiteY14" fmla="*/ 254793 h 346406"/>
              <a:gd name="connsiteX15" fmla="*/ 561975 w 678656"/>
              <a:gd name="connsiteY15" fmla="*/ 252412 h 346406"/>
              <a:gd name="connsiteX16" fmla="*/ 509587 w 678656"/>
              <a:gd name="connsiteY16" fmla="*/ 242887 h 346406"/>
              <a:gd name="connsiteX17" fmla="*/ 471487 w 678656"/>
              <a:gd name="connsiteY17" fmla="*/ 240506 h 346406"/>
              <a:gd name="connsiteX18" fmla="*/ 464343 w 678656"/>
              <a:gd name="connsiteY18" fmla="*/ 238125 h 346406"/>
              <a:gd name="connsiteX19" fmla="*/ 433387 w 678656"/>
              <a:gd name="connsiteY19" fmla="*/ 233362 h 346406"/>
              <a:gd name="connsiteX20" fmla="*/ 416718 w 678656"/>
              <a:gd name="connsiteY20" fmla="*/ 228600 h 346406"/>
              <a:gd name="connsiteX21" fmla="*/ 392906 w 678656"/>
              <a:gd name="connsiteY21" fmla="*/ 223837 h 346406"/>
              <a:gd name="connsiteX22" fmla="*/ 373856 w 678656"/>
              <a:gd name="connsiteY22" fmla="*/ 219075 h 346406"/>
              <a:gd name="connsiteX23" fmla="*/ 366712 w 678656"/>
              <a:gd name="connsiteY23" fmla="*/ 216693 h 346406"/>
              <a:gd name="connsiteX24" fmla="*/ 345281 w 678656"/>
              <a:gd name="connsiteY24" fmla="*/ 211931 h 346406"/>
              <a:gd name="connsiteX25" fmla="*/ 330993 w 678656"/>
              <a:gd name="connsiteY25" fmla="*/ 207168 h 346406"/>
              <a:gd name="connsiteX26" fmla="*/ 321468 w 678656"/>
              <a:gd name="connsiteY26" fmla="*/ 204787 h 346406"/>
              <a:gd name="connsiteX27" fmla="*/ 307181 w 678656"/>
              <a:gd name="connsiteY27" fmla="*/ 200025 h 346406"/>
              <a:gd name="connsiteX28" fmla="*/ 292893 w 678656"/>
              <a:gd name="connsiteY28" fmla="*/ 197643 h 346406"/>
              <a:gd name="connsiteX29" fmla="*/ 285750 w 678656"/>
              <a:gd name="connsiteY29" fmla="*/ 195262 h 346406"/>
              <a:gd name="connsiteX30" fmla="*/ 273843 w 678656"/>
              <a:gd name="connsiteY30" fmla="*/ 192881 h 346406"/>
              <a:gd name="connsiteX31" fmla="*/ 257175 w 678656"/>
              <a:gd name="connsiteY31" fmla="*/ 183356 h 346406"/>
              <a:gd name="connsiteX32" fmla="*/ 240506 w 678656"/>
              <a:gd name="connsiteY32" fmla="*/ 176212 h 346406"/>
              <a:gd name="connsiteX33" fmla="*/ 226218 w 678656"/>
              <a:gd name="connsiteY33" fmla="*/ 161925 h 346406"/>
              <a:gd name="connsiteX34" fmla="*/ 211931 w 678656"/>
              <a:gd name="connsiteY34" fmla="*/ 150018 h 346406"/>
              <a:gd name="connsiteX35" fmla="*/ 197643 w 678656"/>
              <a:gd name="connsiteY35" fmla="*/ 145256 h 346406"/>
              <a:gd name="connsiteX36" fmla="*/ 176212 w 678656"/>
              <a:gd name="connsiteY36" fmla="*/ 135731 h 346406"/>
              <a:gd name="connsiteX37" fmla="*/ 161925 w 678656"/>
              <a:gd name="connsiteY37" fmla="*/ 130968 h 346406"/>
              <a:gd name="connsiteX38" fmla="*/ 154781 w 678656"/>
              <a:gd name="connsiteY38" fmla="*/ 126206 h 346406"/>
              <a:gd name="connsiteX39" fmla="*/ 138112 w 678656"/>
              <a:gd name="connsiteY39" fmla="*/ 121443 h 346406"/>
              <a:gd name="connsiteX40" fmla="*/ 130968 w 678656"/>
              <a:gd name="connsiteY40" fmla="*/ 116681 h 346406"/>
              <a:gd name="connsiteX41" fmla="*/ 123825 w 678656"/>
              <a:gd name="connsiteY41" fmla="*/ 114300 h 346406"/>
              <a:gd name="connsiteX42" fmla="*/ 111918 w 678656"/>
              <a:gd name="connsiteY42" fmla="*/ 100012 h 346406"/>
              <a:gd name="connsiteX43" fmla="*/ 104775 w 678656"/>
              <a:gd name="connsiteY43" fmla="*/ 92868 h 346406"/>
              <a:gd name="connsiteX44" fmla="*/ 97631 w 678656"/>
              <a:gd name="connsiteY44" fmla="*/ 78581 h 346406"/>
              <a:gd name="connsiteX45" fmla="*/ 83343 w 678656"/>
              <a:gd name="connsiteY45" fmla="*/ 69056 h 346406"/>
              <a:gd name="connsiteX46" fmla="*/ 80962 w 678656"/>
              <a:gd name="connsiteY46" fmla="*/ 61912 h 346406"/>
              <a:gd name="connsiteX47" fmla="*/ 66675 w 678656"/>
              <a:gd name="connsiteY47" fmla="*/ 52387 h 346406"/>
              <a:gd name="connsiteX48" fmla="*/ 54768 w 678656"/>
              <a:gd name="connsiteY48" fmla="*/ 42862 h 346406"/>
              <a:gd name="connsiteX49" fmla="*/ 47625 w 678656"/>
              <a:gd name="connsiteY49" fmla="*/ 35718 h 346406"/>
              <a:gd name="connsiteX50" fmla="*/ 40481 w 678656"/>
              <a:gd name="connsiteY50" fmla="*/ 30956 h 346406"/>
              <a:gd name="connsiteX51" fmla="*/ 23812 w 678656"/>
              <a:gd name="connsiteY51" fmla="*/ 9525 h 346406"/>
              <a:gd name="connsiteX52" fmla="*/ 9525 w 678656"/>
              <a:gd name="connsiteY52" fmla="*/ 0 h 346406"/>
              <a:gd name="connsiteX53" fmla="*/ 2381 w 678656"/>
              <a:gd name="connsiteY53" fmla="*/ 61912 h 346406"/>
              <a:gd name="connsiteX54" fmla="*/ 0 w 678656"/>
              <a:gd name="connsiteY54" fmla="*/ 85725 h 346406"/>
              <a:gd name="connsiteX55" fmla="*/ 4762 w 678656"/>
              <a:gd name="connsiteY55" fmla="*/ 183356 h 346406"/>
              <a:gd name="connsiteX56" fmla="*/ 9525 w 678656"/>
              <a:gd name="connsiteY56" fmla="*/ 235743 h 346406"/>
              <a:gd name="connsiteX0" fmla="*/ 9525 w 678656"/>
              <a:gd name="connsiteY0" fmla="*/ 235743 h 348060"/>
              <a:gd name="connsiteX1" fmla="*/ 7143 w 678656"/>
              <a:gd name="connsiteY1" fmla="*/ 335756 h 348060"/>
              <a:gd name="connsiteX2" fmla="*/ 85725 w 678656"/>
              <a:gd name="connsiteY2" fmla="*/ 342900 h 348060"/>
              <a:gd name="connsiteX3" fmla="*/ 385762 w 678656"/>
              <a:gd name="connsiteY3" fmla="*/ 340518 h 348060"/>
              <a:gd name="connsiteX4" fmla="*/ 407193 w 678656"/>
              <a:gd name="connsiteY4" fmla="*/ 338137 h 348060"/>
              <a:gd name="connsiteX5" fmla="*/ 423862 w 678656"/>
              <a:gd name="connsiteY5" fmla="*/ 335756 h 348060"/>
              <a:gd name="connsiteX6" fmla="*/ 461962 w 678656"/>
              <a:gd name="connsiteY6" fmla="*/ 333375 h 348060"/>
              <a:gd name="connsiteX7" fmla="*/ 535781 w 678656"/>
              <a:gd name="connsiteY7" fmla="*/ 335756 h 348060"/>
              <a:gd name="connsiteX8" fmla="*/ 573881 w 678656"/>
              <a:gd name="connsiteY8" fmla="*/ 338137 h 348060"/>
              <a:gd name="connsiteX9" fmla="*/ 678656 w 678656"/>
              <a:gd name="connsiteY9" fmla="*/ 340518 h 348060"/>
              <a:gd name="connsiteX10" fmla="*/ 676275 w 678656"/>
              <a:gd name="connsiteY10" fmla="*/ 333375 h 348060"/>
              <a:gd name="connsiteX11" fmla="*/ 671512 w 678656"/>
              <a:gd name="connsiteY11" fmla="*/ 326231 h 348060"/>
              <a:gd name="connsiteX12" fmla="*/ 669131 w 678656"/>
              <a:gd name="connsiteY12" fmla="*/ 316706 h 348060"/>
              <a:gd name="connsiteX13" fmla="*/ 666750 w 678656"/>
              <a:gd name="connsiteY13" fmla="*/ 261937 h 348060"/>
              <a:gd name="connsiteX14" fmla="*/ 585787 w 678656"/>
              <a:gd name="connsiteY14" fmla="*/ 254793 h 348060"/>
              <a:gd name="connsiteX15" fmla="*/ 561975 w 678656"/>
              <a:gd name="connsiteY15" fmla="*/ 252412 h 348060"/>
              <a:gd name="connsiteX16" fmla="*/ 509587 w 678656"/>
              <a:gd name="connsiteY16" fmla="*/ 242887 h 348060"/>
              <a:gd name="connsiteX17" fmla="*/ 471487 w 678656"/>
              <a:gd name="connsiteY17" fmla="*/ 240506 h 348060"/>
              <a:gd name="connsiteX18" fmla="*/ 464343 w 678656"/>
              <a:gd name="connsiteY18" fmla="*/ 238125 h 348060"/>
              <a:gd name="connsiteX19" fmla="*/ 433387 w 678656"/>
              <a:gd name="connsiteY19" fmla="*/ 233362 h 348060"/>
              <a:gd name="connsiteX20" fmla="*/ 416718 w 678656"/>
              <a:gd name="connsiteY20" fmla="*/ 228600 h 348060"/>
              <a:gd name="connsiteX21" fmla="*/ 392906 w 678656"/>
              <a:gd name="connsiteY21" fmla="*/ 223837 h 348060"/>
              <a:gd name="connsiteX22" fmla="*/ 373856 w 678656"/>
              <a:gd name="connsiteY22" fmla="*/ 219075 h 348060"/>
              <a:gd name="connsiteX23" fmla="*/ 366712 w 678656"/>
              <a:gd name="connsiteY23" fmla="*/ 216693 h 348060"/>
              <a:gd name="connsiteX24" fmla="*/ 345281 w 678656"/>
              <a:gd name="connsiteY24" fmla="*/ 211931 h 348060"/>
              <a:gd name="connsiteX25" fmla="*/ 330993 w 678656"/>
              <a:gd name="connsiteY25" fmla="*/ 207168 h 348060"/>
              <a:gd name="connsiteX26" fmla="*/ 321468 w 678656"/>
              <a:gd name="connsiteY26" fmla="*/ 204787 h 348060"/>
              <a:gd name="connsiteX27" fmla="*/ 307181 w 678656"/>
              <a:gd name="connsiteY27" fmla="*/ 200025 h 348060"/>
              <a:gd name="connsiteX28" fmla="*/ 292893 w 678656"/>
              <a:gd name="connsiteY28" fmla="*/ 197643 h 348060"/>
              <a:gd name="connsiteX29" fmla="*/ 285750 w 678656"/>
              <a:gd name="connsiteY29" fmla="*/ 195262 h 348060"/>
              <a:gd name="connsiteX30" fmla="*/ 273843 w 678656"/>
              <a:gd name="connsiteY30" fmla="*/ 192881 h 348060"/>
              <a:gd name="connsiteX31" fmla="*/ 257175 w 678656"/>
              <a:gd name="connsiteY31" fmla="*/ 183356 h 348060"/>
              <a:gd name="connsiteX32" fmla="*/ 240506 w 678656"/>
              <a:gd name="connsiteY32" fmla="*/ 176212 h 348060"/>
              <a:gd name="connsiteX33" fmla="*/ 226218 w 678656"/>
              <a:gd name="connsiteY33" fmla="*/ 161925 h 348060"/>
              <a:gd name="connsiteX34" fmla="*/ 211931 w 678656"/>
              <a:gd name="connsiteY34" fmla="*/ 150018 h 348060"/>
              <a:gd name="connsiteX35" fmla="*/ 197643 w 678656"/>
              <a:gd name="connsiteY35" fmla="*/ 145256 h 348060"/>
              <a:gd name="connsiteX36" fmla="*/ 176212 w 678656"/>
              <a:gd name="connsiteY36" fmla="*/ 135731 h 348060"/>
              <a:gd name="connsiteX37" fmla="*/ 161925 w 678656"/>
              <a:gd name="connsiteY37" fmla="*/ 130968 h 348060"/>
              <a:gd name="connsiteX38" fmla="*/ 154781 w 678656"/>
              <a:gd name="connsiteY38" fmla="*/ 126206 h 348060"/>
              <a:gd name="connsiteX39" fmla="*/ 138112 w 678656"/>
              <a:gd name="connsiteY39" fmla="*/ 121443 h 348060"/>
              <a:gd name="connsiteX40" fmla="*/ 130968 w 678656"/>
              <a:gd name="connsiteY40" fmla="*/ 116681 h 348060"/>
              <a:gd name="connsiteX41" fmla="*/ 123825 w 678656"/>
              <a:gd name="connsiteY41" fmla="*/ 114300 h 348060"/>
              <a:gd name="connsiteX42" fmla="*/ 111918 w 678656"/>
              <a:gd name="connsiteY42" fmla="*/ 100012 h 348060"/>
              <a:gd name="connsiteX43" fmla="*/ 104775 w 678656"/>
              <a:gd name="connsiteY43" fmla="*/ 92868 h 348060"/>
              <a:gd name="connsiteX44" fmla="*/ 97631 w 678656"/>
              <a:gd name="connsiteY44" fmla="*/ 78581 h 348060"/>
              <a:gd name="connsiteX45" fmla="*/ 83343 w 678656"/>
              <a:gd name="connsiteY45" fmla="*/ 69056 h 348060"/>
              <a:gd name="connsiteX46" fmla="*/ 80962 w 678656"/>
              <a:gd name="connsiteY46" fmla="*/ 61912 h 348060"/>
              <a:gd name="connsiteX47" fmla="*/ 66675 w 678656"/>
              <a:gd name="connsiteY47" fmla="*/ 52387 h 348060"/>
              <a:gd name="connsiteX48" fmla="*/ 54768 w 678656"/>
              <a:gd name="connsiteY48" fmla="*/ 42862 h 348060"/>
              <a:gd name="connsiteX49" fmla="*/ 47625 w 678656"/>
              <a:gd name="connsiteY49" fmla="*/ 35718 h 348060"/>
              <a:gd name="connsiteX50" fmla="*/ 40481 w 678656"/>
              <a:gd name="connsiteY50" fmla="*/ 30956 h 348060"/>
              <a:gd name="connsiteX51" fmla="*/ 23812 w 678656"/>
              <a:gd name="connsiteY51" fmla="*/ 9525 h 348060"/>
              <a:gd name="connsiteX52" fmla="*/ 9525 w 678656"/>
              <a:gd name="connsiteY52" fmla="*/ 0 h 348060"/>
              <a:gd name="connsiteX53" fmla="*/ 2381 w 678656"/>
              <a:gd name="connsiteY53" fmla="*/ 61912 h 348060"/>
              <a:gd name="connsiteX54" fmla="*/ 0 w 678656"/>
              <a:gd name="connsiteY54" fmla="*/ 85725 h 348060"/>
              <a:gd name="connsiteX55" fmla="*/ 4762 w 678656"/>
              <a:gd name="connsiteY55" fmla="*/ 183356 h 348060"/>
              <a:gd name="connsiteX56" fmla="*/ 9525 w 678656"/>
              <a:gd name="connsiteY56" fmla="*/ 235743 h 348060"/>
              <a:gd name="connsiteX0" fmla="*/ 18040 w 687171"/>
              <a:gd name="connsiteY0" fmla="*/ 235743 h 342950"/>
              <a:gd name="connsiteX1" fmla="*/ 15658 w 687171"/>
              <a:gd name="connsiteY1" fmla="*/ 335756 h 342950"/>
              <a:gd name="connsiteX2" fmla="*/ 94240 w 687171"/>
              <a:gd name="connsiteY2" fmla="*/ 342900 h 342950"/>
              <a:gd name="connsiteX3" fmla="*/ 394277 w 687171"/>
              <a:gd name="connsiteY3" fmla="*/ 340518 h 342950"/>
              <a:gd name="connsiteX4" fmla="*/ 415708 w 687171"/>
              <a:gd name="connsiteY4" fmla="*/ 338137 h 342950"/>
              <a:gd name="connsiteX5" fmla="*/ 432377 w 687171"/>
              <a:gd name="connsiteY5" fmla="*/ 335756 h 342950"/>
              <a:gd name="connsiteX6" fmla="*/ 470477 w 687171"/>
              <a:gd name="connsiteY6" fmla="*/ 333375 h 342950"/>
              <a:gd name="connsiteX7" fmla="*/ 544296 w 687171"/>
              <a:gd name="connsiteY7" fmla="*/ 335756 h 342950"/>
              <a:gd name="connsiteX8" fmla="*/ 582396 w 687171"/>
              <a:gd name="connsiteY8" fmla="*/ 338137 h 342950"/>
              <a:gd name="connsiteX9" fmla="*/ 687171 w 687171"/>
              <a:gd name="connsiteY9" fmla="*/ 340518 h 342950"/>
              <a:gd name="connsiteX10" fmla="*/ 684790 w 687171"/>
              <a:gd name="connsiteY10" fmla="*/ 333375 h 342950"/>
              <a:gd name="connsiteX11" fmla="*/ 680027 w 687171"/>
              <a:gd name="connsiteY11" fmla="*/ 326231 h 342950"/>
              <a:gd name="connsiteX12" fmla="*/ 677646 w 687171"/>
              <a:gd name="connsiteY12" fmla="*/ 316706 h 342950"/>
              <a:gd name="connsiteX13" fmla="*/ 675265 w 687171"/>
              <a:gd name="connsiteY13" fmla="*/ 261937 h 342950"/>
              <a:gd name="connsiteX14" fmla="*/ 594302 w 687171"/>
              <a:gd name="connsiteY14" fmla="*/ 254793 h 342950"/>
              <a:gd name="connsiteX15" fmla="*/ 570490 w 687171"/>
              <a:gd name="connsiteY15" fmla="*/ 252412 h 342950"/>
              <a:gd name="connsiteX16" fmla="*/ 518102 w 687171"/>
              <a:gd name="connsiteY16" fmla="*/ 242887 h 342950"/>
              <a:gd name="connsiteX17" fmla="*/ 480002 w 687171"/>
              <a:gd name="connsiteY17" fmla="*/ 240506 h 342950"/>
              <a:gd name="connsiteX18" fmla="*/ 472858 w 687171"/>
              <a:gd name="connsiteY18" fmla="*/ 238125 h 342950"/>
              <a:gd name="connsiteX19" fmla="*/ 441902 w 687171"/>
              <a:gd name="connsiteY19" fmla="*/ 233362 h 342950"/>
              <a:gd name="connsiteX20" fmla="*/ 425233 w 687171"/>
              <a:gd name="connsiteY20" fmla="*/ 228600 h 342950"/>
              <a:gd name="connsiteX21" fmla="*/ 401421 w 687171"/>
              <a:gd name="connsiteY21" fmla="*/ 223837 h 342950"/>
              <a:gd name="connsiteX22" fmla="*/ 382371 w 687171"/>
              <a:gd name="connsiteY22" fmla="*/ 219075 h 342950"/>
              <a:gd name="connsiteX23" fmla="*/ 375227 w 687171"/>
              <a:gd name="connsiteY23" fmla="*/ 216693 h 342950"/>
              <a:gd name="connsiteX24" fmla="*/ 353796 w 687171"/>
              <a:gd name="connsiteY24" fmla="*/ 211931 h 342950"/>
              <a:gd name="connsiteX25" fmla="*/ 339508 w 687171"/>
              <a:gd name="connsiteY25" fmla="*/ 207168 h 342950"/>
              <a:gd name="connsiteX26" fmla="*/ 329983 w 687171"/>
              <a:gd name="connsiteY26" fmla="*/ 204787 h 342950"/>
              <a:gd name="connsiteX27" fmla="*/ 315696 w 687171"/>
              <a:gd name="connsiteY27" fmla="*/ 200025 h 342950"/>
              <a:gd name="connsiteX28" fmla="*/ 301408 w 687171"/>
              <a:gd name="connsiteY28" fmla="*/ 197643 h 342950"/>
              <a:gd name="connsiteX29" fmla="*/ 294265 w 687171"/>
              <a:gd name="connsiteY29" fmla="*/ 195262 h 342950"/>
              <a:gd name="connsiteX30" fmla="*/ 282358 w 687171"/>
              <a:gd name="connsiteY30" fmla="*/ 192881 h 342950"/>
              <a:gd name="connsiteX31" fmla="*/ 265690 w 687171"/>
              <a:gd name="connsiteY31" fmla="*/ 183356 h 342950"/>
              <a:gd name="connsiteX32" fmla="*/ 249021 w 687171"/>
              <a:gd name="connsiteY32" fmla="*/ 176212 h 342950"/>
              <a:gd name="connsiteX33" fmla="*/ 234733 w 687171"/>
              <a:gd name="connsiteY33" fmla="*/ 161925 h 342950"/>
              <a:gd name="connsiteX34" fmla="*/ 220446 w 687171"/>
              <a:gd name="connsiteY34" fmla="*/ 150018 h 342950"/>
              <a:gd name="connsiteX35" fmla="*/ 206158 w 687171"/>
              <a:gd name="connsiteY35" fmla="*/ 145256 h 342950"/>
              <a:gd name="connsiteX36" fmla="*/ 184727 w 687171"/>
              <a:gd name="connsiteY36" fmla="*/ 135731 h 342950"/>
              <a:gd name="connsiteX37" fmla="*/ 170440 w 687171"/>
              <a:gd name="connsiteY37" fmla="*/ 130968 h 342950"/>
              <a:gd name="connsiteX38" fmla="*/ 163296 w 687171"/>
              <a:gd name="connsiteY38" fmla="*/ 126206 h 342950"/>
              <a:gd name="connsiteX39" fmla="*/ 146627 w 687171"/>
              <a:gd name="connsiteY39" fmla="*/ 121443 h 342950"/>
              <a:gd name="connsiteX40" fmla="*/ 139483 w 687171"/>
              <a:gd name="connsiteY40" fmla="*/ 116681 h 342950"/>
              <a:gd name="connsiteX41" fmla="*/ 132340 w 687171"/>
              <a:gd name="connsiteY41" fmla="*/ 114300 h 342950"/>
              <a:gd name="connsiteX42" fmla="*/ 120433 w 687171"/>
              <a:gd name="connsiteY42" fmla="*/ 100012 h 342950"/>
              <a:gd name="connsiteX43" fmla="*/ 113290 w 687171"/>
              <a:gd name="connsiteY43" fmla="*/ 92868 h 342950"/>
              <a:gd name="connsiteX44" fmla="*/ 106146 w 687171"/>
              <a:gd name="connsiteY44" fmla="*/ 78581 h 342950"/>
              <a:gd name="connsiteX45" fmla="*/ 91858 w 687171"/>
              <a:gd name="connsiteY45" fmla="*/ 69056 h 342950"/>
              <a:gd name="connsiteX46" fmla="*/ 89477 w 687171"/>
              <a:gd name="connsiteY46" fmla="*/ 61912 h 342950"/>
              <a:gd name="connsiteX47" fmla="*/ 75190 w 687171"/>
              <a:gd name="connsiteY47" fmla="*/ 52387 h 342950"/>
              <a:gd name="connsiteX48" fmla="*/ 63283 w 687171"/>
              <a:gd name="connsiteY48" fmla="*/ 42862 h 342950"/>
              <a:gd name="connsiteX49" fmla="*/ 56140 w 687171"/>
              <a:gd name="connsiteY49" fmla="*/ 35718 h 342950"/>
              <a:gd name="connsiteX50" fmla="*/ 48996 w 687171"/>
              <a:gd name="connsiteY50" fmla="*/ 30956 h 342950"/>
              <a:gd name="connsiteX51" fmla="*/ 32327 w 687171"/>
              <a:gd name="connsiteY51" fmla="*/ 9525 h 342950"/>
              <a:gd name="connsiteX52" fmla="*/ 18040 w 687171"/>
              <a:gd name="connsiteY52" fmla="*/ 0 h 342950"/>
              <a:gd name="connsiteX53" fmla="*/ 10896 w 687171"/>
              <a:gd name="connsiteY53" fmla="*/ 61912 h 342950"/>
              <a:gd name="connsiteX54" fmla="*/ 8515 w 687171"/>
              <a:gd name="connsiteY54" fmla="*/ 85725 h 342950"/>
              <a:gd name="connsiteX55" fmla="*/ 13277 w 687171"/>
              <a:gd name="connsiteY55" fmla="*/ 183356 h 342950"/>
              <a:gd name="connsiteX56" fmla="*/ 18040 w 687171"/>
              <a:gd name="connsiteY56" fmla="*/ 235743 h 342950"/>
              <a:gd name="connsiteX0" fmla="*/ 9525 w 678656"/>
              <a:gd name="connsiteY0" fmla="*/ 235743 h 358426"/>
              <a:gd name="connsiteX1" fmla="*/ 7143 w 678656"/>
              <a:gd name="connsiteY1" fmla="*/ 335756 h 358426"/>
              <a:gd name="connsiteX2" fmla="*/ 85725 w 678656"/>
              <a:gd name="connsiteY2" fmla="*/ 342900 h 358426"/>
              <a:gd name="connsiteX3" fmla="*/ 385762 w 678656"/>
              <a:gd name="connsiteY3" fmla="*/ 340518 h 358426"/>
              <a:gd name="connsiteX4" fmla="*/ 407193 w 678656"/>
              <a:gd name="connsiteY4" fmla="*/ 338137 h 358426"/>
              <a:gd name="connsiteX5" fmla="*/ 423862 w 678656"/>
              <a:gd name="connsiteY5" fmla="*/ 335756 h 358426"/>
              <a:gd name="connsiteX6" fmla="*/ 461962 w 678656"/>
              <a:gd name="connsiteY6" fmla="*/ 333375 h 358426"/>
              <a:gd name="connsiteX7" fmla="*/ 535781 w 678656"/>
              <a:gd name="connsiteY7" fmla="*/ 335756 h 358426"/>
              <a:gd name="connsiteX8" fmla="*/ 573881 w 678656"/>
              <a:gd name="connsiteY8" fmla="*/ 338137 h 358426"/>
              <a:gd name="connsiteX9" fmla="*/ 678656 w 678656"/>
              <a:gd name="connsiteY9" fmla="*/ 340518 h 358426"/>
              <a:gd name="connsiteX10" fmla="*/ 676275 w 678656"/>
              <a:gd name="connsiteY10" fmla="*/ 333375 h 358426"/>
              <a:gd name="connsiteX11" fmla="*/ 671512 w 678656"/>
              <a:gd name="connsiteY11" fmla="*/ 326231 h 358426"/>
              <a:gd name="connsiteX12" fmla="*/ 669131 w 678656"/>
              <a:gd name="connsiteY12" fmla="*/ 316706 h 358426"/>
              <a:gd name="connsiteX13" fmla="*/ 666750 w 678656"/>
              <a:gd name="connsiteY13" fmla="*/ 261937 h 358426"/>
              <a:gd name="connsiteX14" fmla="*/ 585787 w 678656"/>
              <a:gd name="connsiteY14" fmla="*/ 254793 h 358426"/>
              <a:gd name="connsiteX15" fmla="*/ 561975 w 678656"/>
              <a:gd name="connsiteY15" fmla="*/ 252412 h 358426"/>
              <a:gd name="connsiteX16" fmla="*/ 509587 w 678656"/>
              <a:gd name="connsiteY16" fmla="*/ 242887 h 358426"/>
              <a:gd name="connsiteX17" fmla="*/ 471487 w 678656"/>
              <a:gd name="connsiteY17" fmla="*/ 240506 h 358426"/>
              <a:gd name="connsiteX18" fmla="*/ 464343 w 678656"/>
              <a:gd name="connsiteY18" fmla="*/ 238125 h 358426"/>
              <a:gd name="connsiteX19" fmla="*/ 433387 w 678656"/>
              <a:gd name="connsiteY19" fmla="*/ 233362 h 358426"/>
              <a:gd name="connsiteX20" fmla="*/ 416718 w 678656"/>
              <a:gd name="connsiteY20" fmla="*/ 228600 h 358426"/>
              <a:gd name="connsiteX21" fmla="*/ 392906 w 678656"/>
              <a:gd name="connsiteY21" fmla="*/ 223837 h 358426"/>
              <a:gd name="connsiteX22" fmla="*/ 373856 w 678656"/>
              <a:gd name="connsiteY22" fmla="*/ 219075 h 358426"/>
              <a:gd name="connsiteX23" fmla="*/ 366712 w 678656"/>
              <a:gd name="connsiteY23" fmla="*/ 216693 h 358426"/>
              <a:gd name="connsiteX24" fmla="*/ 345281 w 678656"/>
              <a:gd name="connsiteY24" fmla="*/ 211931 h 358426"/>
              <a:gd name="connsiteX25" fmla="*/ 330993 w 678656"/>
              <a:gd name="connsiteY25" fmla="*/ 207168 h 358426"/>
              <a:gd name="connsiteX26" fmla="*/ 321468 w 678656"/>
              <a:gd name="connsiteY26" fmla="*/ 204787 h 358426"/>
              <a:gd name="connsiteX27" fmla="*/ 307181 w 678656"/>
              <a:gd name="connsiteY27" fmla="*/ 200025 h 358426"/>
              <a:gd name="connsiteX28" fmla="*/ 292893 w 678656"/>
              <a:gd name="connsiteY28" fmla="*/ 197643 h 358426"/>
              <a:gd name="connsiteX29" fmla="*/ 285750 w 678656"/>
              <a:gd name="connsiteY29" fmla="*/ 195262 h 358426"/>
              <a:gd name="connsiteX30" fmla="*/ 273843 w 678656"/>
              <a:gd name="connsiteY30" fmla="*/ 192881 h 358426"/>
              <a:gd name="connsiteX31" fmla="*/ 257175 w 678656"/>
              <a:gd name="connsiteY31" fmla="*/ 183356 h 358426"/>
              <a:gd name="connsiteX32" fmla="*/ 240506 w 678656"/>
              <a:gd name="connsiteY32" fmla="*/ 176212 h 358426"/>
              <a:gd name="connsiteX33" fmla="*/ 226218 w 678656"/>
              <a:gd name="connsiteY33" fmla="*/ 161925 h 358426"/>
              <a:gd name="connsiteX34" fmla="*/ 211931 w 678656"/>
              <a:gd name="connsiteY34" fmla="*/ 150018 h 358426"/>
              <a:gd name="connsiteX35" fmla="*/ 197643 w 678656"/>
              <a:gd name="connsiteY35" fmla="*/ 145256 h 358426"/>
              <a:gd name="connsiteX36" fmla="*/ 176212 w 678656"/>
              <a:gd name="connsiteY36" fmla="*/ 135731 h 358426"/>
              <a:gd name="connsiteX37" fmla="*/ 161925 w 678656"/>
              <a:gd name="connsiteY37" fmla="*/ 130968 h 358426"/>
              <a:gd name="connsiteX38" fmla="*/ 154781 w 678656"/>
              <a:gd name="connsiteY38" fmla="*/ 126206 h 358426"/>
              <a:gd name="connsiteX39" fmla="*/ 138112 w 678656"/>
              <a:gd name="connsiteY39" fmla="*/ 121443 h 358426"/>
              <a:gd name="connsiteX40" fmla="*/ 130968 w 678656"/>
              <a:gd name="connsiteY40" fmla="*/ 116681 h 358426"/>
              <a:gd name="connsiteX41" fmla="*/ 123825 w 678656"/>
              <a:gd name="connsiteY41" fmla="*/ 114300 h 358426"/>
              <a:gd name="connsiteX42" fmla="*/ 111918 w 678656"/>
              <a:gd name="connsiteY42" fmla="*/ 100012 h 358426"/>
              <a:gd name="connsiteX43" fmla="*/ 104775 w 678656"/>
              <a:gd name="connsiteY43" fmla="*/ 92868 h 358426"/>
              <a:gd name="connsiteX44" fmla="*/ 97631 w 678656"/>
              <a:gd name="connsiteY44" fmla="*/ 78581 h 358426"/>
              <a:gd name="connsiteX45" fmla="*/ 83343 w 678656"/>
              <a:gd name="connsiteY45" fmla="*/ 69056 h 358426"/>
              <a:gd name="connsiteX46" fmla="*/ 80962 w 678656"/>
              <a:gd name="connsiteY46" fmla="*/ 61912 h 358426"/>
              <a:gd name="connsiteX47" fmla="*/ 66675 w 678656"/>
              <a:gd name="connsiteY47" fmla="*/ 52387 h 358426"/>
              <a:gd name="connsiteX48" fmla="*/ 54768 w 678656"/>
              <a:gd name="connsiteY48" fmla="*/ 42862 h 358426"/>
              <a:gd name="connsiteX49" fmla="*/ 47625 w 678656"/>
              <a:gd name="connsiteY49" fmla="*/ 35718 h 358426"/>
              <a:gd name="connsiteX50" fmla="*/ 40481 w 678656"/>
              <a:gd name="connsiteY50" fmla="*/ 30956 h 358426"/>
              <a:gd name="connsiteX51" fmla="*/ 23812 w 678656"/>
              <a:gd name="connsiteY51" fmla="*/ 9525 h 358426"/>
              <a:gd name="connsiteX52" fmla="*/ 9525 w 678656"/>
              <a:gd name="connsiteY52" fmla="*/ 0 h 358426"/>
              <a:gd name="connsiteX53" fmla="*/ 2381 w 678656"/>
              <a:gd name="connsiteY53" fmla="*/ 61912 h 358426"/>
              <a:gd name="connsiteX54" fmla="*/ 0 w 678656"/>
              <a:gd name="connsiteY54" fmla="*/ 85725 h 358426"/>
              <a:gd name="connsiteX55" fmla="*/ 4762 w 678656"/>
              <a:gd name="connsiteY55" fmla="*/ 183356 h 358426"/>
              <a:gd name="connsiteX56" fmla="*/ 9525 w 678656"/>
              <a:gd name="connsiteY56" fmla="*/ 235743 h 358426"/>
              <a:gd name="connsiteX0" fmla="*/ 45577 w 714708"/>
              <a:gd name="connsiteY0" fmla="*/ 235743 h 343012"/>
              <a:gd name="connsiteX1" fmla="*/ 43195 w 714708"/>
              <a:gd name="connsiteY1" fmla="*/ 335756 h 343012"/>
              <a:gd name="connsiteX2" fmla="*/ 121777 w 714708"/>
              <a:gd name="connsiteY2" fmla="*/ 342900 h 343012"/>
              <a:gd name="connsiteX3" fmla="*/ 421814 w 714708"/>
              <a:gd name="connsiteY3" fmla="*/ 340518 h 343012"/>
              <a:gd name="connsiteX4" fmla="*/ 443245 w 714708"/>
              <a:gd name="connsiteY4" fmla="*/ 338137 h 343012"/>
              <a:gd name="connsiteX5" fmla="*/ 459914 w 714708"/>
              <a:gd name="connsiteY5" fmla="*/ 335756 h 343012"/>
              <a:gd name="connsiteX6" fmla="*/ 498014 w 714708"/>
              <a:gd name="connsiteY6" fmla="*/ 333375 h 343012"/>
              <a:gd name="connsiteX7" fmla="*/ 571833 w 714708"/>
              <a:gd name="connsiteY7" fmla="*/ 335756 h 343012"/>
              <a:gd name="connsiteX8" fmla="*/ 609933 w 714708"/>
              <a:gd name="connsiteY8" fmla="*/ 338137 h 343012"/>
              <a:gd name="connsiteX9" fmla="*/ 714708 w 714708"/>
              <a:gd name="connsiteY9" fmla="*/ 340518 h 343012"/>
              <a:gd name="connsiteX10" fmla="*/ 712327 w 714708"/>
              <a:gd name="connsiteY10" fmla="*/ 333375 h 343012"/>
              <a:gd name="connsiteX11" fmla="*/ 707564 w 714708"/>
              <a:gd name="connsiteY11" fmla="*/ 326231 h 343012"/>
              <a:gd name="connsiteX12" fmla="*/ 705183 w 714708"/>
              <a:gd name="connsiteY12" fmla="*/ 316706 h 343012"/>
              <a:gd name="connsiteX13" fmla="*/ 702802 w 714708"/>
              <a:gd name="connsiteY13" fmla="*/ 261937 h 343012"/>
              <a:gd name="connsiteX14" fmla="*/ 621839 w 714708"/>
              <a:gd name="connsiteY14" fmla="*/ 254793 h 343012"/>
              <a:gd name="connsiteX15" fmla="*/ 598027 w 714708"/>
              <a:gd name="connsiteY15" fmla="*/ 252412 h 343012"/>
              <a:gd name="connsiteX16" fmla="*/ 545639 w 714708"/>
              <a:gd name="connsiteY16" fmla="*/ 242887 h 343012"/>
              <a:gd name="connsiteX17" fmla="*/ 507539 w 714708"/>
              <a:gd name="connsiteY17" fmla="*/ 240506 h 343012"/>
              <a:gd name="connsiteX18" fmla="*/ 500395 w 714708"/>
              <a:gd name="connsiteY18" fmla="*/ 238125 h 343012"/>
              <a:gd name="connsiteX19" fmla="*/ 469439 w 714708"/>
              <a:gd name="connsiteY19" fmla="*/ 233362 h 343012"/>
              <a:gd name="connsiteX20" fmla="*/ 452770 w 714708"/>
              <a:gd name="connsiteY20" fmla="*/ 228600 h 343012"/>
              <a:gd name="connsiteX21" fmla="*/ 428958 w 714708"/>
              <a:gd name="connsiteY21" fmla="*/ 223837 h 343012"/>
              <a:gd name="connsiteX22" fmla="*/ 409908 w 714708"/>
              <a:gd name="connsiteY22" fmla="*/ 219075 h 343012"/>
              <a:gd name="connsiteX23" fmla="*/ 402764 w 714708"/>
              <a:gd name="connsiteY23" fmla="*/ 216693 h 343012"/>
              <a:gd name="connsiteX24" fmla="*/ 381333 w 714708"/>
              <a:gd name="connsiteY24" fmla="*/ 211931 h 343012"/>
              <a:gd name="connsiteX25" fmla="*/ 367045 w 714708"/>
              <a:gd name="connsiteY25" fmla="*/ 207168 h 343012"/>
              <a:gd name="connsiteX26" fmla="*/ 357520 w 714708"/>
              <a:gd name="connsiteY26" fmla="*/ 204787 h 343012"/>
              <a:gd name="connsiteX27" fmla="*/ 343233 w 714708"/>
              <a:gd name="connsiteY27" fmla="*/ 200025 h 343012"/>
              <a:gd name="connsiteX28" fmla="*/ 328945 w 714708"/>
              <a:gd name="connsiteY28" fmla="*/ 197643 h 343012"/>
              <a:gd name="connsiteX29" fmla="*/ 321802 w 714708"/>
              <a:gd name="connsiteY29" fmla="*/ 195262 h 343012"/>
              <a:gd name="connsiteX30" fmla="*/ 309895 w 714708"/>
              <a:gd name="connsiteY30" fmla="*/ 192881 h 343012"/>
              <a:gd name="connsiteX31" fmla="*/ 293227 w 714708"/>
              <a:gd name="connsiteY31" fmla="*/ 183356 h 343012"/>
              <a:gd name="connsiteX32" fmla="*/ 276558 w 714708"/>
              <a:gd name="connsiteY32" fmla="*/ 176212 h 343012"/>
              <a:gd name="connsiteX33" fmla="*/ 262270 w 714708"/>
              <a:gd name="connsiteY33" fmla="*/ 161925 h 343012"/>
              <a:gd name="connsiteX34" fmla="*/ 247983 w 714708"/>
              <a:gd name="connsiteY34" fmla="*/ 150018 h 343012"/>
              <a:gd name="connsiteX35" fmla="*/ 233695 w 714708"/>
              <a:gd name="connsiteY35" fmla="*/ 145256 h 343012"/>
              <a:gd name="connsiteX36" fmla="*/ 212264 w 714708"/>
              <a:gd name="connsiteY36" fmla="*/ 135731 h 343012"/>
              <a:gd name="connsiteX37" fmla="*/ 197977 w 714708"/>
              <a:gd name="connsiteY37" fmla="*/ 130968 h 343012"/>
              <a:gd name="connsiteX38" fmla="*/ 190833 w 714708"/>
              <a:gd name="connsiteY38" fmla="*/ 126206 h 343012"/>
              <a:gd name="connsiteX39" fmla="*/ 174164 w 714708"/>
              <a:gd name="connsiteY39" fmla="*/ 121443 h 343012"/>
              <a:gd name="connsiteX40" fmla="*/ 167020 w 714708"/>
              <a:gd name="connsiteY40" fmla="*/ 116681 h 343012"/>
              <a:gd name="connsiteX41" fmla="*/ 159877 w 714708"/>
              <a:gd name="connsiteY41" fmla="*/ 114300 h 343012"/>
              <a:gd name="connsiteX42" fmla="*/ 147970 w 714708"/>
              <a:gd name="connsiteY42" fmla="*/ 100012 h 343012"/>
              <a:gd name="connsiteX43" fmla="*/ 140827 w 714708"/>
              <a:gd name="connsiteY43" fmla="*/ 92868 h 343012"/>
              <a:gd name="connsiteX44" fmla="*/ 133683 w 714708"/>
              <a:gd name="connsiteY44" fmla="*/ 78581 h 343012"/>
              <a:gd name="connsiteX45" fmla="*/ 119395 w 714708"/>
              <a:gd name="connsiteY45" fmla="*/ 69056 h 343012"/>
              <a:gd name="connsiteX46" fmla="*/ 117014 w 714708"/>
              <a:gd name="connsiteY46" fmla="*/ 61912 h 343012"/>
              <a:gd name="connsiteX47" fmla="*/ 102727 w 714708"/>
              <a:gd name="connsiteY47" fmla="*/ 52387 h 343012"/>
              <a:gd name="connsiteX48" fmla="*/ 90820 w 714708"/>
              <a:gd name="connsiteY48" fmla="*/ 42862 h 343012"/>
              <a:gd name="connsiteX49" fmla="*/ 83677 w 714708"/>
              <a:gd name="connsiteY49" fmla="*/ 35718 h 343012"/>
              <a:gd name="connsiteX50" fmla="*/ 76533 w 714708"/>
              <a:gd name="connsiteY50" fmla="*/ 30956 h 343012"/>
              <a:gd name="connsiteX51" fmla="*/ 59864 w 714708"/>
              <a:gd name="connsiteY51" fmla="*/ 9525 h 343012"/>
              <a:gd name="connsiteX52" fmla="*/ 45577 w 714708"/>
              <a:gd name="connsiteY52" fmla="*/ 0 h 343012"/>
              <a:gd name="connsiteX53" fmla="*/ 38433 w 714708"/>
              <a:gd name="connsiteY53" fmla="*/ 61912 h 343012"/>
              <a:gd name="connsiteX54" fmla="*/ 36052 w 714708"/>
              <a:gd name="connsiteY54" fmla="*/ 85725 h 343012"/>
              <a:gd name="connsiteX55" fmla="*/ 40814 w 714708"/>
              <a:gd name="connsiteY55" fmla="*/ 183356 h 343012"/>
              <a:gd name="connsiteX56" fmla="*/ 45577 w 714708"/>
              <a:gd name="connsiteY56" fmla="*/ 235743 h 343012"/>
              <a:gd name="connsiteX0" fmla="*/ 9525 w 678656"/>
              <a:gd name="connsiteY0" fmla="*/ 235743 h 354446"/>
              <a:gd name="connsiteX1" fmla="*/ 7143 w 678656"/>
              <a:gd name="connsiteY1" fmla="*/ 335756 h 354446"/>
              <a:gd name="connsiteX2" fmla="*/ 85725 w 678656"/>
              <a:gd name="connsiteY2" fmla="*/ 342900 h 354446"/>
              <a:gd name="connsiteX3" fmla="*/ 385762 w 678656"/>
              <a:gd name="connsiteY3" fmla="*/ 340518 h 354446"/>
              <a:gd name="connsiteX4" fmla="*/ 407193 w 678656"/>
              <a:gd name="connsiteY4" fmla="*/ 338137 h 354446"/>
              <a:gd name="connsiteX5" fmla="*/ 423862 w 678656"/>
              <a:gd name="connsiteY5" fmla="*/ 335756 h 354446"/>
              <a:gd name="connsiteX6" fmla="*/ 461962 w 678656"/>
              <a:gd name="connsiteY6" fmla="*/ 333375 h 354446"/>
              <a:gd name="connsiteX7" fmla="*/ 535781 w 678656"/>
              <a:gd name="connsiteY7" fmla="*/ 335756 h 354446"/>
              <a:gd name="connsiteX8" fmla="*/ 573881 w 678656"/>
              <a:gd name="connsiteY8" fmla="*/ 338137 h 354446"/>
              <a:gd name="connsiteX9" fmla="*/ 678656 w 678656"/>
              <a:gd name="connsiteY9" fmla="*/ 340518 h 354446"/>
              <a:gd name="connsiteX10" fmla="*/ 676275 w 678656"/>
              <a:gd name="connsiteY10" fmla="*/ 333375 h 354446"/>
              <a:gd name="connsiteX11" fmla="*/ 671512 w 678656"/>
              <a:gd name="connsiteY11" fmla="*/ 326231 h 354446"/>
              <a:gd name="connsiteX12" fmla="*/ 669131 w 678656"/>
              <a:gd name="connsiteY12" fmla="*/ 316706 h 354446"/>
              <a:gd name="connsiteX13" fmla="*/ 666750 w 678656"/>
              <a:gd name="connsiteY13" fmla="*/ 261937 h 354446"/>
              <a:gd name="connsiteX14" fmla="*/ 585787 w 678656"/>
              <a:gd name="connsiteY14" fmla="*/ 254793 h 354446"/>
              <a:gd name="connsiteX15" fmla="*/ 561975 w 678656"/>
              <a:gd name="connsiteY15" fmla="*/ 252412 h 354446"/>
              <a:gd name="connsiteX16" fmla="*/ 509587 w 678656"/>
              <a:gd name="connsiteY16" fmla="*/ 242887 h 354446"/>
              <a:gd name="connsiteX17" fmla="*/ 471487 w 678656"/>
              <a:gd name="connsiteY17" fmla="*/ 240506 h 354446"/>
              <a:gd name="connsiteX18" fmla="*/ 464343 w 678656"/>
              <a:gd name="connsiteY18" fmla="*/ 238125 h 354446"/>
              <a:gd name="connsiteX19" fmla="*/ 433387 w 678656"/>
              <a:gd name="connsiteY19" fmla="*/ 233362 h 354446"/>
              <a:gd name="connsiteX20" fmla="*/ 416718 w 678656"/>
              <a:gd name="connsiteY20" fmla="*/ 228600 h 354446"/>
              <a:gd name="connsiteX21" fmla="*/ 392906 w 678656"/>
              <a:gd name="connsiteY21" fmla="*/ 223837 h 354446"/>
              <a:gd name="connsiteX22" fmla="*/ 373856 w 678656"/>
              <a:gd name="connsiteY22" fmla="*/ 219075 h 354446"/>
              <a:gd name="connsiteX23" fmla="*/ 366712 w 678656"/>
              <a:gd name="connsiteY23" fmla="*/ 216693 h 354446"/>
              <a:gd name="connsiteX24" fmla="*/ 345281 w 678656"/>
              <a:gd name="connsiteY24" fmla="*/ 211931 h 354446"/>
              <a:gd name="connsiteX25" fmla="*/ 330993 w 678656"/>
              <a:gd name="connsiteY25" fmla="*/ 207168 h 354446"/>
              <a:gd name="connsiteX26" fmla="*/ 321468 w 678656"/>
              <a:gd name="connsiteY26" fmla="*/ 204787 h 354446"/>
              <a:gd name="connsiteX27" fmla="*/ 307181 w 678656"/>
              <a:gd name="connsiteY27" fmla="*/ 200025 h 354446"/>
              <a:gd name="connsiteX28" fmla="*/ 292893 w 678656"/>
              <a:gd name="connsiteY28" fmla="*/ 197643 h 354446"/>
              <a:gd name="connsiteX29" fmla="*/ 285750 w 678656"/>
              <a:gd name="connsiteY29" fmla="*/ 195262 h 354446"/>
              <a:gd name="connsiteX30" fmla="*/ 273843 w 678656"/>
              <a:gd name="connsiteY30" fmla="*/ 192881 h 354446"/>
              <a:gd name="connsiteX31" fmla="*/ 257175 w 678656"/>
              <a:gd name="connsiteY31" fmla="*/ 183356 h 354446"/>
              <a:gd name="connsiteX32" fmla="*/ 240506 w 678656"/>
              <a:gd name="connsiteY32" fmla="*/ 176212 h 354446"/>
              <a:gd name="connsiteX33" fmla="*/ 226218 w 678656"/>
              <a:gd name="connsiteY33" fmla="*/ 161925 h 354446"/>
              <a:gd name="connsiteX34" fmla="*/ 211931 w 678656"/>
              <a:gd name="connsiteY34" fmla="*/ 150018 h 354446"/>
              <a:gd name="connsiteX35" fmla="*/ 197643 w 678656"/>
              <a:gd name="connsiteY35" fmla="*/ 145256 h 354446"/>
              <a:gd name="connsiteX36" fmla="*/ 176212 w 678656"/>
              <a:gd name="connsiteY36" fmla="*/ 135731 h 354446"/>
              <a:gd name="connsiteX37" fmla="*/ 161925 w 678656"/>
              <a:gd name="connsiteY37" fmla="*/ 130968 h 354446"/>
              <a:gd name="connsiteX38" fmla="*/ 154781 w 678656"/>
              <a:gd name="connsiteY38" fmla="*/ 126206 h 354446"/>
              <a:gd name="connsiteX39" fmla="*/ 138112 w 678656"/>
              <a:gd name="connsiteY39" fmla="*/ 121443 h 354446"/>
              <a:gd name="connsiteX40" fmla="*/ 130968 w 678656"/>
              <a:gd name="connsiteY40" fmla="*/ 116681 h 354446"/>
              <a:gd name="connsiteX41" fmla="*/ 123825 w 678656"/>
              <a:gd name="connsiteY41" fmla="*/ 114300 h 354446"/>
              <a:gd name="connsiteX42" fmla="*/ 111918 w 678656"/>
              <a:gd name="connsiteY42" fmla="*/ 100012 h 354446"/>
              <a:gd name="connsiteX43" fmla="*/ 104775 w 678656"/>
              <a:gd name="connsiteY43" fmla="*/ 92868 h 354446"/>
              <a:gd name="connsiteX44" fmla="*/ 97631 w 678656"/>
              <a:gd name="connsiteY44" fmla="*/ 78581 h 354446"/>
              <a:gd name="connsiteX45" fmla="*/ 83343 w 678656"/>
              <a:gd name="connsiteY45" fmla="*/ 69056 h 354446"/>
              <a:gd name="connsiteX46" fmla="*/ 80962 w 678656"/>
              <a:gd name="connsiteY46" fmla="*/ 61912 h 354446"/>
              <a:gd name="connsiteX47" fmla="*/ 66675 w 678656"/>
              <a:gd name="connsiteY47" fmla="*/ 52387 h 354446"/>
              <a:gd name="connsiteX48" fmla="*/ 54768 w 678656"/>
              <a:gd name="connsiteY48" fmla="*/ 42862 h 354446"/>
              <a:gd name="connsiteX49" fmla="*/ 47625 w 678656"/>
              <a:gd name="connsiteY49" fmla="*/ 35718 h 354446"/>
              <a:gd name="connsiteX50" fmla="*/ 40481 w 678656"/>
              <a:gd name="connsiteY50" fmla="*/ 30956 h 354446"/>
              <a:gd name="connsiteX51" fmla="*/ 23812 w 678656"/>
              <a:gd name="connsiteY51" fmla="*/ 9525 h 354446"/>
              <a:gd name="connsiteX52" fmla="*/ 9525 w 678656"/>
              <a:gd name="connsiteY52" fmla="*/ 0 h 354446"/>
              <a:gd name="connsiteX53" fmla="*/ 2381 w 678656"/>
              <a:gd name="connsiteY53" fmla="*/ 61912 h 354446"/>
              <a:gd name="connsiteX54" fmla="*/ 0 w 678656"/>
              <a:gd name="connsiteY54" fmla="*/ 85725 h 354446"/>
              <a:gd name="connsiteX55" fmla="*/ 4762 w 678656"/>
              <a:gd name="connsiteY55" fmla="*/ 183356 h 354446"/>
              <a:gd name="connsiteX56" fmla="*/ 9525 w 678656"/>
              <a:gd name="connsiteY56" fmla="*/ 235743 h 354446"/>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68541 w 680522"/>
              <a:gd name="connsiteY47" fmla="*/ 52387 h 342964"/>
              <a:gd name="connsiteX48" fmla="*/ 56634 w 680522"/>
              <a:gd name="connsiteY48" fmla="*/ 42862 h 342964"/>
              <a:gd name="connsiteX49" fmla="*/ 49491 w 680522"/>
              <a:gd name="connsiteY49" fmla="*/ 35718 h 342964"/>
              <a:gd name="connsiteX50" fmla="*/ 42347 w 680522"/>
              <a:gd name="connsiteY50" fmla="*/ 30956 h 342964"/>
              <a:gd name="connsiteX51" fmla="*/ 25678 w 680522"/>
              <a:gd name="connsiteY51" fmla="*/ 9525 h 342964"/>
              <a:gd name="connsiteX52" fmla="*/ 11391 w 680522"/>
              <a:gd name="connsiteY52" fmla="*/ 0 h 342964"/>
              <a:gd name="connsiteX53" fmla="*/ 4247 w 680522"/>
              <a:gd name="connsiteY53" fmla="*/ 61912 h 342964"/>
              <a:gd name="connsiteX54" fmla="*/ 1866 w 680522"/>
              <a:gd name="connsiteY54" fmla="*/ 85725 h 342964"/>
              <a:gd name="connsiteX55" fmla="*/ 6628 w 680522"/>
              <a:gd name="connsiteY55" fmla="*/ 183356 h 342964"/>
              <a:gd name="connsiteX56" fmla="*/ 11391 w 680522"/>
              <a:gd name="connsiteY5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56634 w 680522"/>
              <a:gd name="connsiteY47" fmla="*/ 42862 h 342964"/>
              <a:gd name="connsiteX48" fmla="*/ 49491 w 680522"/>
              <a:gd name="connsiteY48" fmla="*/ 35718 h 342964"/>
              <a:gd name="connsiteX49" fmla="*/ 42347 w 680522"/>
              <a:gd name="connsiteY49" fmla="*/ 30956 h 342964"/>
              <a:gd name="connsiteX50" fmla="*/ 25678 w 680522"/>
              <a:gd name="connsiteY50" fmla="*/ 9525 h 342964"/>
              <a:gd name="connsiteX51" fmla="*/ 11391 w 680522"/>
              <a:gd name="connsiteY51" fmla="*/ 0 h 342964"/>
              <a:gd name="connsiteX52" fmla="*/ 4247 w 680522"/>
              <a:gd name="connsiteY52" fmla="*/ 61912 h 342964"/>
              <a:gd name="connsiteX53" fmla="*/ 1866 w 680522"/>
              <a:gd name="connsiteY53" fmla="*/ 85725 h 342964"/>
              <a:gd name="connsiteX54" fmla="*/ 6628 w 680522"/>
              <a:gd name="connsiteY54" fmla="*/ 183356 h 342964"/>
              <a:gd name="connsiteX55" fmla="*/ 11391 w 680522"/>
              <a:gd name="connsiteY55"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25691 w 680522"/>
              <a:gd name="connsiteY40" fmla="*/ 114300 h 342964"/>
              <a:gd name="connsiteX41" fmla="*/ 113784 w 680522"/>
              <a:gd name="connsiteY41" fmla="*/ 100012 h 342964"/>
              <a:gd name="connsiteX42" fmla="*/ 106641 w 680522"/>
              <a:gd name="connsiteY42" fmla="*/ 92868 h 342964"/>
              <a:gd name="connsiteX43" fmla="*/ 99497 w 680522"/>
              <a:gd name="connsiteY43" fmla="*/ 78581 h 342964"/>
              <a:gd name="connsiteX44" fmla="*/ 85209 w 680522"/>
              <a:gd name="connsiteY44" fmla="*/ 69056 h 342964"/>
              <a:gd name="connsiteX45" fmla="*/ 82828 w 680522"/>
              <a:gd name="connsiteY45" fmla="*/ 61912 h 342964"/>
              <a:gd name="connsiteX46" fmla="*/ 56634 w 680522"/>
              <a:gd name="connsiteY46" fmla="*/ 42862 h 342964"/>
              <a:gd name="connsiteX47" fmla="*/ 49491 w 680522"/>
              <a:gd name="connsiteY47" fmla="*/ 35718 h 342964"/>
              <a:gd name="connsiteX48" fmla="*/ 42347 w 680522"/>
              <a:gd name="connsiteY48" fmla="*/ 30956 h 342964"/>
              <a:gd name="connsiteX49" fmla="*/ 25678 w 680522"/>
              <a:gd name="connsiteY49" fmla="*/ 9525 h 342964"/>
              <a:gd name="connsiteX50" fmla="*/ 11391 w 680522"/>
              <a:gd name="connsiteY50" fmla="*/ 0 h 342964"/>
              <a:gd name="connsiteX51" fmla="*/ 4247 w 680522"/>
              <a:gd name="connsiteY51" fmla="*/ 61912 h 342964"/>
              <a:gd name="connsiteX52" fmla="*/ 1866 w 680522"/>
              <a:gd name="connsiteY52" fmla="*/ 85725 h 342964"/>
              <a:gd name="connsiteX53" fmla="*/ 6628 w 680522"/>
              <a:gd name="connsiteY53" fmla="*/ 183356 h 342964"/>
              <a:gd name="connsiteX54" fmla="*/ 11391 w 680522"/>
              <a:gd name="connsiteY54"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56647 w 680522"/>
              <a:gd name="connsiteY37" fmla="*/ 126206 h 342964"/>
              <a:gd name="connsiteX38" fmla="*/ 139978 w 680522"/>
              <a:gd name="connsiteY38" fmla="*/ 121443 h 342964"/>
              <a:gd name="connsiteX39" fmla="*/ 125691 w 680522"/>
              <a:gd name="connsiteY39" fmla="*/ 114300 h 342964"/>
              <a:gd name="connsiteX40" fmla="*/ 113784 w 680522"/>
              <a:gd name="connsiteY40" fmla="*/ 100012 h 342964"/>
              <a:gd name="connsiteX41" fmla="*/ 106641 w 680522"/>
              <a:gd name="connsiteY41" fmla="*/ 92868 h 342964"/>
              <a:gd name="connsiteX42" fmla="*/ 99497 w 680522"/>
              <a:gd name="connsiteY42" fmla="*/ 78581 h 342964"/>
              <a:gd name="connsiteX43" fmla="*/ 85209 w 680522"/>
              <a:gd name="connsiteY43" fmla="*/ 69056 h 342964"/>
              <a:gd name="connsiteX44" fmla="*/ 82828 w 680522"/>
              <a:gd name="connsiteY44" fmla="*/ 61912 h 342964"/>
              <a:gd name="connsiteX45" fmla="*/ 56634 w 680522"/>
              <a:gd name="connsiteY45" fmla="*/ 42862 h 342964"/>
              <a:gd name="connsiteX46" fmla="*/ 49491 w 680522"/>
              <a:gd name="connsiteY46" fmla="*/ 35718 h 342964"/>
              <a:gd name="connsiteX47" fmla="*/ 42347 w 680522"/>
              <a:gd name="connsiteY47" fmla="*/ 30956 h 342964"/>
              <a:gd name="connsiteX48" fmla="*/ 25678 w 680522"/>
              <a:gd name="connsiteY48" fmla="*/ 9525 h 342964"/>
              <a:gd name="connsiteX49" fmla="*/ 11391 w 680522"/>
              <a:gd name="connsiteY49" fmla="*/ 0 h 342964"/>
              <a:gd name="connsiteX50" fmla="*/ 4247 w 680522"/>
              <a:gd name="connsiteY50" fmla="*/ 61912 h 342964"/>
              <a:gd name="connsiteX51" fmla="*/ 1866 w 680522"/>
              <a:gd name="connsiteY51" fmla="*/ 85725 h 342964"/>
              <a:gd name="connsiteX52" fmla="*/ 6628 w 680522"/>
              <a:gd name="connsiteY52" fmla="*/ 183356 h 342964"/>
              <a:gd name="connsiteX53" fmla="*/ 11391 w 680522"/>
              <a:gd name="connsiteY53"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56647 w 680522"/>
              <a:gd name="connsiteY36" fmla="*/ 126206 h 342964"/>
              <a:gd name="connsiteX37" fmla="*/ 139978 w 680522"/>
              <a:gd name="connsiteY37" fmla="*/ 121443 h 342964"/>
              <a:gd name="connsiteX38" fmla="*/ 125691 w 680522"/>
              <a:gd name="connsiteY38" fmla="*/ 114300 h 342964"/>
              <a:gd name="connsiteX39" fmla="*/ 113784 w 680522"/>
              <a:gd name="connsiteY39" fmla="*/ 100012 h 342964"/>
              <a:gd name="connsiteX40" fmla="*/ 106641 w 680522"/>
              <a:gd name="connsiteY40" fmla="*/ 92868 h 342964"/>
              <a:gd name="connsiteX41" fmla="*/ 99497 w 680522"/>
              <a:gd name="connsiteY41" fmla="*/ 78581 h 342964"/>
              <a:gd name="connsiteX42" fmla="*/ 85209 w 680522"/>
              <a:gd name="connsiteY42" fmla="*/ 69056 h 342964"/>
              <a:gd name="connsiteX43" fmla="*/ 82828 w 680522"/>
              <a:gd name="connsiteY43" fmla="*/ 61912 h 342964"/>
              <a:gd name="connsiteX44" fmla="*/ 56634 w 680522"/>
              <a:gd name="connsiteY44" fmla="*/ 42862 h 342964"/>
              <a:gd name="connsiteX45" fmla="*/ 49491 w 680522"/>
              <a:gd name="connsiteY45" fmla="*/ 35718 h 342964"/>
              <a:gd name="connsiteX46" fmla="*/ 42347 w 680522"/>
              <a:gd name="connsiteY46" fmla="*/ 30956 h 342964"/>
              <a:gd name="connsiteX47" fmla="*/ 25678 w 680522"/>
              <a:gd name="connsiteY47" fmla="*/ 9525 h 342964"/>
              <a:gd name="connsiteX48" fmla="*/ 11391 w 680522"/>
              <a:gd name="connsiteY48" fmla="*/ 0 h 342964"/>
              <a:gd name="connsiteX49" fmla="*/ 4247 w 680522"/>
              <a:gd name="connsiteY49" fmla="*/ 61912 h 342964"/>
              <a:gd name="connsiteX50" fmla="*/ 1866 w 680522"/>
              <a:gd name="connsiteY50" fmla="*/ 85725 h 342964"/>
              <a:gd name="connsiteX51" fmla="*/ 6628 w 680522"/>
              <a:gd name="connsiteY51" fmla="*/ 183356 h 342964"/>
              <a:gd name="connsiteX52" fmla="*/ 11391 w 680522"/>
              <a:gd name="connsiteY52"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42372 w 680522"/>
              <a:gd name="connsiteY31" fmla="*/ 176212 h 342964"/>
              <a:gd name="connsiteX32" fmla="*/ 228084 w 680522"/>
              <a:gd name="connsiteY32" fmla="*/ 161925 h 342964"/>
              <a:gd name="connsiteX33" fmla="*/ 213797 w 680522"/>
              <a:gd name="connsiteY33" fmla="*/ 150018 h 342964"/>
              <a:gd name="connsiteX34" fmla="*/ 199509 w 680522"/>
              <a:gd name="connsiteY34" fmla="*/ 145256 h 342964"/>
              <a:gd name="connsiteX35" fmla="*/ 156647 w 680522"/>
              <a:gd name="connsiteY35" fmla="*/ 126206 h 342964"/>
              <a:gd name="connsiteX36" fmla="*/ 139978 w 680522"/>
              <a:gd name="connsiteY36" fmla="*/ 121443 h 342964"/>
              <a:gd name="connsiteX37" fmla="*/ 125691 w 680522"/>
              <a:gd name="connsiteY37" fmla="*/ 114300 h 342964"/>
              <a:gd name="connsiteX38" fmla="*/ 113784 w 680522"/>
              <a:gd name="connsiteY38" fmla="*/ 100012 h 342964"/>
              <a:gd name="connsiteX39" fmla="*/ 106641 w 680522"/>
              <a:gd name="connsiteY39" fmla="*/ 92868 h 342964"/>
              <a:gd name="connsiteX40" fmla="*/ 99497 w 680522"/>
              <a:gd name="connsiteY40" fmla="*/ 78581 h 342964"/>
              <a:gd name="connsiteX41" fmla="*/ 85209 w 680522"/>
              <a:gd name="connsiteY41" fmla="*/ 69056 h 342964"/>
              <a:gd name="connsiteX42" fmla="*/ 82828 w 680522"/>
              <a:gd name="connsiteY42" fmla="*/ 61912 h 342964"/>
              <a:gd name="connsiteX43" fmla="*/ 56634 w 680522"/>
              <a:gd name="connsiteY43" fmla="*/ 42862 h 342964"/>
              <a:gd name="connsiteX44" fmla="*/ 49491 w 680522"/>
              <a:gd name="connsiteY44" fmla="*/ 35718 h 342964"/>
              <a:gd name="connsiteX45" fmla="*/ 42347 w 680522"/>
              <a:gd name="connsiteY45" fmla="*/ 30956 h 342964"/>
              <a:gd name="connsiteX46" fmla="*/ 25678 w 680522"/>
              <a:gd name="connsiteY46" fmla="*/ 9525 h 342964"/>
              <a:gd name="connsiteX47" fmla="*/ 11391 w 680522"/>
              <a:gd name="connsiteY47" fmla="*/ 0 h 342964"/>
              <a:gd name="connsiteX48" fmla="*/ 4247 w 680522"/>
              <a:gd name="connsiteY48" fmla="*/ 61912 h 342964"/>
              <a:gd name="connsiteX49" fmla="*/ 1866 w 680522"/>
              <a:gd name="connsiteY49" fmla="*/ 85725 h 342964"/>
              <a:gd name="connsiteX50" fmla="*/ 6628 w 680522"/>
              <a:gd name="connsiteY50" fmla="*/ 183356 h 342964"/>
              <a:gd name="connsiteX51" fmla="*/ 11391 w 680522"/>
              <a:gd name="connsiteY51"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09047 w 680522"/>
              <a:gd name="connsiteY26" fmla="*/ 200025 h 342964"/>
              <a:gd name="connsiteX27" fmla="*/ 294759 w 680522"/>
              <a:gd name="connsiteY27" fmla="*/ 197643 h 342964"/>
              <a:gd name="connsiteX28" fmla="*/ 287616 w 680522"/>
              <a:gd name="connsiteY28" fmla="*/ 195262 h 342964"/>
              <a:gd name="connsiteX29" fmla="*/ 275709 w 680522"/>
              <a:gd name="connsiteY29" fmla="*/ 192881 h 342964"/>
              <a:gd name="connsiteX30" fmla="*/ 242372 w 680522"/>
              <a:gd name="connsiteY30" fmla="*/ 176212 h 342964"/>
              <a:gd name="connsiteX31" fmla="*/ 228084 w 680522"/>
              <a:gd name="connsiteY31" fmla="*/ 161925 h 342964"/>
              <a:gd name="connsiteX32" fmla="*/ 213797 w 680522"/>
              <a:gd name="connsiteY32" fmla="*/ 150018 h 342964"/>
              <a:gd name="connsiteX33" fmla="*/ 199509 w 680522"/>
              <a:gd name="connsiteY33" fmla="*/ 145256 h 342964"/>
              <a:gd name="connsiteX34" fmla="*/ 156647 w 680522"/>
              <a:gd name="connsiteY34" fmla="*/ 126206 h 342964"/>
              <a:gd name="connsiteX35" fmla="*/ 139978 w 680522"/>
              <a:gd name="connsiteY35" fmla="*/ 121443 h 342964"/>
              <a:gd name="connsiteX36" fmla="*/ 125691 w 680522"/>
              <a:gd name="connsiteY36" fmla="*/ 114300 h 342964"/>
              <a:gd name="connsiteX37" fmla="*/ 113784 w 680522"/>
              <a:gd name="connsiteY37" fmla="*/ 100012 h 342964"/>
              <a:gd name="connsiteX38" fmla="*/ 106641 w 680522"/>
              <a:gd name="connsiteY38" fmla="*/ 92868 h 342964"/>
              <a:gd name="connsiteX39" fmla="*/ 99497 w 680522"/>
              <a:gd name="connsiteY39" fmla="*/ 78581 h 342964"/>
              <a:gd name="connsiteX40" fmla="*/ 85209 w 680522"/>
              <a:gd name="connsiteY40" fmla="*/ 69056 h 342964"/>
              <a:gd name="connsiteX41" fmla="*/ 82828 w 680522"/>
              <a:gd name="connsiteY41" fmla="*/ 61912 h 342964"/>
              <a:gd name="connsiteX42" fmla="*/ 56634 w 680522"/>
              <a:gd name="connsiteY42" fmla="*/ 42862 h 342964"/>
              <a:gd name="connsiteX43" fmla="*/ 49491 w 680522"/>
              <a:gd name="connsiteY43" fmla="*/ 35718 h 342964"/>
              <a:gd name="connsiteX44" fmla="*/ 42347 w 680522"/>
              <a:gd name="connsiteY44" fmla="*/ 30956 h 342964"/>
              <a:gd name="connsiteX45" fmla="*/ 25678 w 680522"/>
              <a:gd name="connsiteY45" fmla="*/ 9525 h 342964"/>
              <a:gd name="connsiteX46" fmla="*/ 11391 w 680522"/>
              <a:gd name="connsiteY46" fmla="*/ 0 h 342964"/>
              <a:gd name="connsiteX47" fmla="*/ 4247 w 680522"/>
              <a:gd name="connsiteY47" fmla="*/ 61912 h 342964"/>
              <a:gd name="connsiteX48" fmla="*/ 1866 w 680522"/>
              <a:gd name="connsiteY48" fmla="*/ 85725 h 342964"/>
              <a:gd name="connsiteX49" fmla="*/ 6628 w 680522"/>
              <a:gd name="connsiteY49" fmla="*/ 183356 h 342964"/>
              <a:gd name="connsiteX50" fmla="*/ 11391 w 680522"/>
              <a:gd name="connsiteY50"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309047 w 680522"/>
              <a:gd name="connsiteY25" fmla="*/ 200025 h 342964"/>
              <a:gd name="connsiteX26" fmla="*/ 294759 w 680522"/>
              <a:gd name="connsiteY26" fmla="*/ 197643 h 342964"/>
              <a:gd name="connsiteX27" fmla="*/ 287616 w 680522"/>
              <a:gd name="connsiteY27" fmla="*/ 195262 h 342964"/>
              <a:gd name="connsiteX28" fmla="*/ 275709 w 680522"/>
              <a:gd name="connsiteY28" fmla="*/ 192881 h 342964"/>
              <a:gd name="connsiteX29" fmla="*/ 242372 w 680522"/>
              <a:gd name="connsiteY29" fmla="*/ 176212 h 342964"/>
              <a:gd name="connsiteX30" fmla="*/ 228084 w 680522"/>
              <a:gd name="connsiteY30" fmla="*/ 161925 h 342964"/>
              <a:gd name="connsiteX31" fmla="*/ 213797 w 680522"/>
              <a:gd name="connsiteY31" fmla="*/ 150018 h 342964"/>
              <a:gd name="connsiteX32" fmla="*/ 199509 w 680522"/>
              <a:gd name="connsiteY32" fmla="*/ 145256 h 342964"/>
              <a:gd name="connsiteX33" fmla="*/ 156647 w 680522"/>
              <a:gd name="connsiteY33" fmla="*/ 126206 h 342964"/>
              <a:gd name="connsiteX34" fmla="*/ 139978 w 680522"/>
              <a:gd name="connsiteY34" fmla="*/ 121443 h 342964"/>
              <a:gd name="connsiteX35" fmla="*/ 125691 w 680522"/>
              <a:gd name="connsiteY35" fmla="*/ 114300 h 342964"/>
              <a:gd name="connsiteX36" fmla="*/ 113784 w 680522"/>
              <a:gd name="connsiteY36" fmla="*/ 100012 h 342964"/>
              <a:gd name="connsiteX37" fmla="*/ 106641 w 680522"/>
              <a:gd name="connsiteY37" fmla="*/ 92868 h 342964"/>
              <a:gd name="connsiteX38" fmla="*/ 99497 w 680522"/>
              <a:gd name="connsiteY38" fmla="*/ 78581 h 342964"/>
              <a:gd name="connsiteX39" fmla="*/ 85209 w 680522"/>
              <a:gd name="connsiteY39" fmla="*/ 69056 h 342964"/>
              <a:gd name="connsiteX40" fmla="*/ 82828 w 680522"/>
              <a:gd name="connsiteY40" fmla="*/ 61912 h 342964"/>
              <a:gd name="connsiteX41" fmla="*/ 56634 w 680522"/>
              <a:gd name="connsiteY41" fmla="*/ 42862 h 342964"/>
              <a:gd name="connsiteX42" fmla="*/ 49491 w 680522"/>
              <a:gd name="connsiteY42" fmla="*/ 35718 h 342964"/>
              <a:gd name="connsiteX43" fmla="*/ 42347 w 680522"/>
              <a:gd name="connsiteY43" fmla="*/ 30956 h 342964"/>
              <a:gd name="connsiteX44" fmla="*/ 25678 w 680522"/>
              <a:gd name="connsiteY44" fmla="*/ 9525 h 342964"/>
              <a:gd name="connsiteX45" fmla="*/ 11391 w 680522"/>
              <a:gd name="connsiteY45" fmla="*/ 0 h 342964"/>
              <a:gd name="connsiteX46" fmla="*/ 4247 w 680522"/>
              <a:gd name="connsiteY46" fmla="*/ 61912 h 342964"/>
              <a:gd name="connsiteX47" fmla="*/ 1866 w 680522"/>
              <a:gd name="connsiteY47" fmla="*/ 85725 h 342964"/>
              <a:gd name="connsiteX48" fmla="*/ 6628 w 680522"/>
              <a:gd name="connsiteY48" fmla="*/ 183356 h 342964"/>
              <a:gd name="connsiteX49" fmla="*/ 11391 w 680522"/>
              <a:gd name="connsiteY49"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294759 w 680522"/>
              <a:gd name="connsiteY25" fmla="*/ 197643 h 342964"/>
              <a:gd name="connsiteX26" fmla="*/ 287616 w 680522"/>
              <a:gd name="connsiteY26" fmla="*/ 195262 h 342964"/>
              <a:gd name="connsiteX27" fmla="*/ 275709 w 680522"/>
              <a:gd name="connsiteY27" fmla="*/ 192881 h 342964"/>
              <a:gd name="connsiteX28" fmla="*/ 242372 w 680522"/>
              <a:gd name="connsiteY28" fmla="*/ 176212 h 342964"/>
              <a:gd name="connsiteX29" fmla="*/ 228084 w 680522"/>
              <a:gd name="connsiteY29" fmla="*/ 161925 h 342964"/>
              <a:gd name="connsiteX30" fmla="*/ 213797 w 680522"/>
              <a:gd name="connsiteY30" fmla="*/ 150018 h 342964"/>
              <a:gd name="connsiteX31" fmla="*/ 199509 w 680522"/>
              <a:gd name="connsiteY31" fmla="*/ 145256 h 342964"/>
              <a:gd name="connsiteX32" fmla="*/ 156647 w 680522"/>
              <a:gd name="connsiteY32" fmla="*/ 126206 h 342964"/>
              <a:gd name="connsiteX33" fmla="*/ 139978 w 680522"/>
              <a:gd name="connsiteY33" fmla="*/ 121443 h 342964"/>
              <a:gd name="connsiteX34" fmla="*/ 125691 w 680522"/>
              <a:gd name="connsiteY34" fmla="*/ 114300 h 342964"/>
              <a:gd name="connsiteX35" fmla="*/ 113784 w 680522"/>
              <a:gd name="connsiteY35" fmla="*/ 100012 h 342964"/>
              <a:gd name="connsiteX36" fmla="*/ 106641 w 680522"/>
              <a:gd name="connsiteY36" fmla="*/ 92868 h 342964"/>
              <a:gd name="connsiteX37" fmla="*/ 99497 w 680522"/>
              <a:gd name="connsiteY37" fmla="*/ 78581 h 342964"/>
              <a:gd name="connsiteX38" fmla="*/ 85209 w 680522"/>
              <a:gd name="connsiteY38" fmla="*/ 69056 h 342964"/>
              <a:gd name="connsiteX39" fmla="*/ 82828 w 680522"/>
              <a:gd name="connsiteY39" fmla="*/ 61912 h 342964"/>
              <a:gd name="connsiteX40" fmla="*/ 56634 w 680522"/>
              <a:gd name="connsiteY40" fmla="*/ 42862 h 342964"/>
              <a:gd name="connsiteX41" fmla="*/ 49491 w 680522"/>
              <a:gd name="connsiteY41" fmla="*/ 35718 h 342964"/>
              <a:gd name="connsiteX42" fmla="*/ 42347 w 680522"/>
              <a:gd name="connsiteY42" fmla="*/ 30956 h 342964"/>
              <a:gd name="connsiteX43" fmla="*/ 25678 w 680522"/>
              <a:gd name="connsiteY43" fmla="*/ 9525 h 342964"/>
              <a:gd name="connsiteX44" fmla="*/ 11391 w 680522"/>
              <a:gd name="connsiteY44" fmla="*/ 0 h 342964"/>
              <a:gd name="connsiteX45" fmla="*/ 4247 w 680522"/>
              <a:gd name="connsiteY45" fmla="*/ 61912 h 342964"/>
              <a:gd name="connsiteX46" fmla="*/ 1866 w 680522"/>
              <a:gd name="connsiteY46" fmla="*/ 85725 h 342964"/>
              <a:gd name="connsiteX47" fmla="*/ 6628 w 680522"/>
              <a:gd name="connsiteY47" fmla="*/ 183356 h 342964"/>
              <a:gd name="connsiteX48" fmla="*/ 11391 w 680522"/>
              <a:gd name="connsiteY48"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35253 w 680522"/>
              <a:gd name="connsiteY18" fmla="*/ 233362 h 342964"/>
              <a:gd name="connsiteX19" fmla="*/ 418584 w 680522"/>
              <a:gd name="connsiteY19" fmla="*/ 228600 h 342964"/>
              <a:gd name="connsiteX20" fmla="*/ 394772 w 680522"/>
              <a:gd name="connsiteY20" fmla="*/ 223837 h 342964"/>
              <a:gd name="connsiteX21" fmla="*/ 375722 w 680522"/>
              <a:gd name="connsiteY21" fmla="*/ 219075 h 342964"/>
              <a:gd name="connsiteX22" fmla="*/ 368578 w 680522"/>
              <a:gd name="connsiteY22" fmla="*/ 216693 h 342964"/>
              <a:gd name="connsiteX23" fmla="*/ 332859 w 680522"/>
              <a:gd name="connsiteY23" fmla="*/ 207168 h 342964"/>
              <a:gd name="connsiteX24" fmla="*/ 294759 w 680522"/>
              <a:gd name="connsiteY24" fmla="*/ 197643 h 342964"/>
              <a:gd name="connsiteX25" fmla="*/ 287616 w 680522"/>
              <a:gd name="connsiteY25" fmla="*/ 195262 h 342964"/>
              <a:gd name="connsiteX26" fmla="*/ 275709 w 680522"/>
              <a:gd name="connsiteY26" fmla="*/ 192881 h 342964"/>
              <a:gd name="connsiteX27" fmla="*/ 242372 w 680522"/>
              <a:gd name="connsiteY27" fmla="*/ 176212 h 342964"/>
              <a:gd name="connsiteX28" fmla="*/ 228084 w 680522"/>
              <a:gd name="connsiteY28" fmla="*/ 161925 h 342964"/>
              <a:gd name="connsiteX29" fmla="*/ 213797 w 680522"/>
              <a:gd name="connsiteY29" fmla="*/ 150018 h 342964"/>
              <a:gd name="connsiteX30" fmla="*/ 199509 w 680522"/>
              <a:gd name="connsiteY30" fmla="*/ 145256 h 342964"/>
              <a:gd name="connsiteX31" fmla="*/ 156647 w 680522"/>
              <a:gd name="connsiteY31" fmla="*/ 126206 h 342964"/>
              <a:gd name="connsiteX32" fmla="*/ 139978 w 680522"/>
              <a:gd name="connsiteY32" fmla="*/ 121443 h 342964"/>
              <a:gd name="connsiteX33" fmla="*/ 125691 w 680522"/>
              <a:gd name="connsiteY33" fmla="*/ 114300 h 342964"/>
              <a:gd name="connsiteX34" fmla="*/ 113784 w 680522"/>
              <a:gd name="connsiteY34" fmla="*/ 100012 h 342964"/>
              <a:gd name="connsiteX35" fmla="*/ 106641 w 680522"/>
              <a:gd name="connsiteY35" fmla="*/ 92868 h 342964"/>
              <a:gd name="connsiteX36" fmla="*/ 99497 w 680522"/>
              <a:gd name="connsiteY36" fmla="*/ 78581 h 342964"/>
              <a:gd name="connsiteX37" fmla="*/ 85209 w 680522"/>
              <a:gd name="connsiteY37" fmla="*/ 69056 h 342964"/>
              <a:gd name="connsiteX38" fmla="*/ 82828 w 680522"/>
              <a:gd name="connsiteY38" fmla="*/ 61912 h 342964"/>
              <a:gd name="connsiteX39" fmla="*/ 56634 w 680522"/>
              <a:gd name="connsiteY39" fmla="*/ 42862 h 342964"/>
              <a:gd name="connsiteX40" fmla="*/ 49491 w 680522"/>
              <a:gd name="connsiteY40" fmla="*/ 35718 h 342964"/>
              <a:gd name="connsiteX41" fmla="*/ 42347 w 680522"/>
              <a:gd name="connsiteY41" fmla="*/ 30956 h 342964"/>
              <a:gd name="connsiteX42" fmla="*/ 25678 w 680522"/>
              <a:gd name="connsiteY42" fmla="*/ 9525 h 342964"/>
              <a:gd name="connsiteX43" fmla="*/ 11391 w 680522"/>
              <a:gd name="connsiteY43" fmla="*/ 0 h 342964"/>
              <a:gd name="connsiteX44" fmla="*/ 4247 w 680522"/>
              <a:gd name="connsiteY44" fmla="*/ 61912 h 342964"/>
              <a:gd name="connsiteX45" fmla="*/ 1866 w 680522"/>
              <a:gd name="connsiteY45" fmla="*/ 85725 h 342964"/>
              <a:gd name="connsiteX46" fmla="*/ 6628 w 680522"/>
              <a:gd name="connsiteY46" fmla="*/ 183356 h 342964"/>
              <a:gd name="connsiteX47" fmla="*/ 11391 w 680522"/>
              <a:gd name="connsiteY47"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63828 w 680522"/>
              <a:gd name="connsiteY5" fmla="*/ 333375 h 342964"/>
              <a:gd name="connsiteX6" fmla="*/ 537647 w 680522"/>
              <a:gd name="connsiteY6" fmla="*/ 335756 h 342964"/>
              <a:gd name="connsiteX7" fmla="*/ 575747 w 680522"/>
              <a:gd name="connsiteY7" fmla="*/ 338137 h 342964"/>
              <a:gd name="connsiteX8" fmla="*/ 680522 w 680522"/>
              <a:gd name="connsiteY8" fmla="*/ 340518 h 342964"/>
              <a:gd name="connsiteX9" fmla="*/ 678141 w 680522"/>
              <a:gd name="connsiteY9" fmla="*/ 333375 h 342964"/>
              <a:gd name="connsiteX10" fmla="*/ 673378 w 680522"/>
              <a:gd name="connsiteY10" fmla="*/ 326231 h 342964"/>
              <a:gd name="connsiteX11" fmla="*/ 670997 w 680522"/>
              <a:gd name="connsiteY11" fmla="*/ 316706 h 342964"/>
              <a:gd name="connsiteX12" fmla="*/ 668616 w 680522"/>
              <a:gd name="connsiteY12" fmla="*/ 261937 h 342964"/>
              <a:gd name="connsiteX13" fmla="*/ 587653 w 680522"/>
              <a:gd name="connsiteY13" fmla="*/ 254793 h 342964"/>
              <a:gd name="connsiteX14" fmla="*/ 563841 w 680522"/>
              <a:gd name="connsiteY14" fmla="*/ 252412 h 342964"/>
              <a:gd name="connsiteX15" fmla="*/ 511453 w 680522"/>
              <a:gd name="connsiteY15" fmla="*/ 242887 h 342964"/>
              <a:gd name="connsiteX16" fmla="*/ 473353 w 680522"/>
              <a:gd name="connsiteY16" fmla="*/ 240506 h 342964"/>
              <a:gd name="connsiteX17" fmla="*/ 435253 w 680522"/>
              <a:gd name="connsiteY17" fmla="*/ 233362 h 342964"/>
              <a:gd name="connsiteX18" fmla="*/ 418584 w 680522"/>
              <a:gd name="connsiteY18" fmla="*/ 228600 h 342964"/>
              <a:gd name="connsiteX19" fmla="*/ 394772 w 680522"/>
              <a:gd name="connsiteY19" fmla="*/ 223837 h 342964"/>
              <a:gd name="connsiteX20" fmla="*/ 375722 w 680522"/>
              <a:gd name="connsiteY20" fmla="*/ 219075 h 342964"/>
              <a:gd name="connsiteX21" fmla="*/ 368578 w 680522"/>
              <a:gd name="connsiteY21" fmla="*/ 216693 h 342964"/>
              <a:gd name="connsiteX22" fmla="*/ 332859 w 680522"/>
              <a:gd name="connsiteY22" fmla="*/ 207168 h 342964"/>
              <a:gd name="connsiteX23" fmla="*/ 294759 w 680522"/>
              <a:gd name="connsiteY23" fmla="*/ 197643 h 342964"/>
              <a:gd name="connsiteX24" fmla="*/ 287616 w 680522"/>
              <a:gd name="connsiteY24" fmla="*/ 195262 h 342964"/>
              <a:gd name="connsiteX25" fmla="*/ 275709 w 680522"/>
              <a:gd name="connsiteY25" fmla="*/ 192881 h 342964"/>
              <a:gd name="connsiteX26" fmla="*/ 242372 w 680522"/>
              <a:gd name="connsiteY26" fmla="*/ 176212 h 342964"/>
              <a:gd name="connsiteX27" fmla="*/ 228084 w 680522"/>
              <a:gd name="connsiteY27" fmla="*/ 161925 h 342964"/>
              <a:gd name="connsiteX28" fmla="*/ 213797 w 680522"/>
              <a:gd name="connsiteY28" fmla="*/ 150018 h 342964"/>
              <a:gd name="connsiteX29" fmla="*/ 199509 w 680522"/>
              <a:gd name="connsiteY29" fmla="*/ 145256 h 342964"/>
              <a:gd name="connsiteX30" fmla="*/ 156647 w 680522"/>
              <a:gd name="connsiteY30" fmla="*/ 126206 h 342964"/>
              <a:gd name="connsiteX31" fmla="*/ 139978 w 680522"/>
              <a:gd name="connsiteY31" fmla="*/ 121443 h 342964"/>
              <a:gd name="connsiteX32" fmla="*/ 125691 w 680522"/>
              <a:gd name="connsiteY32" fmla="*/ 114300 h 342964"/>
              <a:gd name="connsiteX33" fmla="*/ 113784 w 680522"/>
              <a:gd name="connsiteY33" fmla="*/ 100012 h 342964"/>
              <a:gd name="connsiteX34" fmla="*/ 106641 w 680522"/>
              <a:gd name="connsiteY34" fmla="*/ 92868 h 342964"/>
              <a:gd name="connsiteX35" fmla="*/ 99497 w 680522"/>
              <a:gd name="connsiteY35" fmla="*/ 78581 h 342964"/>
              <a:gd name="connsiteX36" fmla="*/ 85209 w 680522"/>
              <a:gd name="connsiteY36" fmla="*/ 69056 h 342964"/>
              <a:gd name="connsiteX37" fmla="*/ 82828 w 680522"/>
              <a:gd name="connsiteY37" fmla="*/ 61912 h 342964"/>
              <a:gd name="connsiteX38" fmla="*/ 56634 w 680522"/>
              <a:gd name="connsiteY38" fmla="*/ 42862 h 342964"/>
              <a:gd name="connsiteX39" fmla="*/ 49491 w 680522"/>
              <a:gd name="connsiteY39" fmla="*/ 35718 h 342964"/>
              <a:gd name="connsiteX40" fmla="*/ 42347 w 680522"/>
              <a:gd name="connsiteY40" fmla="*/ 30956 h 342964"/>
              <a:gd name="connsiteX41" fmla="*/ 25678 w 680522"/>
              <a:gd name="connsiteY41" fmla="*/ 9525 h 342964"/>
              <a:gd name="connsiteX42" fmla="*/ 11391 w 680522"/>
              <a:gd name="connsiteY42" fmla="*/ 0 h 342964"/>
              <a:gd name="connsiteX43" fmla="*/ 4247 w 680522"/>
              <a:gd name="connsiteY43" fmla="*/ 61912 h 342964"/>
              <a:gd name="connsiteX44" fmla="*/ 1866 w 680522"/>
              <a:gd name="connsiteY44" fmla="*/ 85725 h 342964"/>
              <a:gd name="connsiteX45" fmla="*/ 6628 w 680522"/>
              <a:gd name="connsiteY45" fmla="*/ 183356 h 342964"/>
              <a:gd name="connsiteX46" fmla="*/ 11391 w 680522"/>
              <a:gd name="connsiteY4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63828 w 680522"/>
              <a:gd name="connsiteY4" fmla="*/ 333375 h 342964"/>
              <a:gd name="connsiteX5" fmla="*/ 537647 w 680522"/>
              <a:gd name="connsiteY5" fmla="*/ 335756 h 342964"/>
              <a:gd name="connsiteX6" fmla="*/ 575747 w 680522"/>
              <a:gd name="connsiteY6" fmla="*/ 338137 h 342964"/>
              <a:gd name="connsiteX7" fmla="*/ 680522 w 680522"/>
              <a:gd name="connsiteY7" fmla="*/ 340518 h 342964"/>
              <a:gd name="connsiteX8" fmla="*/ 678141 w 680522"/>
              <a:gd name="connsiteY8" fmla="*/ 333375 h 342964"/>
              <a:gd name="connsiteX9" fmla="*/ 673378 w 680522"/>
              <a:gd name="connsiteY9" fmla="*/ 326231 h 342964"/>
              <a:gd name="connsiteX10" fmla="*/ 670997 w 680522"/>
              <a:gd name="connsiteY10" fmla="*/ 316706 h 342964"/>
              <a:gd name="connsiteX11" fmla="*/ 668616 w 680522"/>
              <a:gd name="connsiteY11" fmla="*/ 261937 h 342964"/>
              <a:gd name="connsiteX12" fmla="*/ 587653 w 680522"/>
              <a:gd name="connsiteY12" fmla="*/ 254793 h 342964"/>
              <a:gd name="connsiteX13" fmla="*/ 563841 w 680522"/>
              <a:gd name="connsiteY13" fmla="*/ 252412 h 342964"/>
              <a:gd name="connsiteX14" fmla="*/ 511453 w 680522"/>
              <a:gd name="connsiteY14" fmla="*/ 242887 h 342964"/>
              <a:gd name="connsiteX15" fmla="*/ 473353 w 680522"/>
              <a:gd name="connsiteY15" fmla="*/ 240506 h 342964"/>
              <a:gd name="connsiteX16" fmla="*/ 435253 w 680522"/>
              <a:gd name="connsiteY16" fmla="*/ 233362 h 342964"/>
              <a:gd name="connsiteX17" fmla="*/ 418584 w 680522"/>
              <a:gd name="connsiteY17" fmla="*/ 228600 h 342964"/>
              <a:gd name="connsiteX18" fmla="*/ 394772 w 680522"/>
              <a:gd name="connsiteY18" fmla="*/ 223837 h 342964"/>
              <a:gd name="connsiteX19" fmla="*/ 375722 w 680522"/>
              <a:gd name="connsiteY19" fmla="*/ 219075 h 342964"/>
              <a:gd name="connsiteX20" fmla="*/ 368578 w 680522"/>
              <a:gd name="connsiteY20" fmla="*/ 216693 h 342964"/>
              <a:gd name="connsiteX21" fmla="*/ 332859 w 680522"/>
              <a:gd name="connsiteY21" fmla="*/ 207168 h 342964"/>
              <a:gd name="connsiteX22" fmla="*/ 294759 w 680522"/>
              <a:gd name="connsiteY22" fmla="*/ 197643 h 342964"/>
              <a:gd name="connsiteX23" fmla="*/ 287616 w 680522"/>
              <a:gd name="connsiteY23" fmla="*/ 195262 h 342964"/>
              <a:gd name="connsiteX24" fmla="*/ 275709 w 680522"/>
              <a:gd name="connsiteY24" fmla="*/ 192881 h 342964"/>
              <a:gd name="connsiteX25" fmla="*/ 242372 w 680522"/>
              <a:gd name="connsiteY25" fmla="*/ 176212 h 342964"/>
              <a:gd name="connsiteX26" fmla="*/ 228084 w 680522"/>
              <a:gd name="connsiteY26" fmla="*/ 161925 h 342964"/>
              <a:gd name="connsiteX27" fmla="*/ 213797 w 680522"/>
              <a:gd name="connsiteY27" fmla="*/ 150018 h 342964"/>
              <a:gd name="connsiteX28" fmla="*/ 199509 w 680522"/>
              <a:gd name="connsiteY28" fmla="*/ 145256 h 342964"/>
              <a:gd name="connsiteX29" fmla="*/ 156647 w 680522"/>
              <a:gd name="connsiteY29" fmla="*/ 126206 h 342964"/>
              <a:gd name="connsiteX30" fmla="*/ 139978 w 680522"/>
              <a:gd name="connsiteY30" fmla="*/ 121443 h 342964"/>
              <a:gd name="connsiteX31" fmla="*/ 125691 w 680522"/>
              <a:gd name="connsiteY31" fmla="*/ 114300 h 342964"/>
              <a:gd name="connsiteX32" fmla="*/ 113784 w 680522"/>
              <a:gd name="connsiteY32" fmla="*/ 100012 h 342964"/>
              <a:gd name="connsiteX33" fmla="*/ 106641 w 680522"/>
              <a:gd name="connsiteY33" fmla="*/ 92868 h 342964"/>
              <a:gd name="connsiteX34" fmla="*/ 99497 w 680522"/>
              <a:gd name="connsiteY34" fmla="*/ 78581 h 342964"/>
              <a:gd name="connsiteX35" fmla="*/ 85209 w 680522"/>
              <a:gd name="connsiteY35" fmla="*/ 69056 h 342964"/>
              <a:gd name="connsiteX36" fmla="*/ 82828 w 680522"/>
              <a:gd name="connsiteY36" fmla="*/ 61912 h 342964"/>
              <a:gd name="connsiteX37" fmla="*/ 56634 w 680522"/>
              <a:gd name="connsiteY37" fmla="*/ 42862 h 342964"/>
              <a:gd name="connsiteX38" fmla="*/ 49491 w 680522"/>
              <a:gd name="connsiteY38" fmla="*/ 35718 h 342964"/>
              <a:gd name="connsiteX39" fmla="*/ 42347 w 680522"/>
              <a:gd name="connsiteY39" fmla="*/ 30956 h 342964"/>
              <a:gd name="connsiteX40" fmla="*/ 25678 w 680522"/>
              <a:gd name="connsiteY40" fmla="*/ 9525 h 342964"/>
              <a:gd name="connsiteX41" fmla="*/ 11391 w 680522"/>
              <a:gd name="connsiteY41" fmla="*/ 0 h 342964"/>
              <a:gd name="connsiteX42" fmla="*/ 4247 w 680522"/>
              <a:gd name="connsiteY42" fmla="*/ 61912 h 342964"/>
              <a:gd name="connsiteX43" fmla="*/ 1866 w 680522"/>
              <a:gd name="connsiteY43" fmla="*/ 85725 h 342964"/>
              <a:gd name="connsiteX44" fmla="*/ 6628 w 680522"/>
              <a:gd name="connsiteY44" fmla="*/ 183356 h 342964"/>
              <a:gd name="connsiteX45" fmla="*/ 11391 w 680522"/>
              <a:gd name="connsiteY45" fmla="*/ 235743 h 342964"/>
              <a:gd name="connsiteX0" fmla="*/ 11391 w 686518"/>
              <a:gd name="connsiteY0" fmla="*/ 235743 h 342964"/>
              <a:gd name="connsiteX1" fmla="*/ 9009 w 686518"/>
              <a:gd name="connsiteY1" fmla="*/ 335756 h 342964"/>
              <a:gd name="connsiteX2" fmla="*/ 87591 w 686518"/>
              <a:gd name="connsiteY2" fmla="*/ 342900 h 342964"/>
              <a:gd name="connsiteX3" fmla="*/ 387628 w 686518"/>
              <a:gd name="connsiteY3" fmla="*/ 340518 h 342964"/>
              <a:gd name="connsiteX4" fmla="*/ 463828 w 686518"/>
              <a:gd name="connsiteY4" fmla="*/ 333375 h 342964"/>
              <a:gd name="connsiteX5" fmla="*/ 537647 w 686518"/>
              <a:gd name="connsiteY5" fmla="*/ 335756 h 342964"/>
              <a:gd name="connsiteX6" fmla="*/ 575747 w 686518"/>
              <a:gd name="connsiteY6" fmla="*/ 338137 h 342964"/>
              <a:gd name="connsiteX7" fmla="*/ 680522 w 686518"/>
              <a:gd name="connsiteY7" fmla="*/ 340518 h 342964"/>
              <a:gd name="connsiteX8" fmla="*/ 673378 w 686518"/>
              <a:gd name="connsiteY8" fmla="*/ 326231 h 342964"/>
              <a:gd name="connsiteX9" fmla="*/ 670997 w 686518"/>
              <a:gd name="connsiteY9" fmla="*/ 316706 h 342964"/>
              <a:gd name="connsiteX10" fmla="*/ 668616 w 686518"/>
              <a:gd name="connsiteY10" fmla="*/ 261937 h 342964"/>
              <a:gd name="connsiteX11" fmla="*/ 587653 w 686518"/>
              <a:gd name="connsiteY11" fmla="*/ 254793 h 342964"/>
              <a:gd name="connsiteX12" fmla="*/ 563841 w 686518"/>
              <a:gd name="connsiteY12" fmla="*/ 252412 h 342964"/>
              <a:gd name="connsiteX13" fmla="*/ 511453 w 686518"/>
              <a:gd name="connsiteY13" fmla="*/ 242887 h 342964"/>
              <a:gd name="connsiteX14" fmla="*/ 473353 w 686518"/>
              <a:gd name="connsiteY14" fmla="*/ 240506 h 342964"/>
              <a:gd name="connsiteX15" fmla="*/ 435253 w 686518"/>
              <a:gd name="connsiteY15" fmla="*/ 233362 h 342964"/>
              <a:gd name="connsiteX16" fmla="*/ 418584 w 686518"/>
              <a:gd name="connsiteY16" fmla="*/ 228600 h 342964"/>
              <a:gd name="connsiteX17" fmla="*/ 394772 w 686518"/>
              <a:gd name="connsiteY17" fmla="*/ 223837 h 342964"/>
              <a:gd name="connsiteX18" fmla="*/ 375722 w 686518"/>
              <a:gd name="connsiteY18" fmla="*/ 219075 h 342964"/>
              <a:gd name="connsiteX19" fmla="*/ 368578 w 686518"/>
              <a:gd name="connsiteY19" fmla="*/ 216693 h 342964"/>
              <a:gd name="connsiteX20" fmla="*/ 332859 w 686518"/>
              <a:gd name="connsiteY20" fmla="*/ 207168 h 342964"/>
              <a:gd name="connsiteX21" fmla="*/ 294759 w 686518"/>
              <a:gd name="connsiteY21" fmla="*/ 197643 h 342964"/>
              <a:gd name="connsiteX22" fmla="*/ 287616 w 686518"/>
              <a:gd name="connsiteY22" fmla="*/ 195262 h 342964"/>
              <a:gd name="connsiteX23" fmla="*/ 275709 w 686518"/>
              <a:gd name="connsiteY23" fmla="*/ 192881 h 342964"/>
              <a:gd name="connsiteX24" fmla="*/ 242372 w 686518"/>
              <a:gd name="connsiteY24" fmla="*/ 176212 h 342964"/>
              <a:gd name="connsiteX25" fmla="*/ 228084 w 686518"/>
              <a:gd name="connsiteY25" fmla="*/ 161925 h 342964"/>
              <a:gd name="connsiteX26" fmla="*/ 213797 w 686518"/>
              <a:gd name="connsiteY26" fmla="*/ 150018 h 342964"/>
              <a:gd name="connsiteX27" fmla="*/ 199509 w 686518"/>
              <a:gd name="connsiteY27" fmla="*/ 145256 h 342964"/>
              <a:gd name="connsiteX28" fmla="*/ 156647 w 686518"/>
              <a:gd name="connsiteY28" fmla="*/ 126206 h 342964"/>
              <a:gd name="connsiteX29" fmla="*/ 139978 w 686518"/>
              <a:gd name="connsiteY29" fmla="*/ 121443 h 342964"/>
              <a:gd name="connsiteX30" fmla="*/ 125691 w 686518"/>
              <a:gd name="connsiteY30" fmla="*/ 114300 h 342964"/>
              <a:gd name="connsiteX31" fmla="*/ 113784 w 686518"/>
              <a:gd name="connsiteY31" fmla="*/ 100012 h 342964"/>
              <a:gd name="connsiteX32" fmla="*/ 106641 w 686518"/>
              <a:gd name="connsiteY32" fmla="*/ 92868 h 342964"/>
              <a:gd name="connsiteX33" fmla="*/ 99497 w 686518"/>
              <a:gd name="connsiteY33" fmla="*/ 78581 h 342964"/>
              <a:gd name="connsiteX34" fmla="*/ 85209 w 686518"/>
              <a:gd name="connsiteY34" fmla="*/ 69056 h 342964"/>
              <a:gd name="connsiteX35" fmla="*/ 82828 w 686518"/>
              <a:gd name="connsiteY35" fmla="*/ 61912 h 342964"/>
              <a:gd name="connsiteX36" fmla="*/ 56634 w 686518"/>
              <a:gd name="connsiteY36" fmla="*/ 42862 h 342964"/>
              <a:gd name="connsiteX37" fmla="*/ 49491 w 686518"/>
              <a:gd name="connsiteY37" fmla="*/ 35718 h 342964"/>
              <a:gd name="connsiteX38" fmla="*/ 42347 w 686518"/>
              <a:gd name="connsiteY38" fmla="*/ 30956 h 342964"/>
              <a:gd name="connsiteX39" fmla="*/ 25678 w 686518"/>
              <a:gd name="connsiteY39" fmla="*/ 9525 h 342964"/>
              <a:gd name="connsiteX40" fmla="*/ 11391 w 686518"/>
              <a:gd name="connsiteY40" fmla="*/ 0 h 342964"/>
              <a:gd name="connsiteX41" fmla="*/ 4247 w 686518"/>
              <a:gd name="connsiteY41" fmla="*/ 61912 h 342964"/>
              <a:gd name="connsiteX42" fmla="*/ 1866 w 686518"/>
              <a:gd name="connsiteY42" fmla="*/ 85725 h 342964"/>
              <a:gd name="connsiteX43" fmla="*/ 6628 w 686518"/>
              <a:gd name="connsiteY43" fmla="*/ 183356 h 342964"/>
              <a:gd name="connsiteX44" fmla="*/ 11391 w 686518"/>
              <a:gd name="connsiteY44" fmla="*/ 235743 h 342964"/>
              <a:gd name="connsiteX0" fmla="*/ 11391 w 686581"/>
              <a:gd name="connsiteY0" fmla="*/ 235743 h 342964"/>
              <a:gd name="connsiteX1" fmla="*/ 9009 w 686581"/>
              <a:gd name="connsiteY1" fmla="*/ 335756 h 342964"/>
              <a:gd name="connsiteX2" fmla="*/ 87591 w 686581"/>
              <a:gd name="connsiteY2" fmla="*/ 342900 h 342964"/>
              <a:gd name="connsiteX3" fmla="*/ 387628 w 686581"/>
              <a:gd name="connsiteY3" fmla="*/ 340518 h 342964"/>
              <a:gd name="connsiteX4" fmla="*/ 463828 w 686581"/>
              <a:gd name="connsiteY4" fmla="*/ 333375 h 342964"/>
              <a:gd name="connsiteX5" fmla="*/ 537647 w 686581"/>
              <a:gd name="connsiteY5" fmla="*/ 335756 h 342964"/>
              <a:gd name="connsiteX6" fmla="*/ 575747 w 686581"/>
              <a:gd name="connsiteY6" fmla="*/ 338137 h 342964"/>
              <a:gd name="connsiteX7" fmla="*/ 680522 w 686581"/>
              <a:gd name="connsiteY7" fmla="*/ 340518 h 342964"/>
              <a:gd name="connsiteX8" fmla="*/ 673378 w 686581"/>
              <a:gd name="connsiteY8" fmla="*/ 326231 h 342964"/>
              <a:gd name="connsiteX9" fmla="*/ 668616 w 686581"/>
              <a:gd name="connsiteY9" fmla="*/ 261937 h 342964"/>
              <a:gd name="connsiteX10" fmla="*/ 587653 w 686581"/>
              <a:gd name="connsiteY10" fmla="*/ 254793 h 342964"/>
              <a:gd name="connsiteX11" fmla="*/ 563841 w 686581"/>
              <a:gd name="connsiteY11" fmla="*/ 252412 h 342964"/>
              <a:gd name="connsiteX12" fmla="*/ 511453 w 686581"/>
              <a:gd name="connsiteY12" fmla="*/ 242887 h 342964"/>
              <a:gd name="connsiteX13" fmla="*/ 473353 w 686581"/>
              <a:gd name="connsiteY13" fmla="*/ 240506 h 342964"/>
              <a:gd name="connsiteX14" fmla="*/ 435253 w 686581"/>
              <a:gd name="connsiteY14" fmla="*/ 233362 h 342964"/>
              <a:gd name="connsiteX15" fmla="*/ 418584 w 686581"/>
              <a:gd name="connsiteY15" fmla="*/ 228600 h 342964"/>
              <a:gd name="connsiteX16" fmla="*/ 394772 w 686581"/>
              <a:gd name="connsiteY16" fmla="*/ 223837 h 342964"/>
              <a:gd name="connsiteX17" fmla="*/ 375722 w 686581"/>
              <a:gd name="connsiteY17" fmla="*/ 219075 h 342964"/>
              <a:gd name="connsiteX18" fmla="*/ 368578 w 686581"/>
              <a:gd name="connsiteY18" fmla="*/ 216693 h 342964"/>
              <a:gd name="connsiteX19" fmla="*/ 332859 w 686581"/>
              <a:gd name="connsiteY19" fmla="*/ 207168 h 342964"/>
              <a:gd name="connsiteX20" fmla="*/ 294759 w 686581"/>
              <a:gd name="connsiteY20" fmla="*/ 197643 h 342964"/>
              <a:gd name="connsiteX21" fmla="*/ 287616 w 686581"/>
              <a:gd name="connsiteY21" fmla="*/ 195262 h 342964"/>
              <a:gd name="connsiteX22" fmla="*/ 275709 w 686581"/>
              <a:gd name="connsiteY22" fmla="*/ 192881 h 342964"/>
              <a:gd name="connsiteX23" fmla="*/ 242372 w 686581"/>
              <a:gd name="connsiteY23" fmla="*/ 176212 h 342964"/>
              <a:gd name="connsiteX24" fmla="*/ 228084 w 686581"/>
              <a:gd name="connsiteY24" fmla="*/ 161925 h 342964"/>
              <a:gd name="connsiteX25" fmla="*/ 213797 w 686581"/>
              <a:gd name="connsiteY25" fmla="*/ 150018 h 342964"/>
              <a:gd name="connsiteX26" fmla="*/ 199509 w 686581"/>
              <a:gd name="connsiteY26" fmla="*/ 145256 h 342964"/>
              <a:gd name="connsiteX27" fmla="*/ 156647 w 686581"/>
              <a:gd name="connsiteY27" fmla="*/ 126206 h 342964"/>
              <a:gd name="connsiteX28" fmla="*/ 139978 w 686581"/>
              <a:gd name="connsiteY28" fmla="*/ 121443 h 342964"/>
              <a:gd name="connsiteX29" fmla="*/ 125691 w 686581"/>
              <a:gd name="connsiteY29" fmla="*/ 114300 h 342964"/>
              <a:gd name="connsiteX30" fmla="*/ 113784 w 686581"/>
              <a:gd name="connsiteY30" fmla="*/ 100012 h 342964"/>
              <a:gd name="connsiteX31" fmla="*/ 106641 w 686581"/>
              <a:gd name="connsiteY31" fmla="*/ 92868 h 342964"/>
              <a:gd name="connsiteX32" fmla="*/ 99497 w 686581"/>
              <a:gd name="connsiteY32" fmla="*/ 78581 h 342964"/>
              <a:gd name="connsiteX33" fmla="*/ 85209 w 686581"/>
              <a:gd name="connsiteY33" fmla="*/ 69056 h 342964"/>
              <a:gd name="connsiteX34" fmla="*/ 82828 w 686581"/>
              <a:gd name="connsiteY34" fmla="*/ 61912 h 342964"/>
              <a:gd name="connsiteX35" fmla="*/ 56634 w 686581"/>
              <a:gd name="connsiteY35" fmla="*/ 42862 h 342964"/>
              <a:gd name="connsiteX36" fmla="*/ 49491 w 686581"/>
              <a:gd name="connsiteY36" fmla="*/ 35718 h 342964"/>
              <a:gd name="connsiteX37" fmla="*/ 42347 w 686581"/>
              <a:gd name="connsiteY37" fmla="*/ 30956 h 342964"/>
              <a:gd name="connsiteX38" fmla="*/ 25678 w 686581"/>
              <a:gd name="connsiteY38" fmla="*/ 9525 h 342964"/>
              <a:gd name="connsiteX39" fmla="*/ 11391 w 686581"/>
              <a:gd name="connsiteY39" fmla="*/ 0 h 342964"/>
              <a:gd name="connsiteX40" fmla="*/ 4247 w 686581"/>
              <a:gd name="connsiteY40" fmla="*/ 61912 h 342964"/>
              <a:gd name="connsiteX41" fmla="*/ 1866 w 686581"/>
              <a:gd name="connsiteY41" fmla="*/ 85725 h 342964"/>
              <a:gd name="connsiteX42" fmla="*/ 6628 w 686581"/>
              <a:gd name="connsiteY42" fmla="*/ 183356 h 342964"/>
              <a:gd name="connsiteX43" fmla="*/ 11391 w 686581"/>
              <a:gd name="connsiteY43" fmla="*/ 235743 h 342964"/>
              <a:gd name="connsiteX0" fmla="*/ 11391 w 687754"/>
              <a:gd name="connsiteY0" fmla="*/ 235743 h 342964"/>
              <a:gd name="connsiteX1" fmla="*/ 9009 w 687754"/>
              <a:gd name="connsiteY1" fmla="*/ 335756 h 342964"/>
              <a:gd name="connsiteX2" fmla="*/ 87591 w 687754"/>
              <a:gd name="connsiteY2" fmla="*/ 342900 h 342964"/>
              <a:gd name="connsiteX3" fmla="*/ 387628 w 687754"/>
              <a:gd name="connsiteY3" fmla="*/ 340518 h 342964"/>
              <a:gd name="connsiteX4" fmla="*/ 463828 w 687754"/>
              <a:gd name="connsiteY4" fmla="*/ 333375 h 342964"/>
              <a:gd name="connsiteX5" fmla="*/ 537647 w 687754"/>
              <a:gd name="connsiteY5" fmla="*/ 335756 h 342964"/>
              <a:gd name="connsiteX6" fmla="*/ 575747 w 687754"/>
              <a:gd name="connsiteY6" fmla="*/ 338137 h 342964"/>
              <a:gd name="connsiteX7" fmla="*/ 680522 w 687754"/>
              <a:gd name="connsiteY7" fmla="*/ 340518 h 342964"/>
              <a:gd name="connsiteX8" fmla="*/ 668616 w 687754"/>
              <a:gd name="connsiteY8" fmla="*/ 261937 h 342964"/>
              <a:gd name="connsiteX9" fmla="*/ 587653 w 687754"/>
              <a:gd name="connsiteY9" fmla="*/ 254793 h 342964"/>
              <a:gd name="connsiteX10" fmla="*/ 563841 w 687754"/>
              <a:gd name="connsiteY10" fmla="*/ 252412 h 342964"/>
              <a:gd name="connsiteX11" fmla="*/ 511453 w 687754"/>
              <a:gd name="connsiteY11" fmla="*/ 242887 h 342964"/>
              <a:gd name="connsiteX12" fmla="*/ 473353 w 687754"/>
              <a:gd name="connsiteY12" fmla="*/ 240506 h 342964"/>
              <a:gd name="connsiteX13" fmla="*/ 435253 w 687754"/>
              <a:gd name="connsiteY13" fmla="*/ 233362 h 342964"/>
              <a:gd name="connsiteX14" fmla="*/ 418584 w 687754"/>
              <a:gd name="connsiteY14" fmla="*/ 228600 h 342964"/>
              <a:gd name="connsiteX15" fmla="*/ 394772 w 687754"/>
              <a:gd name="connsiteY15" fmla="*/ 223837 h 342964"/>
              <a:gd name="connsiteX16" fmla="*/ 375722 w 687754"/>
              <a:gd name="connsiteY16" fmla="*/ 219075 h 342964"/>
              <a:gd name="connsiteX17" fmla="*/ 368578 w 687754"/>
              <a:gd name="connsiteY17" fmla="*/ 216693 h 342964"/>
              <a:gd name="connsiteX18" fmla="*/ 332859 w 687754"/>
              <a:gd name="connsiteY18" fmla="*/ 207168 h 342964"/>
              <a:gd name="connsiteX19" fmla="*/ 294759 w 687754"/>
              <a:gd name="connsiteY19" fmla="*/ 197643 h 342964"/>
              <a:gd name="connsiteX20" fmla="*/ 287616 w 687754"/>
              <a:gd name="connsiteY20" fmla="*/ 195262 h 342964"/>
              <a:gd name="connsiteX21" fmla="*/ 275709 w 687754"/>
              <a:gd name="connsiteY21" fmla="*/ 192881 h 342964"/>
              <a:gd name="connsiteX22" fmla="*/ 242372 w 687754"/>
              <a:gd name="connsiteY22" fmla="*/ 176212 h 342964"/>
              <a:gd name="connsiteX23" fmla="*/ 228084 w 687754"/>
              <a:gd name="connsiteY23" fmla="*/ 161925 h 342964"/>
              <a:gd name="connsiteX24" fmla="*/ 213797 w 687754"/>
              <a:gd name="connsiteY24" fmla="*/ 150018 h 342964"/>
              <a:gd name="connsiteX25" fmla="*/ 199509 w 687754"/>
              <a:gd name="connsiteY25" fmla="*/ 145256 h 342964"/>
              <a:gd name="connsiteX26" fmla="*/ 156647 w 687754"/>
              <a:gd name="connsiteY26" fmla="*/ 126206 h 342964"/>
              <a:gd name="connsiteX27" fmla="*/ 139978 w 687754"/>
              <a:gd name="connsiteY27" fmla="*/ 121443 h 342964"/>
              <a:gd name="connsiteX28" fmla="*/ 125691 w 687754"/>
              <a:gd name="connsiteY28" fmla="*/ 114300 h 342964"/>
              <a:gd name="connsiteX29" fmla="*/ 113784 w 687754"/>
              <a:gd name="connsiteY29" fmla="*/ 100012 h 342964"/>
              <a:gd name="connsiteX30" fmla="*/ 106641 w 687754"/>
              <a:gd name="connsiteY30" fmla="*/ 92868 h 342964"/>
              <a:gd name="connsiteX31" fmla="*/ 99497 w 687754"/>
              <a:gd name="connsiteY31" fmla="*/ 78581 h 342964"/>
              <a:gd name="connsiteX32" fmla="*/ 85209 w 687754"/>
              <a:gd name="connsiteY32" fmla="*/ 69056 h 342964"/>
              <a:gd name="connsiteX33" fmla="*/ 82828 w 687754"/>
              <a:gd name="connsiteY33" fmla="*/ 61912 h 342964"/>
              <a:gd name="connsiteX34" fmla="*/ 56634 w 687754"/>
              <a:gd name="connsiteY34" fmla="*/ 42862 h 342964"/>
              <a:gd name="connsiteX35" fmla="*/ 49491 w 687754"/>
              <a:gd name="connsiteY35" fmla="*/ 35718 h 342964"/>
              <a:gd name="connsiteX36" fmla="*/ 42347 w 687754"/>
              <a:gd name="connsiteY36" fmla="*/ 30956 h 342964"/>
              <a:gd name="connsiteX37" fmla="*/ 25678 w 687754"/>
              <a:gd name="connsiteY37" fmla="*/ 9525 h 342964"/>
              <a:gd name="connsiteX38" fmla="*/ 11391 w 687754"/>
              <a:gd name="connsiteY38" fmla="*/ 0 h 342964"/>
              <a:gd name="connsiteX39" fmla="*/ 4247 w 687754"/>
              <a:gd name="connsiteY39" fmla="*/ 61912 h 342964"/>
              <a:gd name="connsiteX40" fmla="*/ 1866 w 687754"/>
              <a:gd name="connsiteY40" fmla="*/ 85725 h 342964"/>
              <a:gd name="connsiteX41" fmla="*/ 6628 w 687754"/>
              <a:gd name="connsiteY41" fmla="*/ 183356 h 342964"/>
              <a:gd name="connsiteX42" fmla="*/ 11391 w 687754"/>
              <a:gd name="connsiteY42" fmla="*/ 235743 h 342964"/>
              <a:gd name="connsiteX0" fmla="*/ 11391 w 689156"/>
              <a:gd name="connsiteY0" fmla="*/ 235743 h 342964"/>
              <a:gd name="connsiteX1" fmla="*/ 9009 w 689156"/>
              <a:gd name="connsiteY1" fmla="*/ 335756 h 342964"/>
              <a:gd name="connsiteX2" fmla="*/ 87591 w 689156"/>
              <a:gd name="connsiteY2" fmla="*/ 342900 h 342964"/>
              <a:gd name="connsiteX3" fmla="*/ 387628 w 689156"/>
              <a:gd name="connsiteY3" fmla="*/ 340518 h 342964"/>
              <a:gd name="connsiteX4" fmla="*/ 463828 w 689156"/>
              <a:gd name="connsiteY4" fmla="*/ 333375 h 342964"/>
              <a:gd name="connsiteX5" fmla="*/ 537647 w 689156"/>
              <a:gd name="connsiteY5" fmla="*/ 335756 h 342964"/>
              <a:gd name="connsiteX6" fmla="*/ 575747 w 689156"/>
              <a:gd name="connsiteY6" fmla="*/ 338137 h 342964"/>
              <a:gd name="connsiteX7" fmla="*/ 680522 w 689156"/>
              <a:gd name="connsiteY7" fmla="*/ 340518 h 342964"/>
              <a:gd name="connsiteX8" fmla="*/ 673379 w 689156"/>
              <a:gd name="connsiteY8" fmla="*/ 252412 h 342964"/>
              <a:gd name="connsiteX9" fmla="*/ 587653 w 689156"/>
              <a:gd name="connsiteY9" fmla="*/ 254793 h 342964"/>
              <a:gd name="connsiteX10" fmla="*/ 563841 w 689156"/>
              <a:gd name="connsiteY10" fmla="*/ 252412 h 342964"/>
              <a:gd name="connsiteX11" fmla="*/ 511453 w 689156"/>
              <a:gd name="connsiteY11" fmla="*/ 242887 h 342964"/>
              <a:gd name="connsiteX12" fmla="*/ 473353 w 689156"/>
              <a:gd name="connsiteY12" fmla="*/ 240506 h 342964"/>
              <a:gd name="connsiteX13" fmla="*/ 435253 w 689156"/>
              <a:gd name="connsiteY13" fmla="*/ 233362 h 342964"/>
              <a:gd name="connsiteX14" fmla="*/ 418584 w 689156"/>
              <a:gd name="connsiteY14" fmla="*/ 228600 h 342964"/>
              <a:gd name="connsiteX15" fmla="*/ 394772 w 689156"/>
              <a:gd name="connsiteY15" fmla="*/ 223837 h 342964"/>
              <a:gd name="connsiteX16" fmla="*/ 375722 w 689156"/>
              <a:gd name="connsiteY16" fmla="*/ 219075 h 342964"/>
              <a:gd name="connsiteX17" fmla="*/ 368578 w 689156"/>
              <a:gd name="connsiteY17" fmla="*/ 216693 h 342964"/>
              <a:gd name="connsiteX18" fmla="*/ 332859 w 689156"/>
              <a:gd name="connsiteY18" fmla="*/ 207168 h 342964"/>
              <a:gd name="connsiteX19" fmla="*/ 294759 w 689156"/>
              <a:gd name="connsiteY19" fmla="*/ 197643 h 342964"/>
              <a:gd name="connsiteX20" fmla="*/ 287616 w 689156"/>
              <a:gd name="connsiteY20" fmla="*/ 195262 h 342964"/>
              <a:gd name="connsiteX21" fmla="*/ 275709 w 689156"/>
              <a:gd name="connsiteY21" fmla="*/ 192881 h 342964"/>
              <a:gd name="connsiteX22" fmla="*/ 242372 w 689156"/>
              <a:gd name="connsiteY22" fmla="*/ 176212 h 342964"/>
              <a:gd name="connsiteX23" fmla="*/ 228084 w 689156"/>
              <a:gd name="connsiteY23" fmla="*/ 161925 h 342964"/>
              <a:gd name="connsiteX24" fmla="*/ 213797 w 689156"/>
              <a:gd name="connsiteY24" fmla="*/ 150018 h 342964"/>
              <a:gd name="connsiteX25" fmla="*/ 199509 w 689156"/>
              <a:gd name="connsiteY25" fmla="*/ 145256 h 342964"/>
              <a:gd name="connsiteX26" fmla="*/ 156647 w 689156"/>
              <a:gd name="connsiteY26" fmla="*/ 126206 h 342964"/>
              <a:gd name="connsiteX27" fmla="*/ 139978 w 689156"/>
              <a:gd name="connsiteY27" fmla="*/ 121443 h 342964"/>
              <a:gd name="connsiteX28" fmla="*/ 125691 w 689156"/>
              <a:gd name="connsiteY28" fmla="*/ 114300 h 342964"/>
              <a:gd name="connsiteX29" fmla="*/ 113784 w 689156"/>
              <a:gd name="connsiteY29" fmla="*/ 100012 h 342964"/>
              <a:gd name="connsiteX30" fmla="*/ 106641 w 689156"/>
              <a:gd name="connsiteY30" fmla="*/ 92868 h 342964"/>
              <a:gd name="connsiteX31" fmla="*/ 99497 w 689156"/>
              <a:gd name="connsiteY31" fmla="*/ 78581 h 342964"/>
              <a:gd name="connsiteX32" fmla="*/ 85209 w 689156"/>
              <a:gd name="connsiteY32" fmla="*/ 69056 h 342964"/>
              <a:gd name="connsiteX33" fmla="*/ 82828 w 689156"/>
              <a:gd name="connsiteY33" fmla="*/ 61912 h 342964"/>
              <a:gd name="connsiteX34" fmla="*/ 56634 w 689156"/>
              <a:gd name="connsiteY34" fmla="*/ 42862 h 342964"/>
              <a:gd name="connsiteX35" fmla="*/ 49491 w 689156"/>
              <a:gd name="connsiteY35" fmla="*/ 35718 h 342964"/>
              <a:gd name="connsiteX36" fmla="*/ 42347 w 689156"/>
              <a:gd name="connsiteY36" fmla="*/ 30956 h 342964"/>
              <a:gd name="connsiteX37" fmla="*/ 25678 w 689156"/>
              <a:gd name="connsiteY37" fmla="*/ 9525 h 342964"/>
              <a:gd name="connsiteX38" fmla="*/ 11391 w 689156"/>
              <a:gd name="connsiteY38" fmla="*/ 0 h 342964"/>
              <a:gd name="connsiteX39" fmla="*/ 4247 w 689156"/>
              <a:gd name="connsiteY39" fmla="*/ 61912 h 342964"/>
              <a:gd name="connsiteX40" fmla="*/ 1866 w 689156"/>
              <a:gd name="connsiteY40" fmla="*/ 85725 h 342964"/>
              <a:gd name="connsiteX41" fmla="*/ 6628 w 689156"/>
              <a:gd name="connsiteY41" fmla="*/ 183356 h 342964"/>
              <a:gd name="connsiteX42" fmla="*/ 11391 w 689156"/>
              <a:gd name="connsiteY42" fmla="*/ 235743 h 342964"/>
              <a:gd name="connsiteX0" fmla="*/ 11391 w 686500"/>
              <a:gd name="connsiteY0" fmla="*/ 235743 h 342964"/>
              <a:gd name="connsiteX1" fmla="*/ 9009 w 686500"/>
              <a:gd name="connsiteY1" fmla="*/ 335756 h 342964"/>
              <a:gd name="connsiteX2" fmla="*/ 87591 w 686500"/>
              <a:gd name="connsiteY2" fmla="*/ 342900 h 342964"/>
              <a:gd name="connsiteX3" fmla="*/ 387628 w 686500"/>
              <a:gd name="connsiteY3" fmla="*/ 340518 h 342964"/>
              <a:gd name="connsiteX4" fmla="*/ 463828 w 686500"/>
              <a:gd name="connsiteY4" fmla="*/ 333375 h 342964"/>
              <a:gd name="connsiteX5" fmla="*/ 537647 w 686500"/>
              <a:gd name="connsiteY5" fmla="*/ 335756 h 342964"/>
              <a:gd name="connsiteX6" fmla="*/ 575747 w 686500"/>
              <a:gd name="connsiteY6" fmla="*/ 338137 h 342964"/>
              <a:gd name="connsiteX7" fmla="*/ 680522 w 686500"/>
              <a:gd name="connsiteY7" fmla="*/ 340518 h 342964"/>
              <a:gd name="connsiteX8" fmla="*/ 673379 w 686500"/>
              <a:gd name="connsiteY8" fmla="*/ 252412 h 342964"/>
              <a:gd name="connsiteX9" fmla="*/ 587653 w 686500"/>
              <a:gd name="connsiteY9" fmla="*/ 254793 h 342964"/>
              <a:gd name="connsiteX10" fmla="*/ 563841 w 686500"/>
              <a:gd name="connsiteY10" fmla="*/ 252412 h 342964"/>
              <a:gd name="connsiteX11" fmla="*/ 511453 w 686500"/>
              <a:gd name="connsiteY11" fmla="*/ 242887 h 342964"/>
              <a:gd name="connsiteX12" fmla="*/ 473353 w 686500"/>
              <a:gd name="connsiteY12" fmla="*/ 240506 h 342964"/>
              <a:gd name="connsiteX13" fmla="*/ 435253 w 686500"/>
              <a:gd name="connsiteY13" fmla="*/ 233362 h 342964"/>
              <a:gd name="connsiteX14" fmla="*/ 418584 w 686500"/>
              <a:gd name="connsiteY14" fmla="*/ 228600 h 342964"/>
              <a:gd name="connsiteX15" fmla="*/ 394772 w 686500"/>
              <a:gd name="connsiteY15" fmla="*/ 223837 h 342964"/>
              <a:gd name="connsiteX16" fmla="*/ 375722 w 686500"/>
              <a:gd name="connsiteY16" fmla="*/ 219075 h 342964"/>
              <a:gd name="connsiteX17" fmla="*/ 368578 w 686500"/>
              <a:gd name="connsiteY17" fmla="*/ 216693 h 342964"/>
              <a:gd name="connsiteX18" fmla="*/ 332859 w 686500"/>
              <a:gd name="connsiteY18" fmla="*/ 207168 h 342964"/>
              <a:gd name="connsiteX19" fmla="*/ 294759 w 686500"/>
              <a:gd name="connsiteY19" fmla="*/ 197643 h 342964"/>
              <a:gd name="connsiteX20" fmla="*/ 287616 w 686500"/>
              <a:gd name="connsiteY20" fmla="*/ 195262 h 342964"/>
              <a:gd name="connsiteX21" fmla="*/ 275709 w 686500"/>
              <a:gd name="connsiteY21" fmla="*/ 192881 h 342964"/>
              <a:gd name="connsiteX22" fmla="*/ 242372 w 686500"/>
              <a:gd name="connsiteY22" fmla="*/ 176212 h 342964"/>
              <a:gd name="connsiteX23" fmla="*/ 228084 w 686500"/>
              <a:gd name="connsiteY23" fmla="*/ 161925 h 342964"/>
              <a:gd name="connsiteX24" fmla="*/ 213797 w 686500"/>
              <a:gd name="connsiteY24" fmla="*/ 150018 h 342964"/>
              <a:gd name="connsiteX25" fmla="*/ 199509 w 686500"/>
              <a:gd name="connsiteY25" fmla="*/ 145256 h 342964"/>
              <a:gd name="connsiteX26" fmla="*/ 156647 w 686500"/>
              <a:gd name="connsiteY26" fmla="*/ 126206 h 342964"/>
              <a:gd name="connsiteX27" fmla="*/ 139978 w 686500"/>
              <a:gd name="connsiteY27" fmla="*/ 121443 h 342964"/>
              <a:gd name="connsiteX28" fmla="*/ 125691 w 686500"/>
              <a:gd name="connsiteY28" fmla="*/ 114300 h 342964"/>
              <a:gd name="connsiteX29" fmla="*/ 113784 w 686500"/>
              <a:gd name="connsiteY29" fmla="*/ 100012 h 342964"/>
              <a:gd name="connsiteX30" fmla="*/ 106641 w 686500"/>
              <a:gd name="connsiteY30" fmla="*/ 92868 h 342964"/>
              <a:gd name="connsiteX31" fmla="*/ 99497 w 686500"/>
              <a:gd name="connsiteY31" fmla="*/ 78581 h 342964"/>
              <a:gd name="connsiteX32" fmla="*/ 85209 w 686500"/>
              <a:gd name="connsiteY32" fmla="*/ 69056 h 342964"/>
              <a:gd name="connsiteX33" fmla="*/ 82828 w 686500"/>
              <a:gd name="connsiteY33" fmla="*/ 61912 h 342964"/>
              <a:gd name="connsiteX34" fmla="*/ 56634 w 686500"/>
              <a:gd name="connsiteY34" fmla="*/ 42862 h 342964"/>
              <a:gd name="connsiteX35" fmla="*/ 49491 w 686500"/>
              <a:gd name="connsiteY35" fmla="*/ 35718 h 342964"/>
              <a:gd name="connsiteX36" fmla="*/ 42347 w 686500"/>
              <a:gd name="connsiteY36" fmla="*/ 30956 h 342964"/>
              <a:gd name="connsiteX37" fmla="*/ 25678 w 686500"/>
              <a:gd name="connsiteY37" fmla="*/ 9525 h 342964"/>
              <a:gd name="connsiteX38" fmla="*/ 11391 w 686500"/>
              <a:gd name="connsiteY38" fmla="*/ 0 h 342964"/>
              <a:gd name="connsiteX39" fmla="*/ 4247 w 686500"/>
              <a:gd name="connsiteY39" fmla="*/ 61912 h 342964"/>
              <a:gd name="connsiteX40" fmla="*/ 1866 w 686500"/>
              <a:gd name="connsiteY40" fmla="*/ 85725 h 342964"/>
              <a:gd name="connsiteX41" fmla="*/ 6628 w 686500"/>
              <a:gd name="connsiteY41" fmla="*/ 183356 h 342964"/>
              <a:gd name="connsiteX42" fmla="*/ 11391 w 686500"/>
              <a:gd name="connsiteY42" fmla="*/ 235743 h 342964"/>
              <a:gd name="connsiteX0" fmla="*/ 11391 w 688584"/>
              <a:gd name="connsiteY0" fmla="*/ 235743 h 342964"/>
              <a:gd name="connsiteX1" fmla="*/ 9009 w 688584"/>
              <a:gd name="connsiteY1" fmla="*/ 335756 h 342964"/>
              <a:gd name="connsiteX2" fmla="*/ 87591 w 688584"/>
              <a:gd name="connsiteY2" fmla="*/ 342900 h 342964"/>
              <a:gd name="connsiteX3" fmla="*/ 387628 w 688584"/>
              <a:gd name="connsiteY3" fmla="*/ 340518 h 342964"/>
              <a:gd name="connsiteX4" fmla="*/ 463828 w 688584"/>
              <a:gd name="connsiteY4" fmla="*/ 333375 h 342964"/>
              <a:gd name="connsiteX5" fmla="*/ 537647 w 688584"/>
              <a:gd name="connsiteY5" fmla="*/ 335756 h 342964"/>
              <a:gd name="connsiteX6" fmla="*/ 575747 w 688584"/>
              <a:gd name="connsiteY6" fmla="*/ 338137 h 342964"/>
              <a:gd name="connsiteX7" fmla="*/ 680522 w 688584"/>
              <a:gd name="connsiteY7" fmla="*/ 340518 h 342964"/>
              <a:gd name="connsiteX8" fmla="*/ 673379 w 688584"/>
              <a:gd name="connsiteY8" fmla="*/ 252412 h 342964"/>
              <a:gd name="connsiteX9" fmla="*/ 587653 w 688584"/>
              <a:gd name="connsiteY9" fmla="*/ 254793 h 342964"/>
              <a:gd name="connsiteX10" fmla="*/ 563841 w 688584"/>
              <a:gd name="connsiteY10" fmla="*/ 252412 h 342964"/>
              <a:gd name="connsiteX11" fmla="*/ 511453 w 688584"/>
              <a:gd name="connsiteY11" fmla="*/ 242887 h 342964"/>
              <a:gd name="connsiteX12" fmla="*/ 473353 w 688584"/>
              <a:gd name="connsiteY12" fmla="*/ 240506 h 342964"/>
              <a:gd name="connsiteX13" fmla="*/ 435253 w 688584"/>
              <a:gd name="connsiteY13" fmla="*/ 233362 h 342964"/>
              <a:gd name="connsiteX14" fmla="*/ 418584 w 688584"/>
              <a:gd name="connsiteY14" fmla="*/ 228600 h 342964"/>
              <a:gd name="connsiteX15" fmla="*/ 394772 w 688584"/>
              <a:gd name="connsiteY15" fmla="*/ 223837 h 342964"/>
              <a:gd name="connsiteX16" fmla="*/ 375722 w 688584"/>
              <a:gd name="connsiteY16" fmla="*/ 219075 h 342964"/>
              <a:gd name="connsiteX17" fmla="*/ 368578 w 688584"/>
              <a:gd name="connsiteY17" fmla="*/ 216693 h 342964"/>
              <a:gd name="connsiteX18" fmla="*/ 332859 w 688584"/>
              <a:gd name="connsiteY18" fmla="*/ 207168 h 342964"/>
              <a:gd name="connsiteX19" fmla="*/ 294759 w 688584"/>
              <a:gd name="connsiteY19" fmla="*/ 197643 h 342964"/>
              <a:gd name="connsiteX20" fmla="*/ 287616 w 688584"/>
              <a:gd name="connsiteY20" fmla="*/ 195262 h 342964"/>
              <a:gd name="connsiteX21" fmla="*/ 275709 w 688584"/>
              <a:gd name="connsiteY21" fmla="*/ 192881 h 342964"/>
              <a:gd name="connsiteX22" fmla="*/ 242372 w 688584"/>
              <a:gd name="connsiteY22" fmla="*/ 176212 h 342964"/>
              <a:gd name="connsiteX23" fmla="*/ 228084 w 688584"/>
              <a:gd name="connsiteY23" fmla="*/ 161925 h 342964"/>
              <a:gd name="connsiteX24" fmla="*/ 213797 w 688584"/>
              <a:gd name="connsiteY24" fmla="*/ 150018 h 342964"/>
              <a:gd name="connsiteX25" fmla="*/ 199509 w 688584"/>
              <a:gd name="connsiteY25" fmla="*/ 145256 h 342964"/>
              <a:gd name="connsiteX26" fmla="*/ 156647 w 688584"/>
              <a:gd name="connsiteY26" fmla="*/ 126206 h 342964"/>
              <a:gd name="connsiteX27" fmla="*/ 139978 w 688584"/>
              <a:gd name="connsiteY27" fmla="*/ 121443 h 342964"/>
              <a:gd name="connsiteX28" fmla="*/ 125691 w 688584"/>
              <a:gd name="connsiteY28" fmla="*/ 114300 h 342964"/>
              <a:gd name="connsiteX29" fmla="*/ 113784 w 688584"/>
              <a:gd name="connsiteY29" fmla="*/ 100012 h 342964"/>
              <a:gd name="connsiteX30" fmla="*/ 106641 w 688584"/>
              <a:gd name="connsiteY30" fmla="*/ 92868 h 342964"/>
              <a:gd name="connsiteX31" fmla="*/ 99497 w 688584"/>
              <a:gd name="connsiteY31" fmla="*/ 78581 h 342964"/>
              <a:gd name="connsiteX32" fmla="*/ 85209 w 688584"/>
              <a:gd name="connsiteY32" fmla="*/ 69056 h 342964"/>
              <a:gd name="connsiteX33" fmla="*/ 82828 w 688584"/>
              <a:gd name="connsiteY33" fmla="*/ 61912 h 342964"/>
              <a:gd name="connsiteX34" fmla="*/ 56634 w 688584"/>
              <a:gd name="connsiteY34" fmla="*/ 42862 h 342964"/>
              <a:gd name="connsiteX35" fmla="*/ 49491 w 688584"/>
              <a:gd name="connsiteY35" fmla="*/ 35718 h 342964"/>
              <a:gd name="connsiteX36" fmla="*/ 42347 w 688584"/>
              <a:gd name="connsiteY36" fmla="*/ 30956 h 342964"/>
              <a:gd name="connsiteX37" fmla="*/ 25678 w 688584"/>
              <a:gd name="connsiteY37" fmla="*/ 9525 h 342964"/>
              <a:gd name="connsiteX38" fmla="*/ 11391 w 688584"/>
              <a:gd name="connsiteY38" fmla="*/ 0 h 342964"/>
              <a:gd name="connsiteX39" fmla="*/ 4247 w 688584"/>
              <a:gd name="connsiteY39" fmla="*/ 61912 h 342964"/>
              <a:gd name="connsiteX40" fmla="*/ 1866 w 688584"/>
              <a:gd name="connsiteY40" fmla="*/ 85725 h 342964"/>
              <a:gd name="connsiteX41" fmla="*/ 6628 w 688584"/>
              <a:gd name="connsiteY41" fmla="*/ 183356 h 342964"/>
              <a:gd name="connsiteX42" fmla="*/ 11391 w 688584"/>
              <a:gd name="connsiteY42" fmla="*/ 235743 h 342964"/>
              <a:gd name="connsiteX0" fmla="*/ 11391 w 693045"/>
              <a:gd name="connsiteY0" fmla="*/ 235743 h 343437"/>
              <a:gd name="connsiteX1" fmla="*/ 9009 w 693045"/>
              <a:gd name="connsiteY1" fmla="*/ 335756 h 343437"/>
              <a:gd name="connsiteX2" fmla="*/ 87591 w 693045"/>
              <a:gd name="connsiteY2" fmla="*/ 342900 h 343437"/>
              <a:gd name="connsiteX3" fmla="*/ 387628 w 693045"/>
              <a:gd name="connsiteY3" fmla="*/ 340518 h 343437"/>
              <a:gd name="connsiteX4" fmla="*/ 463828 w 693045"/>
              <a:gd name="connsiteY4" fmla="*/ 333375 h 343437"/>
              <a:gd name="connsiteX5" fmla="*/ 537647 w 693045"/>
              <a:gd name="connsiteY5" fmla="*/ 335756 h 343437"/>
              <a:gd name="connsiteX6" fmla="*/ 575747 w 693045"/>
              <a:gd name="connsiteY6" fmla="*/ 338137 h 343437"/>
              <a:gd name="connsiteX7" fmla="*/ 680522 w 693045"/>
              <a:gd name="connsiteY7" fmla="*/ 340518 h 343437"/>
              <a:gd name="connsiteX8" fmla="*/ 687667 w 693045"/>
              <a:gd name="connsiteY8" fmla="*/ 271462 h 343437"/>
              <a:gd name="connsiteX9" fmla="*/ 587653 w 693045"/>
              <a:gd name="connsiteY9" fmla="*/ 254793 h 343437"/>
              <a:gd name="connsiteX10" fmla="*/ 563841 w 693045"/>
              <a:gd name="connsiteY10" fmla="*/ 252412 h 343437"/>
              <a:gd name="connsiteX11" fmla="*/ 511453 w 693045"/>
              <a:gd name="connsiteY11" fmla="*/ 242887 h 343437"/>
              <a:gd name="connsiteX12" fmla="*/ 473353 w 693045"/>
              <a:gd name="connsiteY12" fmla="*/ 240506 h 343437"/>
              <a:gd name="connsiteX13" fmla="*/ 435253 w 693045"/>
              <a:gd name="connsiteY13" fmla="*/ 233362 h 343437"/>
              <a:gd name="connsiteX14" fmla="*/ 418584 w 693045"/>
              <a:gd name="connsiteY14" fmla="*/ 228600 h 343437"/>
              <a:gd name="connsiteX15" fmla="*/ 394772 w 693045"/>
              <a:gd name="connsiteY15" fmla="*/ 223837 h 343437"/>
              <a:gd name="connsiteX16" fmla="*/ 375722 w 693045"/>
              <a:gd name="connsiteY16" fmla="*/ 219075 h 343437"/>
              <a:gd name="connsiteX17" fmla="*/ 368578 w 693045"/>
              <a:gd name="connsiteY17" fmla="*/ 216693 h 343437"/>
              <a:gd name="connsiteX18" fmla="*/ 332859 w 693045"/>
              <a:gd name="connsiteY18" fmla="*/ 207168 h 343437"/>
              <a:gd name="connsiteX19" fmla="*/ 294759 w 693045"/>
              <a:gd name="connsiteY19" fmla="*/ 197643 h 343437"/>
              <a:gd name="connsiteX20" fmla="*/ 287616 w 693045"/>
              <a:gd name="connsiteY20" fmla="*/ 195262 h 343437"/>
              <a:gd name="connsiteX21" fmla="*/ 275709 w 693045"/>
              <a:gd name="connsiteY21" fmla="*/ 192881 h 343437"/>
              <a:gd name="connsiteX22" fmla="*/ 242372 w 693045"/>
              <a:gd name="connsiteY22" fmla="*/ 176212 h 343437"/>
              <a:gd name="connsiteX23" fmla="*/ 228084 w 693045"/>
              <a:gd name="connsiteY23" fmla="*/ 161925 h 343437"/>
              <a:gd name="connsiteX24" fmla="*/ 213797 w 693045"/>
              <a:gd name="connsiteY24" fmla="*/ 150018 h 343437"/>
              <a:gd name="connsiteX25" fmla="*/ 199509 w 693045"/>
              <a:gd name="connsiteY25" fmla="*/ 145256 h 343437"/>
              <a:gd name="connsiteX26" fmla="*/ 156647 w 693045"/>
              <a:gd name="connsiteY26" fmla="*/ 126206 h 343437"/>
              <a:gd name="connsiteX27" fmla="*/ 139978 w 693045"/>
              <a:gd name="connsiteY27" fmla="*/ 121443 h 343437"/>
              <a:gd name="connsiteX28" fmla="*/ 125691 w 693045"/>
              <a:gd name="connsiteY28" fmla="*/ 114300 h 343437"/>
              <a:gd name="connsiteX29" fmla="*/ 113784 w 693045"/>
              <a:gd name="connsiteY29" fmla="*/ 100012 h 343437"/>
              <a:gd name="connsiteX30" fmla="*/ 106641 w 693045"/>
              <a:gd name="connsiteY30" fmla="*/ 92868 h 343437"/>
              <a:gd name="connsiteX31" fmla="*/ 99497 w 693045"/>
              <a:gd name="connsiteY31" fmla="*/ 78581 h 343437"/>
              <a:gd name="connsiteX32" fmla="*/ 85209 w 693045"/>
              <a:gd name="connsiteY32" fmla="*/ 69056 h 343437"/>
              <a:gd name="connsiteX33" fmla="*/ 82828 w 693045"/>
              <a:gd name="connsiteY33" fmla="*/ 61912 h 343437"/>
              <a:gd name="connsiteX34" fmla="*/ 56634 w 693045"/>
              <a:gd name="connsiteY34" fmla="*/ 42862 h 343437"/>
              <a:gd name="connsiteX35" fmla="*/ 49491 w 693045"/>
              <a:gd name="connsiteY35" fmla="*/ 35718 h 343437"/>
              <a:gd name="connsiteX36" fmla="*/ 42347 w 693045"/>
              <a:gd name="connsiteY36" fmla="*/ 30956 h 343437"/>
              <a:gd name="connsiteX37" fmla="*/ 25678 w 693045"/>
              <a:gd name="connsiteY37" fmla="*/ 9525 h 343437"/>
              <a:gd name="connsiteX38" fmla="*/ 11391 w 693045"/>
              <a:gd name="connsiteY38" fmla="*/ 0 h 343437"/>
              <a:gd name="connsiteX39" fmla="*/ 4247 w 693045"/>
              <a:gd name="connsiteY39" fmla="*/ 61912 h 343437"/>
              <a:gd name="connsiteX40" fmla="*/ 1866 w 693045"/>
              <a:gd name="connsiteY40" fmla="*/ 85725 h 343437"/>
              <a:gd name="connsiteX41" fmla="*/ 6628 w 693045"/>
              <a:gd name="connsiteY41" fmla="*/ 183356 h 343437"/>
              <a:gd name="connsiteX42" fmla="*/ 11391 w 693045"/>
              <a:gd name="connsiteY42" fmla="*/ 235743 h 343437"/>
              <a:gd name="connsiteX0" fmla="*/ 11391 w 692223"/>
              <a:gd name="connsiteY0" fmla="*/ 235743 h 342964"/>
              <a:gd name="connsiteX1" fmla="*/ 9009 w 692223"/>
              <a:gd name="connsiteY1" fmla="*/ 335756 h 342964"/>
              <a:gd name="connsiteX2" fmla="*/ 87591 w 692223"/>
              <a:gd name="connsiteY2" fmla="*/ 342900 h 342964"/>
              <a:gd name="connsiteX3" fmla="*/ 387628 w 692223"/>
              <a:gd name="connsiteY3" fmla="*/ 340518 h 342964"/>
              <a:gd name="connsiteX4" fmla="*/ 463828 w 692223"/>
              <a:gd name="connsiteY4" fmla="*/ 333375 h 342964"/>
              <a:gd name="connsiteX5" fmla="*/ 537647 w 692223"/>
              <a:gd name="connsiteY5" fmla="*/ 335756 h 342964"/>
              <a:gd name="connsiteX6" fmla="*/ 575747 w 692223"/>
              <a:gd name="connsiteY6" fmla="*/ 338137 h 342964"/>
              <a:gd name="connsiteX7" fmla="*/ 680522 w 692223"/>
              <a:gd name="connsiteY7" fmla="*/ 340518 h 342964"/>
              <a:gd name="connsiteX8" fmla="*/ 687667 w 692223"/>
              <a:gd name="connsiteY8" fmla="*/ 271462 h 342964"/>
              <a:gd name="connsiteX9" fmla="*/ 587653 w 692223"/>
              <a:gd name="connsiteY9" fmla="*/ 254793 h 342964"/>
              <a:gd name="connsiteX10" fmla="*/ 563841 w 692223"/>
              <a:gd name="connsiteY10" fmla="*/ 252412 h 342964"/>
              <a:gd name="connsiteX11" fmla="*/ 511453 w 692223"/>
              <a:gd name="connsiteY11" fmla="*/ 242887 h 342964"/>
              <a:gd name="connsiteX12" fmla="*/ 473353 w 692223"/>
              <a:gd name="connsiteY12" fmla="*/ 240506 h 342964"/>
              <a:gd name="connsiteX13" fmla="*/ 435253 w 692223"/>
              <a:gd name="connsiteY13" fmla="*/ 233362 h 342964"/>
              <a:gd name="connsiteX14" fmla="*/ 418584 w 692223"/>
              <a:gd name="connsiteY14" fmla="*/ 228600 h 342964"/>
              <a:gd name="connsiteX15" fmla="*/ 394772 w 692223"/>
              <a:gd name="connsiteY15" fmla="*/ 223837 h 342964"/>
              <a:gd name="connsiteX16" fmla="*/ 375722 w 692223"/>
              <a:gd name="connsiteY16" fmla="*/ 219075 h 342964"/>
              <a:gd name="connsiteX17" fmla="*/ 368578 w 692223"/>
              <a:gd name="connsiteY17" fmla="*/ 216693 h 342964"/>
              <a:gd name="connsiteX18" fmla="*/ 332859 w 692223"/>
              <a:gd name="connsiteY18" fmla="*/ 207168 h 342964"/>
              <a:gd name="connsiteX19" fmla="*/ 294759 w 692223"/>
              <a:gd name="connsiteY19" fmla="*/ 197643 h 342964"/>
              <a:gd name="connsiteX20" fmla="*/ 287616 w 692223"/>
              <a:gd name="connsiteY20" fmla="*/ 195262 h 342964"/>
              <a:gd name="connsiteX21" fmla="*/ 275709 w 692223"/>
              <a:gd name="connsiteY21" fmla="*/ 192881 h 342964"/>
              <a:gd name="connsiteX22" fmla="*/ 242372 w 692223"/>
              <a:gd name="connsiteY22" fmla="*/ 176212 h 342964"/>
              <a:gd name="connsiteX23" fmla="*/ 228084 w 692223"/>
              <a:gd name="connsiteY23" fmla="*/ 161925 h 342964"/>
              <a:gd name="connsiteX24" fmla="*/ 213797 w 692223"/>
              <a:gd name="connsiteY24" fmla="*/ 150018 h 342964"/>
              <a:gd name="connsiteX25" fmla="*/ 199509 w 692223"/>
              <a:gd name="connsiteY25" fmla="*/ 145256 h 342964"/>
              <a:gd name="connsiteX26" fmla="*/ 156647 w 692223"/>
              <a:gd name="connsiteY26" fmla="*/ 126206 h 342964"/>
              <a:gd name="connsiteX27" fmla="*/ 139978 w 692223"/>
              <a:gd name="connsiteY27" fmla="*/ 121443 h 342964"/>
              <a:gd name="connsiteX28" fmla="*/ 125691 w 692223"/>
              <a:gd name="connsiteY28" fmla="*/ 114300 h 342964"/>
              <a:gd name="connsiteX29" fmla="*/ 113784 w 692223"/>
              <a:gd name="connsiteY29" fmla="*/ 100012 h 342964"/>
              <a:gd name="connsiteX30" fmla="*/ 106641 w 692223"/>
              <a:gd name="connsiteY30" fmla="*/ 92868 h 342964"/>
              <a:gd name="connsiteX31" fmla="*/ 99497 w 692223"/>
              <a:gd name="connsiteY31" fmla="*/ 78581 h 342964"/>
              <a:gd name="connsiteX32" fmla="*/ 85209 w 692223"/>
              <a:gd name="connsiteY32" fmla="*/ 69056 h 342964"/>
              <a:gd name="connsiteX33" fmla="*/ 82828 w 692223"/>
              <a:gd name="connsiteY33" fmla="*/ 61912 h 342964"/>
              <a:gd name="connsiteX34" fmla="*/ 56634 w 692223"/>
              <a:gd name="connsiteY34" fmla="*/ 42862 h 342964"/>
              <a:gd name="connsiteX35" fmla="*/ 49491 w 692223"/>
              <a:gd name="connsiteY35" fmla="*/ 35718 h 342964"/>
              <a:gd name="connsiteX36" fmla="*/ 42347 w 692223"/>
              <a:gd name="connsiteY36" fmla="*/ 30956 h 342964"/>
              <a:gd name="connsiteX37" fmla="*/ 25678 w 692223"/>
              <a:gd name="connsiteY37" fmla="*/ 9525 h 342964"/>
              <a:gd name="connsiteX38" fmla="*/ 11391 w 692223"/>
              <a:gd name="connsiteY38" fmla="*/ 0 h 342964"/>
              <a:gd name="connsiteX39" fmla="*/ 4247 w 692223"/>
              <a:gd name="connsiteY39" fmla="*/ 61912 h 342964"/>
              <a:gd name="connsiteX40" fmla="*/ 1866 w 692223"/>
              <a:gd name="connsiteY40" fmla="*/ 85725 h 342964"/>
              <a:gd name="connsiteX41" fmla="*/ 6628 w 692223"/>
              <a:gd name="connsiteY41" fmla="*/ 183356 h 342964"/>
              <a:gd name="connsiteX42" fmla="*/ 11391 w 692223"/>
              <a:gd name="connsiteY42" fmla="*/ 235743 h 342964"/>
              <a:gd name="connsiteX0" fmla="*/ 11391 w 692223"/>
              <a:gd name="connsiteY0" fmla="*/ 235743 h 342990"/>
              <a:gd name="connsiteX1" fmla="*/ 9009 w 692223"/>
              <a:gd name="connsiteY1" fmla="*/ 335756 h 342990"/>
              <a:gd name="connsiteX2" fmla="*/ 87591 w 692223"/>
              <a:gd name="connsiteY2" fmla="*/ 342900 h 342990"/>
              <a:gd name="connsiteX3" fmla="*/ 387628 w 692223"/>
              <a:gd name="connsiteY3" fmla="*/ 340518 h 342990"/>
              <a:gd name="connsiteX4" fmla="*/ 478116 w 692223"/>
              <a:gd name="connsiteY4" fmla="*/ 342900 h 342990"/>
              <a:gd name="connsiteX5" fmla="*/ 537647 w 692223"/>
              <a:gd name="connsiteY5" fmla="*/ 335756 h 342990"/>
              <a:gd name="connsiteX6" fmla="*/ 575747 w 692223"/>
              <a:gd name="connsiteY6" fmla="*/ 338137 h 342990"/>
              <a:gd name="connsiteX7" fmla="*/ 680522 w 692223"/>
              <a:gd name="connsiteY7" fmla="*/ 340518 h 342990"/>
              <a:gd name="connsiteX8" fmla="*/ 687667 w 692223"/>
              <a:gd name="connsiteY8" fmla="*/ 271462 h 342990"/>
              <a:gd name="connsiteX9" fmla="*/ 587653 w 692223"/>
              <a:gd name="connsiteY9" fmla="*/ 254793 h 342990"/>
              <a:gd name="connsiteX10" fmla="*/ 563841 w 692223"/>
              <a:gd name="connsiteY10" fmla="*/ 252412 h 342990"/>
              <a:gd name="connsiteX11" fmla="*/ 511453 w 692223"/>
              <a:gd name="connsiteY11" fmla="*/ 242887 h 342990"/>
              <a:gd name="connsiteX12" fmla="*/ 473353 w 692223"/>
              <a:gd name="connsiteY12" fmla="*/ 240506 h 342990"/>
              <a:gd name="connsiteX13" fmla="*/ 435253 w 692223"/>
              <a:gd name="connsiteY13" fmla="*/ 233362 h 342990"/>
              <a:gd name="connsiteX14" fmla="*/ 418584 w 692223"/>
              <a:gd name="connsiteY14" fmla="*/ 228600 h 342990"/>
              <a:gd name="connsiteX15" fmla="*/ 394772 w 692223"/>
              <a:gd name="connsiteY15" fmla="*/ 223837 h 342990"/>
              <a:gd name="connsiteX16" fmla="*/ 375722 w 692223"/>
              <a:gd name="connsiteY16" fmla="*/ 219075 h 342990"/>
              <a:gd name="connsiteX17" fmla="*/ 368578 w 692223"/>
              <a:gd name="connsiteY17" fmla="*/ 216693 h 342990"/>
              <a:gd name="connsiteX18" fmla="*/ 332859 w 692223"/>
              <a:gd name="connsiteY18" fmla="*/ 207168 h 342990"/>
              <a:gd name="connsiteX19" fmla="*/ 294759 w 692223"/>
              <a:gd name="connsiteY19" fmla="*/ 197643 h 342990"/>
              <a:gd name="connsiteX20" fmla="*/ 287616 w 692223"/>
              <a:gd name="connsiteY20" fmla="*/ 195262 h 342990"/>
              <a:gd name="connsiteX21" fmla="*/ 275709 w 692223"/>
              <a:gd name="connsiteY21" fmla="*/ 192881 h 342990"/>
              <a:gd name="connsiteX22" fmla="*/ 242372 w 692223"/>
              <a:gd name="connsiteY22" fmla="*/ 176212 h 342990"/>
              <a:gd name="connsiteX23" fmla="*/ 228084 w 692223"/>
              <a:gd name="connsiteY23" fmla="*/ 161925 h 342990"/>
              <a:gd name="connsiteX24" fmla="*/ 213797 w 692223"/>
              <a:gd name="connsiteY24" fmla="*/ 150018 h 342990"/>
              <a:gd name="connsiteX25" fmla="*/ 199509 w 692223"/>
              <a:gd name="connsiteY25" fmla="*/ 145256 h 342990"/>
              <a:gd name="connsiteX26" fmla="*/ 156647 w 692223"/>
              <a:gd name="connsiteY26" fmla="*/ 126206 h 342990"/>
              <a:gd name="connsiteX27" fmla="*/ 139978 w 692223"/>
              <a:gd name="connsiteY27" fmla="*/ 121443 h 342990"/>
              <a:gd name="connsiteX28" fmla="*/ 125691 w 692223"/>
              <a:gd name="connsiteY28" fmla="*/ 114300 h 342990"/>
              <a:gd name="connsiteX29" fmla="*/ 113784 w 692223"/>
              <a:gd name="connsiteY29" fmla="*/ 100012 h 342990"/>
              <a:gd name="connsiteX30" fmla="*/ 106641 w 692223"/>
              <a:gd name="connsiteY30" fmla="*/ 92868 h 342990"/>
              <a:gd name="connsiteX31" fmla="*/ 99497 w 692223"/>
              <a:gd name="connsiteY31" fmla="*/ 78581 h 342990"/>
              <a:gd name="connsiteX32" fmla="*/ 85209 w 692223"/>
              <a:gd name="connsiteY32" fmla="*/ 69056 h 342990"/>
              <a:gd name="connsiteX33" fmla="*/ 82828 w 692223"/>
              <a:gd name="connsiteY33" fmla="*/ 61912 h 342990"/>
              <a:gd name="connsiteX34" fmla="*/ 56634 w 692223"/>
              <a:gd name="connsiteY34" fmla="*/ 42862 h 342990"/>
              <a:gd name="connsiteX35" fmla="*/ 49491 w 692223"/>
              <a:gd name="connsiteY35" fmla="*/ 35718 h 342990"/>
              <a:gd name="connsiteX36" fmla="*/ 42347 w 692223"/>
              <a:gd name="connsiteY36" fmla="*/ 30956 h 342990"/>
              <a:gd name="connsiteX37" fmla="*/ 25678 w 692223"/>
              <a:gd name="connsiteY37" fmla="*/ 9525 h 342990"/>
              <a:gd name="connsiteX38" fmla="*/ 11391 w 692223"/>
              <a:gd name="connsiteY38" fmla="*/ 0 h 342990"/>
              <a:gd name="connsiteX39" fmla="*/ 4247 w 692223"/>
              <a:gd name="connsiteY39" fmla="*/ 61912 h 342990"/>
              <a:gd name="connsiteX40" fmla="*/ 1866 w 692223"/>
              <a:gd name="connsiteY40" fmla="*/ 85725 h 342990"/>
              <a:gd name="connsiteX41" fmla="*/ 6628 w 692223"/>
              <a:gd name="connsiteY41" fmla="*/ 183356 h 342990"/>
              <a:gd name="connsiteX42" fmla="*/ 11391 w 692223"/>
              <a:gd name="connsiteY42" fmla="*/ 235743 h 342990"/>
              <a:gd name="connsiteX0" fmla="*/ 11391 w 692223"/>
              <a:gd name="connsiteY0" fmla="*/ 235743 h 343030"/>
              <a:gd name="connsiteX1" fmla="*/ 9009 w 692223"/>
              <a:gd name="connsiteY1" fmla="*/ 335756 h 343030"/>
              <a:gd name="connsiteX2" fmla="*/ 87591 w 692223"/>
              <a:gd name="connsiteY2" fmla="*/ 342900 h 343030"/>
              <a:gd name="connsiteX3" fmla="*/ 387628 w 692223"/>
              <a:gd name="connsiteY3" fmla="*/ 340518 h 343030"/>
              <a:gd name="connsiteX4" fmla="*/ 478116 w 692223"/>
              <a:gd name="connsiteY4" fmla="*/ 342900 h 343030"/>
              <a:gd name="connsiteX5" fmla="*/ 542409 w 692223"/>
              <a:gd name="connsiteY5" fmla="*/ 342900 h 343030"/>
              <a:gd name="connsiteX6" fmla="*/ 575747 w 692223"/>
              <a:gd name="connsiteY6" fmla="*/ 338137 h 343030"/>
              <a:gd name="connsiteX7" fmla="*/ 680522 w 692223"/>
              <a:gd name="connsiteY7" fmla="*/ 340518 h 343030"/>
              <a:gd name="connsiteX8" fmla="*/ 687667 w 692223"/>
              <a:gd name="connsiteY8" fmla="*/ 271462 h 343030"/>
              <a:gd name="connsiteX9" fmla="*/ 587653 w 692223"/>
              <a:gd name="connsiteY9" fmla="*/ 254793 h 343030"/>
              <a:gd name="connsiteX10" fmla="*/ 563841 w 692223"/>
              <a:gd name="connsiteY10" fmla="*/ 252412 h 343030"/>
              <a:gd name="connsiteX11" fmla="*/ 511453 w 692223"/>
              <a:gd name="connsiteY11" fmla="*/ 242887 h 343030"/>
              <a:gd name="connsiteX12" fmla="*/ 473353 w 692223"/>
              <a:gd name="connsiteY12" fmla="*/ 240506 h 343030"/>
              <a:gd name="connsiteX13" fmla="*/ 435253 w 692223"/>
              <a:gd name="connsiteY13" fmla="*/ 233362 h 343030"/>
              <a:gd name="connsiteX14" fmla="*/ 418584 w 692223"/>
              <a:gd name="connsiteY14" fmla="*/ 228600 h 343030"/>
              <a:gd name="connsiteX15" fmla="*/ 394772 w 692223"/>
              <a:gd name="connsiteY15" fmla="*/ 223837 h 343030"/>
              <a:gd name="connsiteX16" fmla="*/ 375722 w 692223"/>
              <a:gd name="connsiteY16" fmla="*/ 219075 h 343030"/>
              <a:gd name="connsiteX17" fmla="*/ 368578 w 692223"/>
              <a:gd name="connsiteY17" fmla="*/ 216693 h 343030"/>
              <a:gd name="connsiteX18" fmla="*/ 332859 w 692223"/>
              <a:gd name="connsiteY18" fmla="*/ 207168 h 343030"/>
              <a:gd name="connsiteX19" fmla="*/ 294759 w 692223"/>
              <a:gd name="connsiteY19" fmla="*/ 197643 h 343030"/>
              <a:gd name="connsiteX20" fmla="*/ 287616 w 692223"/>
              <a:gd name="connsiteY20" fmla="*/ 195262 h 343030"/>
              <a:gd name="connsiteX21" fmla="*/ 275709 w 692223"/>
              <a:gd name="connsiteY21" fmla="*/ 192881 h 343030"/>
              <a:gd name="connsiteX22" fmla="*/ 242372 w 692223"/>
              <a:gd name="connsiteY22" fmla="*/ 176212 h 343030"/>
              <a:gd name="connsiteX23" fmla="*/ 228084 w 692223"/>
              <a:gd name="connsiteY23" fmla="*/ 161925 h 343030"/>
              <a:gd name="connsiteX24" fmla="*/ 213797 w 692223"/>
              <a:gd name="connsiteY24" fmla="*/ 150018 h 343030"/>
              <a:gd name="connsiteX25" fmla="*/ 199509 w 692223"/>
              <a:gd name="connsiteY25" fmla="*/ 145256 h 343030"/>
              <a:gd name="connsiteX26" fmla="*/ 156647 w 692223"/>
              <a:gd name="connsiteY26" fmla="*/ 126206 h 343030"/>
              <a:gd name="connsiteX27" fmla="*/ 139978 w 692223"/>
              <a:gd name="connsiteY27" fmla="*/ 121443 h 343030"/>
              <a:gd name="connsiteX28" fmla="*/ 125691 w 692223"/>
              <a:gd name="connsiteY28" fmla="*/ 114300 h 343030"/>
              <a:gd name="connsiteX29" fmla="*/ 113784 w 692223"/>
              <a:gd name="connsiteY29" fmla="*/ 100012 h 343030"/>
              <a:gd name="connsiteX30" fmla="*/ 106641 w 692223"/>
              <a:gd name="connsiteY30" fmla="*/ 92868 h 343030"/>
              <a:gd name="connsiteX31" fmla="*/ 99497 w 692223"/>
              <a:gd name="connsiteY31" fmla="*/ 78581 h 343030"/>
              <a:gd name="connsiteX32" fmla="*/ 85209 w 692223"/>
              <a:gd name="connsiteY32" fmla="*/ 69056 h 343030"/>
              <a:gd name="connsiteX33" fmla="*/ 82828 w 692223"/>
              <a:gd name="connsiteY33" fmla="*/ 61912 h 343030"/>
              <a:gd name="connsiteX34" fmla="*/ 56634 w 692223"/>
              <a:gd name="connsiteY34" fmla="*/ 42862 h 343030"/>
              <a:gd name="connsiteX35" fmla="*/ 49491 w 692223"/>
              <a:gd name="connsiteY35" fmla="*/ 35718 h 343030"/>
              <a:gd name="connsiteX36" fmla="*/ 42347 w 692223"/>
              <a:gd name="connsiteY36" fmla="*/ 30956 h 343030"/>
              <a:gd name="connsiteX37" fmla="*/ 25678 w 692223"/>
              <a:gd name="connsiteY37" fmla="*/ 9525 h 343030"/>
              <a:gd name="connsiteX38" fmla="*/ 11391 w 692223"/>
              <a:gd name="connsiteY38" fmla="*/ 0 h 343030"/>
              <a:gd name="connsiteX39" fmla="*/ 4247 w 692223"/>
              <a:gd name="connsiteY39" fmla="*/ 61912 h 343030"/>
              <a:gd name="connsiteX40" fmla="*/ 1866 w 692223"/>
              <a:gd name="connsiteY40" fmla="*/ 85725 h 343030"/>
              <a:gd name="connsiteX41" fmla="*/ 6628 w 692223"/>
              <a:gd name="connsiteY41" fmla="*/ 183356 h 343030"/>
              <a:gd name="connsiteX42" fmla="*/ 11391 w 692223"/>
              <a:gd name="connsiteY42" fmla="*/ 235743 h 343030"/>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25691 w 692223"/>
              <a:gd name="connsiteY27" fmla="*/ 114300 h 346399"/>
              <a:gd name="connsiteX28" fmla="*/ 113784 w 692223"/>
              <a:gd name="connsiteY28" fmla="*/ 100012 h 346399"/>
              <a:gd name="connsiteX29" fmla="*/ 106641 w 692223"/>
              <a:gd name="connsiteY29" fmla="*/ 92868 h 346399"/>
              <a:gd name="connsiteX30" fmla="*/ 99497 w 692223"/>
              <a:gd name="connsiteY30" fmla="*/ 78581 h 346399"/>
              <a:gd name="connsiteX31" fmla="*/ 85209 w 692223"/>
              <a:gd name="connsiteY31" fmla="*/ 69056 h 346399"/>
              <a:gd name="connsiteX32" fmla="*/ 82828 w 692223"/>
              <a:gd name="connsiteY32" fmla="*/ 61912 h 346399"/>
              <a:gd name="connsiteX33" fmla="*/ 56634 w 692223"/>
              <a:gd name="connsiteY33" fmla="*/ 42862 h 346399"/>
              <a:gd name="connsiteX34" fmla="*/ 49491 w 692223"/>
              <a:gd name="connsiteY34" fmla="*/ 35718 h 346399"/>
              <a:gd name="connsiteX35" fmla="*/ 42347 w 692223"/>
              <a:gd name="connsiteY35" fmla="*/ 30956 h 346399"/>
              <a:gd name="connsiteX36" fmla="*/ 25678 w 692223"/>
              <a:gd name="connsiteY36" fmla="*/ 9525 h 346399"/>
              <a:gd name="connsiteX37" fmla="*/ 11391 w 692223"/>
              <a:gd name="connsiteY37" fmla="*/ 0 h 346399"/>
              <a:gd name="connsiteX38" fmla="*/ 4247 w 692223"/>
              <a:gd name="connsiteY38" fmla="*/ 61912 h 346399"/>
              <a:gd name="connsiteX39" fmla="*/ 1866 w 692223"/>
              <a:gd name="connsiteY39" fmla="*/ 85725 h 346399"/>
              <a:gd name="connsiteX40" fmla="*/ 6628 w 692223"/>
              <a:gd name="connsiteY40" fmla="*/ 183356 h 346399"/>
              <a:gd name="connsiteX41" fmla="*/ 11391 w 692223"/>
              <a:gd name="connsiteY41"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106641 w 692223"/>
              <a:gd name="connsiteY28" fmla="*/ 92868 h 346399"/>
              <a:gd name="connsiteX29" fmla="*/ 99497 w 692223"/>
              <a:gd name="connsiteY29" fmla="*/ 78581 h 346399"/>
              <a:gd name="connsiteX30" fmla="*/ 85209 w 692223"/>
              <a:gd name="connsiteY30" fmla="*/ 69056 h 346399"/>
              <a:gd name="connsiteX31" fmla="*/ 82828 w 692223"/>
              <a:gd name="connsiteY31" fmla="*/ 61912 h 346399"/>
              <a:gd name="connsiteX32" fmla="*/ 56634 w 692223"/>
              <a:gd name="connsiteY32" fmla="*/ 42862 h 346399"/>
              <a:gd name="connsiteX33" fmla="*/ 49491 w 692223"/>
              <a:gd name="connsiteY33" fmla="*/ 35718 h 346399"/>
              <a:gd name="connsiteX34" fmla="*/ 42347 w 692223"/>
              <a:gd name="connsiteY34" fmla="*/ 30956 h 346399"/>
              <a:gd name="connsiteX35" fmla="*/ 25678 w 692223"/>
              <a:gd name="connsiteY35" fmla="*/ 9525 h 346399"/>
              <a:gd name="connsiteX36" fmla="*/ 11391 w 692223"/>
              <a:gd name="connsiteY36" fmla="*/ 0 h 346399"/>
              <a:gd name="connsiteX37" fmla="*/ 4247 w 692223"/>
              <a:gd name="connsiteY37" fmla="*/ 61912 h 346399"/>
              <a:gd name="connsiteX38" fmla="*/ 1866 w 692223"/>
              <a:gd name="connsiteY38" fmla="*/ 85725 h 346399"/>
              <a:gd name="connsiteX39" fmla="*/ 6628 w 692223"/>
              <a:gd name="connsiteY39" fmla="*/ 183356 h 346399"/>
              <a:gd name="connsiteX40" fmla="*/ 11391 w 692223"/>
              <a:gd name="connsiteY40"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82828 w 692223"/>
              <a:gd name="connsiteY30" fmla="*/ 61912 h 346399"/>
              <a:gd name="connsiteX31" fmla="*/ 56634 w 692223"/>
              <a:gd name="connsiteY31" fmla="*/ 42862 h 346399"/>
              <a:gd name="connsiteX32" fmla="*/ 49491 w 692223"/>
              <a:gd name="connsiteY32" fmla="*/ 35718 h 346399"/>
              <a:gd name="connsiteX33" fmla="*/ 42347 w 692223"/>
              <a:gd name="connsiteY33" fmla="*/ 30956 h 346399"/>
              <a:gd name="connsiteX34" fmla="*/ 25678 w 692223"/>
              <a:gd name="connsiteY34" fmla="*/ 9525 h 346399"/>
              <a:gd name="connsiteX35" fmla="*/ 11391 w 692223"/>
              <a:gd name="connsiteY35" fmla="*/ 0 h 346399"/>
              <a:gd name="connsiteX36" fmla="*/ 4247 w 692223"/>
              <a:gd name="connsiteY36" fmla="*/ 61912 h 346399"/>
              <a:gd name="connsiteX37" fmla="*/ 1866 w 692223"/>
              <a:gd name="connsiteY37" fmla="*/ 85725 h 346399"/>
              <a:gd name="connsiteX38" fmla="*/ 6628 w 692223"/>
              <a:gd name="connsiteY38" fmla="*/ 183356 h 346399"/>
              <a:gd name="connsiteX39" fmla="*/ 11391 w 692223"/>
              <a:gd name="connsiteY39"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56634 w 692223"/>
              <a:gd name="connsiteY30" fmla="*/ 42862 h 346399"/>
              <a:gd name="connsiteX31" fmla="*/ 49491 w 692223"/>
              <a:gd name="connsiteY31" fmla="*/ 35718 h 346399"/>
              <a:gd name="connsiteX32" fmla="*/ 42347 w 692223"/>
              <a:gd name="connsiteY32" fmla="*/ 30956 h 346399"/>
              <a:gd name="connsiteX33" fmla="*/ 25678 w 692223"/>
              <a:gd name="connsiteY33" fmla="*/ 9525 h 346399"/>
              <a:gd name="connsiteX34" fmla="*/ 11391 w 692223"/>
              <a:gd name="connsiteY34" fmla="*/ 0 h 346399"/>
              <a:gd name="connsiteX35" fmla="*/ 4247 w 692223"/>
              <a:gd name="connsiteY35" fmla="*/ 61912 h 346399"/>
              <a:gd name="connsiteX36" fmla="*/ 1866 w 692223"/>
              <a:gd name="connsiteY36" fmla="*/ 85725 h 346399"/>
              <a:gd name="connsiteX37" fmla="*/ 6628 w 692223"/>
              <a:gd name="connsiteY37" fmla="*/ 183356 h 346399"/>
              <a:gd name="connsiteX38" fmla="*/ 11391 w 692223"/>
              <a:gd name="connsiteY38"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49491 w 692223"/>
              <a:gd name="connsiteY30" fmla="*/ 35718 h 346399"/>
              <a:gd name="connsiteX31" fmla="*/ 42347 w 692223"/>
              <a:gd name="connsiteY31" fmla="*/ 30956 h 346399"/>
              <a:gd name="connsiteX32" fmla="*/ 25678 w 692223"/>
              <a:gd name="connsiteY32" fmla="*/ 9525 h 346399"/>
              <a:gd name="connsiteX33" fmla="*/ 11391 w 692223"/>
              <a:gd name="connsiteY33" fmla="*/ 0 h 346399"/>
              <a:gd name="connsiteX34" fmla="*/ 4247 w 692223"/>
              <a:gd name="connsiteY34" fmla="*/ 61912 h 346399"/>
              <a:gd name="connsiteX35" fmla="*/ 1866 w 692223"/>
              <a:gd name="connsiteY35" fmla="*/ 85725 h 346399"/>
              <a:gd name="connsiteX36" fmla="*/ 6628 w 692223"/>
              <a:gd name="connsiteY36" fmla="*/ 183356 h 346399"/>
              <a:gd name="connsiteX37" fmla="*/ 11391 w 692223"/>
              <a:gd name="connsiteY37"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42347 w 692223"/>
              <a:gd name="connsiteY30" fmla="*/ 30956 h 346399"/>
              <a:gd name="connsiteX31" fmla="*/ 25678 w 692223"/>
              <a:gd name="connsiteY31" fmla="*/ 9525 h 346399"/>
              <a:gd name="connsiteX32" fmla="*/ 11391 w 692223"/>
              <a:gd name="connsiteY32" fmla="*/ 0 h 346399"/>
              <a:gd name="connsiteX33" fmla="*/ 4247 w 692223"/>
              <a:gd name="connsiteY33" fmla="*/ 61912 h 346399"/>
              <a:gd name="connsiteX34" fmla="*/ 1866 w 692223"/>
              <a:gd name="connsiteY34" fmla="*/ 85725 h 346399"/>
              <a:gd name="connsiteX35" fmla="*/ 6628 w 692223"/>
              <a:gd name="connsiteY35" fmla="*/ 183356 h 346399"/>
              <a:gd name="connsiteX36" fmla="*/ 11391 w 692223"/>
              <a:gd name="connsiteY36"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25678 w 692223"/>
              <a:gd name="connsiteY30" fmla="*/ 9525 h 346399"/>
              <a:gd name="connsiteX31" fmla="*/ 11391 w 692223"/>
              <a:gd name="connsiteY31" fmla="*/ 0 h 346399"/>
              <a:gd name="connsiteX32" fmla="*/ 4247 w 692223"/>
              <a:gd name="connsiteY32" fmla="*/ 61912 h 346399"/>
              <a:gd name="connsiteX33" fmla="*/ 1866 w 692223"/>
              <a:gd name="connsiteY33" fmla="*/ 85725 h 346399"/>
              <a:gd name="connsiteX34" fmla="*/ 6628 w 692223"/>
              <a:gd name="connsiteY34" fmla="*/ 183356 h 346399"/>
              <a:gd name="connsiteX35" fmla="*/ 11391 w 692223"/>
              <a:gd name="connsiteY35" fmla="*/ 235743 h 346399"/>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87616 w 692223"/>
              <a:gd name="connsiteY19" fmla="*/ 195711 h 346848"/>
              <a:gd name="connsiteX20" fmla="*/ 275709 w 692223"/>
              <a:gd name="connsiteY20" fmla="*/ 193330 h 346848"/>
              <a:gd name="connsiteX21" fmla="*/ 242372 w 692223"/>
              <a:gd name="connsiteY21" fmla="*/ 176661 h 346848"/>
              <a:gd name="connsiteX22" fmla="*/ 228084 w 692223"/>
              <a:gd name="connsiteY22" fmla="*/ 162374 h 346848"/>
              <a:gd name="connsiteX23" fmla="*/ 213797 w 692223"/>
              <a:gd name="connsiteY23" fmla="*/ 150467 h 346848"/>
              <a:gd name="connsiteX24" fmla="*/ 199509 w 692223"/>
              <a:gd name="connsiteY24" fmla="*/ 145705 h 346848"/>
              <a:gd name="connsiteX25" fmla="*/ 156647 w 692223"/>
              <a:gd name="connsiteY25" fmla="*/ 126655 h 346848"/>
              <a:gd name="connsiteX26" fmla="*/ 139978 w 692223"/>
              <a:gd name="connsiteY26" fmla="*/ 121892 h 346848"/>
              <a:gd name="connsiteX27" fmla="*/ 113784 w 692223"/>
              <a:gd name="connsiteY27" fmla="*/ 100461 h 346848"/>
              <a:gd name="connsiteX28" fmla="*/ 85209 w 692223"/>
              <a:gd name="connsiteY28" fmla="*/ 69505 h 346848"/>
              <a:gd name="connsiteX29" fmla="*/ 49491 w 692223"/>
              <a:gd name="connsiteY29" fmla="*/ 36167 h 346848"/>
              <a:gd name="connsiteX30" fmla="*/ 11391 w 692223"/>
              <a:gd name="connsiteY30" fmla="*/ 449 h 346848"/>
              <a:gd name="connsiteX31" fmla="*/ 4247 w 692223"/>
              <a:gd name="connsiteY31" fmla="*/ 62361 h 346848"/>
              <a:gd name="connsiteX32" fmla="*/ 1866 w 692223"/>
              <a:gd name="connsiteY32" fmla="*/ 86174 h 346848"/>
              <a:gd name="connsiteX33" fmla="*/ 6628 w 692223"/>
              <a:gd name="connsiteY33" fmla="*/ 183805 h 346848"/>
              <a:gd name="connsiteX34" fmla="*/ 11391 w 692223"/>
              <a:gd name="connsiteY34"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28084 w 692223"/>
              <a:gd name="connsiteY21" fmla="*/ 162374 h 346848"/>
              <a:gd name="connsiteX22" fmla="*/ 213797 w 692223"/>
              <a:gd name="connsiteY22" fmla="*/ 150467 h 346848"/>
              <a:gd name="connsiteX23" fmla="*/ 199509 w 692223"/>
              <a:gd name="connsiteY23" fmla="*/ 145705 h 346848"/>
              <a:gd name="connsiteX24" fmla="*/ 156647 w 692223"/>
              <a:gd name="connsiteY24" fmla="*/ 126655 h 346848"/>
              <a:gd name="connsiteX25" fmla="*/ 139978 w 692223"/>
              <a:gd name="connsiteY25" fmla="*/ 121892 h 346848"/>
              <a:gd name="connsiteX26" fmla="*/ 113784 w 692223"/>
              <a:gd name="connsiteY26" fmla="*/ 100461 h 346848"/>
              <a:gd name="connsiteX27" fmla="*/ 85209 w 692223"/>
              <a:gd name="connsiteY27" fmla="*/ 69505 h 346848"/>
              <a:gd name="connsiteX28" fmla="*/ 49491 w 692223"/>
              <a:gd name="connsiteY28" fmla="*/ 36167 h 346848"/>
              <a:gd name="connsiteX29" fmla="*/ 11391 w 692223"/>
              <a:gd name="connsiteY29" fmla="*/ 449 h 346848"/>
              <a:gd name="connsiteX30" fmla="*/ 4247 w 692223"/>
              <a:gd name="connsiteY30" fmla="*/ 62361 h 346848"/>
              <a:gd name="connsiteX31" fmla="*/ 1866 w 692223"/>
              <a:gd name="connsiteY31" fmla="*/ 86174 h 346848"/>
              <a:gd name="connsiteX32" fmla="*/ 6628 w 692223"/>
              <a:gd name="connsiteY32" fmla="*/ 183805 h 346848"/>
              <a:gd name="connsiteX33" fmla="*/ 11391 w 692223"/>
              <a:gd name="connsiteY33"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13797 w 692223"/>
              <a:gd name="connsiteY21" fmla="*/ 150467 h 346848"/>
              <a:gd name="connsiteX22" fmla="*/ 199509 w 692223"/>
              <a:gd name="connsiteY22" fmla="*/ 145705 h 346848"/>
              <a:gd name="connsiteX23" fmla="*/ 156647 w 692223"/>
              <a:gd name="connsiteY23" fmla="*/ 126655 h 346848"/>
              <a:gd name="connsiteX24" fmla="*/ 139978 w 692223"/>
              <a:gd name="connsiteY24" fmla="*/ 121892 h 346848"/>
              <a:gd name="connsiteX25" fmla="*/ 113784 w 692223"/>
              <a:gd name="connsiteY25" fmla="*/ 100461 h 346848"/>
              <a:gd name="connsiteX26" fmla="*/ 85209 w 692223"/>
              <a:gd name="connsiteY26" fmla="*/ 69505 h 346848"/>
              <a:gd name="connsiteX27" fmla="*/ 49491 w 692223"/>
              <a:gd name="connsiteY27" fmla="*/ 36167 h 346848"/>
              <a:gd name="connsiteX28" fmla="*/ 11391 w 692223"/>
              <a:gd name="connsiteY28" fmla="*/ 449 h 346848"/>
              <a:gd name="connsiteX29" fmla="*/ 4247 w 692223"/>
              <a:gd name="connsiteY29" fmla="*/ 62361 h 346848"/>
              <a:gd name="connsiteX30" fmla="*/ 1866 w 692223"/>
              <a:gd name="connsiteY30" fmla="*/ 86174 h 346848"/>
              <a:gd name="connsiteX31" fmla="*/ 6628 w 692223"/>
              <a:gd name="connsiteY31" fmla="*/ 183805 h 346848"/>
              <a:gd name="connsiteX32" fmla="*/ 11391 w 692223"/>
              <a:gd name="connsiteY32"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75709 w 692223"/>
              <a:gd name="connsiteY18" fmla="*/ 193330 h 346848"/>
              <a:gd name="connsiteX19" fmla="*/ 242372 w 692223"/>
              <a:gd name="connsiteY19" fmla="*/ 176661 h 346848"/>
              <a:gd name="connsiteX20" fmla="*/ 213797 w 692223"/>
              <a:gd name="connsiteY20" fmla="*/ 150467 h 346848"/>
              <a:gd name="connsiteX21" fmla="*/ 199509 w 692223"/>
              <a:gd name="connsiteY21" fmla="*/ 145705 h 346848"/>
              <a:gd name="connsiteX22" fmla="*/ 156647 w 692223"/>
              <a:gd name="connsiteY22" fmla="*/ 126655 h 346848"/>
              <a:gd name="connsiteX23" fmla="*/ 139978 w 692223"/>
              <a:gd name="connsiteY23" fmla="*/ 121892 h 346848"/>
              <a:gd name="connsiteX24" fmla="*/ 113784 w 692223"/>
              <a:gd name="connsiteY24" fmla="*/ 100461 h 346848"/>
              <a:gd name="connsiteX25" fmla="*/ 85209 w 692223"/>
              <a:gd name="connsiteY25" fmla="*/ 69505 h 346848"/>
              <a:gd name="connsiteX26" fmla="*/ 49491 w 692223"/>
              <a:gd name="connsiteY26" fmla="*/ 36167 h 346848"/>
              <a:gd name="connsiteX27" fmla="*/ 11391 w 692223"/>
              <a:gd name="connsiteY27" fmla="*/ 449 h 346848"/>
              <a:gd name="connsiteX28" fmla="*/ 4247 w 692223"/>
              <a:gd name="connsiteY28" fmla="*/ 62361 h 346848"/>
              <a:gd name="connsiteX29" fmla="*/ 1866 w 692223"/>
              <a:gd name="connsiteY29" fmla="*/ 86174 h 346848"/>
              <a:gd name="connsiteX30" fmla="*/ 6628 w 692223"/>
              <a:gd name="connsiteY30" fmla="*/ 183805 h 346848"/>
              <a:gd name="connsiteX31" fmla="*/ 11391 w 692223"/>
              <a:gd name="connsiteY31"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75722 w 692223"/>
              <a:gd name="connsiteY14" fmla="*/ 219524 h 346848"/>
              <a:gd name="connsiteX15" fmla="*/ 368578 w 692223"/>
              <a:gd name="connsiteY15" fmla="*/ 217142 h 346848"/>
              <a:gd name="connsiteX16" fmla="*/ 332859 w 692223"/>
              <a:gd name="connsiteY16" fmla="*/ 207617 h 346848"/>
              <a:gd name="connsiteX17" fmla="*/ 275709 w 692223"/>
              <a:gd name="connsiteY17" fmla="*/ 193330 h 346848"/>
              <a:gd name="connsiteX18" fmla="*/ 242372 w 692223"/>
              <a:gd name="connsiteY18" fmla="*/ 176661 h 346848"/>
              <a:gd name="connsiteX19" fmla="*/ 213797 w 692223"/>
              <a:gd name="connsiteY19" fmla="*/ 150467 h 346848"/>
              <a:gd name="connsiteX20" fmla="*/ 199509 w 692223"/>
              <a:gd name="connsiteY20" fmla="*/ 145705 h 346848"/>
              <a:gd name="connsiteX21" fmla="*/ 156647 w 692223"/>
              <a:gd name="connsiteY21" fmla="*/ 126655 h 346848"/>
              <a:gd name="connsiteX22" fmla="*/ 139978 w 692223"/>
              <a:gd name="connsiteY22" fmla="*/ 121892 h 346848"/>
              <a:gd name="connsiteX23" fmla="*/ 113784 w 692223"/>
              <a:gd name="connsiteY23" fmla="*/ 100461 h 346848"/>
              <a:gd name="connsiteX24" fmla="*/ 85209 w 692223"/>
              <a:gd name="connsiteY24" fmla="*/ 69505 h 346848"/>
              <a:gd name="connsiteX25" fmla="*/ 49491 w 692223"/>
              <a:gd name="connsiteY25" fmla="*/ 36167 h 346848"/>
              <a:gd name="connsiteX26" fmla="*/ 11391 w 692223"/>
              <a:gd name="connsiteY26" fmla="*/ 449 h 346848"/>
              <a:gd name="connsiteX27" fmla="*/ 4247 w 692223"/>
              <a:gd name="connsiteY27" fmla="*/ 62361 h 346848"/>
              <a:gd name="connsiteX28" fmla="*/ 1866 w 692223"/>
              <a:gd name="connsiteY28" fmla="*/ 86174 h 346848"/>
              <a:gd name="connsiteX29" fmla="*/ 6628 w 692223"/>
              <a:gd name="connsiteY29" fmla="*/ 183805 h 346848"/>
              <a:gd name="connsiteX30" fmla="*/ 11391 w 692223"/>
              <a:gd name="connsiteY30"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68578 w 692223"/>
              <a:gd name="connsiteY14" fmla="*/ 217142 h 346848"/>
              <a:gd name="connsiteX15" fmla="*/ 332859 w 692223"/>
              <a:gd name="connsiteY15" fmla="*/ 207617 h 346848"/>
              <a:gd name="connsiteX16" fmla="*/ 275709 w 692223"/>
              <a:gd name="connsiteY16" fmla="*/ 193330 h 346848"/>
              <a:gd name="connsiteX17" fmla="*/ 242372 w 692223"/>
              <a:gd name="connsiteY17" fmla="*/ 176661 h 346848"/>
              <a:gd name="connsiteX18" fmla="*/ 213797 w 692223"/>
              <a:gd name="connsiteY18" fmla="*/ 150467 h 346848"/>
              <a:gd name="connsiteX19" fmla="*/ 199509 w 692223"/>
              <a:gd name="connsiteY19" fmla="*/ 145705 h 346848"/>
              <a:gd name="connsiteX20" fmla="*/ 156647 w 692223"/>
              <a:gd name="connsiteY20" fmla="*/ 126655 h 346848"/>
              <a:gd name="connsiteX21" fmla="*/ 139978 w 692223"/>
              <a:gd name="connsiteY21" fmla="*/ 121892 h 346848"/>
              <a:gd name="connsiteX22" fmla="*/ 113784 w 692223"/>
              <a:gd name="connsiteY22" fmla="*/ 100461 h 346848"/>
              <a:gd name="connsiteX23" fmla="*/ 85209 w 692223"/>
              <a:gd name="connsiteY23" fmla="*/ 69505 h 346848"/>
              <a:gd name="connsiteX24" fmla="*/ 49491 w 692223"/>
              <a:gd name="connsiteY24" fmla="*/ 36167 h 346848"/>
              <a:gd name="connsiteX25" fmla="*/ 11391 w 692223"/>
              <a:gd name="connsiteY25" fmla="*/ 449 h 346848"/>
              <a:gd name="connsiteX26" fmla="*/ 4247 w 692223"/>
              <a:gd name="connsiteY26" fmla="*/ 62361 h 346848"/>
              <a:gd name="connsiteX27" fmla="*/ 1866 w 692223"/>
              <a:gd name="connsiteY27" fmla="*/ 86174 h 346848"/>
              <a:gd name="connsiteX28" fmla="*/ 6628 w 692223"/>
              <a:gd name="connsiteY28" fmla="*/ 183805 h 346848"/>
              <a:gd name="connsiteX29" fmla="*/ 11391 w 692223"/>
              <a:gd name="connsiteY29"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32859 w 692223"/>
              <a:gd name="connsiteY14" fmla="*/ 207617 h 346848"/>
              <a:gd name="connsiteX15" fmla="*/ 275709 w 692223"/>
              <a:gd name="connsiteY15" fmla="*/ 193330 h 346848"/>
              <a:gd name="connsiteX16" fmla="*/ 242372 w 692223"/>
              <a:gd name="connsiteY16" fmla="*/ 176661 h 346848"/>
              <a:gd name="connsiteX17" fmla="*/ 213797 w 692223"/>
              <a:gd name="connsiteY17" fmla="*/ 150467 h 346848"/>
              <a:gd name="connsiteX18" fmla="*/ 199509 w 692223"/>
              <a:gd name="connsiteY18" fmla="*/ 145705 h 346848"/>
              <a:gd name="connsiteX19" fmla="*/ 156647 w 692223"/>
              <a:gd name="connsiteY19" fmla="*/ 126655 h 346848"/>
              <a:gd name="connsiteX20" fmla="*/ 139978 w 692223"/>
              <a:gd name="connsiteY20" fmla="*/ 121892 h 346848"/>
              <a:gd name="connsiteX21" fmla="*/ 113784 w 692223"/>
              <a:gd name="connsiteY21" fmla="*/ 100461 h 346848"/>
              <a:gd name="connsiteX22" fmla="*/ 85209 w 692223"/>
              <a:gd name="connsiteY22" fmla="*/ 69505 h 346848"/>
              <a:gd name="connsiteX23" fmla="*/ 49491 w 692223"/>
              <a:gd name="connsiteY23" fmla="*/ 36167 h 346848"/>
              <a:gd name="connsiteX24" fmla="*/ 11391 w 692223"/>
              <a:gd name="connsiteY24" fmla="*/ 449 h 346848"/>
              <a:gd name="connsiteX25" fmla="*/ 4247 w 692223"/>
              <a:gd name="connsiteY25" fmla="*/ 62361 h 346848"/>
              <a:gd name="connsiteX26" fmla="*/ 1866 w 692223"/>
              <a:gd name="connsiteY26" fmla="*/ 86174 h 346848"/>
              <a:gd name="connsiteX27" fmla="*/ 6628 w 692223"/>
              <a:gd name="connsiteY27" fmla="*/ 183805 h 346848"/>
              <a:gd name="connsiteX28" fmla="*/ 11391 w 692223"/>
              <a:gd name="connsiteY28"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213797 w 692223"/>
              <a:gd name="connsiteY16" fmla="*/ 150467 h 346848"/>
              <a:gd name="connsiteX17" fmla="*/ 199509 w 692223"/>
              <a:gd name="connsiteY17" fmla="*/ 145705 h 346848"/>
              <a:gd name="connsiteX18" fmla="*/ 156647 w 692223"/>
              <a:gd name="connsiteY18" fmla="*/ 126655 h 346848"/>
              <a:gd name="connsiteX19" fmla="*/ 139978 w 692223"/>
              <a:gd name="connsiteY19" fmla="*/ 121892 h 346848"/>
              <a:gd name="connsiteX20" fmla="*/ 113784 w 692223"/>
              <a:gd name="connsiteY20" fmla="*/ 100461 h 346848"/>
              <a:gd name="connsiteX21" fmla="*/ 85209 w 692223"/>
              <a:gd name="connsiteY21" fmla="*/ 69505 h 346848"/>
              <a:gd name="connsiteX22" fmla="*/ 49491 w 692223"/>
              <a:gd name="connsiteY22" fmla="*/ 36167 h 346848"/>
              <a:gd name="connsiteX23" fmla="*/ 11391 w 692223"/>
              <a:gd name="connsiteY23" fmla="*/ 449 h 346848"/>
              <a:gd name="connsiteX24" fmla="*/ 4247 w 692223"/>
              <a:gd name="connsiteY24" fmla="*/ 62361 h 346848"/>
              <a:gd name="connsiteX25" fmla="*/ 1866 w 692223"/>
              <a:gd name="connsiteY25" fmla="*/ 86174 h 346848"/>
              <a:gd name="connsiteX26" fmla="*/ 6628 w 692223"/>
              <a:gd name="connsiteY26" fmla="*/ 183805 h 346848"/>
              <a:gd name="connsiteX27" fmla="*/ 11391 w 692223"/>
              <a:gd name="connsiteY27"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56647 w 692223"/>
              <a:gd name="connsiteY17" fmla="*/ 126655 h 346848"/>
              <a:gd name="connsiteX18" fmla="*/ 139978 w 692223"/>
              <a:gd name="connsiteY18" fmla="*/ 121892 h 346848"/>
              <a:gd name="connsiteX19" fmla="*/ 113784 w 692223"/>
              <a:gd name="connsiteY19" fmla="*/ 100461 h 346848"/>
              <a:gd name="connsiteX20" fmla="*/ 85209 w 692223"/>
              <a:gd name="connsiteY20" fmla="*/ 69505 h 346848"/>
              <a:gd name="connsiteX21" fmla="*/ 49491 w 692223"/>
              <a:gd name="connsiteY21" fmla="*/ 36167 h 346848"/>
              <a:gd name="connsiteX22" fmla="*/ 11391 w 692223"/>
              <a:gd name="connsiteY22" fmla="*/ 449 h 346848"/>
              <a:gd name="connsiteX23" fmla="*/ 4247 w 692223"/>
              <a:gd name="connsiteY23" fmla="*/ 62361 h 346848"/>
              <a:gd name="connsiteX24" fmla="*/ 1866 w 692223"/>
              <a:gd name="connsiteY24" fmla="*/ 86174 h 346848"/>
              <a:gd name="connsiteX25" fmla="*/ 6628 w 692223"/>
              <a:gd name="connsiteY25" fmla="*/ 183805 h 346848"/>
              <a:gd name="connsiteX26" fmla="*/ 11391 w 692223"/>
              <a:gd name="connsiteY26"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113784 w 692223"/>
              <a:gd name="connsiteY18" fmla="*/ 100461 h 346848"/>
              <a:gd name="connsiteX19" fmla="*/ 85209 w 692223"/>
              <a:gd name="connsiteY19" fmla="*/ 69505 h 346848"/>
              <a:gd name="connsiteX20" fmla="*/ 49491 w 692223"/>
              <a:gd name="connsiteY20" fmla="*/ 36167 h 346848"/>
              <a:gd name="connsiteX21" fmla="*/ 11391 w 692223"/>
              <a:gd name="connsiteY21" fmla="*/ 449 h 346848"/>
              <a:gd name="connsiteX22" fmla="*/ 4247 w 692223"/>
              <a:gd name="connsiteY22" fmla="*/ 62361 h 346848"/>
              <a:gd name="connsiteX23" fmla="*/ 1866 w 692223"/>
              <a:gd name="connsiteY23" fmla="*/ 86174 h 346848"/>
              <a:gd name="connsiteX24" fmla="*/ 6628 w 692223"/>
              <a:gd name="connsiteY24" fmla="*/ 183805 h 346848"/>
              <a:gd name="connsiteX25" fmla="*/ 11391 w 692223"/>
              <a:gd name="connsiteY25"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85209 w 692223"/>
              <a:gd name="connsiteY18" fmla="*/ 69505 h 346848"/>
              <a:gd name="connsiteX19" fmla="*/ 49491 w 692223"/>
              <a:gd name="connsiteY19" fmla="*/ 36167 h 346848"/>
              <a:gd name="connsiteX20" fmla="*/ 11391 w 692223"/>
              <a:gd name="connsiteY20" fmla="*/ 449 h 346848"/>
              <a:gd name="connsiteX21" fmla="*/ 4247 w 692223"/>
              <a:gd name="connsiteY21" fmla="*/ 62361 h 346848"/>
              <a:gd name="connsiteX22" fmla="*/ 1866 w 692223"/>
              <a:gd name="connsiteY22" fmla="*/ 86174 h 346848"/>
              <a:gd name="connsiteX23" fmla="*/ 6628 w 692223"/>
              <a:gd name="connsiteY23" fmla="*/ 183805 h 346848"/>
              <a:gd name="connsiteX24" fmla="*/ 11391 w 692223"/>
              <a:gd name="connsiteY24" fmla="*/ 236192 h 346848"/>
              <a:gd name="connsiteX0" fmla="*/ 4762 w 690357"/>
              <a:gd name="connsiteY0" fmla="*/ 183805 h 350485"/>
              <a:gd name="connsiteX1" fmla="*/ 7143 w 690357"/>
              <a:gd name="connsiteY1" fmla="*/ 336205 h 350485"/>
              <a:gd name="connsiteX2" fmla="*/ 85725 w 690357"/>
              <a:gd name="connsiteY2" fmla="*/ 343349 h 350485"/>
              <a:gd name="connsiteX3" fmla="*/ 385762 w 690357"/>
              <a:gd name="connsiteY3" fmla="*/ 340967 h 350485"/>
              <a:gd name="connsiteX4" fmla="*/ 476250 w 690357"/>
              <a:gd name="connsiteY4" fmla="*/ 343349 h 350485"/>
              <a:gd name="connsiteX5" fmla="*/ 540543 w 690357"/>
              <a:gd name="connsiteY5" fmla="*/ 343349 h 350485"/>
              <a:gd name="connsiteX6" fmla="*/ 678656 w 690357"/>
              <a:gd name="connsiteY6" fmla="*/ 340967 h 350485"/>
              <a:gd name="connsiteX7" fmla="*/ 685801 w 690357"/>
              <a:gd name="connsiteY7" fmla="*/ 271911 h 350485"/>
              <a:gd name="connsiteX8" fmla="*/ 585787 w 690357"/>
              <a:gd name="connsiteY8" fmla="*/ 255242 h 350485"/>
              <a:gd name="connsiteX9" fmla="*/ 561975 w 690357"/>
              <a:gd name="connsiteY9" fmla="*/ 252861 h 350485"/>
              <a:gd name="connsiteX10" fmla="*/ 471487 w 690357"/>
              <a:gd name="connsiteY10" fmla="*/ 240955 h 350485"/>
              <a:gd name="connsiteX11" fmla="*/ 433387 w 690357"/>
              <a:gd name="connsiteY11" fmla="*/ 233811 h 350485"/>
              <a:gd name="connsiteX12" fmla="*/ 373856 w 690357"/>
              <a:gd name="connsiteY12" fmla="*/ 219524 h 350485"/>
              <a:gd name="connsiteX13" fmla="*/ 330993 w 690357"/>
              <a:gd name="connsiteY13" fmla="*/ 207617 h 350485"/>
              <a:gd name="connsiteX14" fmla="*/ 273843 w 690357"/>
              <a:gd name="connsiteY14" fmla="*/ 193330 h 350485"/>
              <a:gd name="connsiteX15" fmla="*/ 240506 w 690357"/>
              <a:gd name="connsiteY15" fmla="*/ 176661 h 350485"/>
              <a:gd name="connsiteX16" fmla="*/ 197643 w 690357"/>
              <a:gd name="connsiteY16" fmla="*/ 145705 h 350485"/>
              <a:gd name="connsiteX17" fmla="*/ 138112 w 690357"/>
              <a:gd name="connsiteY17" fmla="*/ 121892 h 350485"/>
              <a:gd name="connsiteX18" fmla="*/ 83343 w 690357"/>
              <a:gd name="connsiteY18" fmla="*/ 69505 h 350485"/>
              <a:gd name="connsiteX19" fmla="*/ 47625 w 690357"/>
              <a:gd name="connsiteY19" fmla="*/ 36167 h 350485"/>
              <a:gd name="connsiteX20" fmla="*/ 9525 w 690357"/>
              <a:gd name="connsiteY20" fmla="*/ 449 h 350485"/>
              <a:gd name="connsiteX21" fmla="*/ 2381 w 690357"/>
              <a:gd name="connsiteY21" fmla="*/ 62361 h 350485"/>
              <a:gd name="connsiteX22" fmla="*/ 0 w 690357"/>
              <a:gd name="connsiteY22" fmla="*/ 86174 h 350485"/>
              <a:gd name="connsiteX23" fmla="*/ 4762 w 690357"/>
              <a:gd name="connsiteY23" fmla="*/ 183805 h 350485"/>
              <a:gd name="connsiteX0" fmla="*/ 11236 w 696831"/>
              <a:gd name="connsiteY0" fmla="*/ 183805 h 346848"/>
              <a:gd name="connsiteX1" fmla="*/ 13617 w 696831"/>
              <a:gd name="connsiteY1" fmla="*/ 336205 h 346848"/>
              <a:gd name="connsiteX2" fmla="*/ 92199 w 696831"/>
              <a:gd name="connsiteY2" fmla="*/ 343349 h 346848"/>
              <a:gd name="connsiteX3" fmla="*/ 392236 w 696831"/>
              <a:gd name="connsiteY3" fmla="*/ 340967 h 346848"/>
              <a:gd name="connsiteX4" fmla="*/ 482724 w 696831"/>
              <a:gd name="connsiteY4" fmla="*/ 343349 h 346848"/>
              <a:gd name="connsiteX5" fmla="*/ 547017 w 696831"/>
              <a:gd name="connsiteY5" fmla="*/ 343349 h 346848"/>
              <a:gd name="connsiteX6" fmla="*/ 685130 w 696831"/>
              <a:gd name="connsiteY6" fmla="*/ 340967 h 346848"/>
              <a:gd name="connsiteX7" fmla="*/ 692275 w 696831"/>
              <a:gd name="connsiteY7" fmla="*/ 271911 h 346848"/>
              <a:gd name="connsiteX8" fmla="*/ 592261 w 696831"/>
              <a:gd name="connsiteY8" fmla="*/ 255242 h 346848"/>
              <a:gd name="connsiteX9" fmla="*/ 568449 w 696831"/>
              <a:gd name="connsiteY9" fmla="*/ 252861 h 346848"/>
              <a:gd name="connsiteX10" fmla="*/ 477961 w 696831"/>
              <a:gd name="connsiteY10" fmla="*/ 240955 h 346848"/>
              <a:gd name="connsiteX11" fmla="*/ 439861 w 696831"/>
              <a:gd name="connsiteY11" fmla="*/ 233811 h 346848"/>
              <a:gd name="connsiteX12" fmla="*/ 380330 w 696831"/>
              <a:gd name="connsiteY12" fmla="*/ 219524 h 346848"/>
              <a:gd name="connsiteX13" fmla="*/ 337467 w 696831"/>
              <a:gd name="connsiteY13" fmla="*/ 207617 h 346848"/>
              <a:gd name="connsiteX14" fmla="*/ 280317 w 696831"/>
              <a:gd name="connsiteY14" fmla="*/ 193330 h 346848"/>
              <a:gd name="connsiteX15" fmla="*/ 246980 w 696831"/>
              <a:gd name="connsiteY15" fmla="*/ 176661 h 346848"/>
              <a:gd name="connsiteX16" fmla="*/ 204117 w 696831"/>
              <a:gd name="connsiteY16" fmla="*/ 145705 h 346848"/>
              <a:gd name="connsiteX17" fmla="*/ 144586 w 696831"/>
              <a:gd name="connsiteY17" fmla="*/ 121892 h 346848"/>
              <a:gd name="connsiteX18" fmla="*/ 89817 w 696831"/>
              <a:gd name="connsiteY18" fmla="*/ 69505 h 346848"/>
              <a:gd name="connsiteX19" fmla="*/ 54099 w 696831"/>
              <a:gd name="connsiteY19" fmla="*/ 36167 h 346848"/>
              <a:gd name="connsiteX20" fmla="*/ 15999 w 696831"/>
              <a:gd name="connsiteY20" fmla="*/ 449 h 346848"/>
              <a:gd name="connsiteX21" fmla="*/ 8855 w 696831"/>
              <a:gd name="connsiteY21" fmla="*/ 62361 h 346848"/>
              <a:gd name="connsiteX22" fmla="*/ 6474 w 696831"/>
              <a:gd name="connsiteY22" fmla="*/ 86174 h 346848"/>
              <a:gd name="connsiteX23" fmla="*/ 11236 w 696831"/>
              <a:gd name="connsiteY23" fmla="*/ 183805 h 346848"/>
              <a:gd name="connsiteX0" fmla="*/ 9542 w 695137"/>
              <a:gd name="connsiteY0" fmla="*/ 183805 h 346848"/>
              <a:gd name="connsiteX1" fmla="*/ 14305 w 695137"/>
              <a:gd name="connsiteY1" fmla="*/ 343348 h 346848"/>
              <a:gd name="connsiteX2" fmla="*/ 90505 w 695137"/>
              <a:gd name="connsiteY2" fmla="*/ 343349 h 346848"/>
              <a:gd name="connsiteX3" fmla="*/ 390542 w 695137"/>
              <a:gd name="connsiteY3" fmla="*/ 340967 h 346848"/>
              <a:gd name="connsiteX4" fmla="*/ 481030 w 695137"/>
              <a:gd name="connsiteY4" fmla="*/ 343349 h 346848"/>
              <a:gd name="connsiteX5" fmla="*/ 545323 w 695137"/>
              <a:gd name="connsiteY5" fmla="*/ 343349 h 346848"/>
              <a:gd name="connsiteX6" fmla="*/ 683436 w 695137"/>
              <a:gd name="connsiteY6" fmla="*/ 340967 h 346848"/>
              <a:gd name="connsiteX7" fmla="*/ 690581 w 695137"/>
              <a:gd name="connsiteY7" fmla="*/ 271911 h 346848"/>
              <a:gd name="connsiteX8" fmla="*/ 590567 w 695137"/>
              <a:gd name="connsiteY8" fmla="*/ 255242 h 346848"/>
              <a:gd name="connsiteX9" fmla="*/ 566755 w 695137"/>
              <a:gd name="connsiteY9" fmla="*/ 252861 h 346848"/>
              <a:gd name="connsiteX10" fmla="*/ 476267 w 695137"/>
              <a:gd name="connsiteY10" fmla="*/ 240955 h 346848"/>
              <a:gd name="connsiteX11" fmla="*/ 438167 w 695137"/>
              <a:gd name="connsiteY11" fmla="*/ 233811 h 346848"/>
              <a:gd name="connsiteX12" fmla="*/ 378636 w 695137"/>
              <a:gd name="connsiteY12" fmla="*/ 219524 h 346848"/>
              <a:gd name="connsiteX13" fmla="*/ 335773 w 695137"/>
              <a:gd name="connsiteY13" fmla="*/ 207617 h 346848"/>
              <a:gd name="connsiteX14" fmla="*/ 278623 w 695137"/>
              <a:gd name="connsiteY14" fmla="*/ 193330 h 346848"/>
              <a:gd name="connsiteX15" fmla="*/ 245286 w 695137"/>
              <a:gd name="connsiteY15" fmla="*/ 176661 h 346848"/>
              <a:gd name="connsiteX16" fmla="*/ 202423 w 695137"/>
              <a:gd name="connsiteY16" fmla="*/ 145705 h 346848"/>
              <a:gd name="connsiteX17" fmla="*/ 142892 w 695137"/>
              <a:gd name="connsiteY17" fmla="*/ 121892 h 346848"/>
              <a:gd name="connsiteX18" fmla="*/ 88123 w 695137"/>
              <a:gd name="connsiteY18" fmla="*/ 69505 h 346848"/>
              <a:gd name="connsiteX19" fmla="*/ 52405 w 695137"/>
              <a:gd name="connsiteY19" fmla="*/ 36167 h 346848"/>
              <a:gd name="connsiteX20" fmla="*/ 14305 w 695137"/>
              <a:gd name="connsiteY20" fmla="*/ 449 h 346848"/>
              <a:gd name="connsiteX21" fmla="*/ 7161 w 695137"/>
              <a:gd name="connsiteY21" fmla="*/ 62361 h 346848"/>
              <a:gd name="connsiteX22" fmla="*/ 4780 w 695137"/>
              <a:gd name="connsiteY22" fmla="*/ 86174 h 346848"/>
              <a:gd name="connsiteX23" fmla="*/ 9542 w 695137"/>
              <a:gd name="connsiteY23" fmla="*/ 183805 h 346848"/>
              <a:gd name="connsiteX0" fmla="*/ 10164 w 695759"/>
              <a:gd name="connsiteY0" fmla="*/ 183805 h 346848"/>
              <a:gd name="connsiteX1" fmla="*/ 14927 w 695759"/>
              <a:gd name="connsiteY1" fmla="*/ 343348 h 346848"/>
              <a:gd name="connsiteX2" fmla="*/ 91127 w 695759"/>
              <a:gd name="connsiteY2" fmla="*/ 343349 h 346848"/>
              <a:gd name="connsiteX3" fmla="*/ 391164 w 695759"/>
              <a:gd name="connsiteY3" fmla="*/ 340967 h 346848"/>
              <a:gd name="connsiteX4" fmla="*/ 481652 w 695759"/>
              <a:gd name="connsiteY4" fmla="*/ 343349 h 346848"/>
              <a:gd name="connsiteX5" fmla="*/ 545945 w 695759"/>
              <a:gd name="connsiteY5" fmla="*/ 343349 h 346848"/>
              <a:gd name="connsiteX6" fmla="*/ 684058 w 695759"/>
              <a:gd name="connsiteY6" fmla="*/ 340967 h 346848"/>
              <a:gd name="connsiteX7" fmla="*/ 691203 w 695759"/>
              <a:gd name="connsiteY7" fmla="*/ 271911 h 346848"/>
              <a:gd name="connsiteX8" fmla="*/ 591189 w 695759"/>
              <a:gd name="connsiteY8" fmla="*/ 255242 h 346848"/>
              <a:gd name="connsiteX9" fmla="*/ 567377 w 695759"/>
              <a:gd name="connsiteY9" fmla="*/ 252861 h 346848"/>
              <a:gd name="connsiteX10" fmla="*/ 476889 w 695759"/>
              <a:gd name="connsiteY10" fmla="*/ 240955 h 346848"/>
              <a:gd name="connsiteX11" fmla="*/ 438789 w 695759"/>
              <a:gd name="connsiteY11" fmla="*/ 233811 h 346848"/>
              <a:gd name="connsiteX12" fmla="*/ 379258 w 695759"/>
              <a:gd name="connsiteY12" fmla="*/ 219524 h 346848"/>
              <a:gd name="connsiteX13" fmla="*/ 336395 w 695759"/>
              <a:gd name="connsiteY13" fmla="*/ 207617 h 346848"/>
              <a:gd name="connsiteX14" fmla="*/ 279245 w 695759"/>
              <a:gd name="connsiteY14" fmla="*/ 193330 h 346848"/>
              <a:gd name="connsiteX15" fmla="*/ 245908 w 695759"/>
              <a:gd name="connsiteY15" fmla="*/ 176661 h 346848"/>
              <a:gd name="connsiteX16" fmla="*/ 203045 w 695759"/>
              <a:gd name="connsiteY16" fmla="*/ 145705 h 346848"/>
              <a:gd name="connsiteX17" fmla="*/ 143514 w 695759"/>
              <a:gd name="connsiteY17" fmla="*/ 121892 h 346848"/>
              <a:gd name="connsiteX18" fmla="*/ 88745 w 695759"/>
              <a:gd name="connsiteY18" fmla="*/ 69505 h 346848"/>
              <a:gd name="connsiteX19" fmla="*/ 53027 w 695759"/>
              <a:gd name="connsiteY19" fmla="*/ 36167 h 346848"/>
              <a:gd name="connsiteX20" fmla="*/ 14927 w 695759"/>
              <a:gd name="connsiteY20" fmla="*/ 449 h 346848"/>
              <a:gd name="connsiteX21" fmla="*/ 7783 w 695759"/>
              <a:gd name="connsiteY21" fmla="*/ 62361 h 346848"/>
              <a:gd name="connsiteX22" fmla="*/ 5402 w 695759"/>
              <a:gd name="connsiteY22" fmla="*/ 86174 h 346848"/>
              <a:gd name="connsiteX23" fmla="*/ 10164 w 695759"/>
              <a:gd name="connsiteY23" fmla="*/ 183805 h 346848"/>
              <a:gd name="connsiteX0" fmla="*/ 1280 w 691637"/>
              <a:gd name="connsiteY0" fmla="*/ 183805 h 355255"/>
              <a:gd name="connsiteX1" fmla="*/ 10805 w 691637"/>
              <a:gd name="connsiteY1" fmla="*/ 343348 h 355255"/>
              <a:gd name="connsiteX2" fmla="*/ 87005 w 691637"/>
              <a:gd name="connsiteY2" fmla="*/ 343349 h 355255"/>
              <a:gd name="connsiteX3" fmla="*/ 387042 w 691637"/>
              <a:gd name="connsiteY3" fmla="*/ 340967 h 355255"/>
              <a:gd name="connsiteX4" fmla="*/ 477530 w 691637"/>
              <a:gd name="connsiteY4" fmla="*/ 343349 h 355255"/>
              <a:gd name="connsiteX5" fmla="*/ 541823 w 691637"/>
              <a:gd name="connsiteY5" fmla="*/ 343349 h 355255"/>
              <a:gd name="connsiteX6" fmla="*/ 679936 w 691637"/>
              <a:gd name="connsiteY6" fmla="*/ 340967 h 355255"/>
              <a:gd name="connsiteX7" fmla="*/ 687081 w 691637"/>
              <a:gd name="connsiteY7" fmla="*/ 271911 h 355255"/>
              <a:gd name="connsiteX8" fmla="*/ 587067 w 691637"/>
              <a:gd name="connsiteY8" fmla="*/ 255242 h 355255"/>
              <a:gd name="connsiteX9" fmla="*/ 563255 w 691637"/>
              <a:gd name="connsiteY9" fmla="*/ 252861 h 355255"/>
              <a:gd name="connsiteX10" fmla="*/ 472767 w 691637"/>
              <a:gd name="connsiteY10" fmla="*/ 240955 h 355255"/>
              <a:gd name="connsiteX11" fmla="*/ 434667 w 691637"/>
              <a:gd name="connsiteY11" fmla="*/ 233811 h 355255"/>
              <a:gd name="connsiteX12" fmla="*/ 375136 w 691637"/>
              <a:gd name="connsiteY12" fmla="*/ 219524 h 355255"/>
              <a:gd name="connsiteX13" fmla="*/ 332273 w 691637"/>
              <a:gd name="connsiteY13" fmla="*/ 207617 h 355255"/>
              <a:gd name="connsiteX14" fmla="*/ 275123 w 691637"/>
              <a:gd name="connsiteY14" fmla="*/ 193330 h 355255"/>
              <a:gd name="connsiteX15" fmla="*/ 241786 w 691637"/>
              <a:gd name="connsiteY15" fmla="*/ 176661 h 355255"/>
              <a:gd name="connsiteX16" fmla="*/ 198923 w 691637"/>
              <a:gd name="connsiteY16" fmla="*/ 145705 h 355255"/>
              <a:gd name="connsiteX17" fmla="*/ 139392 w 691637"/>
              <a:gd name="connsiteY17" fmla="*/ 121892 h 355255"/>
              <a:gd name="connsiteX18" fmla="*/ 84623 w 691637"/>
              <a:gd name="connsiteY18" fmla="*/ 69505 h 355255"/>
              <a:gd name="connsiteX19" fmla="*/ 48905 w 691637"/>
              <a:gd name="connsiteY19" fmla="*/ 36167 h 355255"/>
              <a:gd name="connsiteX20" fmla="*/ 10805 w 691637"/>
              <a:gd name="connsiteY20" fmla="*/ 449 h 355255"/>
              <a:gd name="connsiteX21" fmla="*/ 3661 w 691637"/>
              <a:gd name="connsiteY21" fmla="*/ 62361 h 355255"/>
              <a:gd name="connsiteX22" fmla="*/ 1280 w 691637"/>
              <a:gd name="connsiteY22" fmla="*/ 86174 h 355255"/>
              <a:gd name="connsiteX23" fmla="*/ 1280 w 691637"/>
              <a:gd name="connsiteY23" fmla="*/ 183805 h 355255"/>
              <a:gd name="connsiteX0" fmla="*/ 7261 w 697618"/>
              <a:gd name="connsiteY0" fmla="*/ 183805 h 346848"/>
              <a:gd name="connsiteX1" fmla="*/ 16786 w 697618"/>
              <a:gd name="connsiteY1" fmla="*/ 343348 h 346848"/>
              <a:gd name="connsiteX2" fmla="*/ 92986 w 697618"/>
              <a:gd name="connsiteY2" fmla="*/ 343349 h 346848"/>
              <a:gd name="connsiteX3" fmla="*/ 393023 w 697618"/>
              <a:gd name="connsiteY3" fmla="*/ 340967 h 346848"/>
              <a:gd name="connsiteX4" fmla="*/ 483511 w 697618"/>
              <a:gd name="connsiteY4" fmla="*/ 343349 h 346848"/>
              <a:gd name="connsiteX5" fmla="*/ 547804 w 697618"/>
              <a:gd name="connsiteY5" fmla="*/ 343349 h 346848"/>
              <a:gd name="connsiteX6" fmla="*/ 685917 w 697618"/>
              <a:gd name="connsiteY6" fmla="*/ 340967 h 346848"/>
              <a:gd name="connsiteX7" fmla="*/ 693062 w 697618"/>
              <a:gd name="connsiteY7" fmla="*/ 271911 h 346848"/>
              <a:gd name="connsiteX8" fmla="*/ 593048 w 697618"/>
              <a:gd name="connsiteY8" fmla="*/ 255242 h 346848"/>
              <a:gd name="connsiteX9" fmla="*/ 569236 w 697618"/>
              <a:gd name="connsiteY9" fmla="*/ 252861 h 346848"/>
              <a:gd name="connsiteX10" fmla="*/ 478748 w 697618"/>
              <a:gd name="connsiteY10" fmla="*/ 240955 h 346848"/>
              <a:gd name="connsiteX11" fmla="*/ 440648 w 697618"/>
              <a:gd name="connsiteY11" fmla="*/ 233811 h 346848"/>
              <a:gd name="connsiteX12" fmla="*/ 381117 w 697618"/>
              <a:gd name="connsiteY12" fmla="*/ 219524 h 346848"/>
              <a:gd name="connsiteX13" fmla="*/ 338254 w 697618"/>
              <a:gd name="connsiteY13" fmla="*/ 207617 h 346848"/>
              <a:gd name="connsiteX14" fmla="*/ 281104 w 697618"/>
              <a:gd name="connsiteY14" fmla="*/ 193330 h 346848"/>
              <a:gd name="connsiteX15" fmla="*/ 247767 w 697618"/>
              <a:gd name="connsiteY15" fmla="*/ 176661 h 346848"/>
              <a:gd name="connsiteX16" fmla="*/ 204904 w 697618"/>
              <a:gd name="connsiteY16" fmla="*/ 145705 h 346848"/>
              <a:gd name="connsiteX17" fmla="*/ 145373 w 697618"/>
              <a:gd name="connsiteY17" fmla="*/ 121892 h 346848"/>
              <a:gd name="connsiteX18" fmla="*/ 90604 w 697618"/>
              <a:gd name="connsiteY18" fmla="*/ 69505 h 346848"/>
              <a:gd name="connsiteX19" fmla="*/ 54886 w 697618"/>
              <a:gd name="connsiteY19" fmla="*/ 36167 h 346848"/>
              <a:gd name="connsiteX20" fmla="*/ 16786 w 697618"/>
              <a:gd name="connsiteY20" fmla="*/ 449 h 346848"/>
              <a:gd name="connsiteX21" fmla="*/ 9642 w 697618"/>
              <a:gd name="connsiteY21" fmla="*/ 62361 h 346848"/>
              <a:gd name="connsiteX22" fmla="*/ 7261 w 697618"/>
              <a:gd name="connsiteY22" fmla="*/ 86174 h 346848"/>
              <a:gd name="connsiteX23" fmla="*/ 7261 w 697618"/>
              <a:gd name="connsiteY23" fmla="*/ 183805 h 346848"/>
              <a:gd name="connsiteX0" fmla="*/ 7261 w 697618"/>
              <a:gd name="connsiteY0" fmla="*/ 184705 h 347748"/>
              <a:gd name="connsiteX1" fmla="*/ 16786 w 697618"/>
              <a:gd name="connsiteY1" fmla="*/ 344248 h 347748"/>
              <a:gd name="connsiteX2" fmla="*/ 92986 w 697618"/>
              <a:gd name="connsiteY2" fmla="*/ 344249 h 347748"/>
              <a:gd name="connsiteX3" fmla="*/ 393023 w 697618"/>
              <a:gd name="connsiteY3" fmla="*/ 341867 h 347748"/>
              <a:gd name="connsiteX4" fmla="*/ 483511 w 697618"/>
              <a:gd name="connsiteY4" fmla="*/ 344249 h 347748"/>
              <a:gd name="connsiteX5" fmla="*/ 547804 w 697618"/>
              <a:gd name="connsiteY5" fmla="*/ 344249 h 347748"/>
              <a:gd name="connsiteX6" fmla="*/ 685917 w 697618"/>
              <a:gd name="connsiteY6" fmla="*/ 341867 h 347748"/>
              <a:gd name="connsiteX7" fmla="*/ 693062 w 697618"/>
              <a:gd name="connsiteY7" fmla="*/ 272811 h 347748"/>
              <a:gd name="connsiteX8" fmla="*/ 593048 w 697618"/>
              <a:gd name="connsiteY8" fmla="*/ 256142 h 347748"/>
              <a:gd name="connsiteX9" fmla="*/ 569236 w 697618"/>
              <a:gd name="connsiteY9" fmla="*/ 253761 h 347748"/>
              <a:gd name="connsiteX10" fmla="*/ 478748 w 697618"/>
              <a:gd name="connsiteY10" fmla="*/ 241855 h 347748"/>
              <a:gd name="connsiteX11" fmla="*/ 440648 w 697618"/>
              <a:gd name="connsiteY11" fmla="*/ 234711 h 347748"/>
              <a:gd name="connsiteX12" fmla="*/ 381117 w 697618"/>
              <a:gd name="connsiteY12" fmla="*/ 220424 h 347748"/>
              <a:gd name="connsiteX13" fmla="*/ 338254 w 697618"/>
              <a:gd name="connsiteY13" fmla="*/ 208517 h 347748"/>
              <a:gd name="connsiteX14" fmla="*/ 281104 w 697618"/>
              <a:gd name="connsiteY14" fmla="*/ 194230 h 347748"/>
              <a:gd name="connsiteX15" fmla="*/ 247767 w 697618"/>
              <a:gd name="connsiteY15" fmla="*/ 177561 h 347748"/>
              <a:gd name="connsiteX16" fmla="*/ 204904 w 697618"/>
              <a:gd name="connsiteY16" fmla="*/ 146605 h 347748"/>
              <a:gd name="connsiteX17" fmla="*/ 145373 w 697618"/>
              <a:gd name="connsiteY17" fmla="*/ 122792 h 347748"/>
              <a:gd name="connsiteX18" fmla="*/ 90604 w 697618"/>
              <a:gd name="connsiteY18" fmla="*/ 70405 h 347748"/>
              <a:gd name="connsiteX19" fmla="*/ 54886 w 697618"/>
              <a:gd name="connsiteY19" fmla="*/ 37067 h 347748"/>
              <a:gd name="connsiteX20" fmla="*/ 16786 w 697618"/>
              <a:gd name="connsiteY20" fmla="*/ 1349 h 347748"/>
              <a:gd name="connsiteX21" fmla="*/ 7261 w 697618"/>
              <a:gd name="connsiteY21" fmla="*/ 87074 h 347748"/>
              <a:gd name="connsiteX22" fmla="*/ 7261 w 697618"/>
              <a:gd name="connsiteY22" fmla="*/ 184705 h 347748"/>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45373 w 697618"/>
              <a:gd name="connsiteY17" fmla="*/ 13442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57279 w 697618"/>
              <a:gd name="connsiteY17" fmla="*/ 11537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289 h 359332"/>
              <a:gd name="connsiteX1" fmla="*/ 16786 w 697618"/>
              <a:gd name="connsiteY1" fmla="*/ 355832 h 359332"/>
              <a:gd name="connsiteX2" fmla="*/ 92986 w 697618"/>
              <a:gd name="connsiteY2" fmla="*/ 355833 h 359332"/>
              <a:gd name="connsiteX3" fmla="*/ 393023 w 697618"/>
              <a:gd name="connsiteY3" fmla="*/ 353451 h 359332"/>
              <a:gd name="connsiteX4" fmla="*/ 483511 w 697618"/>
              <a:gd name="connsiteY4" fmla="*/ 355833 h 359332"/>
              <a:gd name="connsiteX5" fmla="*/ 547804 w 697618"/>
              <a:gd name="connsiteY5" fmla="*/ 355833 h 359332"/>
              <a:gd name="connsiteX6" fmla="*/ 685917 w 697618"/>
              <a:gd name="connsiteY6" fmla="*/ 353451 h 359332"/>
              <a:gd name="connsiteX7" fmla="*/ 693062 w 697618"/>
              <a:gd name="connsiteY7" fmla="*/ 284395 h 359332"/>
              <a:gd name="connsiteX8" fmla="*/ 593048 w 697618"/>
              <a:gd name="connsiteY8" fmla="*/ 267726 h 359332"/>
              <a:gd name="connsiteX9" fmla="*/ 569236 w 697618"/>
              <a:gd name="connsiteY9" fmla="*/ 265345 h 359332"/>
              <a:gd name="connsiteX10" fmla="*/ 478748 w 697618"/>
              <a:gd name="connsiteY10" fmla="*/ 253439 h 359332"/>
              <a:gd name="connsiteX11" fmla="*/ 440648 w 697618"/>
              <a:gd name="connsiteY11" fmla="*/ 246295 h 359332"/>
              <a:gd name="connsiteX12" fmla="*/ 381117 w 697618"/>
              <a:gd name="connsiteY12" fmla="*/ 232008 h 359332"/>
              <a:gd name="connsiteX13" fmla="*/ 338254 w 697618"/>
              <a:gd name="connsiteY13" fmla="*/ 220101 h 359332"/>
              <a:gd name="connsiteX14" fmla="*/ 281104 w 697618"/>
              <a:gd name="connsiteY14" fmla="*/ 205814 h 359332"/>
              <a:gd name="connsiteX15" fmla="*/ 247767 w 697618"/>
              <a:gd name="connsiteY15" fmla="*/ 189145 h 359332"/>
              <a:gd name="connsiteX16" fmla="*/ 204904 w 697618"/>
              <a:gd name="connsiteY16" fmla="*/ 158189 h 359332"/>
              <a:gd name="connsiteX17" fmla="*/ 157279 w 697618"/>
              <a:gd name="connsiteY17" fmla="*/ 115326 h 359332"/>
              <a:gd name="connsiteX18" fmla="*/ 90604 w 697618"/>
              <a:gd name="connsiteY18" fmla="*/ 67702 h 359332"/>
              <a:gd name="connsiteX19" fmla="*/ 54886 w 697618"/>
              <a:gd name="connsiteY19" fmla="*/ 48651 h 359332"/>
              <a:gd name="connsiteX20" fmla="*/ 7261 w 697618"/>
              <a:gd name="connsiteY20" fmla="*/ 1027 h 359332"/>
              <a:gd name="connsiteX21" fmla="*/ 7261 w 697618"/>
              <a:gd name="connsiteY21" fmla="*/ 98658 h 359332"/>
              <a:gd name="connsiteX22" fmla="*/ 7261 w 697618"/>
              <a:gd name="connsiteY22" fmla="*/ 196289 h 359332"/>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47767 w 697618"/>
              <a:gd name="connsiteY15" fmla="*/ 188472 h 358659"/>
              <a:gd name="connsiteX16" fmla="*/ 204904 w 697618"/>
              <a:gd name="connsiteY16" fmla="*/ 157516 h 358659"/>
              <a:gd name="connsiteX17" fmla="*/ 157279 w 697618"/>
              <a:gd name="connsiteY17" fmla="*/ 114653 h 358659"/>
              <a:gd name="connsiteX18" fmla="*/ 90604 w 697618"/>
              <a:gd name="connsiteY18" fmla="*/ 67029 h 358659"/>
              <a:gd name="connsiteX19" fmla="*/ 7261 w 697618"/>
              <a:gd name="connsiteY19" fmla="*/ 354 h 358659"/>
              <a:gd name="connsiteX20" fmla="*/ 7261 w 697618"/>
              <a:gd name="connsiteY20" fmla="*/ 97985 h 358659"/>
              <a:gd name="connsiteX21" fmla="*/ 7261 w 697618"/>
              <a:gd name="connsiteY21"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95392 w 697618"/>
              <a:gd name="connsiteY14" fmla="*/ 197997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62079 w 697618"/>
              <a:gd name="connsiteY11" fmla="*/ 240859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62079 w 697618"/>
              <a:gd name="connsiteY10" fmla="*/ 240859 h 358659"/>
              <a:gd name="connsiteX11" fmla="*/ 376355 w 697618"/>
              <a:gd name="connsiteY11" fmla="*/ 219428 h 358659"/>
              <a:gd name="connsiteX12" fmla="*/ 295392 w 697618"/>
              <a:gd name="connsiteY12" fmla="*/ 197997 h 358659"/>
              <a:gd name="connsiteX13" fmla="*/ 238241 w 697618"/>
              <a:gd name="connsiteY13" fmla="*/ 164660 h 358659"/>
              <a:gd name="connsiteX14" fmla="*/ 157279 w 697618"/>
              <a:gd name="connsiteY14" fmla="*/ 114653 h 358659"/>
              <a:gd name="connsiteX15" fmla="*/ 90604 w 697618"/>
              <a:gd name="connsiteY15" fmla="*/ 67029 h 358659"/>
              <a:gd name="connsiteX16" fmla="*/ 7261 w 697618"/>
              <a:gd name="connsiteY16" fmla="*/ 354 h 358659"/>
              <a:gd name="connsiteX17" fmla="*/ 7261 w 697618"/>
              <a:gd name="connsiteY17" fmla="*/ 97985 h 358659"/>
              <a:gd name="connsiteX18" fmla="*/ 7261 w 697618"/>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9236 w 698870"/>
              <a:gd name="connsiteY9" fmla="*/ 264672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74197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7228"/>
              <a:gd name="connsiteY0" fmla="*/ 195616 h 358659"/>
              <a:gd name="connsiteX1" fmla="*/ 16786 w 697228"/>
              <a:gd name="connsiteY1" fmla="*/ 355159 h 358659"/>
              <a:gd name="connsiteX2" fmla="*/ 92986 w 697228"/>
              <a:gd name="connsiteY2" fmla="*/ 355160 h 358659"/>
              <a:gd name="connsiteX3" fmla="*/ 393023 w 697228"/>
              <a:gd name="connsiteY3" fmla="*/ 352778 h 358659"/>
              <a:gd name="connsiteX4" fmla="*/ 483511 w 697228"/>
              <a:gd name="connsiteY4" fmla="*/ 355160 h 358659"/>
              <a:gd name="connsiteX5" fmla="*/ 547804 w 697228"/>
              <a:gd name="connsiteY5" fmla="*/ 355160 h 358659"/>
              <a:gd name="connsiteX6" fmla="*/ 685917 w 697228"/>
              <a:gd name="connsiteY6" fmla="*/ 352778 h 358659"/>
              <a:gd name="connsiteX7" fmla="*/ 693062 w 697228"/>
              <a:gd name="connsiteY7" fmla="*/ 274197 h 358659"/>
              <a:gd name="connsiteX8" fmla="*/ 657342 w 697228"/>
              <a:gd name="connsiteY8" fmla="*/ 259909 h 358659"/>
              <a:gd name="connsiteX9" fmla="*/ 562092 w 697228"/>
              <a:gd name="connsiteY9" fmla="*/ 250385 h 358659"/>
              <a:gd name="connsiteX10" fmla="*/ 462079 w 697228"/>
              <a:gd name="connsiteY10" fmla="*/ 240859 h 358659"/>
              <a:gd name="connsiteX11" fmla="*/ 376355 w 697228"/>
              <a:gd name="connsiteY11" fmla="*/ 219428 h 358659"/>
              <a:gd name="connsiteX12" fmla="*/ 295392 w 697228"/>
              <a:gd name="connsiteY12" fmla="*/ 197997 h 358659"/>
              <a:gd name="connsiteX13" fmla="*/ 238241 w 697228"/>
              <a:gd name="connsiteY13" fmla="*/ 164660 h 358659"/>
              <a:gd name="connsiteX14" fmla="*/ 157279 w 697228"/>
              <a:gd name="connsiteY14" fmla="*/ 114653 h 358659"/>
              <a:gd name="connsiteX15" fmla="*/ 90604 w 697228"/>
              <a:gd name="connsiteY15" fmla="*/ 67029 h 358659"/>
              <a:gd name="connsiteX16" fmla="*/ 7261 w 697228"/>
              <a:gd name="connsiteY16" fmla="*/ 354 h 358659"/>
              <a:gd name="connsiteX17" fmla="*/ 7261 w 697228"/>
              <a:gd name="connsiteY17" fmla="*/ 97985 h 358659"/>
              <a:gd name="connsiteX18" fmla="*/ 7261 w 697228"/>
              <a:gd name="connsiteY18" fmla="*/ 195616 h 35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7228" h="358659">
                <a:moveTo>
                  <a:pt x="7261" y="195616"/>
                </a:moveTo>
                <a:cubicBezTo>
                  <a:pt x="6070" y="327775"/>
                  <a:pt x="-13374" y="356415"/>
                  <a:pt x="16786" y="355159"/>
                </a:cubicBezTo>
                <a:cubicBezTo>
                  <a:pt x="64410" y="353175"/>
                  <a:pt x="30280" y="355557"/>
                  <a:pt x="92986" y="355160"/>
                </a:cubicBezTo>
                <a:lnTo>
                  <a:pt x="393023" y="352778"/>
                </a:lnTo>
                <a:cubicBezTo>
                  <a:pt x="455729" y="351191"/>
                  <a:pt x="458508" y="355954"/>
                  <a:pt x="483511" y="355160"/>
                </a:cubicBezTo>
                <a:cubicBezTo>
                  <a:pt x="503355" y="352779"/>
                  <a:pt x="514070" y="355557"/>
                  <a:pt x="547804" y="355160"/>
                </a:cubicBezTo>
                <a:cubicBezTo>
                  <a:pt x="581538" y="354763"/>
                  <a:pt x="661707" y="364684"/>
                  <a:pt x="685917" y="352778"/>
                </a:cubicBezTo>
                <a:cubicBezTo>
                  <a:pt x="706157" y="354366"/>
                  <a:pt x="693061" y="342062"/>
                  <a:pt x="693062" y="274197"/>
                </a:cubicBezTo>
                <a:cubicBezTo>
                  <a:pt x="693062" y="258003"/>
                  <a:pt x="679170" y="263878"/>
                  <a:pt x="657342" y="259909"/>
                </a:cubicBezTo>
                <a:cubicBezTo>
                  <a:pt x="635514" y="255940"/>
                  <a:pt x="570029" y="251179"/>
                  <a:pt x="562092" y="250385"/>
                </a:cubicBezTo>
                <a:cubicBezTo>
                  <a:pt x="528754" y="247210"/>
                  <a:pt x="493035" y="246018"/>
                  <a:pt x="462079" y="240859"/>
                </a:cubicBezTo>
                <a:cubicBezTo>
                  <a:pt x="431123" y="235700"/>
                  <a:pt x="404136" y="226572"/>
                  <a:pt x="376355" y="219428"/>
                </a:cubicBezTo>
                <a:cubicBezTo>
                  <a:pt x="348574" y="212284"/>
                  <a:pt x="324761" y="210300"/>
                  <a:pt x="295392" y="197997"/>
                </a:cubicBezTo>
                <a:cubicBezTo>
                  <a:pt x="266023" y="185694"/>
                  <a:pt x="261260" y="178551"/>
                  <a:pt x="238241" y="164660"/>
                </a:cubicBezTo>
                <a:cubicBezTo>
                  <a:pt x="215222" y="150769"/>
                  <a:pt x="176329" y="127353"/>
                  <a:pt x="157279" y="114653"/>
                </a:cubicBezTo>
                <a:cubicBezTo>
                  <a:pt x="138229" y="101953"/>
                  <a:pt x="115607" y="86079"/>
                  <a:pt x="90604" y="67029"/>
                </a:cubicBezTo>
                <a:cubicBezTo>
                  <a:pt x="65601" y="47979"/>
                  <a:pt x="21151" y="-4805"/>
                  <a:pt x="7261" y="354"/>
                </a:cubicBezTo>
                <a:cubicBezTo>
                  <a:pt x="-6629" y="5513"/>
                  <a:pt x="8848" y="67426"/>
                  <a:pt x="7261" y="97985"/>
                </a:cubicBezTo>
                <a:cubicBezTo>
                  <a:pt x="5674" y="128544"/>
                  <a:pt x="8452" y="63457"/>
                  <a:pt x="7261" y="195616"/>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44" name="Freeform 3"/>
          <p:cNvSpPr>
            <a:spLocks/>
          </p:cNvSpPr>
          <p:nvPr/>
        </p:nvSpPr>
        <p:spPr bwMode="auto">
          <a:xfrm>
            <a:off x="1471247" y="3806618"/>
            <a:ext cx="2127250" cy="1217613"/>
          </a:xfrm>
          <a:custGeom>
            <a:avLst/>
            <a:gdLst>
              <a:gd name="T0" fmla="*/ 2147483647 w 28751"/>
              <a:gd name="T1" fmla="*/ 2147483647 h 10157"/>
              <a:gd name="T2" fmla="*/ 2147483647 w 28751"/>
              <a:gd name="T3" fmla="*/ 2147483647 h 10157"/>
              <a:gd name="T4" fmla="*/ 2147483647 w 28751"/>
              <a:gd name="T5" fmla="*/ 2147483647 h 10157"/>
              <a:gd name="T6" fmla="*/ 2147483647 w 28751"/>
              <a:gd name="T7" fmla="*/ 2147483647 h 10157"/>
              <a:gd name="T8" fmla="*/ 2147483647 w 28751"/>
              <a:gd name="T9" fmla="*/ 2147483647 h 10157"/>
              <a:gd name="T10" fmla="*/ 2147483647 w 28751"/>
              <a:gd name="T11" fmla="*/ 2147483647 h 10157"/>
              <a:gd name="T12" fmla="*/ 2147483647 w 28751"/>
              <a:gd name="T13" fmla="*/ 2147483647 h 10157"/>
              <a:gd name="T14" fmla="*/ 2147483647 w 28751"/>
              <a:gd name="T15" fmla="*/ 2147483647 h 10157"/>
              <a:gd name="T16" fmla="*/ 2147483647 w 28751"/>
              <a:gd name="T17" fmla="*/ 2147483647 h 10157"/>
              <a:gd name="T18" fmla="*/ 2147483647 w 28751"/>
              <a:gd name="T19" fmla="*/ 2147483647 h 10157"/>
              <a:gd name="T20" fmla="*/ 2147483647 w 28751"/>
              <a:gd name="T21" fmla="*/ 2147483647 h 10157"/>
              <a:gd name="T22" fmla="*/ 2147483647 w 28751"/>
              <a:gd name="T23" fmla="*/ 2147483647 h 10157"/>
              <a:gd name="T24" fmla="*/ 2147483647 w 28751"/>
              <a:gd name="T25" fmla="*/ 2147483647 h 10157"/>
              <a:gd name="T26" fmla="*/ 2147483647 w 28751"/>
              <a:gd name="T27" fmla="*/ 2147483647 h 10157"/>
              <a:gd name="T28" fmla="*/ 2147483647 w 28751"/>
              <a:gd name="T29" fmla="*/ 2147483647 h 10157"/>
              <a:gd name="T30" fmla="*/ 2147483647 w 28751"/>
              <a:gd name="T31" fmla="*/ 2147483647 h 10157"/>
              <a:gd name="T32" fmla="*/ 2147483647 w 28751"/>
              <a:gd name="T33" fmla="*/ 2147483647 h 10157"/>
              <a:gd name="T34" fmla="*/ 2147483647 w 28751"/>
              <a:gd name="T35" fmla="*/ 2147483647 h 10157"/>
              <a:gd name="T36" fmla="*/ 2147483647 w 28751"/>
              <a:gd name="T37" fmla="*/ 2147483647 h 10157"/>
              <a:gd name="T38" fmla="*/ 2147483647 w 28751"/>
              <a:gd name="T39" fmla="*/ 2147483647 h 10157"/>
              <a:gd name="T40" fmla="*/ 2147483647 w 28751"/>
              <a:gd name="T41" fmla="*/ 2147483647 h 10157"/>
              <a:gd name="T42" fmla="*/ 2147483647 w 28751"/>
              <a:gd name="T43" fmla="*/ 2147483647 h 10157"/>
              <a:gd name="T44" fmla="*/ 2147483647 w 28751"/>
              <a:gd name="T45" fmla="*/ 2147483647 h 10157"/>
              <a:gd name="T46" fmla="*/ 2147483647 w 28751"/>
              <a:gd name="T47" fmla="*/ 2147483647 h 10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751"/>
              <a:gd name="T73" fmla="*/ 0 h 10157"/>
              <a:gd name="T74" fmla="*/ 28751 w 28751"/>
              <a:gd name="T75" fmla="*/ 10157 h 10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751" h="10157">
                <a:moveTo>
                  <a:pt x="10746" y="5862"/>
                </a:moveTo>
                <a:cubicBezTo>
                  <a:pt x="10683" y="5636"/>
                  <a:pt x="13953" y="2821"/>
                  <a:pt x="15092" y="1902"/>
                </a:cubicBezTo>
                <a:cubicBezTo>
                  <a:pt x="16231" y="983"/>
                  <a:pt x="17411" y="321"/>
                  <a:pt x="17581" y="347"/>
                </a:cubicBezTo>
                <a:cubicBezTo>
                  <a:pt x="17967" y="373"/>
                  <a:pt x="18782" y="-68"/>
                  <a:pt x="19147" y="10"/>
                </a:cubicBezTo>
                <a:cubicBezTo>
                  <a:pt x="19469" y="75"/>
                  <a:pt x="20177" y="348"/>
                  <a:pt x="20435" y="480"/>
                </a:cubicBezTo>
                <a:cubicBezTo>
                  <a:pt x="21036" y="757"/>
                  <a:pt x="21357" y="1074"/>
                  <a:pt x="21981" y="1314"/>
                </a:cubicBezTo>
                <a:cubicBezTo>
                  <a:pt x="22258" y="1817"/>
                  <a:pt x="23010" y="2281"/>
                  <a:pt x="23654" y="2664"/>
                </a:cubicBezTo>
                <a:cubicBezTo>
                  <a:pt x="23956" y="3194"/>
                  <a:pt x="24233" y="3168"/>
                  <a:pt x="24748" y="3617"/>
                </a:cubicBezTo>
                <a:cubicBezTo>
                  <a:pt x="24921" y="3776"/>
                  <a:pt x="25156" y="3961"/>
                  <a:pt x="25414" y="4054"/>
                </a:cubicBezTo>
                <a:cubicBezTo>
                  <a:pt x="25543" y="4107"/>
                  <a:pt x="25672" y="4412"/>
                  <a:pt x="25672" y="4412"/>
                </a:cubicBezTo>
                <a:cubicBezTo>
                  <a:pt x="25865" y="4755"/>
                  <a:pt x="26121" y="4782"/>
                  <a:pt x="26422" y="5087"/>
                </a:cubicBezTo>
                <a:cubicBezTo>
                  <a:pt x="26680" y="5324"/>
                  <a:pt x="27001" y="5835"/>
                  <a:pt x="27324" y="6073"/>
                </a:cubicBezTo>
                <a:cubicBezTo>
                  <a:pt x="27732" y="6391"/>
                  <a:pt x="28181" y="6881"/>
                  <a:pt x="28696" y="7093"/>
                </a:cubicBezTo>
                <a:cubicBezTo>
                  <a:pt x="28809" y="10027"/>
                  <a:pt x="28711" y="7051"/>
                  <a:pt x="28739" y="10119"/>
                </a:cubicBezTo>
                <a:lnTo>
                  <a:pt x="24233" y="10116"/>
                </a:lnTo>
                <a:lnTo>
                  <a:pt x="19223" y="10157"/>
                </a:lnTo>
                <a:cubicBezTo>
                  <a:pt x="18665" y="10100"/>
                  <a:pt x="17566" y="10060"/>
                  <a:pt x="16702" y="10052"/>
                </a:cubicBezTo>
                <a:cubicBezTo>
                  <a:pt x="15838" y="10045"/>
                  <a:pt x="19170" y="10124"/>
                  <a:pt x="14041" y="10112"/>
                </a:cubicBezTo>
                <a:lnTo>
                  <a:pt x="5" y="10077"/>
                </a:lnTo>
                <a:cubicBezTo>
                  <a:pt x="95" y="9449"/>
                  <a:pt x="-30" y="10148"/>
                  <a:pt x="6" y="9481"/>
                </a:cubicBezTo>
                <a:cubicBezTo>
                  <a:pt x="364" y="9529"/>
                  <a:pt x="913" y="9493"/>
                  <a:pt x="1573" y="9410"/>
                </a:cubicBezTo>
                <a:cubicBezTo>
                  <a:pt x="2475" y="9410"/>
                  <a:pt x="4302" y="9053"/>
                  <a:pt x="4642" y="8946"/>
                </a:cubicBezTo>
                <a:cubicBezTo>
                  <a:pt x="4982" y="8839"/>
                  <a:pt x="5845" y="8834"/>
                  <a:pt x="6830" y="8310"/>
                </a:cubicBezTo>
                <a:cubicBezTo>
                  <a:pt x="7044" y="8129"/>
                  <a:pt x="9798" y="6702"/>
                  <a:pt x="10746" y="5862"/>
                </a:cubicBezTo>
                <a:close/>
              </a:path>
            </a:pathLst>
          </a:custGeom>
          <a:solidFill>
            <a:srgbClr val="CCE9AD"/>
          </a:solidFill>
          <a:ln w="12700" cap="flat" cmpd="sng">
            <a:noFill/>
            <a:prstDash val="solid"/>
            <a:round/>
            <a:headEnd/>
            <a:tailEnd/>
          </a:ln>
        </p:spPr>
        <p:txBody>
          <a:bodyPr/>
          <a:lstStyle/>
          <a:p>
            <a:endParaRPr lang="en-US"/>
          </a:p>
        </p:txBody>
      </p:sp>
      <p:sp>
        <p:nvSpPr>
          <p:cNvPr id="14345" name="Rectangle 29"/>
          <p:cNvSpPr>
            <a:spLocks noChangeArrowheads="1"/>
          </p:cNvSpPr>
          <p:nvPr/>
        </p:nvSpPr>
        <p:spPr bwMode="auto">
          <a:xfrm>
            <a:off x="4519247" y="5017880"/>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14346" name="Rectangle 31"/>
          <p:cNvSpPr>
            <a:spLocks noChangeArrowheads="1"/>
          </p:cNvSpPr>
          <p:nvPr/>
        </p:nvSpPr>
        <p:spPr bwMode="auto">
          <a:xfrm>
            <a:off x="2744423" y="5014706"/>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14347" name="Rectangle 32"/>
          <p:cNvSpPr>
            <a:spLocks noChangeArrowheads="1"/>
          </p:cNvSpPr>
          <p:nvPr/>
        </p:nvSpPr>
        <p:spPr bwMode="auto">
          <a:xfrm>
            <a:off x="3300048" y="5014704"/>
            <a:ext cx="701675" cy="366712"/>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1.16</a:t>
            </a:r>
          </a:p>
        </p:txBody>
      </p:sp>
      <p:sp>
        <p:nvSpPr>
          <p:cNvPr id="14348" name="Text Box 37"/>
          <p:cNvSpPr txBox="1">
            <a:spLocks noChangeArrowheads="1"/>
          </p:cNvSpPr>
          <p:nvPr/>
        </p:nvSpPr>
        <p:spPr bwMode="auto">
          <a:xfrm>
            <a:off x="3833447" y="4049504"/>
            <a:ext cx="990600" cy="368300"/>
          </a:xfrm>
          <a:prstGeom prst="rect">
            <a:avLst/>
          </a:prstGeom>
          <a:noFill/>
          <a:ln w="12700">
            <a:noFill/>
            <a:miter lim="800000"/>
            <a:headEnd/>
            <a:tailEnd/>
          </a:ln>
        </p:spPr>
        <p:txBody>
          <a:bodyPr>
            <a:spAutoFit/>
          </a:bodyPr>
          <a:lstStyle/>
          <a:p>
            <a:pPr>
              <a:spcBef>
                <a:spcPct val="50000"/>
              </a:spcBef>
            </a:pPr>
            <a:r>
              <a:rPr lang="en-US" b="1"/>
              <a:t>0.1230</a:t>
            </a:r>
          </a:p>
        </p:txBody>
      </p:sp>
      <p:sp>
        <p:nvSpPr>
          <p:cNvPr id="14349" name="Freeform 42"/>
          <p:cNvSpPr>
            <a:spLocks/>
          </p:cNvSpPr>
          <p:nvPr/>
        </p:nvSpPr>
        <p:spPr bwMode="auto">
          <a:xfrm>
            <a:off x="1354854" y="5054899"/>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14350" name="Freeform 6"/>
          <p:cNvSpPr>
            <a:spLocks/>
          </p:cNvSpPr>
          <p:nvPr/>
        </p:nvSpPr>
        <p:spPr bwMode="auto">
          <a:xfrm>
            <a:off x="1471248" y="3790743"/>
            <a:ext cx="1401763"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4351" name="Line 36"/>
          <p:cNvSpPr>
            <a:spLocks noChangeShapeType="1"/>
          </p:cNvSpPr>
          <p:nvPr/>
        </p:nvSpPr>
        <p:spPr bwMode="auto">
          <a:xfrm>
            <a:off x="3604847" y="4633704"/>
            <a:ext cx="0" cy="381000"/>
          </a:xfrm>
          <a:prstGeom prst="line">
            <a:avLst/>
          </a:prstGeom>
          <a:noFill/>
          <a:ln w="28575">
            <a:solidFill>
              <a:schemeClr val="tx1"/>
            </a:solidFill>
            <a:round/>
            <a:headEnd/>
            <a:tailEnd/>
          </a:ln>
        </p:spPr>
        <p:txBody>
          <a:bodyPr/>
          <a:lstStyle/>
          <a:p>
            <a:endParaRPr lang="en-US"/>
          </a:p>
        </p:txBody>
      </p:sp>
      <p:sp>
        <p:nvSpPr>
          <p:cNvPr id="14352" name="Freeform 45"/>
          <p:cNvSpPr>
            <a:spLocks/>
          </p:cNvSpPr>
          <p:nvPr/>
        </p:nvSpPr>
        <p:spPr bwMode="auto">
          <a:xfrm>
            <a:off x="2884122" y="3792331"/>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4353" name="Line 38"/>
          <p:cNvSpPr>
            <a:spLocks noChangeShapeType="1"/>
          </p:cNvSpPr>
          <p:nvPr/>
        </p:nvSpPr>
        <p:spPr bwMode="auto">
          <a:xfrm flipH="1">
            <a:off x="3941397" y="4414631"/>
            <a:ext cx="120650" cy="428625"/>
          </a:xfrm>
          <a:prstGeom prst="line">
            <a:avLst/>
          </a:prstGeom>
          <a:noFill/>
          <a:ln w="12700">
            <a:solidFill>
              <a:schemeClr val="tx1"/>
            </a:solidFill>
            <a:round/>
            <a:headEnd/>
            <a:tailEnd type="triangle" w="med" len="med"/>
          </a:ln>
        </p:spPr>
        <p:txBody>
          <a:bodyPr/>
          <a:lstStyle/>
          <a:p>
            <a:endParaRPr lang="en-US"/>
          </a:p>
        </p:txBody>
      </p:sp>
      <p:sp>
        <p:nvSpPr>
          <p:cNvPr id="14354" name="Line 35"/>
          <p:cNvSpPr>
            <a:spLocks noChangeShapeType="1"/>
          </p:cNvSpPr>
          <p:nvPr/>
        </p:nvSpPr>
        <p:spPr bwMode="auto">
          <a:xfrm>
            <a:off x="2871422" y="3806616"/>
            <a:ext cx="0" cy="1208088"/>
          </a:xfrm>
          <a:prstGeom prst="line">
            <a:avLst/>
          </a:prstGeom>
          <a:noFill/>
          <a:ln w="12700">
            <a:solidFill>
              <a:schemeClr val="tx1"/>
            </a:solidFill>
            <a:prstDash val="dash"/>
            <a:round/>
            <a:headEnd/>
            <a:tailEnd/>
          </a:ln>
        </p:spPr>
        <p:txBody>
          <a:bodyPr/>
          <a:lstStyle/>
          <a:p>
            <a:endParaRPr lang="en-US"/>
          </a:p>
        </p:txBody>
      </p:sp>
      <p:sp>
        <p:nvSpPr>
          <p:cNvPr id="14355" name="Text Box 37"/>
          <p:cNvSpPr txBox="1">
            <a:spLocks noChangeArrowheads="1"/>
          </p:cNvSpPr>
          <p:nvPr/>
        </p:nvSpPr>
        <p:spPr bwMode="auto">
          <a:xfrm>
            <a:off x="2385647" y="4447966"/>
            <a:ext cx="990600" cy="369888"/>
          </a:xfrm>
          <a:prstGeom prst="rect">
            <a:avLst/>
          </a:prstGeom>
          <a:noFill/>
          <a:ln w="12700">
            <a:noFill/>
            <a:miter lim="800000"/>
            <a:headEnd/>
            <a:tailEnd/>
          </a:ln>
        </p:spPr>
        <p:txBody>
          <a:bodyPr>
            <a:spAutoFit/>
          </a:bodyPr>
          <a:lstStyle/>
          <a:p>
            <a:pPr>
              <a:spcBef>
                <a:spcPct val="50000"/>
              </a:spcBef>
            </a:pPr>
            <a:r>
              <a:rPr lang="en-US" b="1"/>
              <a:t>0.8770</a:t>
            </a:r>
          </a:p>
        </p:txBody>
      </p:sp>
      <p:sp>
        <p:nvSpPr>
          <p:cNvPr id="14356" name="Rectangle 27"/>
          <p:cNvSpPr>
            <a:spLocks noChangeArrowheads="1"/>
          </p:cNvSpPr>
          <p:nvPr/>
        </p:nvSpPr>
        <p:spPr bwMode="auto">
          <a:xfrm>
            <a:off x="2385647" y="5405229"/>
            <a:ext cx="914400" cy="366712"/>
          </a:xfrm>
          <a:prstGeom prst="rect">
            <a:avLst/>
          </a:prstGeom>
          <a:noFill/>
          <a:ln w="12700">
            <a:noFill/>
            <a:miter lim="800000"/>
            <a:headEnd/>
            <a:tailEnd/>
          </a:ln>
        </p:spPr>
        <p:txBody>
          <a:bodyPr lIns="90487" tIns="44450" rIns="90487" bIns="44450">
            <a:spAutoFit/>
          </a:bodyPr>
          <a:lstStyle/>
          <a:p>
            <a:pPr>
              <a:spcBef>
                <a:spcPct val="50000"/>
              </a:spcBef>
            </a:pPr>
            <a:r>
              <a:rPr lang="en-US"/>
              <a:t>12,000</a:t>
            </a:r>
          </a:p>
        </p:txBody>
      </p:sp>
      <p:sp>
        <p:nvSpPr>
          <p:cNvPr id="14357" name="Rectangle 32"/>
          <p:cNvSpPr>
            <a:spLocks noChangeArrowheads="1"/>
          </p:cNvSpPr>
          <p:nvPr/>
        </p:nvSpPr>
        <p:spPr bwMode="auto">
          <a:xfrm>
            <a:off x="3223846" y="5405229"/>
            <a:ext cx="914400" cy="366712"/>
          </a:xfrm>
          <a:prstGeom prst="rect">
            <a:avLst/>
          </a:prstGeom>
          <a:noFill/>
          <a:ln w="12700">
            <a:noFill/>
            <a:miter lim="800000"/>
            <a:headEnd/>
            <a:tailEnd/>
          </a:ln>
        </p:spPr>
        <p:txBody>
          <a:bodyPr lIns="90487" tIns="44450" rIns="90487" bIns="44450">
            <a:spAutoFit/>
          </a:bodyPr>
          <a:lstStyle/>
          <a:p>
            <a:pPr>
              <a:spcBef>
                <a:spcPct val="50000"/>
              </a:spcBef>
            </a:pPr>
            <a:r>
              <a:rPr lang="en-US"/>
              <a:t>12,500</a:t>
            </a:r>
          </a:p>
        </p:txBody>
      </p:sp>
      <p:graphicFrame>
        <p:nvGraphicFramePr>
          <p:cNvPr id="14340" name="Object 6"/>
          <p:cNvGraphicFramePr>
            <a:graphicFrameLocks noChangeAspect="1"/>
          </p:cNvGraphicFramePr>
          <p:nvPr/>
        </p:nvGraphicFramePr>
        <p:xfrm>
          <a:off x="4500198" y="5390941"/>
          <a:ext cx="320675" cy="381000"/>
        </p:xfrm>
        <a:graphic>
          <a:graphicData uri="http://schemas.openxmlformats.org/presentationml/2006/ole">
            <p:oleObj spid="_x0000_s21507" name="Equation" r:id="rId4" imgW="139579" imgH="164957" progId="">
              <p:embed/>
            </p:oleObj>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2"/>
          <p:cNvSpPr>
            <a:spLocks noGrp="1"/>
          </p:cNvSpPr>
          <p:nvPr>
            <p:ph idx="1"/>
          </p:nvPr>
        </p:nvSpPr>
        <p:spPr>
          <a:xfrm>
            <a:off x="457200" y="602902"/>
            <a:ext cx="8534400" cy="5721699"/>
          </a:xfrm>
        </p:spPr>
        <p:txBody>
          <a:bodyPr>
            <a:normAutofit lnSpcReduction="10000"/>
          </a:bodyPr>
          <a:lstStyle/>
          <a:p>
            <a:pPr>
              <a:buNone/>
            </a:pPr>
            <a:r>
              <a:rPr lang="ro-RO" sz="2400" b="1" dirty="0" smtClean="0">
                <a:solidFill>
                  <a:schemeClr val="tx1"/>
                </a:solidFill>
              </a:rPr>
              <a:t>Ex</a:t>
            </a:r>
            <a:r>
              <a:rPr lang="en-US" sz="2400" b="1" dirty="0" smtClean="0">
                <a:solidFill>
                  <a:schemeClr val="tx1"/>
                </a:solidFill>
              </a:rPr>
              <a:t>e</a:t>
            </a:r>
            <a:r>
              <a:rPr lang="ro-RO" sz="2400" b="1" dirty="0" err="1" smtClean="0">
                <a:solidFill>
                  <a:schemeClr val="tx1"/>
                </a:solidFill>
              </a:rPr>
              <a:t>mpl</a:t>
            </a:r>
            <a:r>
              <a:rPr lang="en-US" sz="2400" b="1" dirty="0" smtClean="0">
                <a:solidFill>
                  <a:schemeClr val="tx1"/>
                </a:solidFill>
              </a:rPr>
              <a:t>u</a:t>
            </a:r>
            <a:r>
              <a:rPr lang="ro-RO" sz="2400" b="1" dirty="0" smtClean="0">
                <a:solidFill>
                  <a:schemeClr val="tx1"/>
                </a:solidFill>
              </a:rPr>
              <a:t>:</a:t>
            </a:r>
            <a:r>
              <a:rPr lang="ro-RO" sz="2400" dirty="0" smtClean="0">
                <a:solidFill>
                  <a:schemeClr val="tx1"/>
                </a:solidFill>
              </a:rPr>
              <a:t> Sa presupunem ca se afirma ca media vârstei membrilor unui clu</a:t>
            </a:r>
            <a:r>
              <a:rPr lang="en-US" sz="2400" dirty="0" smtClean="0">
                <a:solidFill>
                  <a:schemeClr val="tx1"/>
                </a:solidFill>
              </a:rPr>
              <a:t>b</a:t>
            </a:r>
            <a:r>
              <a:rPr lang="ro-RO" sz="2400" dirty="0" smtClean="0">
                <a:solidFill>
                  <a:schemeClr val="tx1"/>
                </a:solidFill>
              </a:rPr>
              <a:t> de fitness este de 37 ani. Populația are o abatere standard de 5 ani. </a:t>
            </a:r>
            <a:endParaRPr lang="en-US" sz="2400" dirty="0" smtClean="0">
              <a:solidFill>
                <a:schemeClr val="tx1"/>
              </a:solidFill>
            </a:endParaRPr>
          </a:p>
          <a:p>
            <a:pPr>
              <a:buNone/>
            </a:pPr>
            <a:endParaRPr lang="en-US" sz="2400" dirty="0" smtClean="0">
              <a:solidFill>
                <a:schemeClr val="tx1"/>
              </a:solidFill>
            </a:endParaRPr>
          </a:p>
          <a:p>
            <a:pPr>
              <a:buNone/>
            </a:pPr>
            <a:r>
              <a:rPr lang="ro-RO" sz="2400" dirty="0" smtClean="0">
                <a:solidFill>
                  <a:schemeClr val="tx1"/>
                </a:solidFill>
              </a:rPr>
              <a:t>Evaluați aceasta afirmație, daca un eșantion aleator de 40 membrii ai clubului au o medie a vârstei de 36.1 ani. </a:t>
            </a:r>
          </a:p>
          <a:p>
            <a:endParaRPr lang="ro-RO" sz="2400" dirty="0" smtClean="0">
              <a:solidFill>
                <a:schemeClr val="tx1"/>
              </a:solidFill>
            </a:endParaRPr>
          </a:p>
          <a:p>
            <a:pPr marL="914400" lvl="1" indent="-514350">
              <a:buFontTx/>
              <a:buAutoNum type="arabicPeriod"/>
            </a:pPr>
            <a:endParaRPr lang="ro-RO" sz="2400" dirty="0" smtClean="0">
              <a:solidFill>
                <a:schemeClr val="tx1"/>
              </a:solidFill>
            </a:endParaRPr>
          </a:p>
          <a:p>
            <a:pPr marL="914400" lvl="1" indent="-514350">
              <a:buFontTx/>
              <a:buAutoNum type="arabicPeriod"/>
            </a:pPr>
            <a:r>
              <a:rPr lang="ro-RO" sz="2400" dirty="0" smtClean="0">
                <a:solidFill>
                  <a:schemeClr val="tx1"/>
                </a:solidFill>
              </a:rPr>
              <a:t>Găsiți  eroarea standard a mediei </a:t>
            </a:r>
          </a:p>
          <a:p>
            <a:pPr marL="914400" lvl="1" indent="-514350">
              <a:buFontTx/>
              <a:buAutoNum type="arabicPeriod"/>
            </a:pPr>
            <a:r>
              <a:rPr lang="ro-RO" sz="2400" dirty="0" smtClean="0">
                <a:solidFill>
                  <a:schemeClr val="tx1"/>
                </a:solidFill>
              </a:rPr>
              <a:t>Calculați scorul </a:t>
            </a:r>
            <a:r>
              <a:rPr lang="ro-RO" sz="2400" i="1" dirty="0" smtClean="0">
                <a:solidFill>
                  <a:schemeClr val="tx1"/>
                </a:solidFill>
              </a:rPr>
              <a:t>z  </a:t>
            </a:r>
            <a:r>
              <a:rPr lang="ro-RO" sz="2400" dirty="0" smtClean="0">
                <a:solidFill>
                  <a:schemeClr val="tx1"/>
                </a:solidFill>
              </a:rPr>
              <a:t>pentru      = 36.1</a:t>
            </a:r>
          </a:p>
          <a:p>
            <a:pPr marL="914400" lvl="1" indent="-514350">
              <a:buFontTx/>
              <a:buAutoNum type="arabicPeriod"/>
            </a:pPr>
            <a:r>
              <a:rPr lang="ro-RO" sz="2400" dirty="0" smtClean="0"/>
              <a:t>Determinați probabilitatea ca media eșantionului să fie mai mică sau egală cu 36,1 ani dacă media reala de distribuție a eșantionului este egală cu 37 de ani</a:t>
            </a:r>
            <a:endParaRPr lang="ro-RO" sz="2400" dirty="0" smtClean="0">
              <a:solidFill>
                <a:schemeClr val="tx1"/>
              </a:solidFill>
            </a:endParaRPr>
          </a:p>
        </p:txBody>
      </p:sp>
      <p:graphicFrame>
        <p:nvGraphicFramePr>
          <p:cNvPr id="15362" name="Object 1"/>
          <p:cNvGraphicFramePr>
            <a:graphicFrameLocks noChangeAspect="1"/>
          </p:cNvGraphicFramePr>
          <p:nvPr/>
        </p:nvGraphicFramePr>
        <p:xfrm>
          <a:off x="3860894" y="4338797"/>
          <a:ext cx="320675" cy="381000"/>
        </p:xfrm>
        <a:graphic>
          <a:graphicData uri="http://schemas.openxmlformats.org/presentationml/2006/ole">
            <p:oleObj spid="_x0000_s22530" name="Equation" r:id="rId3" imgW="139579" imgH="164957" progId="">
              <p:embed/>
            </p:oleObj>
          </a:graphicData>
        </a:graphic>
      </p:graphicFrame>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295400"/>
            <a:ext cx="8534400" cy="5029200"/>
          </a:xfrm>
        </p:spPr>
        <p:txBody>
          <a:bodyPr>
            <a:normAutofit/>
          </a:bodyPr>
          <a:lstStyle/>
          <a:p>
            <a:pPr lvl="2" indent="0">
              <a:buFontTx/>
              <a:buNone/>
              <a:defRPr/>
            </a:pPr>
            <a:r>
              <a:rPr lang="ro-RO" sz="2400" dirty="0" smtClean="0"/>
              <a:t>Afirmație:   </a:t>
            </a:r>
            <a:r>
              <a:rPr lang="ro-RO" sz="2400" i="1" dirty="0" smtClean="0"/>
              <a:t>μ</a:t>
            </a:r>
            <a:r>
              <a:rPr lang="ro-RO" sz="2400" dirty="0" smtClean="0"/>
              <a:t> = 37  (</a:t>
            </a:r>
            <a:r>
              <a:rPr lang="ro-RO" sz="2400" i="1" dirty="0" smtClean="0"/>
              <a:t>σ</a:t>
            </a:r>
            <a:r>
              <a:rPr lang="ro-RO" sz="2400" dirty="0" smtClean="0"/>
              <a:t> = 5 este cunoscuta)</a:t>
            </a:r>
          </a:p>
          <a:p>
            <a:pPr lvl="2" indent="0">
              <a:spcBef>
                <a:spcPts val="0"/>
              </a:spcBef>
              <a:buFontTx/>
              <a:buNone/>
              <a:defRPr/>
            </a:pPr>
            <a:r>
              <a:rPr lang="ro-RO" sz="2400" dirty="0" smtClean="0"/>
              <a:t>Evidenta:     = 36.1 , </a:t>
            </a:r>
            <a:r>
              <a:rPr lang="ro-RO" sz="2400" i="1" dirty="0" smtClean="0"/>
              <a:t>n</a:t>
            </a:r>
            <a:r>
              <a:rPr lang="ro-RO" sz="2400" dirty="0" smtClean="0"/>
              <a:t> = 40</a:t>
            </a:r>
          </a:p>
          <a:p>
            <a:pPr lvl="2" indent="0">
              <a:spcBef>
                <a:spcPts val="0"/>
              </a:spcBef>
              <a:buFontTx/>
              <a:buNone/>
              <a:defRPr/>
            </a:pPr>
            <a:endParaRPr lang="ro-RO" sz="2400" dirty="0" smtClean="0"/>
          </a:p>
          <a:p>
            <a:pPr lvl="2" indent="0">
              <a:spcBef>
                <a:spcPts val="0"/>
              </a:spcBef>
              <a:buFontTx/>
              <a:buNone/>
              <a:defRPr/>
            </a:pPr>
            <a:endParaRPr lang="ro-RO" sz="2400" dirty="0" smtClean="0"/>
          </a:p>
          <a:p>
            <a:pPr marL="57150">
              <a:spcBef>
                <a:spcPts val="0"/>
              </a:spcBef>
              <a:buFontTx/>
              <a:buNone/>
              <a:defRPr/>
            </a:pPr>
            <a:r>
              <a:rPr lang="ro-RO" sz="2400" dirty="0" smtClean="0"/>
              <a:t>Pași:</a:t>
            </a:r>
          </a:p>
          <a:p>
            <a:pPr marL="914400" lvl="1" indent="-514350">
              <a:buFontTx/>
              <a:buAutoNum type="arabicPeriod"/>
              <a:defRPr/>
            </a:pPr>
            <a:r>
              <a:rPr lang="ro-RO" sz="2400" dirty="0" smtClean="0"/>
              <a:t>Găsiți eroarea standard a mediei</a:t>
            </a:r>
          </a:p>
        </p:txBody>
      </p:sp>
      <p:graphicFrame>
        <p:nvGraphicFramePr>
          <p:cNvPr id="16386" name="Object 1"/>
          <p:cNvGraphicFramePr>
            <a:graphicFrameLocks noChangeAspect="1"/>
          </p:cNvGraphicFramePr>
          <p:nvPr/>
        </p:nvGraphicFramePr>
        <p:xfrm>
          <a:off x="4876801" y="4419600"/>
          <a:ext cx="320675" cy="381000"/>
        </p:xfrm>
        <a:graphic>
          <a:graphicData uri="http://schemas.openxmlformats.org/presentationml/2006/ole">
            <p:oleObj spid="_x0000_s23554" name="Equation" r:id="rId3" imgW="139579" imgH="164957" progId="">
              <p:embed/>
            </p:oleObj>
          </a:graphicData>
        </a:graphic>
      </p:graphicFrame>
      <p:sp>
        <p:nvSpPr>
          <p:cNvPr id="3" name="Rectangle 2"/>
          <p:cNvSpPr/>
          <p:nvPr/>
        </p:nvSpPr>
        <p:spPr>
          <a:xfrm>
            <a:off x="1174820" y="1306285"/>
            <a:ext cx="4724400" cy="838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16387" name="Object 4"/>
          <p:cNvGraphicFramePr>
            <a:graphicFrameLocks noChangeAspect="1"/>
          </p:cNvGraphicFramePr>
          <p:nvPr/>
        </p:nvGraphicFramePr>
        <p:xfrm>
          <a:off x="3059832" y="1772816"/>
          <a:ext cx="304800" cy="361950"/>
        </p:xfrm>
        <a:graphic>
          <a:graphicData uri="http://schemas.openxmlformats.org/presentationml/2006/ole">
            <p:oleObj spid="_x0000_s23555" name="Equation" r:id="rId4" imgW="139579" imgH="164957" progId="">
              <p:embed/>
            </p:oleObj>
          </a:graphicData>
        </a:graphic>
      </p:graphicFrame>
      <p:graphicFrame>
        <p:nvGraphicFramePr>
          <p:cNvPr id="16388" name="Object 7"/>
          <p:cNvGraphicFramePr>
            <a:graphicFrameLocks noChangeAspect="1"/>
          </p:cNvGraphicFramePr>
          <p:nvPr/>
        </p:nvGraphicFramePr>
        <p:xfrm>
          <a:off x="2579689" y="4267200"/>
          <a:ext cx="3582987" cy="909638"/>
        </p:xfrm>
        <a:graphic>
          <a:graphicData uri="http://schemas.openxmlformats.org/presentationml/2006/ole">
            <p:oleObj spid="_x0000_s23556" name="Equation" r:id="rId5" imgW="1651000" imgH="419100" progId="">
              <p:embed/>
            </p:oleObj>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Content Placeholder 2"/>
          <p:cNvSpPr>
            <a:spLocks noGrp="1"/>
          </p:cNvSpPr>
          <p:nvPr>
            <p:ph idx="1"/>
          </p:nvPr>
        </p:nvSpPr>
        <p:spPr>
          <a:xfrm>
            <a:off x="457200" y="1295400"/>
            <a:ext cx="8534400" cy="5029200"/>
          </a:xfrm>
        </p:spPr>
        <p:txBody>
          <a:bodyPr>
            <a:normAutofit/>
          </a:bodyPr>
          <a:lstStyle/>
          <a:p>
            <a:pPr lvl="2" indent="0">
              <a:spcBef>
                <a:spcPct val="0"/>
              </a:spcBef>
              <a:buFontTx/>
              <a:buNone/>
            </a:pPr>
            <a:endParaRPr lang="en-US" sz="2400" dirty="0" smtClean="0"/>
          </a:p>
          <a:p>
            <a:pPr lvl="2" indent="0">
              <a:spcBef>
                <a:spcPct val="0"/>
              </a:spcBef>
              <a:buFontTx/>
              <a:buNone/>
            </a:pPr>
            <a:endParaRPr lang="en-US" sz="2400" dirty="0" smtClean="0"/>
          </a:p>
          <a:p>
            <a:pPr lvl="2" indent="0">
              <a:spcBef>
                <a:spcPct val="0"/>
              </a:spcBef>
              <a:buFontTx/>
              <a:buNone/>
            </a:pPr>
            <a:endParaRPr lang="en-US" sz="2400" dirty="0" smtClean="0"/>
          </a:p>
          <a:p>
            <a:pPr lvl="2" indent="0">
              <a:spcBef>
                <a:spcPct val="0"/>
              </a:spcBef>
              <a:buFontTx/>
              <a:buNone/>
            </a:pPr>
            <a:endParaRPr lang="en-US" sz="2400" dirty="0" smtClean="0"/>
          </a:p>
          <a:p>
            <a:pPr marL="914400" lvl="1" indent="-514350">
              <a:buFontTx/>
              <a:buAutoNum type="arabicPeriod"/>
            </a:pPr>
            <a:r>
              <a:rPr lang="ro-RO" sz="2400" dirty="0" smtClean="0">
                <a:solidFill>
                  <a:schemeClr val="tx1"/>
                </a:solidFill>
              </a:rPr>
              <a:t>Calculați scorul </a:t>
            </a:r>
            <a:r>
              <a:rPr lang="ro-RO" sz="2400" i="1" dirty="0" smtClean="0">
                <a:solidFill>
                  <a:schemeClr val="tx1"/>
                </a:solidFill>
              </a:rPr>
              <a:t>z  </a:t>
            </a:r>
            <a:r>
              <a:rPr lang="ro-RO" sz="2400" dirty="0" smtClean="0">
                <a:solidFill>
                  <a:schemeClr val="tx1"/>
                </a:solidFill>
              </a:rPr>
              <a:t>pentru      = 36.1</a:t>
            </a:r>
          </a:p>
        </p:txBody>
      </p:sp>
      <p:graphicFrame>
        <p:nvGraphicFramePr>
          <p:cNvPr id="17410" name="Object 1"/>
          <p:cNvGraphicFramePr>
            <a:graphicFrameLocks noChangeAspect="1"/>
          </p:cNvGraphicFramePr>
          <p:nvPr/>
        </p:nvGraphicFramePr>
        <p:xfrm>
          <a:off x="5004048" y="2924944"/>
          <a:ext cx="320675" cy="381000"/>
        </p:xfrm>
        <a:graphic>
          <a:graphicData uri="http://schemas.openxmlformats.org/presentationml/2006/ole">
            <p:oleObj spid="_x0000_s24578" name="Equation" r:id="rId3" imgW="139579" imgH="164957" progId="">
              <p:embed/>
            </p:oleObj>
          </a:graphicData>
        </a:graphic>
      </p:graphicFrame>
      <p:graphicFrame>
        <p:nvGraphicFramePr>
          <p:cNvPr id="17412" name="Object 7"/>
          <p:cNvGraphicFramePr>
            <a:graphicFrameLocks noChangeAspect="1"/>
          </p:cNvGraphicFramePr>
          <p:nvPr/>
        </p:nvGraphicFramePr>
        <p:xfrm>
          <a:off x="1962151" y="4343400"/>
          <a:ext cx="5218113" cy="1004888"/>
        </p:xfrm>
        <a:graphic>
          <a:graphicData uri="http://schemas.openxmlformats.org/presentationml/2006/ole">
            <p:oleObj spid="_x0000_s24579" name="Equation" r:id="rId4" imgW="2019300" imgH="431800" progId="">
              <p:embed/>
            </p:oleObj>
          </a:graphicData>
        </a:graphic>
      </p:graphicFrame>
      <p:sp>
        <p:nvSpPr>
          <p:cNvPr id="10" name="Rectangle 9"/>
          <p:cNvSpPr/>
          <p:nvPr/>
        </p:nvSpPr>
        <p:spPr>
          <a:xfrm>
            <a:off x="755576" y="1185705"/>
            <a:ext cx="7776864" cy="838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791308" y="1190956"/>
            <a:ext cx="7381092" cy="830997"/>
          </a:xfrm>
          <a:prstGeom prst="rect">
            <a:avLst/>
          </a:prstGeom>
        </p:spPr>
        <p:txBody>
          <a:bodyPr wrap="square">
            <a:spAutoFit/>
          </a:bodyPr>
          <a:lstStyle/>
          <a:p>
            <a:pPr lvl="2" indent="0">
              <a:buFontTx/>
              <a:buNone/>
              <a:defRPr/>
            </a:pPr>
            <a:r>
              <a:rPr lang="ro-RO" sz="2400" dirty="0" smtClean="0"/>
              <a:t>Afirmație:   </a:t>
            </a:r>
            <a:r>
              <a:rPr lang="ro-RO" sz="2400" i="1" dirty="0" smtClean="0"/>
              <a:t>μ</a:t>
            </a:r>
            <a:r>
              <a:rPr lang="ro-RO" sz="2400" dirty="0" smtClean="0"/>
              <a:t> = 37  (</a:t>
            </a:r>
            <a:r>
              <a:rPr lang="ro-RO" sz="2400" i="1" dirty="0" smtClean="0"/>
              <a:t>σ</a:t>
            </a:r>
            <a:r>
              <a:rPr lang="ro-RO" sz="2400" dirty="0" smtClean="0"/>
              <a:t> = 5 este</a:t>
            </a:r>
            <a:r>
              <a:rPr lang="en-US" sz="2400" dirty="0" smtClean="0"/>
              <a:t> </a:t>
            </a:r>
            <a:r>
              <a:rPr lang="ro-RO" sz="2400" dirty="0" smtClean="0"/>
              <a:t>cunoscuta)</a:t>
            </a:r>
          </a:p>
          <a:p>
            <a:pPr lvl="2" indent="0">
              <a:spcBef>
                <a:spcPts val="0"/>
              </a:spcBef>
              <a:buFontTx/>
              <a:buNone/>
              <a:defRPr/>
            </a:pPr>
            <a:r>
              <a:rPr lang="ro-RO" sz="2400" dirty="0" smtClean="0"/>
              <a:t>Evidenta:     = 36.1 , </a:t>
            </a:r>
            <a:r>
              <a:rPr lang="ro-RO" sz="2400" i="1" dirty="0" smtClean="0"/>
              <a:t>n</a:t>
            </a:r>
            <a:r>
              <a:rPr lang="ro-RO" sz="2400" dirty="0" smtClean="0"/>
              <a:t> = 40</a:t>
            </a:r>
          </a:p>
        </p:txBody>
      </p:sp>
      <p:graphicFrame>
        <p:nvGraphicFramePr>
          <p:cNvPr id="24580" name="Object 4"/>
          <p:cNvGraphicFramePr>
            <a:graphicFrameLocks noChangeAspect="1"/>
          </p:cNvGraphicFramePr>
          <p:nvPr/>
        </p:nvGraphicFramePr>
        <p:xfrm>
          <a:off x="3203848" y="1556792"/>
          <a:ext cx="304800" cy="361950"/>
        </p:xfrm>
        <a:graphic>
          <a:graphicData uri="http://schemas.openxmlformats.org/presentationml/2006/ole">
            <p:oleObj spid="_x0000_s24580" name="Equation" r:id="rId5" imgW="139579" imgH="164957" progId="">
              <p:embed/>
            </p:oleObj>
          </a:graphicData>
        </a:graphic>
      </p:graphicFrame>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Content Placeholder 2"/>
          <p:cNvSpPr>
            <a:spLocks noGrp="1"/>
          </p:cNvSpPr>
          <p:nvPr>
            <p:ph idx="1"/>
          </p:nvPr>
        </p:nvSpPr>
        <p:spPr>
          <a:xfrm>
            <a:off x="457200" y="1295400"/>
            <a:ext cx="8534400" cy="5029200"/>
          </a:xfrm>
        </p:spPr>
        <p:txBody>
          <a:bodyPr>
            <a:normAutofit/>
          </a:bodyPr>
          <a:lstStyle/>
          <a:p>
            <a:pPr marL="514350" indent="-514350" algn="just">
              <a:buNone/>
            </a:pPr>
            <a:r>
              <a:rPr lang="en-US" sz="2600" dirty="0" smtClean="0">
                <a:solidFill>
                  <a:schemeClr val="tx1"/>
                </a:solidFill>
                <a:latin typeface="Calibri" pitchFamily="34" charset="0"/>
                <a:cs typeface="Calibri" pitchFamily="34" charset="0"/>
              </a:rPr>
              <a:t>3. </a:t>
            </a:r>
            <a:r>
              <a:rPr lang="ro-RO" sz="2600" dirty="0" smtClean="0">
                <a:solidFill>
                  <a:schemeClr val="tx1"/>
                </a:solidFill>
                <a:latin typeface="Calibri" pitchFamily="34" charset="0"/>
                <a:cs typeface="Calibri" pitchFamily="34" charset="0"/>
              </a:rPr>
              <a:t>Determinați probabilitatea ca media eșantionului să fie mai mică sau egală cu 36,1 ani dacă media reala de distribuție a eșantionului este egală cu 37 de ani</a:t>
            </a:r>
          </a:p>
        </p:txBody>
      </p:sp>
      <p:graphicFrame>
        <p:nvGraphicFramePr>
          <p:cNvPr id="18435" name="Object 7"/>
          <p:cNvGraphicFramePr>
            <a:graphicFrameLocks noChangeAspect="1"/>
          </p:cNvGraphicFramePr>
          <p:nvPr/>
        </p:nvGraphicFramePr>
        <p:xfrm>
          <a:off x="665617" y="3333631"/>
          <a:ext cx="3879850" cy="922337"/>
        </p:xfrm>
        <a:graphic>
          <a:graphicData uri="http://schemas.openxmlformats.org/presentationml/2006/ole">
            <p:oleObj spid="_x0000_s25602" name="Equation" r:id="rId3" imgW="1816100" imgH="431800" progId="">
              <p:embed/>
            </p:oleObj>
          </a:graphicData>
        </a:graphic>
      </p:graphicFrame>
      <p:sp>
        <p:nvSpPr>
          <p:cNvPr id="12" name="Freeform 11"/>
          <p:cNvSpPr/>
          <p:nvPr/>
        </p:nvSpPr>
        <p:spPr>
          <a:xfrm flipH="1">
            <a:off x="5541964" y="5368927"/>
            <a:ext cx="706437" cy="360363"/>
          </a:xfrm>
          <a:custGeom>
            <a:avLst/>
            <a:gdLst>
              <a:gd name="connsiteX0" fmla="*/ 7143 w 678656"/>
              <a:gd name="connsiteY0" fmla="*/ 335756 h 346875"/>
              <a:gd name="connsiteX1" fmla="*/ 7143 w 678656"/>
              <a:gd name="connsiteY1" fmla="*/ 335756 h 346875"/>
              <a:gd name="connsiteX2" fmla="*/ 85725 w 678656"/>
              <a:gd name="connsiteY2" fmla="*/ 342900 h 346875"/>
              <a:gd name="connsiteX3" fmla="*/ 385762 w 678656"/>
              <a:gd name="connsiteY3" fmla="*/ 340518 h 346875"/>
              <a:gd name="connsiteX4" fmla="*/ 407193 w 678656"/>
              <a:gd name="connsiteY4" fmla="*/ 338137 h 346875"/>
              <a:gd name="connsiteX5" fmla="*/ 423862 w 678656"/>
              <a:gd name="connsiteY5" fmla="*/ 335756 h 346875"/>
              <a:gd name="connsiteX6" fmla="*/ 461962 w 678656"/>
              <a:gd name="connsiteY6" fmla="*/ 333375 h 346875"/>
              <a:gd name="connsiteX7" fmla="*/ 535781 w 678656"/>
              <a:gd name="connsiteY7" fmla="*/ 335756 h 346875"/>
              <a:gd name="connsiteX8" fmla="*/ 573881 w 678656"/>
              <a:gd name="connsiteY8" fmla="*/ 338137 h 346875"/>
              <a:gd name="connsiteX9" fmla="*/ 678656 w 678656"/>
              <a:gd name="connsiteY9" fmla="*/ 340518 h 346875"/>
              <a:gd name="connsiteX10" fmla="*/ 676275 w 678656"/>
              <a:gd name="connsiteY10" fmla="*/ 333375 h 346875"/>
              <a:gd name="connsiteX11" fmla="*/ 671512 w 678656"/>
              <a:gd name="connsiteY11" fmla="*/ 326231 h 346875"/>
              <a:gd name="connsiteX12" fmla="*/ 669131 w 678656"/>
              <a:gd name="connsiteY12" fmla="*/ 316706 h 346875"/>
              <a:gd name="connsiteX13" fmla="*/ 666750 w 678656"/>
              <a:gd name="connsiteY13" fmla="*/ 261937 h 346875"/>
              <a:gd name="connsiteX14" fmla="*/ 585787 w 678656"/>
              <a:gd name="connsiteY14" fmla="*/ 254793 h 346875"/>
              <a:gd name="connsiteX15" fmla="*/ 561975 w 678656"/>
              <a:gd name="connsiteY15" fmla="*/ 252412 h 346875"/>
              <a:gd name="connsiteX16" fmla="*/ 509587 w 678656"/>
              <a:gd name="connsiteY16" fmla="*/ 242887 h 346875"/>
              <a:gd name="connsiteX17" fmla="*/ 471487 w 678656"/>
              <a:gd name="connsiteY17" fmla="*/ 240506 h 346875"/>
              <a:gd name="connsiteX18" fmla="*/ 464343 w 678656"/>
              <a:gd name="connsiteY18" fmla="*/ 238125 h 346875"/>
              <a:gd name="connsiteX19" fmla="*/ 433387 w 678656"/>
              <a:gd name="connsiteY19" fmla="*/ 233362 h 346875"/>
              <a:gd name="connsiteX20" fmla="*/ 416718 w 678656"/>
              <a:gd name="connsiteY20" fmla="*/ 228600 h 346875"/>
              <a:gd name="connsiteX21" fmla="*/ 392906 w 678656"/>
              <a:gd name="connsiteY21" fmla="*/ 223837 h 346875"/>
              <a:gd name="connsiteX22" fmla="*/ 373856 w 678656"/>
              <a:gd name="connsiteY22" fmla="*/ 219075 h 346875"/>
              <a:gd name="connsiteX23" fmla="*/ 366712 w 678656"/>
              <a:gd name="connsiteY23" fmla="*/ 216693 h 346875"/>
              <a:gd name="connsiteX24" fmla="*/ 345281 w 678656"/>
              <a:gd name="connsiteY24" fmla="*/ 211931 h 346875"/>
              <a:gd name="connsiteX25" fmla="*/ 330993 w 678656"/>
              <a:gd name="connsiteY25" fmla="*/ 207168 h 346875"/>
              <a:gd name="connsiteX26" fmla="*/ 321468 w 678656"/>
              <a:gd name="connsiteY26" fmla="*/ 204787 h 346875"/>
              <a:gd name="connsiteX27" fmla="*/ 307181 w 678656"/>
              <a:gd name="connsiteY27" fmla="*/ 200025 h 346875"/>
              <a:gd name="connsiteX28" fmla="*/ 292893 w 678656"/>
              <a:gd name="connsiteY28" fmla="*/ 197643 h 346875"/>
              <a:gd name="connsiteX29" fmla="*/ 285750 w 678656"/>
              <a:gd name="connsiteY29" fmla="*/ 195262 h 346875"/>
              <a:gd name="connsiteX30" fmla="*/ 273843 w 678656"/>
              <a:gd name="connsiteY30" fmla="*/ 192881 h 346875"/>
              <a:gd name="connsiteX31" fmla="*/ 257175 w 678656"/>
              <a:gd name="connsiteY31" fmla="*/ 183356 h 346875"/>
              <a:gd name="connsiteX32" fmla="*/ 240506 w 678656"/>
              <a:gd name="connsiteY32" fmla="*/ 176212 h 346875"/>
              <a:gd name="connsiteX33" fmla="*/ 226218 w 678656"/>
              <a:gd name="connsiteY33" fmla="*/ 161925 h 346875"/>
              <a:gd name="connsiteX34" fmla="*/ 211931 w 678656"/>
              <a:gd name="connsiteY34" fmla="*/ 150018 h 346875"/>
              <a:gd name="connsiteX35" fmla="*/ 197643 w 678656"/>
              <a:gd name="connsiteY35" fmla="*/ 145256 h 346875"/>
              <a:gd name="connsiteX36" fmla="*/ 176212 w 678656"/>
              <a:gd name="connsiteY36" fmla="*/ 135731 h 346875"/>
              <a:gd name="connsiteX37" fmla="*/ 161925 w 678656"/>
              <a:gd name="connsiteY37" fmla="*/ 130968 h 346875"/>
              <a:gd name="connsiteX38" fmla="*/ 154781 w 678656"/>
              <a:gd name="connsiteY38" fmla="*/ 126206 h 346875"/>
              <a:gd name="connsiteX39" fmla="*/ 138112 w 678656"/>
              <a:gd name="connsiteY39" fmla="*/ 121443 h 346875"/>
              <a:gd name="connsiteX40" fmla="*/ 130968 w 678656"/>
              <a:gd name="connsiteY40" fmla="*/ 116681 h 346875"/>
              <a:gd name="connsiteX41" fmla="*/ 123825 w 678656"/>
              <a:gd name="connsiteY41" fmla="*/ 114300 h 346875"/>
              <a:gd name="connsiteX42" fmla="*/ 111918 w 678656"/>
              <a:gd name="connsiteY42" fmla="*/ 100012 h 346875"/>
              <a:gd name="connsiteX43" fmla="*/ 104775 w 678656"/>
              <a:gd name="connsiteY43" fmla="*/ 92868 h 346875"/>
              <a:gd name="connsiteX44" fmla="*/ 97631 w 678656"/>
              <a:gd name="connsiteY44" fmla="*/ 78581 h 346875"/>
              <a:gd name="connsiteX45" fmla="*/ 83343 w 678656"/>
              <a:gd name="connsiteY45" fmla="*/ 69056 h 346875"/>
              <a:gd name="connsiteX46" fmla="*/ 80962 w 678656"/>
              <a:gd name="connsiteY46" fmla="*/ 61912 h 346875"/>
              <a:gd name="connsiteX47" fmla="*/ 66675 w 678656"/>
              <a:gd name="connsiteY47" fmla="*/ 52387 h 346875"/>
              <a:gd name="connsiteX48" fmla="*/ 54768 w 678656"/>
              <a:gd name="connsiteY48" fmla="*/ 42862 h 346875"/>
              <a:gd name="connsiteX49" fmla="*/ 47625 w 678656"/>
              <a:gd name="connsiteY49" fmla="*/ 35718 h 346875"/>
              <a:gd name="connsiteX50" fmla="*/ 40481 w 678656"/>
              <a:gd name="connsiteY50" fmla="*/ 30956 h 346875"/>
              <a:gd name="connsiteX51" fmla="*/ 23812 w 678656"/>
              <a:gd name="connsiteY51" fmla="*/ 9525 h 346875"/>
              <a:gd name="connsiteX52" fmla="*/ 9525 w 678656"/>
              <a:gd name="connsiteY52" fmla="*/ 0 h 346875"/>
              <a:gd name="connsiteX53" fmla="*/ 2381 w 678656"/>
              <a:gd name="connsiteY53" fmla="*/ 61912 h 346875"/>
              <a:gd name="connsiteX54" fmla="*/ 0 w 678656"/>
              <a:gd name="connsiteY54" fmla="*/ 85725 h 346875"/>
              <a:gd name="connsiteX55" fmla="*/ 4762 w 678656"/>
              <a:gd name="connsiteY55" fmla="*/ 183356 h 346875"/>
              <a:gd name="connsiteX56" fmla="*/ 9525 w 678656"/>
              <a:gd name="connsiteY56" fmla="*/ 235743 h 346875"/>
              <a:gd name="connsiteX57" fmla="*/ 7143 w 678656"/>
              <a:gd name="connsiteY57" fmla="*/ 335756 h 346875"/>
              <a:gd name="connsiteX0" fmla="*/ 11905 w 678656"/>
              <a:gd name="connsiteY0" fmla="*/ 345281 h 345281"/>
              <a:gd name="connsiteX1" fmla="*/ 7143 w 678656"/>
              <a:gd name="connsiteY1" fmla="*/ 335756 h 345281"/>
              <a:gd name="connsiteX2" fmla="*/ 85725 w 678656"/>
              <a:gd name="connsiteY2" fmla="*/ 342900 h 345281"/>
              <a:gd name="connsiteX3" fmla="*/ 385762 w 678656"/>
              <a:gd name="connsiteY3" fmla="*/ 340518 h 345281"/>
              <a:gd name="connsiteX4" fmla="*/ 407193 w 678656"/>
              <a:gd name="connsiteY4" fmla="*/ 338137 h 345281"/>
              <a:gd name="connsiteX5" fmla="*/ 423862 w 678656"/>
              <a:gd name="connsiteY5" fmla="*/ 335756 h 345281"/>
              <a:gd name="connsiteX6" fmla="*/ 461962 w 678656"/>
              <a:gd name="connsiteY6" fmla="*/ 333375 h 345281"/>
              <a:gd name="connsiteX7" fmla="*/ 535781 w 678656"/>
              <a:gd name="connsiteY7" fmla="*/ 335756 h 345281"/>
              <a:gd name="connsiteX8" fmla="*/ 573881 w 678656"/>
              <a:gd name="connsiteY8" fmla="*/ 338137 h 345281"/>
              <a:gd name="connsiteX9" fmla="*/ 678656 w 678656"/>
              <a:gd name="connsiteY9" fmla="*/ 340518 h 345281"/>
              <a:gd name="connsiteX10" fmla="*/ 676275 w 678656"/>
              <a:gd name="connsiteY10" fmla="*/ 333375 h 345281"/>
              <a:gd name="connsiteX11" fmla="*/ 671512 w 678656"/>
              <a:gd name="connsiteY11" fmla="*/ 326231 h 345281"/>
              <a:gd name="connsiteX12" fmla="*/ 669131 w 678656"/>
              <a:gd name="connsiteY12" fmla="*/ 316706 h 345281"/>
              <a:gd name="connsiteX13" fmla="*/ 666750 w 678656"/>
              <a:gd name="connsiteY13" fmla="*/ 261937 h 345281"/>
              <a:gd name="connsiteX14" fmla="*/ 585787 w 678656"/>
              <a:gd name="connsiteY14" fmla="*/ 254793 h 345281"/>
              <a:gd name="connsiteX15" fmla="*/ 561975 w 678656"/>
              <a:gd name="connsiteY15" fmla="*/ 252412 h 345281"/>
              <a:gd name="connsiteX16" fmla="*/ 509587 w 678656"/>
              <a:gd name="connsiteY16" fmla="*/ 242887 h 345281"/>
              <a:gd name="connsiteX17" fmla="*/ 471487 w 678656"/>
              <a:gd name="connsiteY17" fmla="*/ 240506 h 345281"/>
              <a:gd name="connsiteX18" fmla="*/ 464343 w 678656"/>
              <a:gd name="connsiteY18" fmla="*/ 238125 h 345281"/>
              <a:gd name="connsiteX19" fmla="*/ 433387 w 678656"/>
              <a:gd name="connsiteY19" fmla="*/ 233362 h 345281"/>
              <a:gd name="connsiteX20" fmla="*/ 416718 w 678656"/>
              <a:gd name="connsiteY20" fmla="*/ 228600 h 345281"/>
              <a:gd name="connsiteX21" fmla="*/ 392906 w 678656"/>
              <a:gd name="connsiteY21" fmla="*/ 223837 h 345281"/>
              <a:gd name="connsiteX22" fmla="*/ 373856 w 678656"/>
              <a:gd name="connsiteY22" fmla="*/ 219075 h 345281"/>
              <a:gd name="connsiteX23" fmla="*/ 366712 w 678656"/>
              <a:gd name="connsiteY23" fmla="*/ 216693 h 345281"/>
              <a:gd name="connsiteX24" fmla="*/ 345281 w 678656"/>
              <a:gd name="connsiteY24" fmla="*/ 211931 h 345281"/>
              <a:gd name="connsiteX25" fmla="*/ 330993 w 678656"/>
              <a:gd name="connsiteY25" fmla="*/ 207168 h 345281"/>
              <a:gd name="connsiteX26" fmla="*/ 321468 w 678656"/>
              <a:gd name="connsiteY26" fmla="*/ 204787 h 345281"/>
              <a:gd name="connsiteX27" fmla="*/ 307181 w 678656"/>
              <a:gd name="connsiteY27" fmla="*/ 200025 h 345281"/>
              <a:gd name="connsiteX28" fmla="*/ 292893 w 678656"/>
              <a:gd name="connsiteY28" fmla="*/ 197643 h 345281"/>
              <a:gd name="connsiteX29" fmla="*/ 285750 w 678656"/>
              <a:gd name="connsiteY29" fmla="*/ 195262 h 345281"/>
              <a:gd name="connsiteX30" fmla="*/ 273843 w 678656"/>
              <a:gd name="connsiteY30" fmla="*/ 192881 h 345281"/>
              <a:gd name="connsiteX31" fmla="*/ 257175 w 678656"/>
              <a:gd name="connsiteY31" fmla="*/ 183356 h 345281"/>
              <a:gd name="connsiteX32" fmla="*/ 240506 w 678656"/>
              <a:gd name="connsiteY32" fmla="*/ 176212 h 345281"/>
              <a:gd name="connsiteX33" fmla="*/ 226218 w 678656"/>
              <a:gd name="connsiteY33" fmla="*/ 161925 h 345281"/>
              <a:gd name="connsiteX34" fmla="*/ 211931 w 678656"/>
              <a:gd name="connsiteY34" fmla="*/ 150018 h 345281"/>
              <a:gd name="connsiteX35" fmla="*/ 197643 w 678656"/>
              <a:gd name="connsiteY35" fmla="*/ 145256 h 345281"/>
              <a:gd name="connsiteX36" fmla="*/ 176212 w 678656"/>
              <a:gd name="connsiteY36" fmla="*/ 135731 h 345281"/>
              <a:gd name="connsiteX37" fmla="*/ 161925 w 678656"/>
              <a:gd name="connsiteY37" fmla="*/ 130968 h 345281"/>
              <a:gd name="connsiteX38" fmla="*/ 154781 w 678656"/>
              <a:gd name="connsiteY38" fmla="*/ 126206 h 345281"/>
              <a:gd name="connsiteX39" fmla="*/ 138112 w 678656"/>
              <a:gd name="connsiteY39" fmla="*/ 121443 h 345281"/>
              <a:gd name="connsiteX40" fmla="*/ 130968 w 678656"/>
              <a:gd name="connsiteY40" fmla="*/ 116681 h 345281"/>
              <a:gd name="connsiteX41" fmla="*/ 123825 w 678656"/>
              <a:gd name="connsiteY41" fmla="*/ 114300 h 345281"/>
              <a:gd name="connsiteX42" fmla="*/ 111918 w 678656"/>
              <a:gd name="connsiteY42" fmla="*/ 100012 h 345281"/>
              <a:gd name="connsiteX43" fmla="*/ 104775 w 678656"/>
              <a:gd name="connsiteY43" fmla="*/ 92868 h 345281"/>
              <a:gd name="connsiteX44" fmla="*/ 97631 w 678656"/>
              <a:gd name="connsiteY44" fmla="*/ 78581 h 345281"/>
              <a:gd name="connsiteX45" fmla="*/ 83343 w 678656"/>
              <a:gd name="connsiteY45" fmla="*/ 69056 h 345281"/>
              <a:gd name="connsiteX46" fmla="*/ 80962 w 678656"/>
              <a:gd name="connsiteY46" fmla="*/ 61912 h 345281"/>
              <a:gd name="connsiteX47" fmla="*/ 66675 w 678656"/>
              <a:gd name="connsiteY47" fmla="*/ 52387 h 345281"/>
              <a:gd name="connsiteX48" fmla="*/ 54768 w 678656"/>
              <a:gd name="connsiteY48" fmla="*/ 42862 h 345281"/>
              <a:gd name="connsiteX49" fmla="*/ 47625 w 678656"/>
              <a:gd name="connsiteY49" fmla="*/ 35718 h 345281"/>
              <a:gd name="connsiteX50" fmla="*/ 40481 w 678656"/>
              <a:gd name="connsiteY50" fmla="*/ 30956 h 345281"/>
              <a:gd name="connsiteX51" fmla="*/ 23812 w 678656"/>
              <a:gd name="connsiteY51" fmla="*/ 9525 h 345281"/>
              <a:gd name="connsiteX52" fmla="*/ 9525 w 678656"/>
              <a:gd name="connsiteY52" fmla="*/ 0 h 345281"/>
              <a:gd name="connsiteX53" fmla="*/ 2381 w 678656"/>
              <a:gd name="connsiteY53" fmla="*/ 61912 h 345281"/>
              <a:gd name="connsiteX54" fmla="*/ 0 w 678656"/>
              <a:gd name="connsiteY54" fmla="*/ 85725 h 345281"/>
              <a:gd name="connsiteX55" fmla="*/ 4762 w 678656"/>
              <a:gd name="connsiteY55" fmla="*/ 183356 h 345281"/>
              <a:gd name="connsiteX56" fmla="*/ 9525 w 678656"/>
              <a:gd name="connsiteY56" fmla="*/ 235743 h 345281"/>
              <a:gd name="connsiteX57" fmla="*/ 11905 w 678656"/>
              <a:gd name="connsiteY57" fmla="*/ 345281 h 345281"/>
              <a:gd name="connsiteX0" fmla="*/ 9525 w 678656"/>
              <a:gd name="connsiteY0" fmla="*/ 235743 h 346406"/>
              <a:gd name="connsiteX1" fmla="*/ 7143 w 678656"/>
              <a:gd name="connsiteY1" fmla="*/ 335756 h 346406"/>
              <a:gd name="connsiteX2" fmla="*/ 85725 w 678656"/>
              <a:gd name="connsiteY2" fmla="*/ 342900 h 346406"/>
              <a:gd name="connsiteX3" fmla="*/ 385762 w 678656"/>
              <a:gd name="connsiteY3" fmla="*/ 340518 h 346406"/>
              <a:gd name="connsiteX4" fmla="*/ 407193 w 678656"/>
              <a:gd name="connsiteY4" fmla="*/ 338137 h 346406"/>
              <a:gd name="connsiteX5" fmla="*/ 423862 w 678656"/>
              <a:gd name="connsiteY5" fmla="*/ 335756 h 346406"/>
              <a:gd name="connsiteX6" fmla="*/ 461962 w 678656"/>
              <a:gd name="connsiteY6" fmla="*/ 333375 h 346406"/>
              <a:gd name="connsiteX7" fmla="*/ 535781 w 678656"/>
              <a:gd name="connsiteY7" fmla="*/ 335756 h 346406"/>
              <a:gd name="connsiteX8" fmla="*/ 573881 w 678656"/>
              <a:gd name="connsiteY8" fmla="*/ 338137 h 346406"/>
              <a:gd name="connsiteX9" fmla="*/ 678656 w 678656"/>
              <a:gd name="connsiteY9" fmla="*/ 340518 h 346406"/>
              <a:gd name="connsiteX10" fmla="*/ 676275 w 678656"/>
              <a:gd name="connsiteY10" fmla="*/ 333375 h 346406"/>
              <a:gd name="connsiteX11" fmla="*/ 671512 w 678656"/>
              <a:gd name="connsiteY11" fmla="*/ 326231 h 346406"/>
              <a:gd name="connsiteX12" fmla="*/ 669131 w 678656"/>
              <a:gd name="connsiteY12" fmla="*/ 316706 h 346406"/>
              <a:gd name="connsiteX13" fmla="*/ 666750 w 678656"/>
              <a:gd name="connsiteY13" fmla="*/ 261937 h 346406"/>
              <a:gd name="connsiteX14" fmla="*/ 585787 w 678656"/>
              <a:gd name="connsiteY14" fmla="*/ 254793 h 346406"/>
              <a:gd name="connsiteX15" fmla="*/ 561975 w 678656"/>
              <a:gd name="connsiteY15" fmla="*/ 252412 h 346406"/>
              <a:gd name="connsiteX16" fmla="*/ 509587 w 678656"/>
              <a:gd name="connsiteY16" fmla="*/ 242887 h 346406"/>
              <a:gd name="connsiteX17" fmla="*/ 471487 w 678656"/>
              <a:gd name="connsiteY17" fmla="*/ 240506 h 346406"/>
              <a:gd name="connsiteX18" fmla="*/ 464343 w 678656"/>
              <a:gd name="connsiteY18" fmla="*/ 238125 h 346406"/>
              <a:gd name="connsiteX19" fmla="*/ 433387 w 678656"/>
              <a:gd name="connsiteY19" fmla="*/ 233362 h 346406"/>
              <a:gd name="connsiteX20" fmla="*/ 416718 w 678656"/>
              <a:gd name="connsiteY20" fmla="*/ 228600 h 346406"/>
              <a:gd name="connsiteX21" fmla="*/ 392906 w 678656"/>
              <a:gd name="connsiteY21" fmla="*/ 223837 h 346406"/>
              <a:gd name="connsiteX22" fmla="*/ 373856 w 678656"/>
              <a:gd name="connsiteY22" fmla="*/ 219075 h 346406"/>
              <a:gd name="connsiteX23" fmla="*/ 366712 w 678656"/>
              <a:gd name="connsiteY23" fmla="*/ 216693 h 346406"/>
              <a:gd name="connsiteX24" fmla="*/ 345281 w 678656"/>
              <a:gd name="connsiteY24" fmla="*/ 211931 h 346406"/>
              <a:gd name="connsiteX25" fmla="*/ 330993 w 678656"/>
              <a:gd name="connsiteY25" fmla="*/ 207168 h 346406"/>
              <a:gd name="connsiteX26" fmla="*/ 321468 w 678656"/>
              <a:gd name="connsiteY26" fmla="*/ 204787 h 346406"/>
              <a:gd name="connsiteX27" fmla="*/ 307181 w 678656"/>
              <a:gd name="connsiteY27" fmla="*/ 200025 h 346406"/>
              <a:gd name="connsiteX28" fmla="*/ 292893 w 678656"/>
              <a:gd name="connsiteY28" fmla="*/ 197643 h 346406"/>
              <a:gd name="connsiteX29" fmla="*/ 285750 w 678656"/>
              <a:gd name="connsiteY29" fmla="*/ 195262 h 346406"/>
              <a:gd name="connsiteX30" fmla="*/ 273843 w 678656"/>
              <a:gd name="connsiteY30" fmla="*/ 192881 h 346406"/>
              <a:gd name="connsiteX31" fmla="*/ 257175 w 678656"/>
              <a:gd name="connsiteY31" fmla="*/ 183356 h 346406"/>
              <a:gd name="connsiteX32" fmla="*/ 240506 w 678656"/>
              <a:gd name="connsiteY32" fmla="*/ 176212 h 346406"/>
              <a:gd name="connsiteX33" fmla="*/ 226218 w 678656"/>
              <a:gd name="connsiteY33" fmla="*/ 161925 h 346406"/>
              <a:gd name="connsiteX34" fmla="*/ 211931 w 678656"/>
              <a:gd name="connsiteY34" fmla="*/ 150018 h 346406"/>
              <a:gd name="connsiteX35" fmla="*/ 197643 w 678656"/>
              <a:gd name="connsiteY35" fmla="*/ 145256 h 346406"/>
              <a:gd name="connsiteX36" fmla="*/ 176212 w 678656"/>
              <a:gd name="connsiteY36" fmla="*/ 135731 h 346406"/>
              <a:gd name="connsiteX37" fmla="*/ 161925 w 678656"/>
              <a:gd name="connsiteY37" fmla="*/ 130968 h 346406"/>
              <a:gd name="connsiteX38" fmla="*/ 154781 w 678656"/>
              <a:gd name="connsiteY38" fmla="*/ 126206 h 346406"/>
              <a:gd name="connsiteX39" fmla="*/ 138112 w 678656"/>
              <a:gd name="connsiteY39" fmla="*/ 121443 h 346406"/>
              <a:gd name="connsiteX40" fmla="*/ 130968 w 678656"/>
              <a:gd name="connsiteY40" fmla="*/ 116681 h 346406"/>
              <a:gd name="connsiteX41" fmla="*/ 123825 w 678656"/>
              <a:gd name="connsiteY41" fmla="*/ 114300 h 346406"/>
              <a:gd name="connsiteX42" fmla="*/ 111918 w 678656"/>
              <a:gd name="connsiteY42" fmla="*/ 100012 h 346406"/>
              <a:gd name="connsiteX43" fmla="*/ 104775 w 678656"/>
              <a:gd name="connsiteY43" fmla="*/ 92868 h 346406"/>
              <a:gd name="connsiteX44" fmla="*/ 97631 w 678656"/>
              <a:gd name="connsiteY44" fmla="*/ 78581 h 346406"/>
              <a:gd name="connsiteX45" fmla="*/ 83343 w 678656"/>
              <a:gd name="connsiteY45" fmla="*/ 69056 h 346406"/>
              <a:gd name="connsiteX46" fmla="*/ 80962 w 678656"/>
              <a:gd name="connsiteY46" fmla="*/ 61912 h 346406"/>
              <a:gd name="connsiteX47" fmla="*/ 66675 w 678656"/>
              <a:gd name="connsiteY47" fmla="*/ 52387 h 346406"/>
              <a:gd name="connsiteX48" fmla="*/ 54768 w 678656"/>
              <a:gd name="connsiteY48" fmla="*/ 42862 h 346406"/>
              <a:gd name="connsiteX49" fmla="*/ 47625 w 678656"/>
              <a:gd name="connsiteY49" fmla="*/ 35718 h 346406"/>
              <a:gd name="connsiteX50" fmla="*/ 40481 w 678656"/>
              <a:gd name="connsiteY50" fmla="*/ 30956 h 346406"/>
              <a:gd name="connsiteX51" fmla="*/ 23812 w 678656"/>
              <a:gd name="connsiteY51" fmla="*/ 9525 h 346406"/>
              <a:gd name="connsiteX52" fmla="*/ 9525 w 678656"/>
              <a:gd name="connsiteY52" fmla="*/ 0 h 346406"/>
              <a:gd name="connsiteX53" fmla="*/ 2381 w 678656"/>
              <a:gd name="connsiteY53" fmla="*/ 61912 h 346406"/>
              <a:gd name="connsiteX54" fmla="*/ 0 w 678656"/>
              <a:gd name="connsiteY54" fmla="*/ 85725 h 346406"/>
              <a:gd name="connsiteX55" fmla="*/ 4762 w 678656"/>
              <a:gd name="connsiteY55" fmla="*/ 183356 h 346406"/>
              <a:gd name="connsiteX56" fmla="*/ 9525 w 678656"/>
              <a:gd name="connsiteY56" fmla="*/ 235743 h 346406"/>
              <a:gd name="connsiteX0" fmla="*/ 9525 w 678656"/>
              <a:gd name="connsiteY0" fmla="*/ 235743 h 348060"/>
              <a:gd name="connsiteX1" fmla="*/ 7143 w 678656"/>
              <a:gd name="connsiteY1" fmla="*/ 335756 h 348060"/>
              <a:gd name="connsiteX2" fmla="*/ 85725 w 678656"/>
              <a:gd name="connsiteY2" fmla="*/ 342900 h 348060"/>
              <a:gd name="connsiteX3" fmla="*/ 385762 w 678656"/>
              <a:gd name="connsiteY3" fmla="*/ 340518 h 348060"/>
              <a:gd name="connsiteX4" fmla="*/ 407193 w 678656"/>
              <a:gd name="connsiteY4" fmla="*/ 338137 h 348060"/>
              <a:gd name="connsiteX5" fmla="*/ 423862 w 678656"/>
              <a:gd name="connsiteY5" fmla="*/ 335756 h 348060"/>
              <a:gd name="connsiteX6" fmla="*/ 461962 w 678656"/>
              <a:gd name="connsiteY6" fmla="*/ 333375 h 348060"/>
              <a:gd name="connsiteX7" fmla="*/ 535781 w 678656"/>
              <a:gd name="connsiteY7" fmla="*/ 335756 h 348060"/>
              <a:gd name="connsiteX8" fmla="*/ 573881 w 678656"/>
              <a:gd name="connsiteY8" fmla="*/ 338137 h 348060"/>
              <a:gd name="connsiteX9" fmla="*/ 678656 w 678656"/>
              <a:gd name="connsiteY9" fmla="*/ 340518 h 348060"/>
              <a:gd name="connsiteX10" fmla="*/ 676275 w 678656"/>
              <a:gd name="connsiteY10" fmla="*/ 333375 h 348060"/>
              <a:gd name="connsiteX11" fmla="*/ 671512 w 678656"/>
              <a:gd name="connsiteY11" fmla="*/ 326231 h 348060"/>
              <a:gd name="connsiteX12" fmla="*/ 669131 w 678656"/>
              <a:gd name="connsiteY12" fmla="*/ 316706 h 348060"/>
              <a:gd name="connsiteX13" fmla="*/ 666750 w 678656"/>
              <a:gd name="connsiteY13" fmla="*/ 261937 h 348060"/>
              <a:gd name="connsiteX14" fmla="*/ 585787 w 678656"/>
              <a:gd name="connsiteY14" fmla="*/ 254793 h 348060"/>
              <a:gd name="connsiteX15" fmla="*/ 561975 w 678656"/>
              <a:gd name="connsiteY15" fmla="*/ 252412 h 348060"/>
              <a:gd name="connsiteX16" fmla="*/ 509587 w 678656"/>
              <a:gd name="connsiteY16" fmla="*/ 242887 h 348060"/>
              <a:gd name="connsiteX17" fmla="*/ 471487 w 678656"/>
              <a:gd name="connsiteY17" fmla="*/ 240506 h 348060"/>
              <a:gd name="connsiteX18" fmla="*/ 464343 w 678656"/>
              <a:gd name="connsiteY18" fmla="*/ 238125 h 348060"/>
              <a:gd name="connsiteX19" fmla="*/ 433387 w 678656"/>
              <a:gd name="connsiteY19" fmla="*/ 233362 h 348060"/>
              <a:gd name="connsiteX20" fmla="*/ 416718 w 678656"/>
              <a:gd name="connsiteY20" fmla="*/ 228600 h 348060"/>
              <a:gd name="connsiteX21" fmla="*/ 392906 w 678656"/>
              <a:gd name="connsiteY21" fmla="*/ 223837 h 348060"/>
              <a:gd name="connsiteX22" fmla="*/ 373856 w 678656"/>
              <a:gd name="connsiteY22" fmla="*/ 219075 h 348060"/>
              <a:gd name="connsiteX23" fmla="*/ 366712 w 678656"/>
              <a:gd name="connsiteY23" fmla="*/ 216693 h 348060"/>
              <a:gd name="connsiteX24" fmla="*/ 345281 w 678656"/>
              <a:gd name="connsiteY24" fmla="*/ 211931 h 348060"/>
              <a:gd name="connsiteX25" fmla="*/ 330993 w 678656"/>
              <a:gd name="connsiteY25" fmla="*/ 207168 h 348060"/>
              <a:gd name="connsiteX26" fmla="*/ 321468 w 678656"/>
              <a:gd name="connsiteY26" fmla="*/ 204787 h 348060"/>
              <a:gd name="connsiteX27" fmla="*/ 307181 w 678656"/>
              <a:gd name="connsiteY27" fmla="*/ 200025 h 348060"/>
              <a:gd name="connsiteX28" fmla="*/ 292893 w 678656"/>
              <a:gd name="connsiteY28" fmla="*/ 197643 h 348060"/>
              <a:gd name="connsiteX29" fmla="*/ 285750 w 678656"/>
              <a:gd name="connsiteY29" fmla="*/ 195262 h 348060"/>
              <a:gd name="connsiteX30" fmla="*/ 273843 w 678656"/>
              <a:gd name="connsiteY30" fmla="*/ 192881 h 348060"/>
              <a:gd name="connsiteX31" fmla="*/ 257175 w 678656"/>
              <a:gd name="connsiteY31" fmla="*/ 183356 h 348060"/>
              <a:gd name="connsiteX32" fmla="*/ 240506 w 678656"/>
              <a:gd name="connsiteY32" fmla="*/ 176212 h 348060"/>
              <a:gd name="connsiteX33" fmla="*/ 226218 w 678656"/>
              <a:gd name="connsiteY33" fmla="*/ 161925 h 348060"/>
              <a:gd name="connsiteX34" fmla="*/ 211931 w 678656"/>
              <a:gd name="connsiteY34" fmla="*/ 150018 h 348060"/>
              <a:gd name="connsiteX35" fmla="*/ 197643 w 678656"/>
              <a:gd name="connsiteY35" fmla="*/ 145256 h 348060"/>
              <a:gd name="connsiteX36" fmla="*/ 176212 w 678656"/>
              <a:gd name="connsiteY36" fmla="*/ 135731 h 348060"/>
              <a:gd name="connsiteX37" fmla="*/ 161925 w 678656"/>
              <a:gd name="connsiteY37" fmla="*/ 130968 h 348060"/>
              <a:gd name="connsiteX38" fmla="*/ 154781 w 678656"/>
              <a:gd name="connsiteY38" fmla="*/ 126206 h 348060"/>
              <a:gd name="connsiteX39" fmla="*/ 138112 w 678656"/>
              <a:gd name="connsiteY39" fmla="*/ 121443 h 348060"/>
              <a:gd name="connsiteX40" fmla="*/ 130968 w 678656"/>
              <a:gd name="connsiteY40" fmla="*/ 116681 h 348060"/>
              <a:gd name="connsiteX41" fmla="*/ 123825 w 678656"/>
              <a:gd name="connsiteY41" fmla="*/ 114300 h 348060"/>
              <a:gd name="connsiteX42" fmla="*/ 111918 w 678656"/>
              <a:gd name="connsiteY42" fmla="*/ 100012 h 348060"/>
              <a:gd name="connsiteX43" fmla="*/ 104775 w 678656"/>
              <a:gd name="connsiteY43" fmla="*/ 92868 h 348060"/>
              <a:gd name="connsiteX44" fmla="*/ 97631 w 678656"/>
              <a:gd name="connsiteY44" fmla="*/ 78581 h 348060"/>
              <a:gd name="connsiteX45" fmla="*/ 83343 w 678656"/>
              <a:gd name="connsiteY45" fmla="*/ 69056 h 348060"/>
              <a:gd name="connsiteX46" fmla="*/ 80962 w 678656"/>
              <a:gd name="connsiteY46" fmla="*/ 61912 h 348060"/>
              <a:gd name="connsiteX47" fmla="*/ 66675 w 678656"/>
              <a:gd name="connsiteY47" fmla="*/ 52387 h 348060"/>
              <a:gd name="connsiteX48" fmla="*/ 54768 w 678656"/>
              <a:gd name="connsiteY48" fmla="*/ 42862 h 348060"/>
              <a:gd name="connsiteX49" fmla="*/ 47625 w 678656"/>
              <a:gd name="connsiteY49" fmla="*/ 35718 h 348060"/>
              <a:gd name="connsiteX50" fmla="*/ 40481 w 678656"/>
              <a:gd name="connsiteY50" fmla="*/ 30956 h 348060"/>
              <a:gd name="connsiteX51" fmla="*/ 23812 w 678656"/>
              <a:gd name="connsiteY51" fmla="*/ 9525 h 348060"/>
              <a:gd name="connsiteX52" fmla="*/ 9525 w 678656"/>
              <a:gd name="connsiteY52" fmla="*/ 0 h 348060"/>
              <a:gd name="connsiteX53" fmla="*/ 2381 w 678656"/>
              <a:gd name="connsiteY53" fmla="*/ 61912 h 348060"/>
              <a:gd name="connsiteX54" fmla="*/ 0 w 678656"/>
              <a:gd name="connsiteY54" fmla="*/ 85725 h 348060"/>
              <a:gd name="connsiteX55" fmla="*/ 4762 w 678656"/>
              <a:gd name="connsiteY55" fmla="*/ 183356 h 348060"/>
              <a:gd name="connsiteX56" fmla="*/ 9525 w 678656"/>
              <a:gd name="connsiteY56" fmla="*/ 235743 h 348060"/>
              <a:gd name="connsiteX0" fmla="*/ 18040 w 687171"/>
              <a:gd name="connsiteY0" fmla="*/ 235743 h 342950"/>
              <a:gd name="connsiteX1" fmla="*/ 15658 w 687171"/>
              <a:gd name="connsiteY1" fmla="*/ 335756 h 342950"/>
              <a:gd name="connsiteX2" fmla="*/ 94240 w 687171"/>
              <a:gd name="connsiteY2" fmla="*/ 342900 h 342950"/>
              <a:gd name="connsiteX3" fmla="*/ 394277 w 687171"/>
              <a:gd name="connsiteY3" fmla="*/ 340518 h 342950"/>
              <a:gd name="connsiteX4" fmla="*/ 415708 w 687171"/>
              <a:gd name="connsiteY4" fmla="*/ 338137 h 342950"/>
              <a:gd name="connsiteX5" fmla="*/ 432377 w 687171"/>
              <a:gd name="connsiteY5" fmla="*/ 335756 h 342950"/>
              <a:gd name="connsiteX6" fmla="*/ 470477 w 687171"/>
              <a:gd name="connsiteY6" fmla="*/ 333375 h 342950"/>
              <a:gd name="connsiteX7" fmla="*/ 544296 w 687171"/>
              <a:gd name="connsiteY7" fmla="*/ 335756 h 342950"/>
              <a:gd name="connsiteX8" fmla="*/ 582396 w 687171"/>
              <a:gd name="connsiteY8" fmla="*/ 338137 h 342950"/>
              <a:gd name="connsiteX9" fmla="*/ 687171 w 687171"/>
              <a:gd name="connsiteY9" fmla="*/ 340518 h 342950"/>
              <a:gd name="connsiteX10" fmla="*/ 684790 w 687171"/>
              <a:gd name="connsiteY10" fmla="*/ 333375 h 342950"/>
              <a:gd name="connsiteX11" fmla="*/ 680027 w 687171"/>
              <a:gd name="connsiteY11" fmla="*/ 326231 h 342950"/>
              <a:gd name="connsiteX12" fmla="*/ 677646 w 687171"/>
              <a:gd name="connsiteY12" fmla="*/ 316706 h 342950"/>
              <a:gd name="connsiteX13" fmla="*/ 675265 w 687171"/>
              <a:gd name="connsiteY13" fmla="*/ 261937 h 342950"/>
              <a:gd name="connsiteX14" fmla="*/ 594302 w 687171"/>
              <a:gd name="connsiteY14" fmla="*/ 254793 h 342950"/>
              <a:gd name="connsiteX15" fmla="*/ 570490 w 687171"/>
              <a:gd name="connsiteY15" fmla="*/ 252412 h 342950"/>
              <a:gd name="connsiteX16" fmla="*/ 518102 w 687171"/>
              <a:gd name="connsiteY16" fmla="*/ 242887 h 342950"/>
              <a:gd name="connsiteX17" fmla="*/ 480002 w 687171"/>
              <a:gd name="connsiteY17" fmla="*/ 240506 h 342950"/>
              <a:gd name="connsiteX18" fmla="*/ 472858 w 687171"/>
              <a:gd name="connsiteY18" fmla="*/ 238125 h 342950"/>
              <a:gd name="connsiteX19" fmla="*/ 441902 w 687171"/>
              <a:gd name="connsiteY19" fmla="*/ 233362 h 342950"/>
              <a:gd name="connsiteX20" fmla="*/ 425233 w 687171"/>
              <a:gd name="connsiteY20" fmla="*/ 228600 h 342950"/>
              <a:gd name="connsiteX21" fmla="*/ 401421 w 687171"/>
              <a:gd name="connsiteY21" fmla="*/ 223837 h 342950"/>
              <a:gd name="connsiteX22" fmla="*/ 382371 w 687171"/>
              <a:gd name="connsiteY22" fmla="*/ 219075 h 342950"/>
              <a:gd name="connsiteX23" fmla="*/ 375227 w 687171"/>
              <a:gd name="connsiteY23" fmla="*/ 216693 h 342950"/>
              <a:gd name="connsiteX24" fmla="*/ 353796 w 687171"/>
              <a:gd name="connsiteY24" fmla="*/ 211931 h 342950"/>
              <a:gd name="connsiteX25" fmla="*/ 339508 w 687171"/>
              <a:gd name="connsiteY25" fmla="*/ 207168 h 342950"/>
              <a:gd name="connsiteX26" fmla="*/ 329983 w 687171"/>
              <a:gd name="connsiteY26" fmla="*/ 204787 h 342950"/>
              <a:gd name="connsiteX27" fmla="*/ 315696 w 687171"/>
              <a:gd name="connsiteY27" fmla="*/ 200025 h 342950"/>
              <a:gd name="connsiteX28" fmla="*/ 301408 w 687171"/>
              <a:gd name="connsiteY28" fmla="*/ 197643 h 342950"/>
              <a:gd name="connsiteX29" fmla="*/ 294265 w 687171"/>
              <a:gd name="connsiteY29" fmla="*/ 195262 h 342950"/>
              <a:gd name="connsiteX30" fmla="*/ 282358 w 687171"/>
              <a:gd name="connsiteY30" fmla="*/ 192881 h 342950"/>
              <a:gd name="connsiteX31" fmla="*/ 265690 w 687171"/>
              <a:gd name="connsiteY31" fmla="*/ 183356 h 342950"/>
              <a:gd name="connsiteX32" fmla="*/ 249021 w 687171"/>
              <a:gd name="connsiteY32" fmla="*/ 176212 h 342950"/>
              <a:gd name="connsiteX33" fmla="*/ 234733 w 687171"/>
              <a:gd name="connsiteY33" fmla="*/ 161925 h 342950"/>
              <a:gd name="connsiteX34" fmla="*/ 220446 w 687171"/>
              <a:gd name="connsiteY34" fmla="*/ 150018 h 342950"/>
              <a:gd name="connsiteX35" fmla="*/ 206158 w 687171"/>
              <a:gd name="connsiteY35" fmla="*/ 145256 h 342950"/>
              <a:gd name="connsiteX36" fmla="*/ 184727 w 687171"/>
              <a:gd name="connsiteY36" fmla="*/ 135731 h 342950"/>
              <a:gd name="connsiteX37" fmla="*/ 170440 w 687171"/>
              <a:gd name="connsiteY37" fmla="*/ 130968 h 342950"/>
              <a:gd name="connsiteX38" fmla="*/ 163296 w 687171"/>
              <a:gd name="connsiteY38" fmla="*/ 126206 h 342950"/>
              <a:gd name="connsiteX39" fmla="*/ 146627 w 687171"/>
              <a:gd name="connsiteY39" fmla="*/ 121443 h 342950"/>
              <a:gd name="connsiteX40" fmla="*/ 139483 w 687171"/>
              <a:gd name="connsiteY40" fmla="*/ 116681 h 342950"/>
              <a:gd name="connsiteX41" fmla="*/ 132340 w 687171"/>
              <a:gd name="connsiteY41" fmla="*/ 114300 h 342950"/>
              <a:gd name="connsiteX42" fmla="*/ 120433 w 687171"/>
              <a:gd name="connsiteY42" fmla="*/ 100012 h 342950"/>
              <a:gd name="connsiteX43" fmla="*/ 113290 w 687171"/>
              <a:gd name="connsiteY43" fmla="*/ 92868 h 342950"/>
              <a:gd name="connsiteX44" fmla="*/ 106146 w 687171"/>
              <a:gd name="connsiteY44" fmla="*/ 78581 h 342950"/>
              <a:gd name="connsiteX45" fmla="*/ 91858 w 687171"/>
              <a:gd name="connsiteY45" fmla="*/ 69056 h 342950"/>
              <a:gd name="connsiteX46" fmla="*/ 89477 w 687171"/>
              <a:gd name="connsiteY46" fmla="*/ 61912 h 342950"/>
              <a:gd name="connsiteX47" fmla="*/ 75190 w 687171"/>
              <a:gd name="connsiteY47" fmla="*/ 52387 h 342950"/>
              <a:gd name="connsiteX48" fmla="*/ 63283 w 687171"/>
              <a:gd name="connsiteY48" fmla="*/ 42862 h 342950"/>
              <a:gd name="connsiteX49" fmla="*/ 56140 w 687171"/>
              <a:gd name="connsiteY49" fmla="*/ 35718 h 342950"/>
              <a:gd name="connsiteX50" fmla="*/ 48996 w 687171"/>
              <a:gd name="connsiteY50" fmla="*/ 30956 h 342950"/>
              <a:gd name="connsiteX51" fmla="*/ 32327 w 687171"/>
              <a:gd name="connsiteY51" fmla="*/ 9525 h 342950"/>
              <a:gd name="connsiteX52" fmla="*/ 18040 w 687171"/>
              <a:gd name="connsiteY52" fmla="*/ 0 h 342950"/>
              <a:gd name="connsiteX53" fmla="*/ 10896 w 687171"/>
              <a:gd name="connsiteY53" fmla="*/ 61912 h 342950"/>
              <a:gd name="connsiteX54" fmla="*/ 8515 w 687171"/>
              <a:gd name="connsiteY54" fmla="*/ 85725 h 342950"/>
              <a:gd name="connsiteX55" fmla="*/ 13277 w 687171"/>
              <a:gd name="connsiteY55" fmla="*/ 183356 h 342950"/>
              <a:gd name="connsiteX56" fmla="*/ 18040 w 687171"/>
              <a:gd name="connsiteY56" fmla="*/ 235743 h 342950"/>
              <a:gd name="connsiteX0" fmla="*/ 9525 w 678656"/>
              <a:gd name="connsiteY0" fmla="*/ 235743 h 358426"/>
              <a:gd name="connsiteX1" fmla="*/ 7143 w 678656"/>
              <a:gd name="connsiteY1" fmla="*/ 335756 h 358426"/>
              <a:gd name="connsiteX2" fmla="*/ 85725 w 678656"/>
              <a:gd name="connsiteY2" fmla="*/ 342900 h 358426"/>
              <a:gd name="connsiteX3" fmla="*/ 385762 w 678656"/>
              <a:gd name="connsiteY3" fmla="*/ 340518 h 358426"/>
              <a:gd name="connsiteX4" fmla="*/ 407193 w 678656"/>
              <a:gd name="connsiteY4" fmla="*/ 338137 h 358426"/>
              <a:gd name="connsiteX5" fmla="*/ 423862 w 678656"/>
              <a:gd name="connsiteY5" fmla="*/ 335756 h 358426"/>
              <a:gd name="connsiteX6" fmla="*/ 461962 w 678656"/>
              <a:gd name="connsiteY6" fmla="*/ 333375 h 358426"/>
              <a:gd name="connsiteX7" fmla="*/ 535781 w 678656"/>
              <a:gd name="connsiteY7" fmla="*/ 335756 h 358426"/>
              <a:gd name="connsiteX8" fmla="*/ 573881 w 678656"/>
              <a:gd name="connsiteY8" fmla="*/ 338137 h 358426"/>
              <a:gd name="connsiteX9" fmla="*/ 678656 w 678656"/>
              <a:gd name="connsiteY9" fmla="*/ 340518 h 358426"/>
              <a:gd name="connsiteX10" fmla="*/ 676275 w 678656"/>
              <a:gd name="connsiteY10" fmla="*/ 333375 h 358426"/>
              <a:gd name="connsiteX11" fmla="*/ 671512 w 678656"/>
              <a:gd name="connsiteY11" fmla="*/ 326231 h 358426"/>
              <a:gd name="connsiteX12" fmla="*/ 669131 w 678656"/>
              <a:gd name="connsiteY12" fmla="*/ 316706 h 358426"/>
              <a:gd name="connsiteX13" fmla="*/ 666750 w 678656"/>
              <a:gd name="connsiteY13" fmla="*/ 261937 h 358426"/>
              <a:gd name="connsiteX14" fmla="*/ 585787 w 678656"/>
              <a:gd name="connsiteY14" fmla="*/ 254793 h 358426"/>
              <a:gd name="connsiteX15" fmla="*/ 561975 w 678656"/>
              <a:gd name="connsiteY15" fmla="*/ 252412 h 358426"/>
              <a:gd name="connsiteX16" fmla="*/ 509587 w 678656"/>
              <a:gd name="connsiteY16" fmla="*/ 242887 h 358426"/>
              <a:gd name="connsiteX17" fmla="*/ 471487 w 678656"/>
              <a:gd name="connsiteY17" fmla="*/ 240506 h 358426"/>
              <a:gd name="connsiteX18" fmla="*/ 464343 w 678656"/>
              <a:gd name="connsiteY18" fmla="*/ 238125 h 358426"/>
              <a:gd name="connsiteX19" fmla="*/ 433387 w 678656"/>
              <a:gd name="connsiteY19" fmla="*/ 233362 h 358426"/>
              <a:gd name="connsiteX20" fmla="*/ 416718 w 678656"/>
              <a:gd name="connsiteY20" fmla="*/ 228600 h 358426"/>
              <a:gd name="connsiteX21" fmla="*/ 392906 w 678656"/>
              <a:gd name="connsiteY21" fmla="*/ 223837 h 358426"/>
              <a:gd name="connsiteX22" fmla="*/ 373856 w 678656"/>
              <a:gd name="connsiteY22" fmla="*/ 219075 h 358426"/>
              <a:gd name="connsiteX23" fmla="*/ 366712 w 678656"/>
              <a:gd name="connsiteY23" fmla="*/ 216693 h 358426"/>
              <a:gd name="connsiteX24" fmla="*/ 345281 w 678656"/>
              <a:gd name="connsiteY24" fmla="*/ 211931 h 358426"/>
              <a:gd name="connsiteX25" fmla="*/ 330993 w 678656"/>
              <a:gd name="connsiteY25" fmla="*/ 207168 h 358426"/>
              <a:gd name="connsiteX26" fmla="*/ 321468 w 678656"/>
              <a:gd name="connsiteY26" fmla="*/ 204787 h 358426"/>
              <a:gd name="connsiteX27" fmla="*/ 307181 w 678656"/>
              <a:gd name="connsiteY27" fmla="*/ 200025 h 358426"/>
              <a:gd name="connsiteX28" fmla="*/ 292893 w 678656"/>
              <a:gd name="connsiteY28" fmla="*/ 197643 h 358426"/>
              <a:gd name="connsiteX29" fmla="*/ 285750 w 678656"/>
              <a:gd name="connsiteY29" fmla="*/ 195262 h 358426"/>
              <a:gd name="connsiteX30" fmla="*/ 273843 w 678656"/>
              <a:gd name="connsiteY30" fmla="*/ 192881 h 358426"/>
              <a:gd name="connsiteX31" fmla="*/ 257175 w 678656"/>
              <a:gd name="connsiteY31" fmla="*/ 183356 h 358426"/>
              <a:gd name="connsiteX32" fmla="*/ 240506 w 678656"/>
              <a:gd name="connsiteY32" fmla="*/ 176212 h 358426"/>
              <a:gd name="connsiteX33" fmla="*/ 226218 w 678656"/>
              <a:gd name="connsiteY33" fmla="*/ 161925 h 358426"/>
              <a:gd name="connsiteX34" fmla="*/ 211931 w 678656"/>
              <a:gd name="connsiteY34" fmla="*/ 150018 h 358426"/>
              <a:gd name="connsiteX35" fmla="*/ 197643 w 678656"/>
              <a:gd name="connsiteY35" fmla="*/ 145256 h 358426"/>
              <a:gd name="connsiteX36" fmla="*/ 176212 w 678656"/>
              <a:gd name="connsiteY36" fmla="*/ 135731 h 358426"/>
              <a:gd name="connsiteX37" fmla="*/ 161925 w 678656"/>
              <a:gd name="connsiteY37" fmla="*/ 130968 h 358426"/>
              <a:gd name="connsiteX38" fmla="*/ 154781 w 678656"/>
              <a:gd name="connsiteY38" fmla="*/ 126206 h 358426"/>
              <a:gd name="connsiteX39" fmla="*/ 138112 w 678656"/>
              <a:gd name="connsiteY39" fmla="*/ 121443 h 358426"/>
              <a:gd name="connsiteX40" fmla="*/ 130968 w 678656"/>
              <a:gd name="connsiteY40" fmla="*/ 116681 h 358426"/>
              <a:gd name="connsiteX41" fmla="*/ 123825 w 678656"/>
              <a:gd name="connsiteY41" fmla="*/ 114300 h 358426"/>
              <a:gd name="connsiteX42" fmla="*/ 111918 w 678656"/>
              <a:gd name="connsiteY42" fmla="*/ 100012 h 358426"/>
              <a:gd name="connsiteX43" fmla="*/ 104775 w 678656"/>
              <a:gd name="connsiteY43" fmla="*/ 92868 h 358426"/>
              <a:gd name="connsiteX44" fmla="*/ 97631 w 678656"/>
              <a:gd name="connsiteY44" fmla="*/ 78581 h 358426"/>
              <a:gd name="connsiteX45" fmla="*/ 83343 w 678656"/>
              <a:gd name="connsiteY45" fmla="*/ 69056 h 358426"/>
              <a:gd name="connsiteX46" fmla="*/ 80962 w 678656"/>
              <a:gd name="connsiteY46" fmla="*/ 61912 h 358426"/>
              <a:gd name="connsiteX47" fmla="*/ 66675 w 678656"/>
              <a:gd name="connsiteY47" fmla="*/ 52387 h 358426"/>
              <a:gd name="connsiteX48" fmla="*/ 54768 w 678656"/>
              <a:gd name="connsiteY48" fmla="*/ 42862 h 358426"/>
              <a:gd name="connsiteX49" fmla="*/ 47625 w 678656"/>
              <a:gd name="connsiteY49" fmla="*/ 35718 h 358426"/>
              <a:gd name="connsiteX50" fmla="*/ 40481 w 678656"/>
              <a:gd name="connsiteY50" fmla="*/ 30956 h 358426"/>
              <a:gd name="connsiteX51" fmla="*/ 23812 w 678656"/>
              <a:gd name="connsiteY51" fmla="*/ 9525 h 358426"/>
              <a:gd name="connsiteX52" fmla="*/ 9525 w 678656"/>
              <a:gd name="connsiteY52" fmla="*/ 0 h 358426"/>
              <a:gd name="connsiteX53" fmla="*/ 2381 w 678656"/>
              <a:gd name="connsiteY53" fmla="*/ 61912 h 358426"/>
              <a:gd name="connsiteX54" fmla="*/ 0 w 678656"/>
              <a:gd name="connsiteY54" fmla="*/ 85725 h 358426"/>
              <a:gd name="connsiteX55" fmla="*/ 4762 w 678656"/>
              <a:gd name="connsiteY55" fmla="*/ 183356 h 358426"/>
              <a:gd name="connsiteX56" fmla="*/ 9525 w 678656"/>
              <a:gd name="connsiteY56" fmla="*/ 235743 h 358426"/>
              <a:gd name="connsiteX0" fmla="*/ 45577 w 714708"/>
              <a:gd name="connsiteY0" fmla="*/ 235743 h 343012"/>
              <a:gd name="connsiteX1" fmla="*/ 43195 w 714708"/>
              <a:gd name="connsiteY1" fmla="*/ 335756 h 343012"/>
              <a:gd name="connsiteX2" fmla="*/ 121777 w 714708"/>
              <a:gd name="connsiteY2" fmla="*/ 342900 h 343012"/>
              <a:gd name="connsiteX3" fmla="*/ 421814 w 714708"/>
              <a:gd name="connsiteY3" fmla="*/ 340518 h 343012"/>
              <a:gd name="connsiteX4" fmla="*/ 443245 w 714708"/>
              <a:gd name="connsiteY4" fmla="*/ 338137 h 343012"/>
              <a:gd name="connsiteX5" fmla="*/ 459914 w 714708"/>
              <a:gd name="connsiteY5" fmla="*/ 335756 h 343012"/>
              <a:gd name="connsiteX6" fmla="*/ 498014 w 714708"/>
              <a:gd name="connsiteY6" fmla="*/ 333375 h 343012"/>
              <a:gd name="connsiteX7" fmla="*/ 571833 w 714708"/>
              <a:gd name="connsiteY7" fmla="*/ 335756 h 343012"/>
              <a:gd name="connsiteX8" fmla="*/ 609933 w 714708"/>
              <a:gd name="connsiteY8" fmla="*/ 338137 h 343012"/>
              <a:gd name="connsiteX9" fmla="*/ 714708 w 714708"/>
              <a:gd name="connsiteY9" fmla="*/ 340518 h 343012"/>
              <a:gd name="connsiteX10" fmla="*/ 712327 w 714708"/>
              <a:gd name="connsiteY10" fmla="*/ 333375 h 343012"/>
              <a:gd name="connsiteX11" fmla="*/ 707564 w 714708"/>
              <a:gd name="connsiteY11" fmla="*/ 326231 h 343012"/>
              <a:gd name="connsiteX12" fmla="*/ 705183 w 714708"/>
              <a:gd name="connsiteY12" fmla="*/ 316706 h 343012"/>
              <a:gd name="connsiteX13" fmla="*/ 702802 w 714708"/>
              <a:gd name="connsiteY13" fmla="*/ 261937 h 343012"/>
              <a:gd name="connsiteX14" fmla="*/ 621839 w 714708"/>
              <a:gd name="connsiteY14" fmla="*/ 254793 h 343012"/>
              <a:gd name="connsiteX15" fmla="*/ 598027 w 714708"/>
              <a:gd name="connsiteY15" fmla="*/ 252412 h 343012"/>
              <a:gd name="connsiteX16" fmla="*/ 545639 w 714708"/>
              <a:gd name="connsiteY16" fmla="*/ 242887 h 343012"/>
              <a:gd name="connsiteX17" fmla="*/ 507539 w 714708"/>
              <a:gd name="connsiteY17" fmla="*/ 240506 h 343012"/>
              <a:gd name="connsiteX18" fmla="*/ 500395 w 714708"/>
              <a:gd name="connsiteY18" fmla="*/ 238125 h 343012"/>
              <a:gd name="connsiteX19" fmla="*/ 469439 w 714708"/>
              <a:gd name="connsiteY19" fmla="*/ 233362 h 343012"/>
              <a:gd name="connsiteX20" fmla="*/ 452770 w 714708"/>
              <a:gd name="connsiteY20" fmla="*/ 228600 h 343012"/>
              <a:gd name="connsiteX21" fmla="*/ 428958 w 714708"/>
              <a:gd name="connsiteY21" fmla="*/ 223837 h 343012"/>
              <a:gd name="connsiteX22" fmla="*/ 409908 w 714708"/>
              <a:gd name="connsiteY22" fmla="*/ 219075 h 343012"/>
              <a:gd name="connsiteX23" fmla="*/ 402764 w 714708"/>
              <a:gd name="connsiteY23" fmla="*/ 216693 h 343012"/>
              <a:gd name="connsiteX24" fmla="*/ 381333 w 714708"/>
              <a:gd name="connsiteY24" fmla="*/ 211931 h 343012"/>
              <a:gd name="connsiteX25" fmla="*/ 367045 w 714708"/>
              <a:gd name="connsiteY25" fmla="*/ 207168 h 343012"/>
              <a:gd name="connsiteX26" fmla="*/ 357520 w 714708"/>
              <a:gd name="connsiteY26" fmla="*/ 204787 h 343012"/>
              <a:gd name="connsiteX27" fmla="*/ 343233 w 714708"/>
              <a:gd name="connsiteY27" fmla="*/ 200025 h 343012"/>
              <a:gd name="connsiteX28" fmla="*/ 328945 w 714708"/>
              <a:gd name="connsiteY28" fmla="*/ 197643 h 343012"/>
              <a:gd name="connsiteX29" fmla="*/ 321802 w 714708"/>
              <a:gd name="connsiteY29" fmla="*/ 195262 h 343012"/>
              <a:gd name="connsiteX30" fmla="*/ 309895 w 714708"/>
              <a:gd name="connsiteY30" fmla="*/ 192881 h 343012"/>
              <a:gd name="connsiteX31" fmla="*/ 293227 w 714708"/>
              <a:gd name="connsiteY31" fmla="*/ 183356 h 343012"/>
              <a:gd name="connsiteX32" fmla="*/ 276558 w 714708"/>
              <a:gd name="connsiteY32" fmla="*/ 176212 h 343012"/>
              <a:gd name="connsiteX33" fmla="*/ 262270 w 714708"/>
              <a:gd name="connsiteY33" fmla="*/ 161925 h 343012"/>
              <a:gd name="connsiteX34" fmla="*/ 247983 w 714708"/>
              <a:gd name="connsiteY34" fmla="*/ 150018 h 343012"/>
              <a:gd name="connsiteX35" fmla="*/ 233695 w 714708"/>
              <a:gd name="connsiteY35" fmla="*/ 145256 h 343012"/>
              <a:gd name="connsiteX36" fmla="*/ 212264 w 714708"/>
              <a:gd name="connsiteY36" fmla="*/ 135731 h 343012"/>
              <a:gd name="connsiteX37" fmla="*/ 197977 w 714708"/>
              <a:gd name="connsiteY37" fmla="*/ 130968 h 343012"/>
              <a:gd name="connsiteX38" fmla="*/ 190833 w 714708"/>
              <a:gd name="connsiteY38" fmla="*/ 126206 h 343012"/>
              <a:gd name="connsiteX39" fmla="*/ 174164 w 714708"/>
              <a:gd name="connsiteY39" fmla="*/ 121443 h 343012"/>
              <a:gd name="connsiteX40" fmla="*/ 167020 w 714708"/>
              <a:gd name="connsiteY40" fmla="*/ 116681 h 343012"/>
              <a:gd name="connsiteX41" fmla="*/ 159877 w 714708"/>
              <a:gd name="connsiteY41" fmla="*/ 114300 h 343012"/>
              <a:gd name="connsiteX42" fmla="*/ 147970 w 714708"/>
              <a:gd name="connsiteY42" fmla="*/ 100012 h 343012"/>
              <a:gd name="connsiteX43" fmla="*/ 140827 w 714708"/>
              <a:gd name="connsiteY43" fmla="*/ 92868 h 343012"/>
              <a:gd name="connsiteX44" fmla="*/ 133683 w 714708"/>
              <a:gd name="connsiteY44" fmla="*/ 78581 h 343012"/>
              <a:gd name="connsiteX45" fmla="*/ 119395 w 714708"/>
              <a:gd name="connsiteY45" fmla="*/ 69056 h 343012"/>
              <a:gd name="connsiteX46" fmla="*/ 117014 w 714708"/>
              <a:gd name="connsiteY46" fmla="*/ 61912 h 343012"/>
              <a:gd name="connsiteX47" fmla="*/ 102727 w 714708"/>
              <a:gd name="connsiteY47" fmla="*/ 52387 h 343012"/>
              <a:gd name="connsiteX48" fmla="*/ 90820 w 714708"/>
              <a:gd name="connsiteY48" fmla="*/ 42862 h 343012"/>
              <a:gd name="connsiteX49" fmla="*/ 83677 w 714708"/>
              <a:gd name="connsiteY49" fmla="*/ 35718 h 343012"/>
              <a:gd name="connsiteX50" fmla="*/ 76533 w 714708"/>
              <a:gd name="connsiteY50" fmla="*/ 30956 h 343012"/>
              <a:gd name="connsiteX51" fmla="*/ 59864 w 714708"/>
              <a:gd name="connsiteY51" fmla="*/ 9525 h 343012"/>
              <a:gd name="connsiteX52" fmla="*/ 45577 w 714708"/>
              <a:gd name="connsiteY52" fmla="*/ 0 h 343012"/>
              <a:gd name="connsiteX53" fmla="*/ 38433 w 714708"/>
              <a:gd name="connsiteY53" fmla="*/ 61912 h 343012"/>
              <a:gd name="connsiteX54" fmla="*/ 36052 w 714708"/>
              <a:gd name="connsiteY54" fmla="*/ 85725 h 343012"/>
              <a:gd name="connsiteX55" fmla="*/ 40814 w 714708"/>
              <a:gd name="connsiteY55" fmla="*/ 183356 h 343012"/>
              <a:gd name="connsiteX56" fmla="*/ 45577 w 714708"/>
              <a:gd name="connsiteY56" fmla="*/ 235743 h 343012"/>
              <a:gd name="connsiteX0" fmla="*/ 9525 w 678656"/>
              <a:gd name="connsiteY0" fmla="*/ 235743 h 354446"/>
              <a:gd name="connsiteX1" fmla="*/ 7143 w 678656"/>
              <a:gd name="connsiteY1" fmla="*/ 335756 h 354446"/>
              <a:gd name="connsiteX2" fmla="*/ 85725 w 678656"/>
              <a:gd name="connsiteY2" fmla="*/ 342900 h 354446"/>
              <a:gd name="connsiteX3" fmla="*/ 385762 w 678656"/>
              <a:gd name="connsiteY3" fmla="*/ 340518 h 354446"/>
              <a:gd name="connsiteX4" fmla="*/ 407193 w 678656"/>
              <a:gd name="connsiteY4" fmla="*/ 338137 h 354446"/>
              <a:gd name="connsiteX5" fmla="*/ 423862 w 678656"/>
              <a:gd name="connsiteY5" fmla="*/ 335756 h 354446"/>
              <a:gd name="connsiteX6" fmla="*/ 461962 w 678656"/>
              <a:gd name="connsiteY6" fmla="*/ 333375 h 354446"/>
              <a:gd name="connsiteX7" fmla="*/ 535781 w 678656"/>
              <a:gd name="connsiteY7" fmla="*/ 335756 h 354446"/>
              <a:gd name="connsiteX8" fmla="*/ 573881 w 678656"/>
              <a:gd name="connsiteY8" fmla="*/ 338137 h 354446"/>
              <a:gd name="connsiteX9" fmla="*/ 678656 w 678656"/>
              <a:gd name="connsiteY9" fmla="*/ 340518 h 354446"/>
              <a:gd name="connsiteX10" fmla="*/ 676275 w 678656"/>
              <a:gd name="connsiteY10" fmla="*/ 333375 h 354446"/>
              <a:gd name="connsiteX11" fmla="*/ 671512 w 678656"/>
              <a:gd name="connsiteY11" fmla="*/ 326231 h 354446"/>
              <a:gd name="connsiteX12" fmla="*/ 669131 w 678656"/>
              <a:gd name="connsiteY12" fmla="*/ 316706 h 354446"/>
              <a:gd name="connsiteX13" fmla="*/ 666750 w 678656"/>
              <a:gd name="connsiteY13" fmla="*/ 261937 h 354446"/>
              <a:gd name="connsiteX14" fmla="*/ 585787 w 678656"/>
              <a:gd name="connsiteY14" fmla="*/ 254793 h 354446"/>
              <a:gd name="connsiteX15" fmla="*/ 561975 w 678656"/>
              <a:gd name="connsiteY15" fmla="*/ 252412 h 354446"/>
              <a:gd name="connsiteX16" fmla="*/ 509587 w 678656"/>
              <a:gd name="connsiteY16" fmla="*/ 242887 h 354446"/>
              <a:gd name="connsiteX17" fmla="*/ 471487 w 678656"/>
              <a:gd name="connsiteY17" fmla="*/ 240506 h 354446"/>
              <a:gd name="connsiteX18" fmla="*/ 464343 w 678656"/>
              <a:gd name="connsiteY18" fmla="*/ 238125 h 354446"/>
              <a:gd name="connsiteX19" fmla="*/ 433387 w 678656"/>
              <a:gd name="connsiteY19" fmla="*/ 233362 h 354446"/>
              <a:gd name="connsiteX20" fmla="*/ 416718 w 678656"/>
              <a:gd name="connsiteY20" fmla="*/ 228600 h 354446"/>
              <a:gd name="connsiteX21" fmla="*/ 392906 w 678656"/>
              <a:gd name="connsiteY21" fmla="*/ 223837 h 354446"/>
              <a:gd name="connsiteX22" fmla="*/ 373856 w 678656"/>
              <a:gd name="connsiteY22" fmla="*/ 219075 h 354446"/>
              <a:gd name="connsiteX23" fmla="*/ 366712 w 678656"/>
              <a:gd name="connsiteY23" fmla="*/ 216693 h 354446"/>
              <a:gd name="connsiteX24" fmla="*/ 345281 w 678656"/>
              <a:gd name="connsiteY24" fmla="*/ 211931 h 354446"/>
              <a:gd name="connsiteX25" fmla="*/ 330993 w 678656"/>
              <a:gd name="connsiteY25" fmla="*/ 207168 h 354446"/>
              <a:gd name="connsiteX26" fmla="*/ 321468 w 678656"/>
              <a:gd name="connsiteY26" fmla="*/ 204787 h 354446"/>
              <a:gd name="connsiteX27" fmla="*/ 307181 w 678656"/>
              <a:gd name="connsiteY27" fmla="*/ 200025 h 354446"/>
              <a:gd name="connsiteX28" fmla="*/ 292893 w 678656"/>
              <a:gd name="connsiteY28" fmla="*/ 197643 h 354446"/>
              <a:gd name="connsiteX29" fmla="*/ 285750 w 678656"/>
              <a:gd name="connsiteY29" fmla="*/ 195262 h 354446"/>
              <a:gd name="connsiteX30" fmla="*/ 273843 w 678656"/>
              <a:gd name="connsiteY30" fmla="*/ 192881 h 354446"/>
              <a:gd name="connsiteX31" fmla="*/ 257175 w 678656"/>
              <a:gd name="connsiteY31" fmla="*/ 183356 h 354446"/>
              <a:gd name="connsiteX32" fmla="*/ 240506 w 678656"/>
              <a:gd name="connsiteY32" fmla="*/ 176212 h 354446"/>
              <a:gd name="connsiteX33" fmla="*/ 226218 w 678656"/>
              <a:gd name="connsiteY33" fmla="*/ 161925 h 354446"/>
              <a:gd name="connsiteX34" fmla="*/ 211931 w 678656"/>
              <a:gd name="connsiteY34" fmla="*/ 150018 h 354446"/>
              <a:gd name="connsiteX35" fmla="*/ 197643 w 678656"/>
              <a:gd name="connsiteY35" fmla="*/ 145256 h 354446"/>
              <a:gd name="connsiteX36" fmla="*/ 176212 w 678656"/>
              <a:gd name="connsiteY36" fmla="*/ 135731 h 354446"/>
              <a:gd name="connsiteX37" fmla="*/ 161925 w 678656"/>
              <a:gd name="connsiteY37" fmla="*/ 130968 h 354446"/>
              <a:gd name="connsiteX38" fmla="*/ 154781 w 678656"/>
              <a:gd name="connsiteY38" fmla="*/ 126206 h 354446"/>
              <a:gd name="connsiteX39" fmla="*/ 138112 w 678656"/>
              <a:gd name="connsiteY39" fmla="*/ 121443 h 354446"/>
              <a:gd name="connsiteX40" fmla="*/ 130968 w 678656"/>
              <a:gd name="connsiteY40" fmla="*/ 116681 h 354446"/>
              <a:gd name="connsiteX41" fmla="*/ 123825 w 678656"/>
              <a:gd name="connsiteY41" fmla="*/ 114300 h 354446"/>
              <a:gd name="connsiteX42" fmla="*/ 111918 w 678656"/>
              <a:gd name="connsiteY42" fmla="*/ 100012 h 354446"/>
              <a:gd name="connsiteX43" fmla="*/ 104775 w 678656"/>
              <a:gd name="connsiteY43" fmla="*/ 92868 h 354446"/>
              <a:gd name="connsiteX44" fmla="*/ 97631 w 678656"/>
              <a:gd name="connsiteY44" fmla="*/ 78581 h 354446"/>
              <a:gd name="connsiteX45" fmla="*/ 83343 w 678656"/>
              <a:gd name="connsiteY45" fmla="*/ 69056 h 354446"/>
              <a:gd name="connsiteX46" fmla="*/ 80962 w 678656"/>
              <a:gd name="connsiteY46" fmla="*/ 61912 h 354446"/>
              <a:gd name="connsiteX47" fmla="*/ 66675 w 678656"/>
              <a:gd name="connsiteY47" fmla="*/ 52387 h 354446"/>
              <a:gd name="connsiteX48" fmla="*/ 54768 w 678656"/>
              <a:gd name="connsiteY48" fmla="*/ 42862 h 354446"/>
              <a:gd name="connsiteX49" fmla="*/ 47625 w 678656"/>
              <a:gd name="connsiteY49" fmla="*/ 35718 h 354446"/>
              <a:gd name="connsiteX50" fmla="*/ 40481 w 678656"/>
              <a:gd name="connsiteY50" fmla="*/ 30956 h 354446"/>
              <a:gd name="connsiteX51" fmla="*/ 23812 w 678656"/>
              <a:gd name="connsiteY51" fmla="*/ 9525 h 354446"/>
              <a:gd name="connsiteX52" fmla="*/ 9525 w 678656"/>
              <a:gd name="connsiteY52" fmla="*/ 0 h 354446"/>
              <a:gd name="connsiteX53" fmla="*/ 2381 w 678656"/>
              <a:gd name="connsiteY53" fmla="*/ 61912 h 354446"/>
              <a:gd name="connsiteX54" fmla="*/ 0 w 678656"/>
              <a:gd name="connsiteY54" fmla="*/ 85725 h 354446"/>
              <a:gd name="connsiteX55" fmla="*/ 4762 w 678656"/>
              <a:gd name="connsiteY55" fmla="*/ 183356 h 354446"/>
              <a:gd name="connsiteX56" fmla="*/ 9525 w 678656"/>
              <a:gd name="connsiteY56" fmla="*/ 235743 h 354446"/>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68541 w 680522"/>
              <a:gd name="connsiteY47" fmla="*/ 52387 h 342964"/>
              <a:gd name="connsiteX48" fmla="*/ 56634 w 680522"/>
              <a:gd name="connsiteY48" fmla="*/ 42862 h 342964"/>
              <a:gd name="connsiteX49" fmla="*/ 49491 w 680522"/>
              <a:gd name="connsiteY49" fmla="*/ 35718 h 342964"/>
              <a:gd name="connsiteX50" fmla="*/ 42347 w 680522"/>
              <a:gd name="connsiteY50" fmla="*/ 30956 h 342964"/>
              <a:gd name="connsiteX51" fmla="*/ 25678 w 680522"/>
              <a:gd name="connsiteY51" fmla="*/ 9525 h 342964"/>
              <a:gd name="connsiteX52" fmla="*/ 11391 w 680522"/>
              <a:gd name="connsiteY52" fmla="*/ 0 h 342964"/>
              <a:gd name="connsiteX53" fmla="*/ 4247 w 680522"/>
              <a:gd name="connsiteY53" fmla="*/ 61912 h 342964"/>
              <a:gd name="connsiteX54" fmla="*/ 1866 w 680522"/>
              <a:gd name="connsiteY54" fmla="*/ 85725 h 342964"/>
              <a:gd name="connsiteX55" fmla="*/ 6628 w 680522"/>
              <a:gd name="connsiteY55" fmla="*/ 183356 h 342964"/>
              <a:gd name="connsiteX56" fmla="*/ 11391 w 680522"/>
              <a:gd name="connsiteY5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56634 w 680522"/>
              <a:gd name="connsiteY47" fmla="*/ 42862 h 342964"/>
              <a:gd name="connsiteX48" fmla="*/ 49491 w 680522"/>
              <a:gd name="connsiteY48" fmla="*/ 35718 h 342964"/>
              <a:gd name="connsiteX49" fmla="*/ 42347 w 680522"/>
              <a:gd name="connsiteY49" fmla="*/ 30956 h 342964"/>
              <a:gd name="connsiteX50" fmla="*/ 25678 w 680522"/>
              <a:gd name="connsiteY50" fmla="*/ 9525 h 342964"/>
              <a:gd name="connsiteX51" fmla="*/ 11391 w 680522"/>
              <a:gd name="connsiteY51" fmla="*/ 0 h 342964"/>
              <a:gd name="connsiteX52" fmla="*/ 4247 w 680522"/>
              <a:gd name="connsiteY52" fmla="*/ 61912 h 342964"/>
              <a:gd name="connsiteX53" fmla="*/ 1866 w 680522"/>
              <a:gd name="connsiteY53" fmla="*/ 85725 h 342964"/>
              <a:gd name="connsiteX54" fmla="*/ 6628 w 680522"/>
              <a:gd name="connsiteY54" fmla="*/ 183356 h 342964"/>
              <a:gd name="connsiteX55" fmla="*/ 11391 w 680522"/>
              <a:gd name="connsiteY55"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25691 w 680522"/>
              <a:gd name="connsiteY40" fmla="*/ 114300 h 342964"/>
              <a:gd name="connsiteX41" fmla="*/ 113784 w 680522"/>
              <a:gd name="connsiteY41" fmla="*/ 100012 h 342964"/>
              <a:gd name="connsiteX42" fmla="*/ 106641 w 680522"/>
              <a:gd name="connsiteY42" fmla="*/ 92868 h 342964"/>
              <a:gd name="connsiteX43" fmla="*/ 99497 w 680522"/>
              <a:gd name="connsiteY43" fmla="*/ 78581 h 342964"/>
              <a:gd name="connsiteX44" fmla="*/ 85209 w 680522"/>
              <a:gd name="connsiteY44" fmla="*/ 69056 h 342964"/>
              <a:gd name="connsiteX45" fmla="*/ 82828 w 680522"/>
              <a:gd name="connsiteY45" fmla="*/ 61912 h 342964"/>
              <a:gd name="connsiteX46" fmla="*/ 56634 w 680522"/>
              <a:gd name="connsiteY46" fmla="*/ 42862 h 342964"/>
              <a:gd name="connsiteX47" fmla="*/ 49491 w 680522"/>
              <a:gd name="connsiteY47" fmla="*/ 35718 h 342964"/>
              <a:gd name="connsiteX48" fmla="*/ 42347 w 680522"/>
              <a:gd name="connsiteY48" fmla="*/ 30956 h 342964"/>
              <a:gd name="connsiteX49" fmla="*/ 25678 w 680522"/>
              <a:gd name="connsiteY49" fmla="*/ 9525 h 342964"/>
              <a:gd name="connsiteX50" fmla="*/ 11391 w 680522"/>
              <a:gd name="connsiteY50" fmla="*/ 0 h 342964"/>
              <a:gd name="connsiteX51" fmla="*/ 4247 w 680522"/>
              <a:gd name="connsiteY51" fmla="*/ 61912 h 342964"/>
              <a:gd name="connsiteX52" fmla="*/ 1866 w 680522"/>
              <a:gd name="connsiteY52" fmla="*/ 85725 h 342964"/>
              <a:gd name="connsiteX53" fmla="*/ 6628 w 680522"/>
              <a:gd name="connsiteY53" fmla="*/ 183356 h 342964"/>
              <a:gd name="connsiteX54" fmla="*/ 11391 w 680522"/>
              <a:gd name="connsiteY54"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56647 w 680522"/>
              <a:gd name="connsiteY37" fmla="*/ 126206 h 342964"/>
              <a:gd name="connsiteX38" fmla="*/ 139978 w 680522"/>
              <a:gd name="connsiteY38" fmla="*/ 121443 h 342964"/>
              <a:gd name="connsiteX39" fmla="*/ 125691 w 680522"/>
              <a:gd name="connsiteY39" fmla="*/ 114300 h 342964"/>
              <a:gd name="connsiteX40" fmla="*/ 113784 w 680522"/>
              <a:gd name="connsiteY40" fmla="*/ 100012 h 342964"/>
              <a:gd name="connsiteX41" fmla="*/ 106641 w 680522"/>
              <a:gd name="connsiteY41" fmla="*/ 92868 h 342964"/>
              <a:gd name="connsiteX42" fmla="*/ 99497 w 680522"/>
              <a:gd name="connsiteY42" fmla="*/ 78581 h 342964"/>
              <a:gd name="connsiteX43" fmla="*/ 85209 w 680522"/>
              <a:gd name="connsiteY43" fmla="*/ 69056 h 342964"/>
              <a:gd name="connsiteX44" fmla="*/ 82828 w 680522"/>
              <a:gd name="connsiteY44" fmla="*/ 61912 h 342964"/>
              <a:gd name="connsiteX45" fmla="*/ 56634 w 680522"/>
              <a:gd name="connsiteY45" fmla="*/ 42862 h 342964"/>
              <a:gd name="connsiteX46" fmla="*/ 49491 w 680522"/>
              <a:gd name="connsiteY46" fmla="*/ 35718 h 342964"/>
              <a:gd name="connsiteX47" fmla="*/ 42347 w 680522"/>
              <a:gd name="connsiteY47" fmla="*/ 30956 h 342964"/>
              <a:gd name="connsiteX48" fmla="*/ 25678 w 680522"/>
              <a:gd name="connsiteY48" fmla="*/ 9525 h 342964"/>
              <a:gd name="connsiteX49" fmla="*/ 11391 w 680522"/>
              <a:gd name="connsiteY49" fmla="*/ 0 h 342964"/>
              <a:gd name="connsiteX50" fmla="*/ 4247 w 680522"/>
              <a:gd name="connsiteY50" fmla="*/ 61912 h 342964"/>
              <a:gd name="connsiteX51" fmla="*/ 1866 w 680522"/>
              <a:gd name="connsiteY51" fmla="*/ 85725 h 342964"/>
              <a:gd name="connsiteX52" fmla="*/ 6628 w 680522"/>
              <a:gd name="connsiteY52" fmla="*/ 183356 h 342964"/>
              <a:gd name="connsiteX53" fmla="*/ 11391 w 680522"/>
              <a:gd name="connsiteY53"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56647 w 680522"/>
              <a:gd name="connsiteY36" fmla="*/ 126206 h 342964"/>
              <a:gd name="connsiteX37" fmla="*/ 139978 w 680522"/>
              <a:gd name="connsiteY37" fmla="*/ 121443 h 342964"/>
              <a:gd name="connsiteX38" fmla="*/ 125691 w 680522"/>
              <a:gd name="connsiteY38" fmla="*/ 114300 h 342964"/>
              <a:gd name="connsiteX39" fmla="*/ 113784 w 680522"/>
              <a:gd name="connsiteY39" fmla="*/ 100012 h 342964"/>
              <a:gd name="connsiteX40" fmla="*/ 106641 w 680522"/>
              <a:gd name="connsiteY40" fmla="*/ 92868 h 342964"/>
              <a:gd name="connsiteX41" fmla="*/ 99497 w 680522"/>
              <a:gd name="connsiteY41" fmla="*/ 78581 h 342964"/>
              <a:gd name="connsiteX42" fmla="*/ 85209 w 680522"/>
              <a:gd name="connsiteY42" fmla="*/ 69056 h 342964"/>
              <a:gd name="connsiteX43" fmla="*/ 82828 w 680522"/>
              <a:gd name="connsiteY43" fmla="*/ 61912 h 342964"/>
              <a:gd name="connsiteX44" fmla="*/ 56634 w 680522"/>
              <a:gd name="connsiteY44" fmla="*/ 42862 h 342964"/>
              <a:gd name="connsiteX45" fmla="*/ 49491 w 680522"/>
              <a:gd name="connsiteY45" fmla="*/ 35718 h 342964"/>
              <a:gd name="connsiteX46" fmla="*/ 42347 w 680522"/>
              <a:gd name="connsiteY46" fmla="*/ 30956 h 342964"/>
              <a:gd name="connsiteX47" fmla="*/ 25678 w 680522"/>
              <a:gd name="connsiteY47" fmla="*/ 9525 h 342964"/>
              <a:gd name="connsiteX48" fmla="*/ 11391 w 680522"/>
              <a:gd name="connsiteY48" fmla="*/ 0 h 342964"/>
              <a:gd name="connsiteX49" fmla="*/ 4247 w 680522"/>
              <a:gd name="connsiteY49" fmla="*/ 61912 h 342964"/>
              <a:gd name="connsiteX50" fmla="*/ 1866 w 680522"/>
              <a:gd name="connsiteY50" fmla="*/ 85725 h 342964"/>
              <a:gd name="connsiteX51" fmla="*/ 6628 w 680522"/>
              <a:gd name="connsiteY51" fmla="*/ 183356 h 342964"/>
              <a:gd name="connsiteX52" fmla="*/ 11391 w 680522"/>
              <a:gd name="connsiteY52"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42372 w 680522"/>
              <a:gd name="connsiteY31" fmla="*/ 176212 h 342964"/>
              <a:gd name="connsiteX32" fmla="*/ 228084 w 680522"/>
              <a:gd name="connsiteY32" fmla="*/ 161925 h 342964"/>
              <a:gd name="connsiteX33" fmla="*/ 213797 w 680522"/>
              <a:gd name="connsiteY33" fmla="*/ 150018 h 342964"/>
              <a:gd name="connsiteX34" fmla="*/ 199509 w 680522"/>
              <a:gd name="connsiteY34" fmla="*/ 145256 h 342964"/>
              <a:gd name="connsiteX35" fmla="*/ 156647 w 680522"/>
              <a:gd name="connsiteY35" fmla="*/ 126206 h 342964"/>
              <a:gd name="connsiteX36" fmla="*/ 139978 w 680522"/>
              <a:gd name="connsiteY36" fmla="*/ 121443 h 342964"/>
              <a:gd name="connsiteX37" fmla="*/ 125691 w 680522"/>
              <a:gd name="connsiteY37" fmla="*/ 114300 h 342964"/>
              <a:gd name="connsiteX38" fmla="*/ 113784 w 680522"/>
              <a:gd name="connsiteY38" fmla="*/ 100012 h 342964"/>
              <a:gd name="connsiteX39" fmla="*/ 106641 w 680522"/>
              <a:gd name="connsiteY39" fmla="*/ 92868 h 342964"/>
              <a:gd name="connsiteX40" fmla="*/ 99497 w 680522"/>
              <a:gd name="connsiteY40" fmla="*/ 78581 h 342964"/>
              <a:gd name="connsiteX41" fmla="*/ 85209 w 680522"/>
              <a:gd name="connsiteY41" fmla="*/ 69056 h 342964"/>
              <a:gd name="connsiteX42" fmla="*/ 82828 w 680522"/>
              <a:gd name="connsiteY42" fmla="*/ 61912 h 342964"/>
              <a:gd name="connsiteX43" fmla="*/ 56634 w 680522"/>
              <a:gd name="connsiteY43" fmla="*/ 42862 h 342964"/>
              <a:gd name="connsiteX44" fmla="*/ 49491 w 680522"/>
              <a:gd name="connsiteY44" fmla="*/ 35718 h 342964"/>
              <a:gd name="connsiteX45" fmla="*/ 42347 w 680522"/>
              <a:gd name="connsiteY45" fmla="*/ 30956 h 342964"/>
              <a:gd name="connsiteX46" fmla="*/ 25678 w 680522"/>
              <a:gd name="connsiteY46" fmla="*/ 9525 h 342964"/>
              <a:gd name="connsiteX47" fmla="*/ 11391 w 680522"/>
              <a:gd name="connsiteY47" fmla="*/ 0 h 342964"/>
              <a:gd name="connsiteX48" fmla="*/ 4247 w 680522"/>
              <a:gd name="connsiteY48" fmla="*/ 61912 h 342964"/>
              <a:gd name="connsiteX49" fmla="*/ 1866 w 680522"/>
              <a:gd name="connsiteY49" fmla="*/ 85725 h 342964"/>
              <a:gd name="connsiteX50" fmla="*/ 6628 w 680522"/>
              <a:gd name="connsiteY50" fmla="*/ 183356 h 342964"/>
              <a:gd name="connsiteX51" fmla="*/ 11391 w 680522"/>
              <a:gd name="connsiteY51"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09047 w 680522"/>
              <a:gd name="connsiteY26" fmla="*/ 200025 h 342964"/>
              <a:gd name="connsiteX27" fmla="*/ 294759 w 680522"/>
              <a:gd name="connsiteY27" fmla="*/ 197643 h 342964"/>
              <a:gd name="connsiteX28" fmla="*/ 287616 w 680522"/>
              <a:gd name="connsiteY28" fmla="*/ 195262 h 342964"/>
              <a:gd name="connsiteX29" fmla="*/ 275709 w 680522"/>
              <a:gd name="connsiteY29" fmla="*/ 192881 h 342964"/>
              <a:gd name="connsiteX30" fmla="*/ 242372 w 680522"/>
              <a:gd name="connsiteY30" fmla="*/ 176212 h 342964"/>
              <a:gd name="connsiteX31" fmla="*/ 228084 w 680522"/>
              <a:gd name="connsiteY31" fmla="*/ 161925 h 342964"/>
              <a:gd name="connsiteX32" fmla="*/ 213797 w 680522"/>
              <a:gd name="connsiteY32" fmla="*/ 150018 h 342964"/>
              <a:gd name="connsiteX33" fmla="*/ 199509 w 680522"/>
              <a:gd name="connsiteY33" fmla="*/ 145256 h 342964"/>
              <a:gd name="connsiteX34" fmla="*/ 156647 w 680522"/>
              <a:gd name="connsiteY34" fmla="*/ 126206 h 342964"/>
              <a:gd name="connsiteX35" fmla="*/ 139978 w 680522"/>
              <a:gd name="connsiteY35" fmla="*/ 121443 h 342964"/>
              <a:gd name="connsiteX36" fmla="*/ 125691 w 680522"/>
              <a:gd name="connsiteY36" fmla="*/ 114300 h 342964"/>
              <a:gd name="connsiteX37" fmla="*/ 113784 w 680522"/>
              <a:gd name="connsiteY37" fmla="*/ 100012 h 342964"/>
              <a:gd name="connsiteX38" fmla="*/ 106641 w 680522"/>
              <a:gd name="connsiteY38" fmla="*/ 92868 h 342964"/>
              <a:gd name="connsiteX39" fmla="*/ 99497 w 680522"/>
              <a:gd name="connsiteY39" fmla="*/ 78581 h 342964"/>
              <a:gd name="connsiteX40" fmla="*/ 85209 w 680522"/>
              <a:gd name="connsiteY40" fmla="*/ 69056 h 342964"/>
              <a:gd name="connsiteX41" fmla="*/ 82828 w 680522"/>
              <a:gd name="connsiteY41" fmla="*/ 61912 h 342964"/>
              <a:gd name="connsiteX42" fmla="*/ 56634 w 680522"/>
              <a:gd name="connsiteY42" fmla="*/ 42862 h 342964"/>
              <a:gd name="connsiteX43" fmla="*/ 49491 w 680522"/>
              <a:gd name="connsiteY43" fmla="*/ 35718 h 342964"/>
              <a:gd name="connsiteX44" fmla="*/ 42347 w 680522"/>
              <a:gd name="connsiteY44" fmla="*/ 30956 h 342964"/>
              <a:gd name="connsiteX45" fmla="*/ 25678 w 680522"/>
              <a:gd name="connsiteY45" fmla="*/ 9525 h 342964"/>
              <a:gd name="connsiteX46" fmla="*/ 11391 w 680522"/>
              <a:gd name="connsiteY46" fmla="*/ 0 h 342964"/>
              <a:gd name="connsiteX47" fmla="*/ 4247 w 680522"/>
              <a:gd name="connsiteY47" fmla="*/ 61912 h 342964"/>
              <a:gd name="connsiteX48" fmla="*/ 1866 w 680522"/>
              <a:gd name="connsiteY48" fmla="*/ 85725 h 342964"/>
              <a:gd name="connsiteX49" fmla="*/ 6628 w 680522"/>
              <a:gd name="connsiteY49" fmla="*/ 183356 h 342964"/>
              <a:gd name="connsiteX50" fmla="*/ 11391 w 680522"/>
              <a:gd name="connsiteY50"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309047 w 680522"/>
              <a:gd name="connsiteY25" fmla="*/ 200025 h 342964"/>
              <a:gd name="connsiteX26" fmla="*/ 294759 w 680522"/>
              <a:gd name="connsiteY26" fmla="*/ 197643 h 342964"/>
              <a:gd name="connsiteX27" fmla="*/ 287616 w 680522"/>
              <a:gd name="connsiteY27" fmla="*/ 195262 h 342964"/>
              <a:gd name="connsiteX28" fmla="*/ 275709 w 680522"/>
              <a:gd name="connsiteY28" fmla="*/ 192881 h 342964"/>
              <a:gd name="connsiteX29" fmla="*/ 242372 w 680522"/>
              <a:gd name="connsiteY29" fmla="*/ 176212 h 342964"/>
              <a:gd name="connsiteX30" fmla="*/ 228084 w 680522"/>
              <a:gd name="connsiteY30" fmla="*/ 161925 h 342964"/>
              <a:gd name="connsiteX31" fmla="*/ 213797 w 680522"/>
              <a:gd name="connsiteY31" fmla="*/ 150018 h 342964"/>
              <a:gd name="connsiteX32" fmla="*/ 199509 w 680522"/>
              <a:gd name="connsiteY32" fmla="*/ 145256 h 342964"/>
              <a:gd name="connsiteX33" fmla="*/ 156647 w 680522"/>
              <a:gd name="connsiteY33" fmla="*/ 126206 h 342964"/>
              <a:gd name="connsiteX34" fmla="*/ 139978 w 680522"/>
              <a:gd name="connsiteY34" fmla="*/ 121443 h 342964"/>
              <a:gd name="connsiteX35" fmla="*/ 125691 w 680522"/>
              <a:gd name="connsiteY35" fmla="*/ 114300 h 342964"/>
              <a:gd name="connsiteX36" fmla="*/ 113784 w 680522"/>
              <a:gd name="connsiteY36" fmla="*/ 100012 h 342964"/>
              <a:gd name="connsiteX37" fmla="*/ 106641 w 680522"/>
              <a:gd name="connsiteY37" fmla="*/ 92868 h 342964"/>
              <a:gd name="connsiteX38" fmla="*/ 99497 w 680522"/>
              <a:gd name="connsiteY38" fmla="*/ 78581 h 342964"/>
              <a:gd name="connsiteX39" fmla="*/ 85209 w 680522"/>
              <a:gd name="connsiteY39" fmla="*/ 69056 h 342964"/>
              <a:gd name="connsiteX40" fmla="*/ 82828 w 680522"/>
              <a:gd name="connsiteY40" fmla="*/ 61912 h 342964"/>
              <a:gd name="connsiteX41" fmla="*/ 56634 w 680522"/>
              <a:gd name="connsiteY41" fmla="*/ 42862 h 342964"/>
              <a:gd name="connsiteX42" fmla="*/ 49491 w 680522"/>
              <a:gd name="connsiteY42" fmla="*/ 35718 h 342964"/>
              <a:gd name="connsiteX43" fmla="*/ 42347 w 680522"/>
              <a:gd name="connsiteY43" fmla="*/ 30956 h 342964"/>
              <a:gd name="connsiteX44" fmla="*/ 25678 w 680522"/>
              <a:gd name="connsiteY44" fmla="*/ 9525 h 342964"/>
              <a:gd name="connsiteX45" fmla="*/ 11391 w 680522"/>
              <a:gd name="connsiteY45" fmla="*/ 0 h 342964"/>
              <a:gd name="connsiteX46" fmla="*/ 4247 w 680522"/>
              <a:gd name="connsiteY46" fmla="*/ 61912 h 342964"/>
              <a:gd name="connsiteX47" fmla="*/ 1866 w 680522"/>
              <a:gd name="connsiteY47" fmla="*/ 85725 h 342964"/>
              <a:gd name="connsiteX48" fmla="*/ 6628 w 680522"/>
              <a:gd name="connsiteY48" fmla="*/ 183356 h 342964"/>
              <a:gd name="connsiteX49" fmla="*/ 11391 w 680522"/>
              <a:gd name="connsiteY49"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294759 w 680522"/>
              <a:gd name="connsiteY25" fmla="*/ 197643 h 342964"/>
              <a:gd name="connsiteX26" fmla="*/ 287616 w 680522"/>
              <a:gd name="connsiteY26" fmla="*/ 195262 h 342964"/>
              <a:gd name="connsiteX27" fmla="*/ 275709 w 680522"/>
              <a:gd name="connsiteY27" fmla="*/ 192881 h 342964"/>
              <a:gd name="connsiteX28" fmla="*/ 242372 w 680522"/>
              <a:gd name="connsiteY28" fmla="*/ 176212 h 342964"/>
              <a:gd name="connsiteX29" fmla="*/ 228084 w 680522"/>
              <a:gd name="connsiteY29" fmla="*/ 161925 h 342964"/>
              <a:gd name="connsiteX30" fmla="*/ 213797 w 680522"/>
              <a:gd name="connsiteY30" fmla="*/ 150018 h 342964"/>
              <a:gd name="connsiteX31" fmla="*/ 199509 w 680522"/>
              <a:gd name="connsiteY31" fmla="*/ 145256 h 342964"/>
              <a:gd name="connsiteX32" fmla="*/ 156647 w 680522"/>
              <a:gd name="connsiteY32" fmla="*/ 126206 h 342964"/>
              <a:gd name="connsiteX33" fmla="*/ 139978 w 680522"/>
              <a:gd name="connsiteY33" fmla="*/ 121443 h 342964"/>
              <a:gd name="connsiteX34" fmla="*/ 125691 w 680522"/>
              <a:gd name="connsiteY34" fmla="*/ 114300 h 342964"/>
              <a:gd name="connsiteX35" fmla="*/ 113784 w 680522"/>
              <a:gd name="connsiteY35" fmla="*/ 100012 h 342964"/>
              <a:gd name="connsiteX36" fmla="*/ 106641 w 680522"/>
              <a:gd name="connsiteY36" fmla="*/ 92868 h 342964"/>
              <a:gd name="connsiteX37" fmla="*/ 99497 w 680522"/>
              <a:gd name="connsiteY37" fmla="*/ 78581 h 342964"/>
              <a:gd name="connsiteX38" fmla="*/ 85209 w 680522"/>
              <a:gd name="connsiteY38" fmla="*/ 69056 h 342964"/>
              <a:gd name="connsiteX39" fmla="*/ 82828 w 680522"/>
              <a:gd name="connsiteY39" fmla="*/ 61912 h 342964"/>
              <a:gd name="connsiteX40" fmla="*/ 56634 w 680522"/>
              <a:gd name="connsiteY40" fmla="*/ 42862 h 342964"/>
              <a:gd name="connsiteX41" fmla="*/ 49491 w 680522"/>
              <a:gd name="connsiteY41" fmla="*/ 35718 h 342964"/>
              <a:gd name="connsiteX42" fmla="*/ 42347 w 680522"/>
              <a:gd name="connsiteY42" fmla="*/ 30956 h 342964"/>
              <a:gd name="connsiteX43" fmla="*/ 25678 w 680522"/>
              <a:gd name="connsiteY43" fmla="*/ 9525 h 342964"/>
              <a:gd name="connsiteX44" fmla="*/ 11391 w 680522"/>
              <a:gd name="connsiteY44" fmla="*/ 0 h 342964"/>
              <a:gd name="connsiteX45" fmla="*/ 4247 w 680522"/>
              <a:gd name="connsiteY45" fmla="*/ 61912 h 342964"/>
              <a:gd name="connsiteX46" fmla="*/ 1866 w 680522"/>
              <a:gd name="connsiteY46" fmla="*/ 85725 h 342964"/>
              <a:gd name="connsiteX47" fmla="*/ 6628 w 680522"/>
              <a:gd name="connsiteY47" fmla="*/ 183356 h 342964"/>
              <a:gd name="connsiteX48" fmla="*/ 11391 w 680522"/>
              <a:gd name="connsiteY48"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35253 w 680522"/>
              <a:gd name="connsiteY18" fmla="*/ 233362 h 342964"/>
              <a:gd name="connsiteX19" fmla="*/ 418584 w 680522"/>
              <a:gd name="connsiteY19" fmla="*/ 228600 h 342964"/>
              <a:gd name="connsiteX20" fmla="*/ 394772 w 680522"/>
              <a:gd name="connsiteY20" fmla="*/ 223837 h 342964"/>
              <a:gd name="connsiteX21" fmla="*/ 375722 w 680522"/>
              <a:gd name="connsiteY21" fmla="*/ 219075 h 342964"/>
              <a:gd name="connsiteX22" fmla="*/ 368578 w 680522"/>
              <a:gd name="connsiteY22" fmla="*/ 216693 h 342964"/>
              <a:gd name="connsiteX23" fmla="*/ 332859 w 680522"/>
              <a:gd name="connsiteY23" fmla="*/ 207168 h 342964"/>
              <a:gd name="connsiteX24" fmla="*/ 294759 w 680522"/>
              <a:gd name="connsiteY24" fmla="*/ 197643 h 342964"/>
              <a:gd name="connsiteX25" fmla="*/ 287616 w 680522"/>
              <a:gd name="connsiteY25" fmla="*/ 195262 h 342964"/>
              <a:gd name="connsiteX26" fmla="*/ 275709 w 680522"/>
              <a:gd name="connsiteY26" fmla="*/ 192881 h 342964"/>
              <a:gd name="connsiteX27" fmla="*/ 242372 w 680522"/>
              <a:gd name="connsiteY27" fmla="*/ 176212 h 342964"/>
              <a:gd name="connsiteX28" fmla="*/ 228084 w 680522"/>
              <a:gd name="connsiteY28" fmla="*/ 161925 h 342964"/>
              <a:gd name="connsiteX29" fmla="*/ 213797 w 680522"/>
              <a:gd name="connsiteY29" fmla="*/ 150018 h 342964"/>
              <a:gd name="connsiteX30" fmla="*/ 199509 w 680522"/>
              <a:gd name="connsiteY30" fmla="*/ 145256 h 342964"/>
              <a:gd name="connsiteX31" fmla="*/ 156647 w 680522"/>
              <a:gd name="connsiteY31" fmla="*/ 126206 h 342964"/>
              <a:gd name="connsiteX32" fmla="*/ 139978 w 680522"/>
              <a:gd name="connsiteY32" fmla="*/ 121443 h 342964"/>
              <a:gd name="connsiteX33" fmla="*/ 125691 w 680522"/>
              <a:gd name="connsiteY33" fmla="*/ 114300 h 342964"/>
              <a:gd name="connsiteX34" fmla="*/ 113784 w 680522"/>
              <a:gd name="connsiteY34" fmla="*/ 100012 h 342964"/>
              <a:gd name="connsiteX35" fmla="*/ 106641 w 680522"/>
              <a:gd name="connsiteY35" fmla="*/ 92868 h 342964"/>
              <a:gd name="connsiteX36" fmla="*/ 99497 w 680522"/>
              <a:gd name="connsiteY36" fmla="*/ 78581 h 342964"/>
              <a:gd name="connsiteX37" fmla="*/ 85209 w 680522"/>
              <a:gd name="connsiteY37" fmla="*/ 69056 h 342964"/>
              <a:gd name="connsiteX38" fmla="*/ 82828 w 680522"/>
              <a:gd name="connsiteY38" fmla="*/ 61912 h 342964"/>
              <a:gd name="connsiteX39" fmla="*/ 56634 w 680522"/>
              <a:gd name="connsiteY39" fmla="*/ 42862 h 342964"/>
              <a:gd name="connsiteX40" fmla="*/ 49491 w 680522"/>
              <a:gd name="connsiteY40" fmla="*/ 35718 h 342964"/>
              <a:gd name="connsiteX41" fmla="*/ 42347 w 680522"/>
              <a:gd name="connsiteY41" fmla="*/ 30956 h 342964"/>
              <a:gd name="connsiteX42" fmla="*/ 25678 w 680522"/>
              <a:gd name="connsiteY42" fmla="*/ 9525 h 342964"/>
              <a:gd name="connsiteX43" fmla="*/ 11391 w 680522"/>
              <a:gd name="connsiteY43" fmla="*/ 0 h 342964"/>
              <a:gd name="connsiteX44" fmla="*/ 4247 w 680522"/>
              <a:gd name="connsiteY44" fmla="*/ 61912 h 342964"/>
              <a:gd name="connsiteX45" fmla="*/ 1866 w 680522"/>
              <a:gd name="connsiteY45" fmla="*/ 85725 h 342964"/>
              <a:gd name="connsiteX46" fmla="*/ 6628 w 680522"/>
              <a:gd name="connsiteY46" fmla="*/ 183356 h 342964"/>
              <a:gd name="connsiteX47" fmla="*/ 11391 w 680522"/>
              <a:gd name="connsiteY47"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63828 w 680522"/>
              <a:gd name="connsiteY5" fmla="*/ 333375 h 342964"/>
              <a:gd name="connsiteX6" fmla="*/ 537647 w 680522"/>
              <a:gd name="connsiteY6" fmla="*/ 335756 h 342964"/>
              <a:gd name="connsiteX7" fmla="*/ 575747 w 680522"/>
              <a:gd name="connsiteY7" fmla="*/ 338137 h 342964"/>
              <a:gd name="connsiteX8" fmla="*/ 680522 w 680522"/>
              <a:gd name="connsiteY8" fmla="*/ 340518 h 342964"/>
              <a:gd name="connsiteX9" fmla="*/ 678141 w 680522"/>
              <a:gd name="connsiteY9" fmla="*/ 333375 h 342964"/>
              <a:gd name="connsiteX10" fmla="*/ 673378 w 680522"/>
              <a:gd name="connsiteY10" fmla="*/ 326231 h 342964"/>
              <a:gd name="connsiteX11" fmla="*/ 670997 w 680522"/>
              <a:gd name="connsiteY11" fmla="*/ 316706 h 342964"/>
              <a:gd name="connsiteX12" fmla="*/ 668616 w 680522"/>
              <a:gd name="connsiteY12" fmla="*/ 261937 h 342964"/>
              <a:gd name="connsiteX13" fmla="*/ 587653 w 680522"/>
              <a:gd name="connsiteY13" fmla="*/ 254793 h 342964"/>
              <a:gd name="connsiteX14" fmla="*/ 563841 w 680522"/>
              <a:gd name="connsiteY14" fmla="*/ 252412 h 342964"/>
              <a:gd name="connsiteX15" fmla="*/ 511453 w 680522"/>
              <a:gd name="connsiteY15" fmla="*/ 242887 h 342964"/>
              <a:gd name="connsiteX16" fmla="*/ 473353 w 680522"/>
              <a:gd name="connsiteY16" fmla="*/ 240506 h 342964"/>
              <a:gd name="connsiteX17" fmla="*/ 435253 w 680522"/>
              <a:gd name="connsiteY17" fmla="*/ 233362 h 342964"/>
              <a:gd name="connsiteX18" fmla="*/ 418584 w 680522"/>
              <a:gd name="connsiteY18" fmla="*/ 228600 h 342964"/>
              <a:gd name="connsiteX19" fmla="*/ 394772 w 680522"/>
              <a:gd name="connsiteY19" fmla="*/ 223837 h 342964"/>
              <a:gd name="connsiteX20" fmla="*/ 375722 w 680522"/>
              <a:gd name="connsiteY20" fmla="*/ 219075 h 342964"/>
              <a:gd name="connsiteX21" fmla="*/ 368578 w 680522"/>
              <a:gd name="connsiteY21" fmla="*/ 216693 h 342964"/>
              <a:gd name="connsiteX22" fmla="*/ 332859 w 680522"/>
              <a:gd name="connsiteY22" fmla="*/ 207168 h 342964"/>
              <a:gd name="connsiteX23" fmla="*/ 294759 w 680522"/>
              <a:gd name="connsiteY23" fmla="*/ 197643 h 342964"/>
              <a:gd name="connsiteX24" fmla="*/ 287616 w 680522"/>
              <a:gd name="connsiteY24" fmla="*/ 195262 h 342964"/>
              <a:gd name="connsiteX25" fmla="*/ 275709 w 680522"/>
              <a:gd name="connsiteY25" fmla="*/ 192881 h 342964"/>
              <a:gd name="connsiteX26" fmla="*/ 242372 w 680522"/>
              <a:gd name="connsiteY26" fmla="*/ 176212 h 342964"/>
              <a:gd name="connsiteX27" fmla="*/ 228084 w 680522"/>
              <a:gd name="connsiteY27" fmla="*/ 161925 h 342964"/>
              <a:gd name="connsiteX28" fmla="*/ 213797 w 680522"/>
              <a:gd name="connsiteY28" fmla="*/ 150018 h 342964"/>
              <a:gd name="connsiteX29" fmla="*/ 199509 w 680522"/>
              <a:gd name="connsiteY29" fmla="*/ 145256 h 342964"/>
              <a:gd name="connsiteX30" fmla="*/ 156647 w 680522"/>
              <a:gd name="connsiteY30" fmla="*/ 126206 h 342964"/>
              <a:gd name="connsiteX31" fmla="*/ 139978 w 680522"/>
              <a:gd name="connsiteY31" fmla="*/ 121443 h 342964"/>
              <a:gd name="connsiteX32" fmla="*/ 125691 w 680522"/>
              <a:gd name="connsiteY32" fmla="*/ 114300 h 342964"/>
              <a:gd name="connsiteX33" fmla="*/ 113784 w 680522"/>
              <a:gd name="connsiteY33" fmla="*/ 100012 h 342964"/>
              <a:gd name="connsiteX34" fmla="*/ 106641 w 680522"/>
              <a:gd name="connsiteY34" fmla="*/ 92868 h 342964"/>
              <a:gd name="connsiteX35" fmla="*/ 99497 w 680522"/>
              <a:gd name="connsiteY35" fmla="*/ 78581 h 342964"/>
              <a:gd name="connsiteX36" fmla="*/ 85209 w 680522"/>
              <a:gd name="connsiteY36" fmla="*/ 69056 h 342964"/>
              <a:gd name="connsiteX37" fmla="*/ 82828 w 680522"/>
              <a:gd name="connsiteY37" fmla="*/ 61912 h 342964"/>
              <a:gd name="connsiteX38" fmla="*/ 56634 w 680522"/>
              <a:gd name="connsiteY38" fmla="*/ 42862 h 342964"/>
              <a:gd name="connsiteX39" fmla="*/ 49491 w 680522"/>
              <a:gd name="connsiteY39" fmla="*/ 35718 h 342964"/>
              <a:gd name="connsiteX40" fmla="*/ 42347 w 680522"/>
              <a:gd name="connsiteY40" fmla="*/ 30956 h 342964"/>
              <a:gd name="connsiteX41" fmla="*/ 25678 w 680522"/>
              <a:gd name="connsiteY41" fmla="*/ 9525 h 342964"/>
              <a:gd name="connsiteX42" fmla="*/ 11391 w 680522"/>
              <a:gd name="connsiteY42" fmla="*/ 0 h 342964"/>
              <a:gd name="connsiteX43" fmla="*/ 4247 w 680522"/>
              <a:gd name="connsiteY43" fmla="*/ 61912 h 342964"/>
              <a:gd name="connsiteX44" fmla="*/ 1866 w 680522"/>
              <a:gd name="connsiteY44" fmla="*/ 85725 h 342964"/>
              <a:gd name="connsiteX45" fmla="*/ 6628 w 680522"/>
              <a:gd name="connsiteY45" fmla="*/ 183356 h 342964"/>
              <a:gd name="connsiteX46" fmla="*/ 11391 w 680522"/>
              <a:gd name="connsiteY4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63828 w 680522"/>
              <a:gd name="connsiteY4" fmla="*/ 333375 h 342964"/>
              <a:gd name="connsiteX5" fmla="*/ 537647 w 680522"/>
              <a:gd name="connsiteY5" fmla="*/ 335756 h 342964"/>
              <a:gd name="connsiteX6" fmla="*/ 575747 w 680522"/>
              <a:gd name="connsiteY6" fmla="*/ 338137 h 342964"/>
              <a:gd name="connsiteX7" fmla="*/ 680522 w 680522"/>
              <a:gd name="connsiteY7" fmla="*/ 340518 h 342964"/>
              <a:gd name="connsiteX8" fmla="*/ 678141 w 680522"/>
              <a:gd name="connsiteY8" fmla="*/ 333375 h 342964"/>
              <a:gd name="connsiteX9" fmla="*/ 673378 w 680522"/>
              <a:gd name="connsiteY9" fmla="*/ 326231 h 342964"/>
              <a:gd name="connsiteX10" fmla="*/ 670997 w 680522"/>
              <a:gd name="connsiteY10" fmla="*/ 316706 h 342964"/>
              <a:gd name="connsiteX11" fmla="*/ 668616 w 680522"/>
              <a:gd name="connsiteY11" fmla="*/ 261937 h 342964"/>
              <a:gd name="connsiteX12" fmla="*/ 587653 w 680522"/>
              <a:gd name="connsiteY12" fmla="*/ 254793 h 342964"/>
              <a:gd name="connsiteX13" fmla="*/ 563841 w 680522"/>
              <a:gd name="connsiteY13" fmla="*/ 252412 h 342964"/>
              <a:gd name="connsiteX14" fmla="*/ 511453 w 680522"/>
              <a:gd name="connsiteY14" fmla="*/ 242887 h 342964"/>
              <a:gd name="connsiteX15" fmla="*/ 473353 w 680522"/>
              <a:gd name="connsiteY15" fmla="*/ 240506 h 342964"/>
              <a:gd name="connsiteX16" fmla="*/ 435253 w 680522"/>
              <a:gd name="connsiteY16" fmla="*/ 233362 h 342964"/>
              <a:gd name="connsiteX17" fmla="*/ 418584 w 680522"/>
              <a:gd name="connsiteY17" fmla="*/ 228600 h 342964"/>
              <a:gd name="connsiteX18" fmla="*/ 394772 w 680522"/>
              <a:gd name="connsiteY18" fmla="*/ 223837 h 342964"/>
              <a:gd name="connsiteX19" fmla="*/ 375722 w 680522"/>
              <a:gd name="connsiteY19" fmla="*/ 219075 h 342964"/>
              <a:gd name="connsiteX20" fmla="*/ 368578 w 680522"/>
              <a:gd name="connsiteY20" fmla="*/ 216693 h 342964"/>
              <a:gd name="connsiteX21" fmla="*/ 332859 w 680522"/>
              <a:gd name="connsiteY21" fmla="*/ 207168 h 342964"/>
              <a:gd name="connsiteX22" fmla="*/ 294759 w 680522"/>
              <a:gd name="connsiteY22" fmla="*/ 197643 h 342964"/>
              <a:gd name="connsiteX23" fmla="*/ 287616 w 680522"/>
              <a:gd name="connsiteY23" fmla="*/ 195262 h 342964"/>
              <a:gd name="connsiteX24" fmla="*/ 275709 w 680522"/>
              <a:gd name="connsiteY24" fmla="*/ 192881 h 342964"/>
              <a:gd name="connsiteX25" fmla="*/ 242372 w 680522"/>
              <a:gd name="connsiteY25" fmla="*/ 176212 h 342964"/>
              <a:gd name="connsiteX26" fmla="*/ 228084 w 680522"/>
              <a:gd name="connsiteY26" fmla="*/ 161925 h 342964"/>
              <a:gd name="connsiteX27" fmla="*/ 213797 w 680522"/>
              <a:gd name="connsiteY27" fmla="*/ 150018 h 342964"/>
              <a:gd name="connsiteX28" fmla="*/ 199509 w 680522"/>
              <a:gd name="connsiteY28" fmla="*/ 145256 h 342964"/>
              <a:gd name="connsiteX29" fmla="*/ 156647 w 680522"/>
              <a:gd name="connsiteY29" fmla="*/ 126206 h 342964"/>
              <a:gd name="connsiteX30" fmla="*/ 139978 w 680522"/>
              <a:gd name="connsiteY30" fmla="*/ 121443 h 342964"/>
              <a:gd name="connsiteX31" fmla="*/ 125691 w 680522"/>
              <a:gd name="connsiteY31" fmla="*/ 114300 h 342964"/>
              <a:gd name="connsiteX32" fmla="*/ 113784 w 680522"/>
              <a:gd name="connsiteY32" fmla="*/ 100012 h 342964"/>
              <a:gd name="connsiteX33" fmla="*/ 106641 w 680522"/>
              <a:gd name="connsiteY33" fmla="*/ 92868 h 342964"/>
              <a:gd name="connsiteX34" fmla="*/ 99497 w 680522"/>
              <a:gd name="connsiteY34" fmla="*/ 78581 h 342964"/>
              <a:gd name="connsiteX35" fmla="*/ 85209 w 680522"/>
              <a:gd name="connsiteY35" fmla="*/ 69056 h 342964"/>
              <a:gd name="connsiteX36" fmla="*/ 82828 w 680522"/>
              <a:gd name="connsiteY36" fmla="*/ 61912 h 342964"/>
              <a:gd name="connsiteX37" fmla="*/ 56634 w 680522"/>
              <a:gd name="connsiteY37" fmla="*/ 42862 h 342964"/>
              <a:gd name="connsiteX38" fmla="*/ 49491 w 680522"/>
              <a:gd name="connsiteY38" fmla="*/ 35718 h 342964"/>
              <a:gd name="connsiteX39" fmla="*/ 42347 w 680522"/>
              <a:gd name="connsiteY39" fmla="*/ 30956 h 342964"/>
              <a:gd name="connsiteX40" fmla="*/ 25678 w 680522"/>
              <a:gd name="connsiteY40" fmla="*/ 9525 h 342964"/>
              <a:gd name="connsiteX41" fmla="*/ 11391 w 680522"/>
              <a:gd name="connsiteY41" fmla="*/ 0 h 342964"/>
              <a:gd name="connsiteX42" fmla="*/ 4247 w 680522"/>
              <a:gd name="connsiteY42" fmla="*/ 61912 h 342964"/>
              <a:gd name="connsiteX43" fmla="*/ 1866 w 680522"/>
              <a:gd name="connsiteY43" fmla="*/ 85725 h 342964"/>
              <a:gd name="connsiteX44" fmla="*/ 6628 w 680522"/>
              <a:gd name="connsiteY44" fmla="*/ 183356 h 342964"/>
              <a:gd name="connsiteX45" fmla="*/ 11391 w 680522"/>
              <a:gd name="connsiteY45" fmla="*/ 235743 h 342964"/>
              <a:gd name="connsiteX0" fmla="*/ 11391 w 686518"/>
              <a:gd name="connsiteY0" fmla="*/ 235743 h 342964"/>
              <a:gd name="connsiteX1" fmla="*/ 9009 w 686518"/>
              <a:gd name="connsiteY1" fmla="*/ 335756 h 342964"/>
              <a:gd name="connsiteX2" fmla="*/ 87591 w 686518"/>
              <a:gd name="connsiteY2" fmla="*/ 342900 h 342964"/>
              <a:gd name="connsiteX3" fmla="*/ 387628 w 686518"/>
              <a:gd name="connsiteY3" fmla="*/ 340518 h 342964"/>
              <a:gd name="connsiteX4" fmla="*/ 463828 w 686518"/>
              <a:gd name="connsiteY4" fmla="*/ 333375 h 342964"/>
              <a:gd name="connsiteX5" fmla="*/ 537647 w 686518"/>
              <a:gd name="connsiteY5" fmla="*/ 335756 h 342964"/>
              <a:gd name="connsiteX6" fmla="*/ 575747 w 686518"/>
              <a:gd name="connsiteY6" fmla="*/ 338137 h 342964"/>
              <a:gd name="connsiteX7" fmla="*/ 680522 w 686518"/>
              <a:gd name="connsiteY7" fmla="*/ 340518 h 342964"/>
              <a:gd name="connsiteX8" fmla="*/ 673378 w 686518"/>
              <a:gd name="connsiteY8" fmla="*/ 326231 h 342964"/>
              <a:gd name="connsiteX9" fmla="*/ 670997 w 686518"/>
              <a:gd name="connsiteY9" fmla="*/ 316706 h 342964"/>
              <a:gd name="connsiteX10" fmla="*/ 668616 w 686518"/>
              <a:gd name="connsiteY10" fmla="*/ 261937 h 342964"/>
              <a:gd name="connsiteX11" fmla="*/ 587653 w 686518"/>
              <a:gd name="connsiteY11" fmla="*/ 254793 h 342964"/>
              <a:gd name="connsiteX12" fmla="*/ 563841 w 686518"/>
              <a:gd name="connsiteY12" fmla="*/ 252412 h 342964"/>
              <a:gd name="connsiteX13" fmla="*/ 511453 w 686518"/>
              <a:gd name="connsiteY13" fmla="*/ 242887 h 342964"/>
              <a:gd name="connsiteX14" fmla="*/ 473353 w 686518"/>
              <a:gd name="connsiteY14" fmla="*/ 240506 h 342964"/>
              <a:gd name="connsiteX15" fmla="*/ 435253 w 686518"/>
              <a:gd name="connsiteY15" fmla="*/ 233362 h 342964"/>
              <a:gd name="connsiteX16" fmla="*/ 418584 w 686518"/>
              <a:gd name="connsiteY16" fmla="*/ 228600 h 342964"/>
              <a:gd name="connsiteX17" fmla="*/ 394772 w 686518"/>
              <a:gd name="connsiteY17" fmla="*/ 223837 h 342964"/>
              <a:gd name="connsiteX18" fmla="*/ 375722 w 686518"/>
              <a:gd name="connsiteY18" fmla="*/ 219075 h 342964"/>
              <a:gd name="connsiteX19" fmla="*/ 368578 w 686518"/>
              <a:gd name="connsiteY19" fmla="*/ 216693 h 342964"/>
              <a:gd name="connsiteX20" fmla="*/ 332859 w 686518"/>
              <a:gd name="connsiteY20" fmla="*/ 207168 h 342964"/>
              <a:gd name="connsiteX21" fmla="*/ 294759 w 686518"/>
              <a:gd name="connsiteY21" fmla="*/ 197643 h 342964"/>
              <a:gd name="connsiteX22" fmla="*/ 287616 w 686518"/>
              <a:gd name="connsiteY22" fmla="*/ 195262 h 342964"/>
              <a:gd name="connsiteX23" fmla="*/ 275709 w 686518"/>
              <a:gd name="connsiteY23" fmla="*/ 192881 h 342964"/>
              <a:gd name="connsiteX24" fmla="*/ 242372 w 686518"/>
              <a:gd name="connsiteY24" fmla="*/ 176212 h 342964"/>
              <a:gd name="connsiteX25" fmla="*/ 228084 w 686518"/>
              <a:gd name="connsiteY25" fmla="*/ 161925 h 342964"/>
              <a:gd name="connsiteX26" fmla="*/ 213797 w 686518"/>
              <a:gd name="connsiteY26" fmla="*/ 150018 h 342964"/>
              <a:gd name="connsiteX27" fmla="*/ 199509 w 686518"/>
              <a:gd name="connsiteY27" fmla="*/ 145256 h 342964"/>
              <a:gd name="connsiteX28" fmla="*/ 156647 w 686518"/>
              <a:gd name="connsiteY28" fmla="*/ 126206 h 342964"/>
              <a:gd name="connsiteX29" fmla="*/ 139978 w 686518"/>
              <a:gd name="connsiteY29" fmla="*/ 121443 h 342964"/>
              <a:gd name="connsiteX30" fmla="*/ 125691 w 686518"/>
              <a:gd name="connsiteY30" fmla="*/ 114300 h 342964"/>
              <a:gd name="connsiteX31" fmla="*/ 113784 w 686518"/>
              <a:gd name="connsiteY31" fmla="*/ 100012 h 342964"/>
              <a:gd name="connsiteX32" fmla="*/ 106641 w 686518"/>
              <a:gd name="connsiteY32" fmla="*/ 92868 h 342964"/>
              <a:gd name="connsiteX33" fmla="*/ 99497 w 686518"/>
              <a:gd name="connsiteY33" fmla="*/ 78581 h 342964"/>
              <a:gd name="connsiteX34" fmla="*/ 85209 w 686518"/>
              <a:gd name="connsiteY34" fmla="*/ 69056 h 342964"/>
              <a:gd name="connsiteX35" fmla="*/ 82828 w 686518"/>
              <a:gd name="connsiteY35" fmla="*/ 61912 h 342964"/>
              <a:gd name="connsiteX36" fmla="*/ 56634 w 686518"/>
              <a:gd name="connsiteY36" fmla="*/ 42862 h 342964"/>
              <a:gd name="connsiteX37" fmla="*/ 49491 w 686518"/>
              <a:gd name="connsiteY37" fmla="*/ 35718 h 342964"/>
              <a:gd name="connsiteX38" fmla="*/ 42347 w 686518"/>
              <a:gd name="connsiteY38" fmla="*/ 30956 h 342964"/>
              <a:gd name="connsiteX39" fmla="*/ 25678 w 686518"/>
              <a:gd name="connsiteY39" fmla="*/ 9525 h 342964"/>
              <a:gd name="connsiteX40" fmla="*/ 11391 w 686518"/>
              <a:gd name="connsiteY40" fmla="*/ 0 h 342964"/>
              <a:gd name="connsiteX41" fmla="*/ 4247 w 686518"/>
              <a:gd name="connsiteY41" fmla="*/ 61912 h 342964"/>
              <a:gd name="connsiteX42" fmla="*/ 1866 w 686518"/>
              <a:gd name="connsiteY42" fmla="*/ 85725 h 342964"/>
              <a:gd name="connsiteX43" fmla="*/ 6628 w 686518"/>
              <a:gd name="connsiteY43" fmla="*/ 183356 h 342964"/>
              <a:gd name="connsiteX44" fmla="*/ 11391 w 686518"/>
              <a:gd name="connsiteY44" fmla="*/ 235743 h 342964"/>
              <a:gd name="connsiteX0" fmla="*/ 11391 w 686581"/>
              <a:gd name="connsiteY0" fmla="*/ 235743 h 342964"/>
              <a:gd name="connsiteX1" fmla="*/ 9009 w 686581"/>
              <a:gd name="connsiteY1" fmla="*/ 335756 h 342964"/>
              <a:gd name="connsiteX2" fmla="*/ 87591 w 686581"/>
              <a:gd name="connsiteY2" fmla="*/ 342900 h 342964"/>
              <a:gd name="connsiteX3" fmla="*/ 387628 w 686581"/>
              <a:gd name="connsiteY3" fmla="*/ 340518 h 342964"/>
              <a:gd name="connsiteX4" fmla="*/ 463828 w 686581"/>
              <a:gd name="connsiteY4" fmla="*/ 333375 h 342964"/>
              <a:gd name="connsiteX5" fmla="*/ 537647 w 686581"/>
              <a:gd name="connsiteY5" fmla="*/ 335756 h 342964"/>
              <a:gd name="connsiteX6" fmla="*/ 575747 w 686581"/>
              <a:gd name="connsiteY6" fmla="*/ 338137 h 342964"/>
              <a:gd name="connsiteX7" fmla="*/ 680522 w 686581"/>
              <a:gd name="connsiteY7" fmla="*/ 340518 h 342964"/>
              <a:gd name="connsiteX8" fmla="*/ 673378 w 686581"/>
              <a:gd name="connsiteY8" fmla="*/ 326231 h 342964"/>
              <a:gd name="connsiteX9" fmla="*/ 668616 w 686581"/>
              <a:gd name="connsiteY9" fmla="*/ 261937 h 342964"/>
              <a:gd name="connsiteX10" fmla="*/ 587653 w 686581"/>
              <a:gd name="connsiteY10" fmla="*/ 254793 h 342964"/>
              <a:gd name="connsiteX11" fmla="*/ 563841 w 686581"/>
              <a:gd name="connsiteY11" fmla="*/ 252412 h 342964"/>
              <a:gd name="connsiteX12" fmla="*/ 511453 w 686581"/>
              <a:gd name="connsiteY12" fmla="*/ 242887 h 342964"/>
              <a:gd name="connsiteX13" fmla="*/ 473353 w 686581"/>
              <a:gd name="connsiteY13" fmla="*/ 240506 h 342964"/>
              <a:gd name="connsiteX14" fmla="*/ 435253 w 686581"/>
              <a:gd name="connsiteY14" fmla="*/ 233362 h 342964"/>
              <a:gd name="connsiteX15" fmla="*/ 418584 w 686581"/>
              <a:gd name="connsiteY15" fmla="*/ 228600 h 342964"/>
              <a:gd name="connsiteX16" fmla="*/ 394772 w 686581"/>
              <a:gd name="connsiteY16" fmla="*/ 223837 h 342964"/>
              <a:gd name="connsiteX17" fmla="*/ 375722 w 686581"/>
              <a:gd name="connsiteY17" fmla="*/ 219075 h 342964"/>
              <a:gd name="connsiteX18" fmla="*/ 368578 w 686581"/>
              <a:gd name="connsiteY18" fmla="*/ 216693 h 342964"/>
              <a:gd name="connsiteX19" fmla="*/ 332859 w 686581"/>
              <a:gd name="connsiteY19" fmla="*/ 207168 h 342964"/>
              <a:gd name="connsiteX20" fmla="*/ 294759 w 686581"/>
              <a:gd name="connsiteY20" fmla="*/ 197643 h 342964"/>
              <a:gd name="connsiteX21" fmla="*/ 287616 w 686581"/>
              <a:gd name="connsiteY21" fmla="*/ 195262 h 342964"/>
              <a:gd name="connsiteX22" fmla="*/ 275709 w 686581"/>
              <a:gd name="connsiteY22" fmla="*/ 192881 h 342964"/>
              <a:gd name="connsiteX23" fmla="*/ 242372 w 686581"/>
              <a:gd name="connsiteY23" fmla="*/ 176212 h 342964"/>
              <a:gd name="connsiteX24" fmla="*/ 228084 w 686581"/>
              <a:gd name="connsiteY24" fmla="*/ 161925 h 342964"/>
              <a:gd name="connsiteX25" fmla="*/ 213797 w 686581"/>
              <a:gd name="connsiteY25" fmla="*/ 150018 h 342964"/>
              <a:gd name="connsiteX26" fmla="*/ 199509 w 686581"/>
              <a:gd name="connsiteY26" fmla="*/ 145256 h 342964"/>
              <a:gd name="connsiteX27" fmla="*/ 156647 w 686581"/>
              <a:gd name="connsiteY27" fmla="*/ 126206 h 342964"/>
              <a:gd name="connsiteX28" fmla="*/ 139978 w 686581"/>
              <a:gd name="connsiteY28" fmla="*/ 121443 h 342964"/>
              <a:gd name="connsiteX29" fmla="*/ 125691 w 686581"/>
              <a:gd name="connsiteY29" fmla="*/ 114300 h 342964"/>
              <a:gd name="connsiteX30" fmla="*/ 113784 w 686581"/>
              <a:gd name="connsiteY30" fmla="*/ 100012 h 342964"/>
              <a:gd name="connsiteX31" fmla="*/ 106641 w 686581"/>
              <a:gd name="connsiteY31" fmla="*/ 92868 h 342964"/>
              <a:gd name="connsiteX32" fmla="*/ 99497 w 686581"/>
              <a:gd name="connsiteY32" fmla="*/ 78581 h 342964"/>
              <a:gd name="connsiteX33" fmla="*/ 85209 w 686581"/>
              <a:gd name="connsiteY33" fmla="*/ 69056 h 342964"/>
              <a:gd name="connsiteX34" fmla="*/ 82828 w 686581"/>
              <a:gd name="connsiteY34" fmla="*/ 61912 h 342964"/>
              <a:gd name="connsiteX35" fmla="*/ 56634 w 686581"/>
              <a:gd name="connsiteY35" fmla="*/ 42862 h 342964"/>
              <a:gd name="connsiteX36" fmla="*/ 49491 w 686581"/>
              <a:gd name="connsiteY36" fmla="*/ 35718 h 342964"/>
              <a:gd name="connsiteX37" fmla="*/ 42347 w 686581"/>
              <a:gd name="connsiteY37" fmla="*/ 30956 h 342964"/>
              <a:gd name="connsiteX38" fmla="*/ 25678 w 686581"/>
              <a:gd name="connsiteY38" fmla="*/ 9525 h 342964"/>
              <a:gd name="connsiteX39" fmla="*/ 11391 w 686581"/>
              <a:gd name="connsiteY39" fmla="*/ 0 h 342964"/>
              <a:gd name="connsiteX40" fmla="*/ 4247 w 686581"/>
              <a:gd name="connsiteY40" fmla="*/ 61912 h 342964"/>
              <a:gd name="connsiteX41" fmla="*/ 1866 w 686581"/>
              <a:gd name="connsiteY41" fmla="*/ 85725 h 342964"/>
              <a:gd name="connsiteX42" fmla="*/ 6628 w 686581"/>
              <a:gd name="connsiteY42" fmla="*/ 183356 h 342964"/>
              <a:gd name="connsiteX43" fmla="*/ 11391 w 686581"/>
              <a:gd name="connsiteY43" fmla="*/ 235743 h 342964"/>
              <a:gd name="connsiteX0" fmla="*/ 11391 w 687754"/>
              <a:gd name="connsiteY0" fmla="*/ 235743 h 342964"/>
              <a:gd name="connsiteX1" fmla="*/ 9009 w 687754"/>
              <a:gd name="connsiteY1" fmla="*/ 335756 h 342964"/>
              <a:gd name="connsiteX2" fmla="*/ 87591 w 687754"/>
              <a:gd name="connsiteY2" fmla="*/ 342900 h 342964"/>
              <a:gd name="connsiteX3" fmla="*/ 387628 w 687754"/>
              <a:gd name="connsiteY3" fmla="*/ 340518 h 342964"/>
              <a:gd name="connsiteX4" fmla="*/ 463828 w 687754"/>
              <a:gd name="connsiteY4" fmla="*/ 333375 h 342964"/>
              <a:gd name="connsiteX5" fmla="*/ 537647 w 687754"/>
              <a:gd name="connsiteY5" fmla="*/ 335756 h 342964"/>
              <a:gd name="connsiteX6" fmla="*/ 575747 w 687754"/>
              <a:gd name="connsiteY6" fmla="*/ 338137 h 342964"/>
              <a:gd name="connsiteX7" fmla="*/ 680522 w 687754"/>
              <a:gd name="connsiteY7" fmla="*/ 340518 h 342964"/>
              <a:gd name="connsiteX8" fmla="*/ 668616 w 687754"/>
              <a:gd name="connsiteY8" fmla="*/ 261937 h 342964"/>
              <a:gd name="connsiteX9" fmla="*/ 587653 w 687754"/>
              <a:gd name="connsiteY9" fmla="*/ 254793 h 342964"/>
              <a:gd name="connsiteX10" fmla="*/ 563841 w 687754"/>
              <a:gd name="connsiteY10" fmla="*/ 252412 h 342964"/>
              <a:gd name="connsiteX11" fmla="*/ 511453 w 687754"/>
              <a:gd name="connsiteY11" fmla="*/ 242887 h 342964"/>
              <a:gd name="connsiteX12" fmla="*/ 473353 w 687754"/>
              <a:gd name="connsiteY12" fmla="*/ 240506 h 342964"/>
              <a:gd name="connsiteX13" fmla="*/ 435253 w 687754"/>
              <a:gd name="connsiteY13" fmla="*/ 233362 h 342964"/>
              <a:gd name="connsiteX14" fmla="*/ 418584 w 687754"/>
              <a:gd name="connsiteY14" fmla="*/ 228600 h 342964"/>
              <a:gd name="connsiteX15" fmla="*/ 394772 w 687754"/>
              <a:gd name="connsiteY15" fmla="*/ 223837 h 342964"/>
              <a:gd name="connsiteX16" fmla="*/ 375722 w 687754"/>
              <a:gd name="connsiteY16" fmla="*/ 219075 h 342964"/>
              <a:gd name="connsiteX17" fmla="*/ 368578 w 687754"/>
              <a:gd name="connsiteY17" fmla="*/ 216693 h 342964"/>
              <a:gd name="connsiteX18" fmla="*/ 332859 w 687754"/>
              <a:gd name="connsiteY18" fmla="*/ 207168 h 342964"/>
              <a:gd name="connsiteX19" fmla="*/ 294759 w 687754"/>
              <a:gd name="connsiteY19" fmla="*/ 197643 h 342964"/>
              <a:gd name="connsiteX20" fmla="*/ 287616 w 687754"/>
              <a:gd name="connsiteY20" fmla="*/ 195262 h 342964"/>
              <a:gd name="connsiteX21" fmla="*/ 275709 w 687754"/>
              <a:gd name="connsiteY21" fmla="*/ 192881 h 342964"/>
              <a:gd name="connsiteX22" fmla="*/ 242372 w 687754"/>
              <a:gd name="connsiteY22" fmla="*/ 176212 h 342964"/>
              <a:gd name="connsiteX23" fmla="*/ 228084 w 687754"/>
              <a:gd name="connsiteY23" fmla="*/ 161925 h 342964"/>
              <a:gd name="connsiteX24" fmla="*/ 213797 w 687754"/>
              <a:gd name="connsiteY24" fmla="*/ 150018 h 342964"/>
              <a:gd name="connsiteX25" fmla="*/ 199509 w 687754"/>
              <a:gd name="connsiteY25" fmla="*/ 145256 h 342964"/>
              <a:gd name="connsiteX26" fmla="*/ 156647 w 687754"/>
              <a:gd name="connsiteY26" fmla="*/ 126206 h 342964"/>
              <a:gd name="connsiteX27" fmla="*/ 139978 w 687754"/>
              <a:gd name="connsiteY27" fmla="*/ 121443 h 342964"/>
              <a:gd name="connsiteX28" fmla="*/ 125691 w 687754"/>
              <a:gd name="connsiteY28" fmla="*/ 114300 h 342964"/>
              <a:gd name="connsiteX29" fmla="*/ 113784 w 687754"/>
              <a:gd name="connsiteY29" fmla="*/ 100012 h 342964"/>
              <a:gd name="connsiteX30" fmla="*/ 106641 w 687754"/>
              <a:gd name="connsiteY30" fmla="*/ 92868 h 342964"/>
              <a:gd name="connsiteX31" fmla="*/ 99497 w 687754"/>
              <a:gd name="connsiteY31" fmla="*/ 78581 h 342964"/>
              <a:gd name="connsiteX32" fmla="*/ 85209 w 687754"/>
              <a:gd name="connsiteY32" fmla="*/ 69056 h 342964"/>
              <a:gd name="connsiteX33" fmla="*/ 82828 w 687754"/>
              <a:gd name="connsiteY33" fmla="*/ 61912 h 342964"/>
              <a:gd name="connsiteX34" fmla="*/ 56634 w 687754"/>
              <a:gd name="connsiteY34" fmla="*/ 42862 h 342964"/>
              <a:gd name="connsiteX35" fmla="*/ 49491 w 687754"/>
              <a:gd name="connsiteY35" fmla="*/ 35718 h 342964"/>
              <a:gd name="connsiteX36" fmla="*/ 42347 w 687754"/>
              <a:gd name="connsiteY36" fmla="*/ 30956 h 342964"/>
              <a:gd name="connsiteX37" fmla="*/ 25678 w 687754"/>
              <a:gd name="connsiteY37" fmla="*/ 9525 h 342964"/>
              <a:gd name="connsiteX38" fmla="*/ 11391 w 687754"/>
              <a:gd name="connsiteY38" fmla="*/ 0 h 342964"/>
              <a:gd name="connsiteX39" fmla="*/ 4247 w 687754"/>
              <a:gd name="connsiteY39" fmla="*/ 61912 h 342964"/>
              <a:gd name="connsiteX40" fmla="*/ 1866 w 687754"/>
              <a:gd name="connsiteY40" fmla="*/ 85725 h 342964"/>
              <a:gd name="connsiteX41" fmla="*/ 6628 w 687754"/>
              <a:gd name="connsiteY41" fmla="*/ 183356 h 342964"/>
              <a:gd name="connsiteX42" fmla="*/ 11391 w 687754"/>
              <a:gd name="connsiteY42" fmla="*/ 235743 h 342964"/>
              <a:gd name="connsiteX0" fmla="*/ 11391 w 689156"/>
              <a:gd name="connsiteY0" fmla="*/ 235743 h 342964"/>
              <a:gd name="connsiteX1" fmla="*/ 9009 w 689156"/>
              <a:gd name="connsiteY1" fmla="*/ 335756 h 342964"/>
              <a:gd name="connsiteX2" fmla="*/ 87591 w 689156"/>
              <a:gd name="connsiteY2" fmla="*/ 342900 h 342964"/>
              <a:gd name="connsiteX3" fmla="*/ 387628 w 689156"/>
              <a:gd name="connsiteY3" fmla="*/ 340518 h 342964"/>
              <a:gd name="connsiteX4" fmla="*/ 463828 w 689156"/>
              <a:gd name="connsiteY4" fmla="*/ 333375 h 342964"/>
              <a:gd name="connsiteX5" fmla="*/ 537647 w 689156"/>
              <a:gd name="connsiteY5" fmla="*/ 335756 h 342964"/>
              <a:gd name="connsiteX6" fmla="*/ 575747 w 689156"/>
              <a:gd name="connsiteY6" fmla="*/ 338137 h 342964"/>
              <a:gd name="connsiteX7" fmla="*/ 680522 w 689156"/>
              <a:gd name="connsiteY7" fmla="*/ 340518 h 342964"/>
              <a:gd name="connsiteX8" fmla="*/ 673379 w 689156"/>
              <a:gd name="connsiteY8" fmla="*/ 252412 h 342964"/>
              <a:gd name="connsiteX9" fmla="*/ 587653 w 689156"/>
              <a:gd name="connsiteY9" fmla="*/ 254793 h 342964"/>
              <a:gd name="connsiteX10" fmla="*/ 563841 w 689156"/>
              <a:gd name="connsiteY10" fmla="*/ 252412 h 342964"/>
              <a:gd name="connsiteX11" fmla="*/ 511453 w 689156"/>
              <a:gd name="connsiteY11" fmla="*/ 242887 h 342964"/>
              <a:gd name="connsiteX12" fmla="*/ 473353 w 689156"/>
              <a:gd name="connsiteY12" fmla="*/ 240506 h 342964"/>
              <a:gd name="connsiteX13" fmla="*/ 435253 w 689156"/>
              <a:gd name="connsiteY13" fmla="*/ 233362 h 342964"/>
              <a:gd name="connsiteX14" fmla="*/ 418584 w 689156"/>
              <a:gd name="connsiteY14" fmla="*/ 228600 h 342964"/>
              <a:gd name="connsiteX15" fmla="*/ 394772 w 689156"/>
              <a:gd name="connsiteY15" fmla="*/ 223837 h 342964"/>
              <a:gd name="connsiteX16" fmla="*/ 375722 w 689156"/>
              <a:gd name="connsiteY16" fmla="*/ 219075 h 342964"/>
              <a:gd name="connsiteX17" fmla="*/ 368578 w 689156"/>
              <a:gd name="connsiteY17" fmla="*/ 216693 h 342964"/>
              <a:gd name="connsiteX18" fmla="*/ 332859 w 689156"/>
              <a:gd name="connsiteY18" fmla="*/ 207168 h 342964"/>
              <a:gd name="connsiteX19" fmla="*/ 294759 w 689156"/>
              <a:gd name="connsiteY19" fmla="*/ 197643 h 342964"/>
              <a:gd name="connsiteX20" fmla="*/ 287616 w 689156"/>
              <a:gd name="connsiteY20" fmla="*/ 195262 h 342964"/>
              <a:gd name="connsiteX21" fmla="*/ 275709 w 689156"/>
              <a:gd name="connsiteY21" fmla="*/ 192881 h 342964"/>
              <a:gd name="connsiteX22" fmla="*/ 242372 w 689156"/>
              <a:gd name="connsiteY22" fmla="*/ 176212 h 342964"/>
              <a:gd name="connsiteX23" fmla="*/ 228084 w 689156"/>
              <a:gd name="connsiteY23" fmla="*/ 161925 h 342964"/>
              <a:gd name="connsiteX24" fmla="*/ 213797 w 689156"/>
              <a:gd name="connsiteY24" fmla="*/ 150018 h 342964"/>
              <a:gd name="connsiteX25" fmla="*/ 199509 w 689156"/>
              <a:gd name="connsiteY25" fmla="*/ 145256 h 342964"/>
              <a:gd name="connsiteX26" fmla="*/ 156647 w 689156"/>
              <a:gd name="connsiteY26" fmla="*/ 126206 h 342964"/>
              <a:gd name="connsiteX27" fmla="*/ 139978 w 689156"/>
              <a:gd name="connsiteY27" fmla="*/ 121443 h 342964"/>
              <a:gd name="connsiteX28" fmla="*/ 125691 w 689156"/>
              <a:gd name="connsiteY28" fmla="*/ 114300 h 342964"/>
              <a:gd name="connsiteX29" fmla="*/ 113784 w 689156"/>
              <a:gd name="connsiteY29" fmla="*/ 100012 h 342964"/>
              <a:gd name="connsiteX30" fmla="*/ 106641 w 689156"/>
              <a:gd name="connsiteY30" fmla="*/ 92868 h 342964"/>
              <a:gd name="connsiteX31" fmla="*/ 99497 w 689156"/>
              <a:gd name="connsiteY31" fmla="*/ 78581 h 342964"/>
              <a:gd name="connsiteX32" fmla="*/ 85209 w 689156"/>
              <a:gd name="connsiteY32" fmla="*/ 69056 h 342964"/>
              <a:gd name="connsiteX33" fmla="*/ 82828 w 689156"/>
              <a:gd name="connsiteY33" fmla="*/ 61912 h 342964"/>
              <a:gd name="connsiteX34" fmla="*/ 56634 w 689156"/>
              <a:gd name="connsiteY34" fmla="*/ 42862 h 342964"/>
              <a:gd name="connsiteX35" fmla="*/ 49491 w 689156"/>
              <a:gd name="connsiteY35" fmla="*/ 35718 h 342964"/>
              <a:gd name="connsiteX36" fmla="*/ 42347 w 689156"/>
              <a:gd name="connsiteY36" fmla="*/ 30956 h 342964"/>
              <a:gd name="connsiteX37" fmla="*/ 25678 w 689156"/>
              <a:gd name="connsiteY37" fmla="*/ 9525 h 342964"/>
              <a:gd name="connsiteX38" fmla="*/ 11391 w 689156"/>
              <a:gd name="connsiteY38" fmla="*/ 0 h 342964"/>
              <a:gd name="connsiteX39" fmla="*/ 4247 w 689156"/>
              <a:gd name="connsiteY39" fmla="*/ 61912 h 342964"/>
              <a:gd name="connsiteX40" fmla="*/ 1866 w 689156"/>
              <a:gd name="connsiteY40" fmla="*/ 85725 h 342964"/>
              <a:gd name="connsiteX41" fmla="*/ 6628 w 689156"/>
              <a:gd name="connsiteY41" fmla="*/ 183356 h 342964"/>
              <a:gd name="connsiteX42" fmla="*/ 11391 w 689156"/>
              <a:gd name="connsiteY42" fmla="*/ 235743 h 342964"/>
              <a:gd name="connsiteX0" fmla="*/ 11391 w 686500"/>
              <a:gd name="connsiteY0" fmla="*/ 235743 h 342964"/>
              <a:gd name="connsiteX1" fmla="*/ 9009 w 686500"/>
              <a:gd name="connsiteY1" fmla="*/ 335756 h 342964"/>
              <a:gd name="connsiteX2" fmla="*/ 87591 w 686500"/>
              <a:gd name="connsiteY2" fmla="*/ 342900 h 342964"/>
              <a:gd name="connsiteX3" fmla="*/ 387628 w 686500"/>
              <a:gd name="connsiteY3" fmla="*/ 340518 h 342964"/>
              <a:gd name="connsiteX4" fmla="*/ 463828 w 686500"/>
              <a:gd name="connsiteY4" fmla="*/ 333375 h 342964"/>
              <a:gd name="connsiteX5" fmla="*/ 537647 w 686500"/>
              <a:gd name="connsiteY5" fmla="*/ 335756 h 342964"/>
              <a:gd name="connsiteX6" fmla="*/ 575747 w 686500"/>
              <a:gd name="connsiteY6" fmla="*/ 338137 h 342964"/>
              <a:gd name="connsiteX7" fmla="*/ 680522 w 686500"/>
              <a:gd name="connsiteY7" fmla="*/ 340518 h 342964"/>
              <a:gd name="connsiteX8" fmla="*/ 673379 w 686500"/>
              <a:gd name="connsiteY8" fmla="*/ 252412 h 342964"/>
              <a:gd name="connsiteX9" fmla="*/ 587653 w 686500"/>
              <a:gd name="connsiteY9" fmla="*/ 254793 h 342964"/>
              <a:gd name="connsiteX10" fmla="*/ 563841 w 686500"/>
              <a:gd name="connsiteY10" fmla="*/ 252412 h 342964"/>
              <a:gd name="connsiteX11" fmla="*/ 511453 w 686500"/>
              <a:gd name="connsiteY11" fmla="*/ 242887 h 342964"/>
              <a:gd name="connsiteX12" fmla="*/ 473353 w 686500"/>
              <a:gd name="connsiteY12" fmla="*/ 240506 h 342964"/>
              <a:gd name="connsiteX13" fmla="*/ 435253 w 686500"/>
              <a:gd name="connsiteY13" fmla="*/ 233362 h 342964"/>
              <a:gd name="connsiteX14" fmla="*/ 418584 w 686500"/>
              <a:gd name="connsiteY14" fmla="*/ 228600 h 342964"/>
              <a:gd name="connsiteX15" fmla="*/ 394772 w 686500"/>
              <a:gd name="connsiteY15" fmla="*/ 223837 h 342964"/>
              <a:gd name="connsiteX16" fmla="*/ 375722 w 686500"/>
              <a:gd name="connsiteY16" fmla="*/ 219075 h 342964"/>
              <a:gd name="connsiteX17" fmla="*/ 368578 w 686500"/>
              <a:gd name="connsiteY17" fmla="*/ 216693 h 342964"/>
              <a:gd name="connsiteX18" fmla="*/ 332859 w 686500"/>
              <a:gd name="connsiteY18" fmla="*/ 207168 h 342964"/>
              <a:gd name="connsiteX19" fmla="*/ 294759 w 686500"/>
              <a:gd name="connsiteY19" fmla="*/ 197643 h 342964"/>
              <a:gd name="connsiteX20" fmla="*/ 287616 w 686500"/>
              <a:gd name="connsiteY20" fmla="*/ 195262 h 342964"/>
              <a:gd name="connsiteX21" fmla="*/ 275709 w 686500"/>
              <a:gd name="connsiteY21" fmla="*/ 192881 h 342964"/>
              <a:gd name="connsiteX22" fmla="*/ 242372 w 686500"/>
              <a:gd name="connsiteY22" fmla="*/ 176212 h 342964"/>
              <a:gd name="connsiteX23" fmla="*/ 228084 w 686500"/>
              <a:gd name="connsiteY23" fmla="*/ 161925 h 342964"/>
              <a:gd name="connsiteX24" fmla="*/ 213797 w 686500"/>
              <a:gd name="connsiteY24" fmla="*/ 150018 h 342964"/>
              <a:gd name="connsiteX25" fmla="*/ 199509 w 686500"/>
              <a:gd name="connsiteY25" fmla="*/ 145256 h 342964"/>
              <a:gd name="connsiteX26" fmla="*/ 156647 w 686500"/>
              <a:gd name="connsiteY26" fmla="*/ 126206 h 342964"/>
              <a:gd name="connsiteX27" fmla="*/ 139978 w 686500"/>
              <a:gd name="connsiteY27" fmla="*/ 121443 h 342964"/>
              <a:gd name="connsiteX28" fmla="*/ 125691 w 686500"/>
              <a:gd name="connsiteY28" fmla="*/ 114300 h 342964"/>
              <a:gd name="connsiteX29" fmla="*/ 113784 w 686500"/>
              <a:gd name="connsiteY29" fmla="*/ 100012 h 342964"/>
              <a:gd name="connsiteX30" fmla="*/ 106641 w 686500"/>
              <a:gd name="connsiteY30" fmla="*/ 92868 h 342964"/>
              <a:gd name="connsiteX31" fmla="*/ 99497 w 686500"/>
              <a:gd name="connsiteY31" fmla="*/ 78581 h 342964"/>
              <a:gd name="connsiteX32" fmla="*/ 85209 w 686500"/>
              <a:gd name="connsiteY32" fmla="*/ 69056 h 342964"/>
              <a:gd name="connsiteX33" fmla="*/ 82828 w 686500"/>
              <a:gd name="connsiteY33" fmla="*/ 61912 h 342964"/>
              <a:gd name="connsiteX34" fmla="*/ 56634 w 686500"/>
              <a:gd name="connsiteY34" fmla="*/ 42862 h 342964"/>
              <a:gd name="connsiteX35" fmla="*/ 49491 w 686500"/>
              <a:gd name="connsiteY35" fmla="*/ 35718 h 342964"/>
              <a:gd name="connsiteX36" fmla="*/ 42347 w 686500"/>
              <a:gd name="connsiteY36" fmla="*/ 30956 h 342964"/>
              <a:gd name="connsiteX37" fmla="*/ 25678 w 686500"/>
              <a:gd name="connsiteY37" fmla="*/ 9525 h 342964"/>
              <a:gd name="connsiteX38" fmla="*/ 11391 w 686500"/>
              <a:gd name="connsiteY38" fmla="*/ 0 h 342964"/>
              <a:gd name="connsiteX39" fmla="*/ 4247 w 686500"/>
              <a:gd name="connsiteY39" fmla="*/ 61912 h 342964"/>
              <a:gd name="connsiteX40" fmla="*/ 1866 w 686500"/>
              <a:gd name="connsiteY40" fmla="*/ 85725 h 342964"/>
              <a:gd name="connsiteX41" fmla="*/ 6628 w 686500"/>
              <a:gd name="connsiteY41" fmla="*/ 183356 h 342964"/>
              <a:gd name="connsiteX42" fmla="*/ 11391 w 686500"/>
              <a:gd name="connsiteY42" fmla="*/ 235743 h 342964"/>
              <a:gd name="connsiteX0" fmla="*/ 11391 w 688584"/>
              <a:gd name="connsiteY0" fmla="*/ 235743 h 342964"/>
              <a:gd name="connsiteX1" fmla="*/ 9009 w 688584"/>
              <a:gd name="connsiteY1" fmla="*/ 335756 h 342964"/>
              <a:gd name="connsiteX2" fmla="*/ 87591 w 688584"/>
              <a:gd name="connsiteY2" fmla="*/ 342900 h 342964"/>
              <a:gd name="connsiteX3" fmla="*/ 387628 w 688584"/>
              <a:gd name="connsiteY3" fmla="*/ 340518 h 342964"/>
              <a:gd name="connsiteX4" fmla="*/ 463828 w 688584"/>
              <a:gd name="connsiteY4" fmla="*/ 333375 h 342964"/>
              <a:gd name="connsiteX5" fmla="*/ 537647 w 688584"/>
              <a:gd name="connsiteY5" fmla="*/ 335756 h 342964"/>
              <a:gd name="connsiteX6" fmla="*/ 575747 w 688584"/>
              <a:gd name="connsiteY6" fmla="*/ 338137 h 342964"/>
              <a:gd name="connsiteX7" fmla="*/ 680522 w 688584"/>
              <a:gd name="connsiteY7" fmla="*/ 340518 h 342964"/>
              <a:gd name="connsiteX8" fmla="*/ 673379 w 688584"/>
              <a:gd name="connsiteY8" fmla="*/ 252412 h 342964"/>
              <a:gd name="connsiteX9" fmla="*/ 587653 w 688584"/>
              <a:gd name="connsiteY9" fmla="*/ 254793 h 342964"/>
              <a:gd name="connsiteX10" fmla="*/ 563841 w 688584"/>
              <a:gd name="connsiteY10" fmla="*/ 252412 h 342964"/>
              <a:gd name="connsiteX11" fmla="*/ 511453 w 688584"/>
              <a:gd name="connsiteY11" fmla="*/ 242887 h 342964"/>
              <a:gd name="connsiteX12" fmla="*/ 473353 w 688584"/>
              <a:gd name="connsiteY12" fmla="*/ 240506 h 342964"/>
              <a:gd name="connsiteX13" fmla="*/ 435253 w 688584"/>
              <a:gd name="connsiteY13" fmla="*/ 233362 h 342964"/>
              <a:gd name="connsiteX14" fmla="*/ 418584 w 688584"/>
              <a:gd name="connsiteY14" fmla="*/ 228600 h 342964"/>
              <a:gd name="connsiteX15" fmla="*/ 394772 w 688584"/>
              <a:gd name="connsiteY15" fmla="*/ 223837 h 342964"/>
              <a:gd name="connsiteX16" fmla="*/ 375722 w 688584"/>
              <a:gd name="connsiteY16" fmla="*/ 219075 h 342964"/>
              <a:gd name="connsiteX17" fmla="*/ 368578 w 688584"/>
              <a:gd name="connsiteY17" fmla="*/ 216693 h 342964"/>
              <a:gd name="connsiteX18" fmla="*/ 332859 w 688584"/>
              <a:gd name="connsiteY18" fmla="*/ 207168 h 342964"/>
              <a:gd name="connsiteX19" fmla="*/ 294759 w 688584"/>
              <a:gd name="connsiteY19" fmla="*/ 197643 h 342964"/>
              <a:gd name="connsiteX20" fmla="*/ 287616 w 688584"/>
              <a:gd name="connsiteY20" fmla="*/ 195262 h 342964"/>
              <a:gd name="connsiteX21" fmla="*/ 275709 w 688584"/>
              <a:gd name="connsiteY21" fmla="*/ 192881 h 342964"/>
              <a:gd name="connsiteX22" fmla="*/ 242372 w 688584"/>
              <a:gd name="connsiteY22" fmla="*/ 176212 h 342964"/>
              <a:gd name="connsiteX23" fmla="*/ 228084 w 688584"/>
              <a:gd name="connsiteY23" fmla="*/ 161925 h 342964"/>
              <a:gd name="connsiteX24" fmla="*/ 213797 w 688584"/>
              <a:gd name="connsiteY24" fmla="*/ 150018 h 342964"/>
              <a:gd name="connsiteX25" fmla="*/ 199509 w 688584"/>
              <a:gd name="connsiteY25" fmla="*/ 145256 h 342964"/>
              <a:gd name="connsiteX26" fmla="*/ 156647 w 688584"/>
              <a:gd name="connsiteY26" fmla="*/ 126206 h 342964"/>
              <a:gd name="connsiteX27" fmla="*/ 139978 w 688584"/>
              <a:gd name="connsiteY27" fmla="*/ 121443 h 342964"/>
              <a:gd name="connsiteX28" fmla="*/ 125691 w 688584"/>
              <a:gd name="connsiteY28" fmla="*/ 114300 h 342964"/>
              <a:gd name="connsiteX29" fmla="*/ 113784 w 688584"/>
              <a:gd name="connsiteY29" fmla="*/ 100012 h 342964"/>
              <a:gd name="connsiteX30" fmla="*/ 106641 w 688584"/>
              <a:gd name="connsiteY30" fmla="*/ 92868 h 342964"/>
              <a:gd name="connsiteX31" fmla="*/ 99497 w 688584"/>
              <a:gd name="connsiteY31" fmla="*/ 78581 h 342964"/>
              <a:gd name="connsiteX32" fmla="*/ 85209 w 688584"/>
              <a:gd name="connsiteY32" fmla="*/ 69056 h 342964"/>
              <a:gd name="connsiteX33" fmla="*/ 82828 w 688584"/>
              <a:gd name="connsiteY33" fmla="*/ 61912 h 342964"/>
              <a:gd name="connsiteX34" fmla="*/ 56634 w 688584"/>
              <a:gd name="connsiteY34" fmla="*/ 42862 h 342964"/>
              <a:gd name="connsiteX35" fmla="*/ 49491 w 688584"/>
              <a:gd name="connsiteY35" fmla="*/ 35718 h 342964"/>
              <a:gd name="connsiteX36" fmla="*/ 42347 w 688584"/>
              <a:gd name="connsiteY36" fmla="*/ 30956 h 342964"/>
              <a:gd name="connsiteX37" fmla="*/ 25678 w 688584"/>
              <a:gd name="connsiteY37" fmla="*/ 9525 h 342964"/>
              <a:gd name="connsiteX38" fmla="*/ 11391 w 688584"/>
              <a:gd name="connsiteY38" fmla="*/ 0 h 342964"/>
              <a:gd name="connsiteX39" fmla="*/ 4247 w 688584"/>
              <a:gd name="connsiteY39" fmla="*/ 61912 h 342964"/>
              <a:gd name="connsiteX40" fmla="*/ 1866 w 688584"/>
              <a:gd name="connsiteY40" fmla="*/ 85725 h 342964"/>
              <a:gd name="connsiteX41" fmla="*/ 6628 w 688584"/>
              <a:gd name="connsiteY41" fmla="*/ 183356 h 342964"/>
              <a:gd name="connsiteX42" fmla="*/ 11391 w 688584"/>
              <a:gd name="connsiteY42" fmla="*/ 235743 h 342964"/>
              <a:gd name="connsiteX0" fmla="*/ 11391 w 693045"/>
              <a:gd name="connsiteY0" fmla="*/ 235743 h 343437"/>
              <a:gd name="connsiteX1" fmla="*/ 9009 w 693045"/>
              <a:gd name="connsiteY1" fmla="*/ 335756 h 343437"/>
              <a:gd name="connsiteX2" fmla="*/ 87591 w 693045"/>
              <a:gd name="connsiteY2" fmla="*/ 342900 h 343437"/>
              <a:gd name="connsiteX3" fmla="*/ 387628 w 693045"/>
              <a:gd name="connsiteY3" fmla="*/ 340518 h 343437"/>
              <a:gd name="connsiteX4" fmla="*/ 463828 w 693045"/>
              <a:gd name="connsiteY4" fmla="*/ 333375 h 343437"/>
              <a:gd name="connsiteX5" fmla="*/ 537647 w 693045"/>
              <a:gd name="connsiteY5" fmla="*/ 335756 h 343437"/>
              <a:gd name="connsiteX6" fmla="*/ 575747 w 693045"/>
              <a:gd name="connsiteY6" fmla="*/ 338137 h 343437"/>
              <a:gd name="connsiteX7" fmla="*/ 680522 w 693045"/>
              <a:gd name="connsiteY7" fmla="*/ 340518 h 343437"/>
              <a:gd name="connsiteX8" fmla="*/ 687667 w 693045"/>
              <a:gd name="connsiteY8" fmla="*/ 271462 h 343437"/>
              <a:gd name="connsiteX9" fmla="*/ 587653 w 693045"/>
              <a:gd name="connsiteY9" fmla="*/ 254793 h 343437"/>
              <a:gd name="connsiteX10" fmla="*/ 563841 w 693045"/>
              <a:gd name="connsiteY10" fmla="*/ 252412 h 343437"/>
              <a:gd name="connsiteX11" fmla="*/ 511453 w 693045"/>
              <a:gd name="connsiteY11" fmla="*/ 242887 h 343437"/>
              <a:gd name="connsiteX12" fmla="*/ 473353 w 693045"/>
              <a:gd name="connsiteY12" fmla="*/ 240506 h 343437"/>
              <a:gd name="connsiteX13" fmla="*/ 435253 w 693045"/>
              <a:gd name="connsiteY13" fmla="*/ 233362 h 343437"/>
              <a:gd name="connsiteX14" fmla="*/ 418584 w 693045"/>
              <a:gd name="connsiteY14" fmla="*/ 228600 h 343437"/>
              <a:gd name="connsiteX15" fmla="*/ 394772 w 693045"/>
              <a:gd name="connsiteY15" fmla="*/ 223837 h 343437"/>
              <a:gd name="connsiteX16" fmla="*/ 375722 w 693045"/>
              <a:gd name="connsiteY16" fmla="*/ 219075 h 343437"/>
              <a:gd name="connsiteX17" fmla="*/ 368578 w 693045"/>
              <a:gd name="connsiteY17" fmla="*/ 216693 h 343437"/>
              <a:gd name="connsiteX18" fmla="*/ 332859 w 693045"/>
              <a:gd name="connsiteY18" fmla="*/ 207168 h 343437"/>
              <a:gd name="connsiteX19" fmla="*/ 294759 w 693045"/>
              <a:gd name="connsiteY19" fmla="*/ 197643 h 343437"/>
              <a:gd name="connsiteX20" fmla="*/ 287616 w 693045"/>
              <a:gd name="connsiteY20" fmla="*/ 195262 h 343437"/>
              <a:gd name="connsiteX21" fmla="*/ 275709 w 693045"/>
              <a:gd name="connsiteY21" fmla="*/ 192881 h 343437"/>
              <a:gd name="connsiteX22" fmla="*/ 242372 w 693045"/>
              <a:gd name="connsiteY22" fmla="*/ 176212 h 343437"/>
              <a:gd name="connsiteX23" fmla="*/ 228084 w 693045"/>
              <a:gd name="connsiteY23" fmla="*/ 161925 h 343437"/>
              <a:gd name="connsiteX24" fmla="*/ 213797 w 693045"/>
              <a:gd name="connsiteY24" fmla="*/ 150018 h 343437"/>
              <a:gd name="connsiteX25" fmla="*/ 199509 w 693045"/>
              <a:gd name="connsiteY25" fmla="*/ 145256 h 343437"/>
              <a:gd name="connsiteX26" fmla="*/ 156647 w 693045"/>
              <a:gd name="connsiteY26" fmla="*/ 126206 h 343437"/>
              <a:gd name="connsiteX27" fmla="*/ 139978 w 693045"/>
              <a:gd name="connsiteY27" fmla="*/ 121443 h 343437"/>
              <a:gd name="connsiteX28" fmla="*/ 125691 w 693045"/>
              <a:gd name="connsiteY28" fmla="*/ 114300 h 343437"/>
              <a:gd name="connsiteX29" fmla="*/ 113784 w 693045"/>
              <a:gd name="connsiteY29" fmla="*/ 100012 h 343437"/>
              <a:gd name="connsiteX30" fmla="*/ 106641 w 693045"/>
              <a:gd name="connsiteY30" fmla="*/ 92868 h 343437"/>
              <a:gd name="connsiteX31" fmla="*/ 99497 w 693045"/>
              <a:gd name="connsiteY31" fmla="*/ 78581 h 343437"/>
              <a:gd name="connsiteX32" fmla="*/ 85209 w 693045"/>
              <a:gd name="connsiteY32" fmla="*/ 69056 h 343437"/>
              <a:gd name="connsiteX33" fmla="*/ 82828 w 693045"/>
              <a:gd name="connsiteY33" fmla="*/ 61912 h 343437"/>
              <a:gd name="connsiteX34" fmla="*/ 56634 w 693045"/>
              <a:gd name="connsiteY34" fmla="*/ 42862 h 343437"/>
              <a:gd name="connsiteX35" fmla="*/ 49491 w 693045"/>
              <a:gd name="connsiteY35" fmla="*/ 35718 h 343437"/>
              <a:gd name="connsiteX36" fmla="*/ 42347 w 693045"/>
              <a:gd name="connsiteY36" fmla="*/ 30956 h 343437"/>
              <a:gd name="connsiteX37" fmla="*/ 25678 w 693045"/>
              <a:gd name="connsiteY37" fmla="*/ 9525 h 343437"/>
              <a:gd name="connsiteX38" fmla="*/ 11391 w 693045"/>
              <a:gd name="connsiteY38" fmla="*/ 0 h 343437"/>
              <a:gd name="connsiteX39" fmla="*/ 4247 w 693045"/>
              <a:gd name="connsiteY39" fmla="*/ 61912 h 343437"/>
              <a:gd name="connsiteX40" fmla="*/ 1866 w 693045"/>
              <a:gd name="connsiteY40" fmla="*/ 85725 h 343437"/>
              <a:gd name="connsiteX41" fmla="*/ 6628 w 693045"/>
              <a:gd name="connsiteY41" fmla="*/ 183356 h 343437"/>
              <a:gd name="connsiteX42" fmla="*/ 11391 w 693045"/>
              <a:gd name="connsiteY42" fmla="*/ 235743 h 343437"/>
              <a:gd name="connsiteX0" fmla="*/ 11391 w 692223"/>
              <a:gd name="connsiteY0" fmla="*/ 235743 h 342964"/>
              <a:gd name="connsiteX1" fmla="*/ 9009 w 692223"/>
              <a:gd name="connsiteY1" fmla="*/ 335756 h 342964"/>
              <a:gd name="connsiteX2" fmla="*/ 87591 w 692223"/>
              <a:gd name="connsiteY2" fmla="*/ 342900 h 342964"/>
              <a:gd name="connsiteX3" fmla="*/ 387628 w 692223"/>
              <a:gd name="connsiteY3" fmla="*/ 340518 h 342964"/>
              <a:gd name="connsiteX4" fmla="*/ 463828 w 692223"/>
              <a:gd name="connsiteY4" fmla="*/ 333375 h 342964"/>
              <a:gd name="connsiteX5" fmla="*/ 537647 w 692223"/>
              <a:gd name="connsiteY5" fmla="*/ 335756 h 342964"/>
              <a:gd name="connsiteX6" fmla="*/ 575747 w 692223"/>
              <a:gd name="connsiteY6" fmla="*/ 338137 h 342964"/>
              <a:gd name="connsiteX7" fmla="*/ 680522 w 692223"/>
              <a:gd name="connsiteY7" fmla="*/ 340518 h 342964"/>
              <a:gd name="connsiteX8" fmla="*/ 687667 w 692223"/>
              <a:gd name="connsiteY8" fmla="*/ 271462 h 342964"/>
              <a:gd name="connsiteX9" fmla="*/ 587653 w 692223"/>
              <a:gd name="connsiteY9" fmla="*/ 254793 h 342964"/>
              <a:gd name="connsiteX10" fmla="*/ 563841 w 692223"/>
              <a:gd name="connsiteY10" fmla="*/ 252412 h 342964"/>
              <a:gd name="connsiteX11" fmla="*/ 511453 w 692223"/>
              <a:gd name="connsiteY11" fmla="*/ 242887 h 342964"/>
              <a:gd name="connsiteX12" fmla="*/ 473353 w 692223"/>
              <a:gd name="connsiteY12" fmla="*/ 240506 h 342964"/>
              <a:gd name="connsiteX13" fmla="*/ 435253 w 692223"/>
              <a:gd name="connsiteY13" fmla="*/ 233362 h 342964"/>
              <a:gd name="connsiteX14" fmla="*/ 418584 w 692223"/>
              <a:gd name="connsiteY14" fmla="*/ 228600 h 342964"/>
              <a:gd name="connsiteX15" fmla="*/ 394772 w 692223"/>
              <a:gd name="connsiteY15" fmla="*/ 223837 h 342964"/>
              <a:gd name="connsiteX16" fmla="*/ 375722 w 692223"/>
              <a:gd name="connsiteY16" fmla="*/ 219075 h 342964"/>
              <a:gd name="connsiteX17" fmla="*/ 368578 w 692223"/>
              <a:gd name="connsiteY17" fmla="*/ 216693 h 342964"/>
              <a:gd name="connsiteX18" fmla="*/ 332859 w 692223"/>
              <a:gd name="connsiteY18" fmla="*/ 207168 h 342964"/>
              <a:gd name="connsiteX19" fmla="*/ 294759 w 692223"/>
              <a:gd name="connsiteY19" fmla="*/ 197643 h 342964"/>
              <a:gd name="connsiteX20" fmla="*/ 287616 w 692223"/>
              <a:gd name="connsiteY20" fmla="*/ 195262 h 342964"/>
              <a:gd name="connsiteX21" fmla="*/ 275709 w 692223"/>
              <a:gd name="connsiteY21" fmla="*/ 192881 h 342964"/>
              <a:gd name="connsiteX22" fmla="*/ 242372 w 692223"/>
              <a:gd name="connsiteY22" fmla="*/ 176212 h 342964"/>
              <a:gd name="connsiteX23" fmla="*/ 228084 w 692223"/>
              <a:gd name="connsiteY23" fmla="*/ 161925 h 342964"/>
              <a:gd name="connsiteX24" fmla="*/ 213797 w 692223"/>
              <a:gd name="connsiteY24" fmla="*/ 150018 h 342964"/>
              <a:gd name="connsiteX25" fmla="*/ 199509 w 692223"/>
              <a:gd name="connsiteY25" fmla="*/ 145256 h 342964"/>
              <a:gd name="connsiteX26" fmla="*/ 156647 w 692223"/>
              <a:gd name="connsiteY26" fmla="*/ 126206 h 342964"/>
              <a:gd name="connsiteX27" fmla="*/ 139978 w 692223"/>
              <a:gd name="connsiteY27" fmla="*/ 121443 h 342964"/>
              <a:gd name="connsiteX28" fmla="*/ 125691 w 692223"/>
              <a:gd name="connsiteY28" fmla="*/ 114300 h 342964"/>
              <a:gd name="connsiteX29" fmla="*/ 113784 w 692223"/>
              <a:gd name="connsiteY29" fmla="*/ 100012 h 342964"/>
              <a:gd name="connsiteX30" fmla="*/ 106641 w 692223"/>
              <a:gd name="connsiteY30" fmla="*/ 92868 h 342964"/>
              <a:gd name="connsiteX31" fmla="*/ 99497 w 692223"/>
              <a:gd name="connsiteY31" fmla="*/ 78581 h 342964"/>
              <a:gd name="connsiteX32" fmla="*/ 85209 w 692223"/>
              <a:gd name="connsiteY32" fmla="*/ 69056 h 342964"/>
              <a:gd name="connsiteX33" fmla="*/ 82828 w 692223"/>
              <a:gd name="connsiteY33" fmla="*/ 61912 h 342964"/>
              <a:gd name="connsiteX34" fmla="*/ 56634 w 692223"/>
              <a:gd name="connsiteY34" fmla="*/ 42862 h 342964"/>
              <a:gd name="connsiteX35" fmla="*/ 49491 w 692223"/>
              <a:gd name="connsiteY35" fmla="*/ 35718 h 342964"/>
              <a:gd name="connsiteX36" fmla="*/ 42347 w 692223"/>
              <a:gd name="connsiteY36" fmla="*/ 30956 h 342964"/>
              <a:gd name="connsiteX37" fmla="*/ 25678 w 692223"/>
              <a:gd name="connsiteY37" fmla="*/ 9525 h 342964"/>
              <a:gd name="connsiteX38" fmla="*/ 11391 w 692223"/>
              <a:gd name="connsiteY38" fmla="*/ 0 h 342964"/>
              <a:gd name="connsiteX39" fmla="*/ 4247 w 692223"/>
              <a:gd name="connsiteY39" fmla="*/ 61912 h 342964"/>
              <a:gd name="connsiteX40" fmla="*/ 1866 w 692223"/>
              <a:gd name="connsiteY40" fmla="*/ 85725 h 342964"/>
              <a:gd name="connsiteX41" fmla="*/ 6628 w 692223"/>
              <a:gd name="connsiteY41" fmla="*/ 183356 h 342964"/>
              <a:gd name="connsiteX42" fmla="*/ 11391 w 692223"/>
              <a:gd name="connsiteY42" fmla="*/ 235743 h 342964"/>
              <a:gd name="connsiteX0" fmla="*/ 11391 w 692223"/>
              <a:gd name="connsiteY0" fmla="*/ 235743 h 342990"/>
              <a:gd name="connsiteX1" fmla="*/ 9009 w 692223"/>
              <a:gd name="connsiteY1" fmla="*/ 335756 h 342990"/>
              <a:gd name="connsiteX2" fmla="*/ 87591 w 692223"/>
              <a:gd name="connsiteY2" fmla="*/ 342900 h 342990"/>
              <a:gd name="connsiteX3" fmla="*/ 387628 w 692223"/>
              <a:gd name="connsiteY3" fmla="*/ 340518 h 342990"/>
              <a:gd name="connsiteX4" fmla="*/ 478116 w 692223"/>
              <a:gd name="connsiteY4" fmla="*/ 342900 h 342990"/>
              <a:gd name="connsiteX5" fmla="*/ 537647 w 692223"/>
              <a:gd name="connsiteY5" fmla="*/ 335756 h 342990"/>
              <a:gd name="connsiteX6" fmla="*/ 575747 w 692223"/>
              <a:gd name="connsiteY6" fmla="*/ 338137 h 342990"/>
              <a:gd name="connsiteX7" fmla="*/ 680522 w 692223"/>
              <a:gd name="connsiteY7" fmla="*/ 340518 h 342990"/>
              <a:gd name="connsiteX8" fmla="*/ 687667 w 692223"/>
              <a:gd name="connsiteY8" fmla="*/ 271462 h 342990"/>
              <a:gd name="connsiteX9" fmla="*/ 587653 w 692223"/>
              <a:gd name="connsiteY9" fmla="*/ 254793 h 342990"/>
              <a:gd name="connsiteX10" fmla="*/ 563841 w 692223"/>
              <a:gd name="connsiteY10" fmla="*/ 252412 h 342990"/>
              <a:gd name="connsiteX11" fmla="*/ 511453 w 692223"/>
              <a:gd name="connsiteY11" fmla="*/ 242887 h 342990"/>
              <a:gd name="connsiteX12" fmla="*/ 473353 w 692223"/>
              <a:gd name="connsiteY12" fmla="*/ 240506 h 342990"/>
              <a:gd name="connsiteX13" fmla="*/ 435253 w 692223"/>
              <a:gd name="connsiteY13" fmla="*/ 233362 h 342990"/>
              <a:gd name="connsiteX14" fmla="*/ 418584 w 692223"/>
              <a:gd name="connsiteY14" fmla="*/ 228600 h 342990"/>
              <a:gd name="connsiteX15" fmla="*/ 394772 w 692223"/>
              <a:gd name="connsiteY15" fmla="*/ 223837 h 342990"/>
              <a:gd name="connsiteX16" fmla="*/ 375722 w 692223"/>
              <a:gd name="connsiteY16" fmla="*/ 219075 h 342990"/>
              <a:gd name="connsiteX17" fmla="*/ 368578 w 692223"/>
              <a:gd name="connsiteY17" fmla="*/ 216693 h 342990"/>
              <a:gd name="connsiteX18" fmla="*/ 332859 w 692223"/>
              <a:gd name="connsiteY18" fmla="*/ 207168 h 342990"/>
              <a:gd name="connsiteX19" fmla="*/ 294759 w 692223"/>
              <a:gd name="connsiteY19" fmla="*/ 197643 h 342990"/>
              <a:gd name="connsiteX20" fmla="*/ 287616 w 692223"/>
              <a:gd name="connsiteY20" fmla="*/ 195262 h 342990"/>
              <a:gd name="connsiteX21" fmla="*/ 275709 w 692223"/>
              <a:gd name="connsiteY21" fmla="*/ 192881 h 342990"/>
              <a:gd name="connsiteX22" fmla="*/ 242372 w 692223"/>
              <a:gd name="connsiteY22" fmla="*/ 176212 h 342990"/>
              <a:gd name="connsiteX23" fmla="*/ 228084 w 692223"/>
              <a:gd name="connsiteY23" fmla="*/ 161925 h 342990"/>
              <a:gd name="connsiteX24" fmla="*/ 213797 w 692223"/>
              <a:gd name="connsiteY24" fmla="*/ 150018 h 342990"/>
              <a:gd name="connsiteX25" fmla="*/ 199509 w 692223"/>
              <a:gd name="connsiteY25" fmla="*/ 145256 h 342990"/>
              <a:gd name="connsiteX26" fmla="*/ 156647 w 692223"/>
              <a:gd name="connsiteY26" fmla="*/ 126206 h 342990"/>
              <a:gd name="connsiteX27" fmla="*/ 139978 w 692223"/>
              <a:gd name="connsiteY27" fmla="*/ 121443 h 342990"/>
              <a:gd name="connsiteX28" fmla="*/ 125691 w 692223"/>
              <a:gd name="connsiteY28" fmla="*/ 114300 h 342990"/>
              <a:gd name="connsiteX29" fmla="*/ 113784 w 692223"/>
              <a:gd name="connsiteY29" fmla="*/ 100012 h 342990"/>
              <a:gd name="connsiteX30" fmla="*/ 106641 w 692223"/>
              <a:gd name="connsiteY30" fmla="*/ 92868 h 342990"/>
              <a:gd name="connsiteX31" fmla="*/ 99497 w 692223"/>
              <a:gd name="connsiteY31" fmla="*/ 78581 h 342990"/>
              <a:gd name="connsiteX32" fmla="*/ 85209 w 692223"/>
              <a:gd name="connsiteY32" fmla="*/ 69056 h 342990"/>
              <a:gd name="connsiteX33" fmla="*/ 82828 w 692223"/>
              <a:gd name="connsiteY33" fmla="*/ 61912 h 342990"/>
              <a:gd name="connsiteX34" fmla="*/ 56634 w 692223"/>
              <a:gd name="connsiteY34" fmla="*/ 42862 h 342990"/>
              <a:gd name="connsiteX35" fmla="*/ 49491 w 692223"/>
              <a:gd name="connsiteY35" fmla="*/ 35718 h 342990"/>
              <a:gd name="connsiteX36" fmla="*/ 42347 w 692223"/>
              <a:gd name="connsiteY36" fmla="*/ 30956 h 342990"/>
              <a:gd name="connsiteX37" fmla="*/ 25678 w 692223"/>
              <a:gd name="connsiteY37" fmla="*/ 9525 h 342990"/>
              <a:gd name="connsiteX38" fmla="*/ 11391 w 692223"/>
              <a:gd name="connsiteY38" fmla="*/ 0 h 342990"/>
              <a:gd name="connsiteX39" fmla="*/ 4247 w 692223"/>
              <a:gd name="connsiteY39" fmla="*/ 61912 h 342990"/>
              <a:gd name="connsiteX40" fmla="*/ 1866 w 692223"/>
              <a:gd name="connsiteY40" fmla="*/ 85725 h 342990"/>
              <a:gd name="connsiteX41" fmla="*/ 6628 w 692223"/>
              <a:gd name="connsiteY41" fmla="*/ 183356 h 342990"/>
              <a:gd name="connsiteX42" fmla="*/ 11391 w 692223"/>
              <a:gd name="connsiteY42" fmla="*/ 235743 h 342990"/>
              <a:gd name="connsiteX0" fmla="*/ 11391 w 692223"/>
              <a:gd name="connsiteY0" fmla="*/ 235743 h 343030"/>
              <a:gd name="connsiteX1" fmla="*/ 9009 w 692223"/>
              <a:gd name="connsiteY1" fmla="*/ 335756 h 343030"/>
              <a:gd name="connsiteX2" fmla="*/ 87591 w 692223"/>
              <a:gd name="connsiteY2" fmla="*/ 342900 h 343030"/>
              <a:gd name="connsiteX3" fmla="*/ 387628 w 692223"/>
              <a:gd name="connsiteY3" fmla="*/ 340518 h 343030"/>
              <a:gd name="connsiteX4" fmla="*/ 478116 w 692223"/>
              <a:gd name="connsiteY4" fmla="*/ 342900 h 343030"/>
              <a:gd name="connsiteX5" fmla="*/ 542409 w 692223"/>
              <a:gd name="connsiteY5" fmla="*/ 342900 h 343030"/>
              <a:gd name="connsiteX6" fmla="*/ 575747 w 692223"/>
              <a:gd name="connsiteY6" fmla="*/ 338137 h 343030"/>
              <a:gd name="connsiteX7" fmla="*/ 680522 w 692223"/>
              <a:gd name="connsiteY7" fmla="*/ 340518 h 343030"/>
              <a:gd name="connsiteX8" fmla="*/ 687667 w 692223"/>
              <a:gd name="connsiteY8" fmla="*/ 271462 h 343030"/>
              <a:gd name="connsiteX9" fmla="*/ 587653 w 692223"/>
              <a:gd name="connsiteY9" fmla="*/ 254793 h 343030"/>
              <a:gd name="connsiteX10" fmla="*/ 563841 w 692223"/>
              <a:gd name="connsiteY10" fmla="*/ 252412 h 343030"/>
              <a:gd name="connsiteX11" fmla="*/ 511453 w 692223"/>
              <a:gd name="connsiteY11" fmla="*/ 242887 h 343030"/>
              <a:gd name="connsiteX12" fmla="*/ 473353 w 692223"/>
              <a:gd name="connsiteY12" fmla="*/ 240506 h 343030"/>
              <a:gd name="connsiteX13" fmla="*/ 435253 w 692223"/>
              <a:gd name="connsiteY13" fmla="*/ 233362 h 343030"/>
              <a:gd name="connsiteX14" fmla="*/ 418584 w 692223"/>
              <a:gd name="connsiteY14" fmla="*/ 228600 h 343030"/>
              <a:gd name="connsiteX15" fmla="*/ 394772 w 692223"/>
              <a:gd name="connsiteY15" fmla="*/ 223837 h 343030"/>
              <a:gd name="connsiteX16" fmla="*/ 375722 w 692223"/>
              <a:gd name="connsiteY16" fmla="*/ 219075 h 343030"/>
              <a:gd name="connsiteX17" fmla="*/ 368578 w 692223"/>
              <a:gd name="connsiteY17" fmla="*/ 216693 h 343030"/>
              <a:gd name="connsiteX18" fmla="*/ 332859 w 692223"/>
              <a:gd name="connsiteY18" fmla="*/ 207168 h 343030"/>
              <a:gd name="connsiteX19" fmla="*/ 294759 w 692223"/>
              <a:gd name="connsiteY19" fmla="*/ 197643 h 343030"/>
              <a:gd name="connsiteX20" fmla="*/ 287616 w 692223"/>
              <a:gd name="connsiteY20" fmla="*/ 195262 h 343030"/>
              <a:gd name="connsiteX21" fmla="*/ 275709 w 692223"/>
              <a:gd name="connsiteY21" fmla="*/ 192881 h 343030"/>
              <a:gd name="connsiteX22" fmla="*/ 242372 w 692223"/>
              <a:gd name="connsiteY22" fmla="*/ 176212 h 343030"/>
              <a:gd name="connsiteX23" fmla="*/ 228084 w 692223"/>
              <a:gd name="connsiteY23" fmla="*/ 161925 h 343030"/>
              <a:gd name="connsiteX24" fmla="*/ 213797 w 692223"/>
              <a:gd name="connsiteY24" fmla="*/ 150018 h 343030"/>
              <a:gd name="connsiteX25" fmla="*/ 199509 w 692223"/>
              <a:gd name="connsiteY25" fmla="*/ 145256 h 343030"/>
              <a:gd name="connsiteX26" fmla="*/ 156647 w 692223"/>
              <a:gd name="connsiteY26" fmla="*/ 126206 h 343030"/>
              <a:gd name="connsiteX27" fmla="*/ 139978 w 692223"/>
              <a:gd name="connsiteY27" fmla="*/ 121443 h 343030"/>
              <a:gd name="connsiteX28" fmla="*/ 125691 w 692223"/>
              <a:gd name="connsiteY28" fmla="*/ 114300 h 343030"/>
              <a:gd name="connsiteX29" fmla="*/ 113784 w 692223"/>
              <a:gd name="connsiteY29" fmla="*/ 100012 h 343030"/>
              <a:gd name="connsiteX30" fmla="*/ 106641 w 692223"/>
              <a:gd name="connsiteY30" fmla="*/ 92868 h 343030"/>
              <a:gd name="connsiteX31" fmla="*/ 99497 w 692223"/>
              <a:gd name="connsiteY31" fmla="*/ 78581 h 343030"/>
              <a:gd name="connsiteX32" fmla="*/ 85209 w 692223"/>
              <a:gd name="connsiteY32" fmla="*/ 69056 h 343030"/>
              <a:gd name="connsiteX33" fmla="*/ 82828 w 692223"/>
              <a:gd name="connsiteY33" fmla="*/ 61912 h 343030"/>
              <a:gd name="connsiteX34" fmla="*/ 56634 w 692223"/>
              <a:gd name="connsiteY34" fmla="*/ 42862 h 343030"/>
              <a:gd name="connsiteX35" fmla="*/ 49491 w 692223"/>
              <a:gd name="connsiteY35" fmla="*/ 35718 h 343030"/>
              <a:gd name="connsiteX36" fmla="*/ 42347 w 692223"/>
              <a:gd name="connsiteY36" fmla="*/ 30956 h 343030"/>
              <a:gd name="connsiteX37" fmla="*/ 25678 w 692223"/>
              <a:gd name="connsiteY37" fmla="*/ 9525 h 343030"/>
              <a:gd name="connsiteX38" fmla="*/ 11391 w 692223"/>
              <a:gd name="connsiteY38" fmla="*/ 0 h 343030"/>
              <a:gd name="connsiteX39" fmla="*/ 4247 w 692223"/>
              <a:gd name="connsiteY39" fmla="*/ 61912 h 343030"/>
              <a:gd name="connsiteX40" fmla="*/ 1866 w 692223"/>
              <a:gd name="connsiteY40" fmla="*/ 85725 h 343030"/>
              <a:gd name="connsiteX41" fmla="*/ 6628 w 692223"/>
              <a:gd name="connsiteY41" fmla="*/ 183356 h 343030"/>
              <a:gd name="connsiteX42" fmla="*/ 11391 w 692223"/>
              <a:gd name="connsiteY42" fmla="*/ 235743 h 343030"/>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25691 w 692223"/>
              <a:gd name="connsiteY27" fmla="*/ 114300 h 346399"/>
              <a:gd name="connsiteX28" fmla="*/ 113784 w 692223"/>
              <a:gd name="connsiteY28" fmla="*/ 100012 h 346399"/>
              <a:gd name="connsiteX29" fmla="*/ 106641 w 692223"/>
              <a:gd name="connsiteY29" fmla="*/ 92868 h 346399"/>
              <a:gd name="connsiteX30" fmla="*/ 99497 w 692223"/>
              <a:gd name="connsiteY30" fmla="*/ 78581 h 346399"/>
              <a:gd name="connsiteX31" fmla="*/ 85209 w 692223"/>
              <a:gd name="connsiteY31" fmla="*/ 69056 h 346399"/>
              <a:gd name="connsiteX32" fmla="*/ 82828 w 692223"/>
              <a:gd name="connsiteY32" fmla="*/ 61912 h 346399"/>
              <a:gd name="connsiteX33" fmla="*/ 56634 w 692223"/>
              <a:gd name="connsiteY33" fmla="*/ 42862 h 346399"/>
              <a:gd name="connsiteX34" fmla="*/ 49491 w 692223"/>
              <a:gd name="connsiteY34" fmla="*/ 35718 h 346399"/>
              <a:gd name="connsiteX35" fmla="*/ 42347 w 692223"/>
              <a:gd name="connsiteY35" fmla="*/ 30956 h 346399"/>
              <a:gd name="connsiteX36" fmla="*/ 25678 w 692223"/>
              <a:gd name="connsiteY36" fmla="*/ 9525 h 346399"/>
              <a:gd name="connsiteX37" fmla="*/ 11391 w 692223"/>
              <a:gd name="connsiteY37" fmla="*/ 0 h 346399"/>
              <a:gd name="connsiteX38" fmla="*/ 4247 w 692223"/>
              <a:gd name="connsiteY38" fmla="*/ 61912 h 346399"/>
              <a:gd name="connsiteX39" fmla="*/ 1866 w 692223"/>
              <a:gd name="connsiteY39" fmla="*/ 85725 h 346399"/>
              <a:gd name="connsiteX40" fmla="*/ 6628 w 692223"/>
              <a:gd name="connsiteY40" fmla="*/ 183356 h 346399"/>
              <a:gd name="connsiteX41" fmla="*/ 11391 w 692223"/>
              <a:gd name="connsiteY41"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106641 w 692223"/>
              <a:gd name="connsiteY28" fmla="*/ 92868 h 346399"/>
              <a:gd name="connsiteX29" fmla="*/ 99497 w 692223"/>
              <a:gd name="connsiteY29" fmla="*/ 78581 h 346399"/>
              <a:gd name="connsiteX30" fmla="*/ 85209 w 692223"/>
              <a:gd name="connsiteY30" fmla="*/ 69056 h 346399"/>
              <a:gd name="connsiteX31" fmla="*/ 82828 w 692223"/>
              <a:gd name="connsiteY31" fmla="*/ 61912 h 346399"/>
              <a:gd name="connsiteX32" fmla="*/ 56634 w 692223"/>
              <a:gd name="connsiteY32" fmla="*/ 42862 h 346399"/>
              <a:gd name="connsiteX33" fmla="*/ 49491 w 692223"/>
              <a:gd name="connsiteY33" fmla="*/ 35718 h 346399"/>
              <a:gd name="connsiteX34" fmla="*/ 42347 w 692223"/>
              <a:gd name="connsiteY34" fmla="*/ 30956 h 346399"/>
              <a:gd name="connsiteX35" fmla="*/ 25678 w 692223"/>
              <a:gd name="connsiteY35" fmla="*/ 9525 h 346399"/>
              <a:gd name="connsiteX36" fmla="*/ 11391 w 692223"/>
              <a:gd name="connsiteY36" fmla="*/ 0 h 346399"/>
              <a:gd name="connsiteX37" fmla="*/ 4247 w 692223"/>
              <a:gd name="connsiteY37" fmla="*/ 61912 h 346399"/>
              <a:gd name="connsiteX38" fmla="*/ 1866 w 692223"/>
              <a:gd name="connsiteY38" fmla="*/ 85725 h 346399"/>
              <a:gd name="connsiteX39" fmla="*/ 6628 w 692223"/>
              <a:gd name="connsiteY39" fmla="*/ 183356 h 346399"/>
              <a:gd name="connsiteX40" fmla="*/ 11391 w 692223"/>
              <a:gd name="connsiteY40"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82828 w 692223"/>
              <a:gd name="connsiteY30" fmla="*/ 61912 h 346399"/>
              <a:gd name="connsiteX31" fmla="*/ 56634 w 692223"/>
              <a:gd name="connsiteY31" fmla="*/ 42862 h 346399"/>
              <a:gd name="connsiteX32" fmla="*/ 49491 w 692223"/>
              <a:gd name="connsiteY32" fmla="*/ 35718 h 346399"/>
              <a:gd name="connsiteX33" fmla="*/ 42347 w 692223"/>
              <a:gd name="connsiteY33" fmla="*/ 30956 h 346399"/>
              <a:gd name="connsiteX34" fmla="*/ 25678 w 692223"/>
              <a:gd name="connsiteY34" fmla="*/ 9525 h 346399"/>
              <a:gd name="connsiteX35" fmla="*/ 11391 w 692223"/>
              <a:gd name="connsiteY35" fmla="*/ 0 h 346399"/>
              <a:gd name="connsiteX36" fmla="*/ 4247 w 692223"/>
              <a:gd name="connsiteY36" fmla="*/ 61912 h 346399"/>
              <a:gd name="connsiteX37" fmla="*/ 1866 w 692223"/>
              <a:gd name="connsiteY37" fmla="*/ 85725 h 346399"/>
              <a:gd name="connsiteX38" fmla="*/ 6628 w 692223"/>
              <a:gd name="connsiteY38" fmla="*/ 183356 h 346399"/>
              <a:gd name="connsiteX39" fmla="*/ 11391 w 692223"/>
              <a:gd name="connsiteY39"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56634 w 692223"/>
              <a:gd name="connsiteY30" fmla="*/ 42862 h 346399"/>
              <a:gd name="connsiteX31" fmla="*/ 49491 w 692223"/>
              <a:gd name="connsiteY31" fmla="*/ 35718 h 346399"/>
              <a:gd name="connsiteX32" fmla="*/ 42347 w 692223"/>
              <a:gd name="connsiteY32" fmla="*/ 30956 h 346399"/>
              <a:gd name="connsiteX33" fmla="*/ 25678 w 692223"/>
              <a:gd name="connsiteY33" fmla="*/ 9525 h 346399"/>
              <a:gd name="connsiteX34" fmla="*/ 11391 w 692223"/>
              <a:gd name="connsiteY34" fmla="*/ 0 h 346399"/>
              <a:gd name="connsiteX35" fmla="*/ 4247 w 692223"/>
              <a:gd name="connsiteY35" fmla="*/ 61912 h 346399"/>
              <a:gd name="connsiteX36" fmla="*/ 1866 w 692223"/>
              <a:gd name="connsiteY36" fmla="*/ 85725 h 346399"/>
              <a:gd name="connsiteX37" fmla="*/ 6628 w 692223"/>
              <a:gd name="connsiteY37" fmla="*/ 183356 h 346399"/>
              <a:gd name="connsiteX38" fmla="*/ 11391 w 692223"/>
              <a:gd name="connsiteY38"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49491 w 692223"/>
              <a:gd name="connsiteY30" fmla="*/ 35718 h 346399"/>
              <a:gd name="connsiteX31" fmla="*/ 42347 w 692223"/>
              <a:gd name="connsiteY31" fmla="*/ 30956 h 346399"/>
              <a:gd name="connsiteX32" fmla="*/ 25678 w 692223"/>
              <a:gd name="connsiteY32" fmla="*/ 9525 h 346399"/>
              <a:gd name="connsiteX33" fmla="*/ 11391 w 692223"/>
              <a:gd name="connsiteY33" fmla="*/ 0 h 346399"/>
              <a:gd name="connsiteX34" fmla="*/ 4247 w 692223"/>
              <a:gd name="connsiteY34" fmla="*/ 61912 h 346399"/>
              <a:gd name="connsiteX35" fmla="*/ 1866 w 692223"/>
              <a:gd name="connsiteY35" fmla="*/ 85725 h 346399"/>
              <a:gd name="connsiteX36" fmla="*/ 6628 w 692223"/>
              <a:gd name="connsiteY36" fmla="*/ 183356 h 346399"/>
              <a:gd name="connsiteX37" fmla="*/ 11391 w 692223"/>
              <a:gd name="connsiteY37"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42347 w 692223"/>
              <a:gd name="connsiteY30" fmla="*/ 30956 h 346399"/>
              <a:gd name="connsiteX31" fmla="*/ 25678 w 692223"/>
              <a:gd name="connsiteY31" fmla="*/ 9525 h 346399"/>
              <a:gd name="connsiteX32" fmla="*/ 11391 w 692223"/>
              <a:gd name="connsiteY32" fmla="*/ 0 h 346399"/>
              <a:gd name="connsiteX33" fmla="*/ 4247 w 692223"/>
              <a:gd name="connsiteY33" fmla="*/ 61912 h 346399"/>
              <a:gd name="connsiteX34" fmla="*/ 1866 w 692223"/>
              <a:gd name="connsiteY34" fmla="*/ 85725 h 346399"/>
              <a:gd name="connsiteX35" fmla="*/ 6628 w 692223"/>
              <a:gd name="connsiteY35" fmla="*/ 183356 h 346399"/>
              <a:gd name="connsiteX36" fmla="*/ 11391 w 692223"/>
              <a:gd name="connsiteY36"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25678 w 692223"/>
              <a:gd name="connsiteY30" fmla="*/ 9525 h 346399"/>
              <a:gd name="connsiteX31" fmla="*/ 11391 w 692223"/>
              <a:gd name="connsiteY31" fmla="*/ 0 h 346399"/>
              <a:gd name="connsiteX32" fmla="*/ 4247 w 692223"/>
              <a:gd name="connsiteY32" fmla="*/ 61912 h 346399"/>
              <a:gd name="connsiteX33" fmla="*/ 1866 w 692223"/>
              <a:gd name="connsiteY33" fmla="*/ 85725 h 346399"/>
              <a:gd name="connsiteX34" fmla="*/ 6628 w 692223"/>
              <a:gd name="connsiteY34" fmla="*/ 183356 h 346399"/>
              <a:gd name="connsiteX35" fmla="*/ 11391 w 692223"/>
              <a:gd name="connsiteY35" fmla="*/ 235743 h 346399"/>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87616 w 692223"/>
              <a:gd name="connsiteY19" fmla="*/ 195711 h 346848"/>
              <a:gd name="connsiteX20" fmla="*/ 275709 w 692223"/>
              <a:gd name="connsiteY20" fmla="*/ 193330 h 346848"/>
              <a:gd name="connsiteX21" fmla="*/ 242372 w 692223"/>
              <a:gd name="connsiteY21" fmla="*/ 176661 h 346848"/>
              <a:gd name="connsiteX22" fmla="*/ 228084 w 692223"/>
              <a:gd name="connsiteY22" fmla="*/ 162374 h 346848"/>
              <a:gd name="connsiteX23" fmla="*/ 213797 w 692223"/>
              <a:gd name="connsiteY23" fmla="*/ 150467 h 346848"/>
              <a:gd name="connsiteX24" fmla="*/ 199509 w 692223"/>
              <a:gd name="connsiteY24" fmla="*/ 145705 h 346848"/>
              <a:gd name="connsiteX25" fmla="*/ 156647 w 692223"/>
              <a:gd name="connsiteY25" fmla="*/ 126655 h 346848"/>
              <a:gd name="connsiteX26" fmla="*/ 139978 w 692223"/>
              <a:gd name="connsiteY26" fmla="*/ 121892 h 346848"/>
              <a:gd name="connsiteX27" fmla="*/ 113784 w 692223"/>
              <a:gd name="connsiteY27" fmla="*/ 100461 h 346848"/>
              <a:gd name="connsiteX28" fmla="*/ 85209 w 692223"/>
              <a:gd name="connsiteY28" fmla="*/ 69505 h 346848"/>
              <a:gd name="connsiteX29" fmla="*/ 49491 w 692223"/>
              <a:gd name="connsiteY29" fmla="*/ 36167 h 346848"/>
              <a:gd name="connsiteX30" fmla="*/ 11391 w 692223"/>
              <a:gd name="connsiteY30" fmla="*/ 449 h 346848"/>
              <a:gd name="connsiteX31" fmla="*/ 4247 w 692223"/>
              <a:gd name="connsiteY31" fmla="*/ 62361 h 346848"/>
              <a:gd name="connsiteX32" fmla="*/ 1866 w 692223"/>
              <a:gd name="connsiteY32" fmla="*/ 86174 h 346848"/>
              <a:gd name="connsiteX33" fmla="*/ 6628 w 692223"/>
              <a:gd name="connsiteY33" fmla="*/ 183805 h 346848"/>
              <a:gd name="connsiteX34" fmla="*/ 11391 w 692223"/>
              <a:gd name="connsiteY34"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28084 w 692223"/>
              <a:gd name="connsiteY21" fmla="*/ 162374 h 346848"/>
              <a:gd name="connsiteX22" fmla="*/ 213797 w 692223"/>
              <a:gd name="connsiteY22" fmla="*/ 150467 h 346848"/>
              <a:gd name="connsiteX23" fmla="*/ 199509 w 692223"/>
              <a:gd name="connsiteY23" fmla="*/ 145705 h 346848"/>
              <a:gd name="connsiteX24" fmla="*/ 156647 w 692223"/>
              <a:gd name="connsiteY24" fmla="*/ 126655 h 346848"/>
              <a:gd name="connsiteX25" fmla="*/ 139978 w 692223"/>
              <a:gd name="connsiteY25" fmla="*/ 121892 h 346848"/>
              <a:gd name="connsiteX26" fmla="*/ 113784 w 692223"/>
              <a:gd name="connsiteY26" fmla="*/ 100461 h 346848"/>
              <a:gd name="connsiteX27" fmla="*/ 85209 w 692223"/>
              <a:gd name="connsiteY27" fmla="*/ 69505 h 346848"/>
              <a:gd name="connsiteX28" fmla="*/ 49491 w 692223"/>
              <a:gd name="connsiteY28" fmla="*/ 36167 h 346848"/>
              <a:gd name="connsiteX29" fmla="*/ 11391 w 692223"/>
              <a:gd name="connsiteY29" fmla="*/ 449 h 346848"/>
              <a:gd name="connsiteX30" fmla="*/ 4247 w 692223"/>
              <a:gd name="connsiteY30" fmla="*/ 62361 h 346848"/>
              <a:gd name="connsiteX31" fmla="*/ 1866 w 692223"/>
              <a:gd name="connsiteY31" fmla="*/ 86174 h 346848"/>
              <a:gd name="connsiteX32" fmla="*/ 6628 w 692223"/>
              <a:gd name="connsiteY32" fmla="*/ 183805 h 346848"/>
              <a:gd name="connsiteX33" fmla="*/ 11391 w 692223"/>
              <a:gd name="connsiteY33"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13797 w 692223"/>
              <a:gd name="connsiteY21" fmla="*/ 150467 h 346848"/>
              <a:gd name="connsiteX22" fmla="*/ 199509 w 692223"/>
              <a:gd name="connsiteY22" fmla="*/ 145705 h 346848"/>
              <a:gd name="connsiteX23" fmla="*/ 156647 w 692223"/>
              <a:gd name="connsiteY23" fmla="*/ 126655 h 346848"/>
              <a:gd name="connsiteX24" fmla="*/ 139978 w 692223"/>
              <a:gd name="connsiteY24" fmla="*/ 121892 h 346848"/>
              <a:gd name="connsiteX25" fmla="*/ 113784 w 692223"/>
              <a:gd name="connsiteY25" fmla="*/ 100461 h 346848"/>
              <a:gd name="connsiteX26" fmla="*/ 85209 w 692223"/>
              <a:gd name="connsiteY26" fmla="*/ 69505 h 346848"/>
              <a:gd name="connsiteX27" fmla="*/ 49491 w 692223"/>
              <a:gd name="connsiteY27" fmla="*/ 36167 h 346848"/>
              <a:gd name="connsiteX28" fmla="*/ 11391 w 692223"/>
              <a:gd name="connsiteY28" fmla="*/ 449 h 346848"/>
              <a:gd name="connsiteX29" fmla="*/ 4247 w 692223"/>
              <a:gd name="connsiteY29" fmla="*/ 62361 h 346848"/>
              <a:gd name="connsiteX30" fmla="*/ 1866 w 692223"/>
              <a:gd name="connsiteY30" fmla="*/ 86174 h 346848"/>
              <a:gd name="connsiteX31" fmla="*/ 6628 w 692223"/>
              <a:gd name="connsiteY31" fmla="*/ 183805 h 346848"/>
              <a:gd name="connsiteX32" fmla="*/ 11391 w 692223"/>
              <a:gd name="connsiteY32"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75709 w 692223"/>
              <a:gd name="connsiteY18" fmla="*/ 193330 h 346848"/>
              <a:gd name="connsiteX19" fmla="*/ 242372 w 692223"/>
              <a:gd name="connsiteY19" fmla="*/ 176661 h 346848"/>
              <a:gd name="connsiteX20" fmla="*/ 213797 w 692223"/>
              <a:gd name="connsiteY20" fmla="*/ 150467 h 346848"/>
              <a:gd name="connsiteX21" fmla="*/ 199509 w 692223"/>
              <a:gd name="connsiteY21" fmla="*/ 145705 h 346848"/>
              <a:gd name="connsiteX22" fmla="*/ 156647 w 692223"/>
              <a:gd name="connsiteY22" fmla="*/ 126655 h 346848"/>
              <a:gd name="connsiteX23" fmla="*/ 139978 w 692223"/>
              <a:gd name="connsiteY23" fmla="*/ 121892 h 346848"/>
              <a:gd name="connsiteX24" fmla="*/ 113784 w 692223"/>
              <a:gd name="connsiteY24" fmla="*/ 100461 h 346848"/>
              <a:gd name="connsiteX25" fmla="*/ 85209 w 692223"/>
              <a:gd name="connsiteY25" fmla="*/ 69505 h 346848"/>
              <a:gd name="connsiteX26" fmla="*/ 49491 w 692223"/>
              <a:gd name="connsiteY26" fmla="*/ 36167 h 346848"/>
              <a:gd name="connsiteX27" fmla="*/ 11391 w 692223"/>
              <a:gd name="connsiteY27" fmla="*/ 449 h 346848"/>
              <a:gd name="connsiteX28" fmla="*/ 4247 w 692223"/>
              <a:gd name="connsiteY28" fmla="*/ 62361 h 346848"/>
              <a:gd name="connsiteX29" fmla="*/ 1866 w 692223"/>
              <a:gd name="connsiteY29" fmla="*/ 86174 h 346848"/>
              <a:gd name="connsiteX30" fmla="*/ 6628 w 692223"/>
              <a:gd name="connsiteY30" fmla="*/ 183805 h 346848"/>
              <a:gd name="connsiteX31" fmla="*/ 11391 w 692223"/>
              <a:gd name="connsiteY31"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75722 w 692223"/>
              <a:gd name="connsiteY14" fmla="*/ 219524 h 346848"/>
              <a:gd name="connsiteX15" fmla="*/ 368578 w 692223"/>
              <a:gd name="connsiteY15" fmla="*/ 217142 h 346848"/>
              <a:gd name="connsiteX16" fmla="*/ 332859 w 692223"/>
              <a:gd name="connsiteY16" fmla="*/ 207617 h 346848"/>
              <a:gd name="connsiteX17" fmla="*/ 275709 w 692223"/>
              <a:gd name="connsiteY17" fmla="*/ 193330 h 346848"/>
              <a:gd name="connsiteX18" fmla="*/ 242372 w 692223"/>
              <a:gd name="connsiteY18" fmla="*/ 176661 h 346848"/>
              <a:gd name="connsiteX19" fmla="*/ 213797 w 692223"/>
              <a:gd name="connsiteY19" fmla="*/ 150467 h 346848"/>
              <a:gd name="connsiteX20" fmla="*/ 199509 w 692223"/>
              <a:gd name="connsiteY20" fmla="*/ 145705 h 346848"/>
              <a:gd name="connsiteX21" fmla="*/ 156647 w 692223"/>
              <a:gd name="connsiteY21" fmla="*/ 126655 h 346848"/>
              <a:gd name="connsiteX22" fmla="*/ 139978 w 692223"/>
              <a:gd name="connsiteY22" fmla="*/ 121892 h 346848"/>
              <a:gd name="connsiteX23" fmla="*/ 113784 w 692223"/>
              <a:gd name="connsiteY23" fmla="*/ 100461 h 346848"/>
              <a:gd name="connsiteX24" fmla="*/ 85209 w 692223"/>
              <a:gd name="connsiteY24" fmla="*/ 69505 h 346848"/>
              <a:gd name="connsiteX25" fmla="*/ 49491 w 692223"/>
              <a:gd name="connsiteY25" fmla="*/ 36167 h 346848"/>
              <a:gd name="connsiteX26" fmla="*/ 11391 w 692223"/>
              <a:gd name="connsiteY26" fmla="*/ 449 h 346848"/>
              <a:gd name="connsiteX27" fmla="*/ 4247 w 692223"/>
              <a:gd name="connsiteY27" fmla="*/ 62361 h 346848"/>
              <a:gd name="connsiteX28" fmla="*/ 1866 w 692223"/>
              <a:gd name="connsiteY28" fmla="*/ 86174 h 346848"/>
              <a:gd name="connsiteX29" fmla="*/ 6628 w 692223"/>
              <a:gd name="connsiteY29" fmla="*/ 183805 h 346848"/>
              <a:gd name="connsiteX30" fmla="*/ 11391 w 692223"/>
              <a:gd name="connsiteY30"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68578 w 692223"/>
              <a:gd name="connsiteY14" fmla="*/ 217142 h 346848"/>
              <a:gd name="connsiteX15" fmla="*/ 332859 w 692223"/>
              <a:gd name="connsiteY15" fmla="*/ 207617 h 346848"/>
              <a:gd name="connsiteX16" fmla="*/ 275709 w 692223"/>
              <a:gd name="connsiteY16" fmla="*/ 193330 h 346848"/>
              <a:gd name="connsiteX17" fmla="*/ 242372 w 692223"/>
              <a:gd name="connsiteY17" fmla="*/ 176661 h 346848"/>
              <a:gd name="connsiteX18" fmla="*/ 213797 w 692223"/>
              <a:gd name="connsiteY18" fmla="*/ 150467 h 346848"/>
              <a:gd name="connsiteX19" fmla="*/ 199509 w 692223"/>
              <a:gd name="connsiteY19" fmla="*/ 145705 h 346848"/>
              <a:gd name="connsiteX20" fmla="*/ 156647 w 692223"/>
              <a:gd name="connsiteY20" fmla="*/ 126655 h 346848"/>
              <a:gd name="connsiteX21" fmla="*/ 139978 w 692223"/>
              <a:gd name="connsiteY21" fmla="*/ 121892 h 346848"/>
              <a:gd name="connsiteX22" fmla="*/ 113784 w 692223"/>
              <a:gd name="connsiteY22" fmla="*/ 100461 h 346848"/>
              <a:gd name="connsiteX23" fmla="*/ 85209 w 692223"/>
              <a:gd name="connsiteY23" fmla="*/ 69505 h 346848"/>
              <a:gd name="connsiteX24" fmla="*/ 49491 w 692223"/>
              <a:gd name="connsiteY24" fmla="*/ 36167 h 346848"/>
              <a:gd name="connsiteX25" fmla="*/ 11391 w 692223"/>
              <a:gd name="connsiteY25" fmla="*/ 449 h 346848"/>
              <a:gd name="connsiteX26" fmla="*/ 4247 w 692223"/>
              <a:gd name="connsiteY26" fmla="*/ 62361 h 346848"/>
              <a:gd name="connsiteX27" fmla="*/ 1866 w 692223"/>
              <a:gd name="connsiteY27" fmla="*/ 86174 h 346848"/>
              <a:gd name="connsiteX28" fmla="*/ 6628 w 692223"/>
              <a:gd name="connsiteY28" fmla="*/ 183805 h 346848"/>
              <a:gd name="connsiteX29" fmla="*/ 11391 w 692223"/>
              <a:gd name="connsiteY29"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32859 w 692223"/>
              <a:gd name="connsiteY14" fmla="*/ 207617 h 346848"/>
              <a:gd name="connsiteX15" fmla="*/ 275709 w 692223"/>
              <a:gd name="connsiteY15" fmla="*/ 193330 h 346848"/>
              <a:gd name="connsiteX16" fmla="*/ 242372 w 692223"/>
              <a:gd name="connsiteY16" fmla="*/ 176661 h 346848"/>
              <a:gd name="connsiteX17" fmla="*/ 213797 w 692223"/>
              <a:gd name="connsiteY17" fmla="*/ 150467 h 346848"/>
              <a:gd name="connsiteX18" fmla="*/ 199509 w 692223"/>
              <a:gd name="connsiteY18" fmla="*/ 145705 h 346848"/>
              <a:gd name="connsiteX19" fmla="*/ 156647 w 692223"/>
              <a:gd name="connsiteY19" fmla="*/ 126655 h 346848"/>
              <a:gd name="connsiteX20" fmla="*/ 139978 w 692223"/>
              <a:gd name="connsiteY20" fmla="*/ 121892 h 346848"/>
              <a:gd name="connsiteX21" fmla="*/ 113784 w 692223"/>
              <a:gd name="connsiteY21" fmla="*/ 100461 h 346848"/>
              <a:gd name="connsiteX22" fmla="*/ 85209 w 692223"/>
              <a:gd name="connsiteY22" fmla="*/ 69505 h 346848"/>
              <a:gd name="connsiteX23" fmla="*/ 49491 w 692223"/>
              <a:gd name="connsiteY23" fmla="*/ 36167 h 346848"/>
              <a:gd name="connsiteX24" fmla="*/ 11391 w 692223"/>
              <a:gd name="connsiteY24" fmla="*/ 449 h 346848"/>
              <a:gd name="connsiteX25" fmla="*/ 4247 w 692223"/>
              <a:gd name="connsiteY25" fmla="*/ 62361 h 346848"/>
              <a:gd name="connsiteX26" fmla="*/ 1866 w 692223"/>
              <a:gd name="connsiteY26" fmla="*/ 86174 h 346848"/>
              <a:gd name="connsiteX27" fmla="*/ 6628 w 692223"/>
              <a:gd name="connsiteY27" fmla="*/ 183805 h 346848"/>
              <a:gd name="connsiteX28" fmla="*/ 11391 w 692223"/>
              <a:gd name="connsiteY28"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213797 w 692223"/>
              <a:gd name="connsiteY16" fmla="*/ 150467 h 346848"/>
              <a:gd name="connsiteX17" fmla="*/ 199509 w 692223"/>
              <a:gd name="connsiteY17" fmla="*/ 145705 h 346848"/>
              <a:gd name="connsiteX18" fmla="*/ 156647 w 692223"/>
              <a:gd name="connsiteY18" fmla="*/ 126655 h 346848"/>
              <a:gd name="connsiteX19" fmla="*/ 139978 w 692223"/>
              <a:gd name="connsiteY19" fmla="*/ 121892 h 346848"/>
              <a:gd name="connsiteX20" fmla="*/ 113784 w 692223"/>
              <a:gd name="connsiteY20" fmla="*/ 100461 h 346848"/>
              <a:gd name="connsiteX21" fmla="*/ 85209 w 692223"/>
              <a:gd name="connsiteY21" fmla="*/ 69505 h 346848"/>
              <a:gd name="connsiteX22" fmla="*/ 49491 w 692223"/>
              <a:gd name="connsiteY22" fmla="*/ 36167 h 346848"/>
              <a:gd name="connsiteX23" fmla="*/ 11391 w 692223"/>
              <a:gd name="connsiteY23" fmla="*/ 449 h 346848"/>
              <a:gd name="connsiteX24" fmla="*/ 4247 w 692223"/>
              <a:gd name="connsiteY24" fmla="*/ 62361 h 346848"/>
              <a:gd name="connsiteX25" fmla="*/ 1866 w 692223"/>
              <a:gd name="connsiteY25" fmla="*/ 86174 h 346848"/>
              <a:gd name="connsiteX26" fmla="*/ 6628 w 692223"/>
              <a:gd name="connsiteY26" fmla="*/ 183805 h 346848"/>
              <a:gd name="connsiteX27" fmla="*/ 11391 w 692223"/>
              <a:gd name="connsiteY27"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56647 w 692223"/>
              <a:gd name="connsiteY17" fmla="*/ 126655 h 346848"/>
              <a:gd name="connsiteX18" fmla="*/ 139978 w 692223"/>
              <a:gd name="connsiteY18" fmla="*/ 121892 h 346848"/>
              <a:gd name="connsiteX19" fmla="*/ 113784 w 692223"/>
              <a:gd name="connsiteY19" fmla="*/ 100461 h 346848"/>
              <a:gd name="connsiteX20" fmla="*/ 85209 w 692223"/>
              <a:gd name="connsiteY20" fmla="*/ 69505 h 346848"/>
              <a:gd name="connsiteX21" fmla="*/ 49491 w 692223"/>
              <a:gd name="connsiteY21" fmla="*/ 36167 h 346848"/>
              <a:gd name="connsiteX22" fmla="*/ 11391 w 692223"/>
              <a:gd name="connsiteY22" fmla="*/ 449 h 346848"/>
              <a:gd name="connsiteX23" fmla="*/ 4247 w 692223"/>
              <a:gd name="connsiteY23" fmla="*/ 62361 h 346848"/>
              <a:gd name="connsiteX24" fmla="*/ 1866 w 692223"/>
              <a:gd name="connsiteY24" fmla="*/ 86174 h 346848"/>
              <a:gd name="connsiteX25" fmla="*/ 6628 w 692223"/>
              <a:gd name="connsiteY25" fmla="*/ 183805 h 346848"/>
              <a:gd name="connsiteX26" fmla="*/ 11391 w 692223"/>
              <a:gd name="connsiteY26"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113784 w 692223"/>
              <a:gd name="connsiteY18" fmla="*/ 100461 h 346848"/>
              <a:gd name="connsiteX19" fmla="*/ 85209 w 692223"/>
              <a:gd name="connsiteY19" fmla="*/ 69505 h 346848"/>
              <a:gd name="connsiteX20" fmla="*/ 49491 w 692223"/>
              <a:gd name="connsiteY20" fmla="*/ 36167 h 346848"/>
              <a:gd name="connsiteX21" fmla="*/ 11391 w 692223"/>
              <a:gd name="connsiteY21" fmla="*/ 449 h 346848"/>
              <a:gd name="connsiteX22" fmla="*/ 4247 w 692223"/>
              <a:gd name="connsiteY22" fmla="*/ 62361 h 346848"/>
              <a:gd name="connsiteX23" fmla="*/ 1866 w 692223"/>
              <a:gd name="connsiteY23" fmla="*/ 86174 h 346848"/>
              <a:gd name="connsiteX24" fmla="*/ 6628 w 692223"/>
              <a:gd name="connsiteY24" fmla="*/ 183805 h 346848"/>
              <a:gd name="connsiteX25" fmla="*/ 11391 w 692223"/>
              <a:gd name="connsiteY25"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85209 w 692223"/>
              <a:gd name="connsiteY18" fmla="*/ 69505 h 346848"/>
              <a:gd name="connsiteX19" fmla="*/ 49491 w 692223"/>
              <a:gd name="connsiteY19" fmla="*/ 36167 h 346848"/>
              <a:gd name="connsiteX20" fmla="*/ 11391 w 692223"/>
              <a:gd name="connsiteY20" fmla="*/ 449 h 346848"/>
              <a:gd name="connsiteX21" fmla="*/ 4247 w 692223"/>
              <a:gd name="connsiteY21" fmla="*/ 62361 h 346848"/>
              <a:gd name="connsiteX22" fmla="*/ 1866 w 692223"/>
              <a:gd name="connsiteY22" fmla="*/ 86174 h 346848"/>
              <a:gd name="connsiteX23" fmla="*/ 6628 w 692223"/>
              <a:gd name="connsiteY23" fmla="*/ 183805 h 346848"/>
              <a:gd name="connsiteX24" fmla="*/ 11391 w 692223"/>
              <a:gd name="connsiteY24" fmla="*/ 236192 h 346848"/>
              <a:gd name="connsiteX0" fmla="*/ 4762 w 690357"/>
              <a:gd name="connsiteY0" fmla="*/ 183805 h 350485"/>
              <a:gd name="connsiteX1" fmla="*/ 7143 w 690357"/>
              <a:gd name="connsiteY1" fmla="*/ 336205 h 350485"/>
              <a:gd name="connsiteX2" fmla="*/ 85725 w 690357"/>
              <a:gd name="connsiteY2" fmla="*/ 343349 h 350485"/>
              <a:gd name="connsiteX3" fmla="*/ 385762 w 690357"/>
              <a:gd name="connsiteY3" fmla="*/ 340967 h 350485"/>
              <a:gd name="connsiteX4" fmla="*/ 476250 w 690357"/>
              <a:gd name="connsiteY4" fmla="*/ 343349 h 350485"/>
              <a:gd name="connsiteX5" fmla="*/ 540543 w 690357"/>
              <a:gd name="connsiteY5" fmla="*/ 343349 h 350485"/>
              <a:gd name="connsiteX6" fmla="*/ 678656 w 690357"/>
              <a:gd name="connsiteY6" fmla="*/ 340967 h 350485"/>
              <a:gd name="connsiteX7" fmla="*/ 685801 w 690357"/>
              <a:gd name="connsiteY7" fmla="*/ 271911 h 350485"/>
              <a:gd name="connsiteX8" fmla="*/ 585787 w 690357"/>
              <a:gd name="connsiteY8" fmla="*/ 255242 h 350485"/>
              <a:gd name="connsiteX9" fmla="*/ 561975 w 690357"/>
              <a:gd name="connsiteY9" fmla="*/ 252861 h 350485"/>
              <a:gd name="connsiteX10" fmla="*/ 471487 w 690357"/>
              <a:gd name="connsiteY10" fmla="*/ 240955 h 350485"/>
              <a:gd name="connsiteX11" fmla="*/ 433387 w 690357"/>
              <a:gd name="connsiteY11" fmla="*/ 233811 h 350485"/>
              <a:gd name="connsiteX12" fmla="*/ 373856 w 690357"/>
              <a:gd name="connsiteY12" fmla="*/ 219524 h 350485"/>
              <a:gd name="connsiteX13" fmla="*/ 330993 w 690357"/>
              <a:gd name="connsiteY13" fmla="*/ 207617 h 350485"/>
              <a:gd name="connsiteX14" fmla="*/ 273843 w 690357"/>
              <a:gd name="connsiteY14" fmla="*/ 193330 h 350485"/>
              <a:gd name="connsiteX15" fmla="*/ 240506 w 690357"/>
              <a:gd name="connsiteY15" fmla="*/ 176661 h 350485"/>
              <a:gd name="connsiteX16" fmla="*/ 197643 w 690357"/>
              <a:gd name="connsiteY16" fmla="*/ 145705 h 350485"/>
              <a:gd name="connsiteX17" fmla="*/ 138112 w 690357"/>
              <a:gd name="connsiteY17" fmla="*/ 121892 h 350485"/>
              <a:gd name="connsiteX18" fmla="*/ 83343 w 690357"/>
              <a:gd name="connsiteY18" fmla="*/ 69505 h 350485"/>
              <a:gd name="connsiteX19" fmla="*/ 47625 w 690357"/>
              <a:gd name="connsiteY19" fmla="*/ 36167 h 350485"/>
              <a:gd name="connsiteX20" fmla="*/ 9525 w 690357"/>
              <a:gd name="connsiteY20" fmla="*/ 449 h 350485"/>
              <a:gd name="connsiteX21" fmla="*/ 2381 w 690357"/>
              <a:gd name="connsiteY21" fmla="*/ 62361 h 350485"/>
              <a:gd name="connsiteX22" fmla="*/ 0 w 690357"/>
              <a:gd name="connsiteY22" fmla="*/ 86174 h 350485"/>
              <a:gd name="connsiteX23" fmla="*/ 4762 w 690357"/>
              <a:gd name="connsiteY23" fmla="*/ 183805 h 350485"/>
              <a:gd name="connsiteX0" fmla="*/ 11236 w 696831"/>
              <a:gd name="connsiteY0" fmla="*/ 183805 h 346848"/>
              <a:gd name="connsiteX1" fmla="*/ 13617 w 696831"/>
              <a:gd name="connsiteY1" fmla="*/ 336205 h 346848"/>
              <a:gd name="connsiteX2" fmla="*/ 92199 w 696831"/>
              <a:gd name="connsiteY2" fmla="*/ 343349 h 346848"/>
              <a:gd name="connsiteX3" fmla="*/ 392236 w 696831"/>
              <a:gd name="connsiteY3" fmla="*/ 340967 h 346848"/>
              <a:gd name="connsiteX4" fmla="*/ 482724 w 696831"/>
              <a:gd name="connsiteY4" fmla="*/ 343349 h 346848"/>
              <a:gd name="connsiteX5" fmla="*/ 547017 w 696831"/>
              <a:gd name="connsiteY5" fmla="*/ 343349 h 346848"/>
              <a:gd name="connsiteX6" fmla="*/ 685130 w 696831"/>
              <a:gd name="connsiteY6" fmla="*/ 340967 h 346848"/>
              <a:gd name="connsiteX7" fmla="*/ 692275 w 696831"/>
              <a:gd name="connsiteY7" fmla="*/ 271911 h 346848"/>
              <a:gd name="connsiteX8" fmla="*/ 592261 w 696831"/>
              <a:gd name="connsiteY8" fmla="*/ 255242 h 346848"/>
              <a:gd name="connsiteX9" fmla="*/ 568449 w 696831"/>
              <a:gd name="connsiteY9" fmla="*/ 252861 h 346848"/>
              <a:gd name="connsiteX10" fmla="*/ 477961 w 696831"/>
              <a:gd name="connsiteY10" fmla="*/ 240955 h 346848"/>
              <a:gd name="connsiteX11" fmla="*/ 439861 w 696831"/>
              <a:gd name="connsiteY11" fmla="*/ 233811 h 346848"/>
              <a:gd name="connsiteX12" fmla="*/ 380330 w 696831"/>
              <a:gd name="connsiteY12" fmla="*/ 219524 h 346848"/>
              <a:gd name="connsiteX13" fmla="*/ 337467 w 696831"/>
              <a:gd name="connsiteY13" fmla="*/ 207617 h 346848"/>
              <a:gd name="connsiteX14" fmla="*/ 280317 w 696831"/>
              <a:gd name="connsiteY14" fmla="*/ 193330 h 346848"/>
              <a:gd name="connsiteX15" fmla="*/ 246980 w 696831"/>
              <a:gd name="connsiteY15" fmla="*/ 176661 h 346848"/>
              <a:gd name="connsiteX16" fmla="*/ 204117 w 696831"/>
              <a:gd name="connsiteY16" fmla="*/ 145705 h 346848"/>
              <a:gd name="connsiteX17" fmla="*/ 144586 w 696831"/>
              <a:gd name="connsiteY17" fmla="*/ 121892 h 346848"/>
              <a:gd name="connsiteX18" fmla="*/ 89817 w 696831"/>
              <a:gd name="connsiteY18" fmla="*/ 69505 h 346848"/>
              <a:gd name="connsiteX19" fmla="*/ 54099 w 696831"/>
              <a:gd name="connsiteY19" fmla="*/ 36167 h 346848"/>
              <a:gd name="connsiteX20" fmla="*/ 15999 w 696831"/>
              <a:gd name="connsiteY20" fmla="*/ 449 h 346848"/>
              <a:gd name="connsiteX21" fmla="*/ 8855 w 696831"/>
              <a:gd name="connsiteY21" fmla="*/ 62361 h 346848"/>
              <a:gd name="connsiteX22" fmla="*/ 6474 w 696831"/>
              <a:gd name="connsiteY22" fmla="*/ 86174 h 346848"/>
              <a:gd name="connsiteX23" fmla="*/ 11236 w 696831"/>
              <a:gd name="connsiteY23" fmla="*/ 183805 h 346848"/>
              <a:gd name="connsiteX0" fmla="*/ 9542 w 695137"/>
              <a:gd name="connsiteY0" fmla="*/ 183805 h 346848"/>
              <a:gd name="connsiteX1" fmla="*/ 14305 w 695137"/>
              <a:gd name="connsiteY1" fmla="*/ 343348 h 346848"/>
              <a:gd name="connsiteX2" fmla="*/ 90505 w 695137"/>
              <a:gd name="connsiteY2" fmla="*/ 343349 h 346848"/>
              <a:gd name="connsiteX3" fmla="*/ 390542 w 695137"/>
              <a:gd name="connsiteY3" fmla="*/ 340967 h 346848"/>
              <a:gd name="connsiteX4" fmla="*/ 481030 w 695137"/>
              <a:gd name="connsiteY4" fmla="*/ 343349 h 346848"/>
              <a:gd name="connsiteX5" fmla="*/ 545323 w 695137"/>
              <a:gd name="connsiteY5" fmla="*/ 343349 h 346848"/>
              <a:gd name="connsiteX6" fmla="*/ 683436 w 695137"/>
              <a:gd name="connsiteY6" fmla="*/ 340967 h 346848"/>
              <a:gd name="connsiteX7" fmla="*/ 690581 w 695137"/>
              <a:gd name="connsiteY7" fmla="*/ 271911 h 346848"/>
              <a:gd name="connsiteX8" fmla="*/ 590567 w 695137"/>
              <a:gd name="connsiteY8" fmla="*/ 255242 h 346848"/>
              <a:gd name="connsiteX9" fmla="*/ 566755 w 695137"/>
              <a:gd name="connsiteY9" fmla="*/ 252861 h 346848"/>
              <a:gd name="connsiteX10" fmla="*/ 476267 w 695137"/>
              <a:gd name="connsiteY10" fmla="*/ 240955 h 346848"/>
              <a:gd name="connsiteX11" fmla="*/ 438167 w 695137"/>
              <a:gd name="connsiteY11" fmla="*/ 233811 h 346848"/>
              <a:gd name="connsiteX12" fmla="*/ 378636 w 695137"/>
              <a:gd name="connsiteY12" fmla="*/ 219524 h 346848"/>
              <a:gd name="connsiteX13" fmla="*/ 335773 w 695137"/>
              <a:gd name="connsiteY13" fmla="*/ 207617 h 346848"/>
              <a:gd name="connsiteX14" fmla="*/ 278623 w 695137"/>
              <a:gd name="connsiteY14" fmla="*/ 193330 h 346848"/>
              <a:gd name="connsiteX15" fmla="*/ 245286 w 695137"/>
              <a:gd name="connsiteY15" fmla="*/ 176661 h 346848"/>
              <a:gd name="connsiteX16" fmla="*/ 202423 w 695137"/>
              <a:gd name="connsiteY16" fmla="*/ 145705 h 346848"/>
              <a:gd name="connsiteX17" fmla="*/ 142892 w 695137"/>
              <a:gd name="connsiteY17" fmla="*/ 121892 h 346848"/>
              <a:gd name="connsiteX18" fmla="*/ 88123 w 695137"/>
              <a:gd name="connsiteY18" fmla="*/ 69505 h 346848"/>
              <a:gd name="connsiteX19" fmla="*/ 52405 w 695137"/>
              <a:gd name="connsiteY19" fmla="*/ 36167 h 346848"/>
              <a:gd name="connsiteX20" fmla="*/ 14305 w 695137"/>
              <a:gd name="connsiteY20" fmla="*/ 449 h 346848"/>
              <a:gd name="connsiteX21" fmla="*/ 7161 w 695137"/>
              <a:gd name="connsiteY21" fmla="*/ 62361 h 346848"/>
              <a:gd name="connsiteX22" fmla="*/ 4780 w 695137"/>
              <a:gd name="connsiteY22" fmla="*/ 86174 h 346848"/>
              <a:gd name="connsiteX23" fmla="*/ 9542 w 695137"/>
              <a:gd name="connsiteY23" fmla="*/ 183805 h 346848"/>
              <a:gd name="connsiteX0" fmla="*/ 10164 w 695759"/>
              <a:gd name="connsiteY0" fmla="*/ 183805 h 346848"/>
              <a:gd name="connsiteX1" fmla="*/ 14927 w 695759"/>
              <a:gd name="connsiteY1" fmla="*/ 343348 h 346848"/>
              <a:gd name="connsiteX2" fmla="*/ 91127 w 695759"/>
              <a:gd name="connsiteY2" fmla="*/ 343349 h 346848"/>
              <a:gd name="connsiteX3" fmla="*/ 391164 w 695759"/>
              <a:gd name="connsiteY3" fmla="*/ 340967 h 346848"/>
              <a:gd name="connsiteX4" fmla="*/ 481652 w 695759"/>
              <a:gd name="connsiteY4" fmla="*/ 343349 h 346848"/>
              <a:gd name="connsiteX5" fmla="*/ 545945 w 695759"/>
              <a:gd name="connsiteY5" fmla="*/ 343349 h 346848"/>
              <a:gd name="connsiteX6" fmla="*/ 684058 w 695759"/>
              <a:gd name="connsiteY6" fmla="*/ 340967 h 346848"/>
              <a:gd name="connsiteX7" fmla="*/ 691203 w 695759"/>
              <a:gd name="connsiteY7" fmla="*/ 271911 h 346848"/>
              <a:gd name="connsiteX8" fmla="*/ 591189 w 695759"/>
              <a:gd name="connsiteY8" fmla="*/ 255242 h 346848"/>
              <a:gd name="connsiteX9" fmla="*/ 567377 w 695759"/>
              <a:gd name="connsiteY9" fmla="*/ 252861 h 346848"/>
              <a:gd name="connsiteX10" fmla="*/ 476889 w 695759"/>
              <a:gd name="connsiteY10" fmla="*/ 240955 h 346848"/>
              <a:gd name="connsiteX11" fmla="*/ 438789 w 695759"/>
              <a:gd name="connsiteY11" fmla="*/ 233811 h 346848"/>
              <a:gd name="connsiteX12" fmla="*/ 379258 w 695759"/>
              <a:gd name="connsiteY12" fmla="*/ 219524 h 346848"/>
              <a:gd name="connsiteX13" fmla="*/ 336395 w 695759"/>
              <a:gd name="connsiteY13" fmla="*/ 207617 h 346848"/>
              <a:gd name="connsiteX14" fmla="*/ 279245 w 695759"/>
              <a:gd name="connsiteY14" fmla="*/ 193330 h 346848"/>
              <a:gd name="connsiteX15" fmla="*/ 245908 w 695759"/>
              <a:gd name="connsiteY15" fmla="*/ 176661 h 346848"/>
              <a:gd name="connsiteX16" fmla="*/ 203045 w 695759"/>
              <a:gd name="connsiteY16" fmla="*/ 145705 h 346848"/>
              <a:gd name="connsiteX17" fmla="*/ 143514 w 695759"/>
              <a:gd name="connsiteY17" fmla="*/ 121892 h 346848"/>
              <a:gd name="connsiteX18" fmla="*/ 88745 w 695759"/>
              <a:gd name="connsiteY18" fmla="*/ 69505 h 346848"/>
              <a:gd name="connsiteX19" fmla="*/ 53027 w 695759"/>
              <a:gd name="connsiteY19" fmla="*/ 36167 h 346848"/>
              <a:gd name="connsiteX20" fmla="*/ 14927 w 695759"/>
              <a:gd name="connsiteY20" fmla="*/ 449 h 346848"/>
              <a:gd name="connsiteX21" fmla="*/ 7783 w 695759"/>
              <a:gd name="connsiteY21" fmla="*/ 62361 h 346848"/>
              <a:gd name="connsiteX22" fmla="*/ 5402 w 695759"/>
              <a:gd name="connsiteY22" fmla="*/ 86174 h 346848"/>
              <a:gd name="connsiteX23" fmla="*/ 10164 w 695759"/>
              <a:gd name="connsiteY23" fmla="*/ 183805 h 346848"/>
              <a:gd name="connsiteX0" fmla="*/ 1280 w 691637"/>
              <a:gd name="connsiteY0" fmla="*/ 183805 h 355255"/>
              <a:gd name="connsiteX1" fmla="*/ 10805 w 691637"/>
              <a:gd name="connsiteY1" fmla="*/ 343348 h 355255"/>
              <a:gd name="connsiteX2" fmla="*/ 87005 w 691637"/>
              <a:gd name="connsiteY2" fmla="*/ 343349 h 355255"/>
              <a:gd name="connsiteX3" fmla="*/ 387042 w 691637"/>
              <a:gd name="connsiteY3" fmla="*/ 340967 h 355255"/>
              <a:gd name="connsiteX4" fmla="*/ 477530 w 691637"/>
              <a:gd name="connsiteY4" fmla="*/ 343349 h 355255"/>
              <a:gd name="connsiteX5" fmla="*/ 541823 w 691637"/>
              <a:gd name="connsiteY5" fmla="*/ 343349 h 355255"/>
              <a:gd name="connsiteX6" fmla="*/ 679936 w 691637"/>
              <a:gd name="connsiteY6" fmla="*/ 340967 h 355255"/>
              <a:gd name="connsiteX7" fmla="*/ 687081 w 691637"/>
              <a:gd name="connsiteY7" fmla="*/ 271911 h 355255"/>
              <a:gd name="connsiteX8" fmla="*/ 587067 w 691637"/>
              <a:gd name="connsiteY8" fmla="*/ 255242 h 355255"/>
              <a:gd name="connsiteX9" fmla="*/ 563255 w 691637"/>
              <a:gd name="connsiteY9" fmla="*/ 252861 h 355255"/>
              <a:gd name="connsiteX10" fmla="*/ 472767 w 691637"/>
              <a:gd name="connsiteY10" fmla="*/ 240955 h 355255"/>
              <a:gd name="connsiteX11" fmla="*/ 434667 w 691637"/>
              <a:gd name="connsiteY11" fmla="*/ 233811 h 355255"/>
              <a:gd name="connsiteX12" fmla="*/ 375136 w 691637"/>
              <a:gd name="connsiteY12" fmla="*/ 219524 h 355255"/>
              <a:gd name="connsiteX13" fmla="*/ 332273 w 691637"/>
              <a:gd name="connsiteY13" fmla="*/ 207617 h 355255"/>
              <a:gd name="connsiteX14" fmla="*/ 275123 w 691637"/>
              <a:gd name="connsiteY14" fmla="*/ 193330 h 355255"/>
              <a:gd name="connsiteX15" fmla="*/ 241786 w 691637"/>
              <a:gd name="connsiteY15" fmla="*/ 176661 h 355255"/>
              <a:gd name="connsiteX16" fmla="*/ 198923 w 691637"/>
              <a:gd name="connsiteY16" fmla="*/ 145705 h 355255"/>
              <a:gd name="connsiteX17" fmla="*/ 139392 w 691637"/>
              <a:gd name="connsiteY17" fmla="*/ 121892 h 355255"/>
              <a:gd name="connsiteX18" fmla="*/ 84623 w 691637"/>
              <a:gd name="connsiteY18" fmla="*/ 69505 h 355255"/>
              <a:gd name="connsiteX19" fmla="*/ 48905 w 691637"/>
              <a:gd name="connsiteY19" fmla="*/ 36167 h 355255"/>
              <a:gd name="connsiteX20" fmla="*/ 10805 w 691637"/>
              <a:gd name="connsiteY20" fmla="*/ 449 h 355255"/>
              <a:gd name="connsiteX21" fmla="*/ 3661 w 691637"/>
              <a:gd name="connsiteY21" fmla="*/ 62361 h 355255"/>
              <a:gd name="connsiteX22" fmla="*/ 1280 w 691637"/>
              <a:gd name="connsiteY22" fmla="*/ 86174 h 355255"/>
              <a:gd name="connsiteX23" fmla="*/ 1280 w 691637"/>
              <a:gd name="connsiteY23" fmla="*/ 183805 h 355255"/>
              <a:gd name="connsiteX0" fmla="*/ 7261 w 697618"/>
              <a:gd name="connsiteY0" fmla="*/ 183805 h 346848"/>
              <a:gd name="connsiteX1" fmla="*/ 16786 w 697618"/>
              <a:gd name="connsiteY1" fmla="*/ 343348 h 346848"/>
              <a:gd name="connsiteX2" fmla="*/ 92986 w 697618"/>
              <a:gd name="connsiteY2" fmla="*/ 343349 h 346848"/>
              <a:gd name="connsiteX3" fmla="*/ 393023 w 697618"/>
              <a:gd name="connsiteY3" fmla="*/ 340967 h 346848"/>
              <a:gd name="connsiteX4" fmla="*/ 483511 w 697618"/>
              <a:gd name="connsiteY4" fmla="*/ 343349 h 346848"/>
              <a:gd name="connsiteX5" fmla="*/ 547804 w 697618"/>
              <a:gd name="connsiteY5" fmla="*/ 343349 h 346848"/>
              <a:gd name="connsiteX6" fmla="*/ 685917 w 697618"/>
              <a:gd name="connsiteY6" fmla="*/ 340967 h 346848"/>
              <a:gd name="connsiteX7" fmla="*/ 693062 w 697618"/>
              <a:gd name="connsiteY7" fmla="*/ 271911 h 346848"/>
              <a:gd name="connsiteX8" fmla="*/ 593048 w 697618"/>
              <a:gd name="connsiteY8" fmla="*/ 255242 h 346848"/>
              <a:gd name="connsiteX9" fmla="*/ 569236 w 697618"/>
              <a:gd name="connsiteY9" fmla="*/ 252861 h 346848"/>
              <a:gd name="connsiteX10" fmla="*/ 478748 w 697618"/>
              <a:gd name="connsiteY10" fmla="*/ 240955 h 346848"/>
              <a:gd name="connsiteX11" fmla="*/ 440648 w 697618"/>
              <a:gd name="connsiteY11" fmla="*/ 233811 h 346848"/>
              <a:gd name="connsiteX12" fmla="*/ 381117 w 697618"/>
              <a:gd name="connsiteY12" fmla="*/ 219524 h 346848"/>
              <a:gd name="connsiteX13" fmla="*/ 338254 w 697618"/>
              <a:gd name="connsiteY13" fmla="*/ 207617 h 346848"/>
              <a:gd name="connsiteX14" fmla="*/ 281104 w 697618"/>
              <a:gd name="connsiteY14" fmla="*/ 193330 h 346848"/>
              <a:gd name="connsiteX15" fmla="*/ 247767 w 697618"/>
              <a:gd name="connsiteY15" fmla="*/ 176661 h 346848"/>
              <a:gd name="connsiteX16" fmla="*/ 204904 w 697618"/>
              <a:gd name="connsiteY16" fmla="*/ 145705 h 346848"/>
              <a:gd name="connsiteX17" fmla="*/ 145373 w 697618"/>
              <a:gd name="connsiteY17" fmla="*/ 121892 h 346848"/>
              <a:gd name="connsiteX18" fmla="*/ 90604 w 697618"/>
              <a:gd name="connsiteY18" fmla="*/ 69505 h 346848"/>
              <a:gd name="connsiteX19" fmla="*/ 54886 w 697618"/>
              <a:gd name="connsiteY19" fmla="*/ 36167 h 346848"/>
              <a:gd name="connsiteX20" fmla="*/ 16786 w 697618"/>
              <a:gd name="connsiteY20" fmla="*/ 449 h 346848"/>
              <a:gd name="connsiteX21" fmla="*/ 9642 w 697618"/>
              <a:gd name="connsiteY21" fmla="*/ 62361 h 346848"/>
              <a:gd name="connsiteX22" fmla="*/ 7261 w 697618"/>
              <a:gd name="connsiteY22" fmla="*/ 86174 h 346848"/>
              <a:gd name="connsiteX23" fmla="*/ 7261 w 697618"/>
              <a:gd name="connsiteY23" fmla="*/ 183805 h 346848"/>
              <a:gd name="connsiteX0" fmla="*/ 7261 w 697618"/>
              <a:gd name="connsiteY0" fmla="*/ 184705 h 347748"/>
              <a:gd name="connsiteX1" fmla="*/ 16786 w 697618"/>
              <a:gd name="connsiteY1" fmla="*/ 344248 h 347748"/>
              <a:gd name="connsiteX2" fmla="*/ 92986 w 697618"/>
              <a:gd name="connsiteY2" fmla="*/ 344249 h 347748"/>
              <a:gd name="connsiteX3" fmla="*/ 393023 w 697618"/>
              <a:gd name="connsiteY3" fmla="*/ 341867 h 347748"/>
              <a:gd name="connsiteX4" fmla="*/ 483511 w 697618"/>
              <a:gd name="connsiteY4" fmla="*/ 344249 h 347748"/>
              <a:gd name="connsiteX5" fmla="*/ 547804 w 697618"/>
              <a:gd name="connsiteY5" fmla="*/ 344249 h 347748"/>
              <a:gd name="connsiteX6" fmla="*/ 685917 w 697618"/>
              <a:gd name="connsiteY6" fmla="*/ 341867 h 347748"/>
              <a:gd name="connsiteX7" fmla="*/ 693062 w 697618"/>
              <a:gd name="connsiteY7" fmla="*/ 272811 h 347748"/>
              <a:gd name="connsiteX8" fmla="*/ 593048 w 697618"/>
              <a:gd name="connsiteY8" fmla="*/ 256142 h 347748"/>
              <a:gd name="connsiteX9" fmla="*/ 569236 w 697618"/>
              <a:gd name="connsiteY9" fmla="*/ 253761 h 347748"/>
              <a:gd name="connsiteX10" fmla="*/ 478748 w 697618"/>
              <a:gd name="connsiteY10" fmla="*/ 241855 h 347748"/>
              <a:gd name="connsiteX11" fmla="*/ 440648 w 697618"/>
              <a:gd name="connsiteY11" fmla="*/ 234711 h 347748"/>
              <a:gd name="connsiteX12" fmla="*/ 381117 w 697618"/>
              <a:gd name="connsiteY12" fmla="*/ 220424 h 347748"/>
              <a:gd name="connsiteX13" fmla="*/ 338254 w 697618"/>
              <a:gd name="connsiteY13" fmla="*/ 208517 h 347748"/>
              <a:gd name="connsiteX14" fmla="*/ 281104 w 697618"/>
              <a:gd name="connsiteY14" fmla="*/ 194230 h 347748"/>
              <a:gd name="connsiteX15" fmla="*/ 247767 w 697618"/>
              <a:gd name="connsiteY15" fmla="*/ 177561 h 347748"/>
              <a:gd name="connsiteX16" fmla="*/ 204904 w 697618"/>
              <a:gd name="connsiteY16" fmla="*/ 146605 h 347748"/>
              <a:gd name="connsiteX17" fmla="*/ 145373 w 697618"/>
              <a:gd name="connsiteY17" fmla="*/ 122792 h 347748"/>
              <a:gd name="connsiteX18" fmla="*/ 90604 w 697618"/>
              <a:gd name="connsiteY18" fmla="*/ 70405 h 347748"/>
              <a:gd name="connsiteX19" fmla="*/ 54886 w 697618"/>
              <a:gd name="connsiteY19" fmla="*/ 37067 h 347748"/>
              <a:gd name="connsiteX20" fmla="*/ 16786 w 697618"/>
              <a:gd name="connsiteY20" fmla="*/ 1349 h 347748"/>
              <a:gd name="connsiteX21" fmla="*/ 7261 w 697618"/>
              <a:gd name="connsiteY21" fmla="*/ 87074 h 347748"/>
              <a:gd name="connsiteX22" fmla="*/ 7261 w 697618"/>
              <a:gd name="connsiteY22" fmla="*/ 184705 h 347748"/>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45373 w 697618"/>
              <a:gd name="connsiteY17" fmla="*/ 13442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57279 w 697618"/>
              <a:gd name="connsiteY17" fmla="*/ 11537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289 h 359332"/>
              <a:gd name="connsiteX1" fmla="*/ 16786 w 697618"/>
              <a:gd name="connsiteY1" fmla="*/ 355832 h 359332"/>
              <a:gd name="connsiteX2" fmla="*/ 92986 w 697618"/>
              <a:gd name="connsiteY2" fmla="*/ 355833 h 359332"/>
              <a:gd name="connsiteX3" fmla="*/ 393023 w 697618"/>
              <a:gd name="connsiteY3" fmla="*/ 353451 h 359332"/>
              <a:gd name="connsiteX4" fmla="*/ 483511 w 697618"/>
              <a:gd name="connsiteY4" fmla="*/ 355833 h 359332"/>
              <a:gd name="connsiteX5" fmla="*/ 547804 w 697618"/>
              <a:gd name="connsiteY5" fmla="*/ 355833 h 359332"/>
              <a:gd name="connsiteX6" fmla="*/ 685917 w 697618"/>
              <a:gd name="connsiteY6" fmla="*/ 353451 h 359332"/>
              <a:gd name="connsiteX7" fmla="*/ 693062 w 697618"/>
              <a:gd name="connsiteY7" fmla="*/ 284395 h 359332"/>
              <a:gd name="connsiteX8" fmla="*/ 593048 w 697618"/>
              <a:gd name="connsiteY8" fmla="*/ 267726 h 359332"/>
              <a:gd name="connsiteX9" fmla="*/ 569236 w 697618"/>
              <a:gd name="connsiteY9" fmla="*/ 265345 h 359332"/>
              <a:gd name="connsiteX10" fmla="*/ 478748 w 697618"/>
              <a:gd name="connsiteY10" fmla="*/ 253439 h 359332"/>
              <a:gd name="connsiteX11" fmla="*/ 440648 w 697618"/>
              <a:gd name="connsiteY11" fmla="*/ 246295 h 359332"/>
              <a:gd name="connsiteX12" fmla="*/ 381117 w 697618"/>
              <a:gd name="connsiteY12" fmla="*/ 232008 h 359332"/>
              <a:gd name="connsiteX13" fmla="*/ 338254 w 697618"/>
              <a:gd name="connsiteY13" fmla="*/ 220101 h 359332"/>
              <a:gd name="connsiteX14" fmla="*/ 281104 w 697618"/>
              <a:gd name="connsiteY14" fmla="*/ 205814 h 359332"/>
              <a:gd name="connsiteX15" fmla="*/ 247767 w 697618"/>
              <a:gd name="connsiteY15" fmla="*/ 189145 h 359332"/>
              <a:gd name="connsiteX16" fmla="*/ 204904 w 697618"/>
              <a:gd name="connsiteY16" fmla="*/ 158189 h 359332"/>
              <a:gd name="connsiteX17" fmla="*/ 157279 w 697618"/>
              <a:gd name="connsiteY17" fmla="*/ 115326 h 359332"/>
              <a:gd name="connsiteX18" fmla="*/ 90604 w 697618"/>
              <a:gd name="connsiteY18" fmla="*/ 67702 h 359332"/>
              <a:gd name="connsiteX19" fmla="*/ 54886 w 697618"/>
              <a:gd name="connsiteY19" fmla="*/ 48651 h 359332"/>
              <a:gd name="connsiteX20" fmla="*/ 7261 w 697618"/>
              <a:gd name="connsiteY20" fmla="*/ 1027 h 359332"/>
              <a:gd name="connsiteX21" fmla="*/ 7261 w 697618"/>
              <a:gd name="connsiteY21" fmla="*/ 98658 h 359332"/>
              <a:gd name="connsiteX22" fmla="*/ 7261 w 697618"/>
              <a:gd name="connsiteY22" fmla="*/ 196289 h 359332"/>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47767 w 697618"/>
              <a:gd name="connsiteY15" fmla="*/ 188472 h 358659"/>
              <a:gd name="connsiteX16" fmla="*/ 204904 w 697618"/>
              <a:gd name="connsiteY16" fmla="*/ 157516 h 358659"/>
              <a:gd name="connsiteX17" fmla="*/ 157279 w 697618"/>
              <a:gd name="connsiteY17" fmla="*/ 114653 h 358659"/>
              <a:gd name="connsiteX18" fmla="*/ 90604 w 697618"/>
              <a:gd name="connsiteY18" fmla="*/ 67029 h 358659"/>
              <a:gd name="connsiteX19" fmla="*/ 7261 w 697618"/>
              <a:gd name="connsiteY19" fmla="*/ 354 h 358659"/>
              <a:gd name="connsiteX20" fmla="*/ 7261 w 697618"/>
              <a:gd name="connsiteY20" fmla="*/ 97985 h 358659"/>
              <a:gd name="connsiteX21" fmla="*/ 7261 w 697618"/>
              <a:gd name="connsiteY21"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95392 w 697618"/>
              <a:gd name="connsiteY14" fmla="*/ 197997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62079 w 697618"/>
              <a:gd name="connsiteY11" fmla="*/ 240859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62079 w 697618"/>
              <a:gd name="connsiteY10" fmla="*/ 240859 h 358659"/>
              <a:gd name="connsiteX11" fmla="*/ 376355 w 697618"/>
              <a:gd name="connsiteY11" fmla="*/ 219428 h 358659"/>
              <a:gd name="connsiteX12" fmla="*/ 295392 w 697618"/>
              <a:gd name="connsiteY12" fmla="*/ 197997 h 358659"/>
              <a:gd name="connsiteX13" fmla="*/ 238241 w 697618"/>
              <a:gd name="connsiteY13" fmla="*/ 164660 h 358659"/>
              <a:gd name="connsiteX14" fmla="*/ 157279 w 697618"/>
              <a:gd name="connsiteY14" fmla="*/ 114653 h 358659"/>
              <a:gd name="connsiteX15" fmla="*/ 90604 w 697618"/>
              <a:gd name="connsiteY15" fmla="*/ 67029 h 358659"/>
              <a:gd name="connsiteX16" fmla="*/ 7261 w 697618"/>
              <a:gd name="connsiteY16" fmla="*/ 354 h 358659"/>
              <a:gd name="connsiteX17" fmla="*/ 7261 w 697618"/>
              <a:gd name="connsiteY17" fmla="*/ 97985 h 358659"/>
              <a:gd name="connsiteX18" fmla="*/ 7261 w 697618"/>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9236 w 698870"/>
              <a:gd name="connsiteY9" fmla="*/ 264672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74197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7228"/>
              <a:gd name="connsiteY0" fmla="*/ 195616 h 358659"/>
              <a:gd name="connsiteX1" fmla="*/ 16786 w 697228"/>
              <a:gd name="connsiteY1" fmla="*/ 355159 h 358659"/>
              <a:gd name="connsiteX2" fmla="*/ 92986 w 697228"/>
              <a:gd name="connsiteY2" fmla="*/ 355160 h 358659"/>
              <a:gd name="connsiteX3" fmla="*/ 393023 w 697228"/>
              <a:gd name="connsiteY3" fmla="*/ 352778 h 358659"/>
              <a:gd name="connsiteX4" fmla="*/ 483511 w 697228"/>
              <a:gd name="connsiteY4" fmla="*/ 355160 h 358659"/>
              <a:gd name="connsiteX5" fmla="*/ 547804 w 697228"/>
              <a:gd name="connsiteY5" fmla="*/ 355160 h 358659"/>
              <a:gd name="connsiteX6" fmla="*/ 685917 w 697228"/>
              <a:gd name="connsiteY6" fmla="*/ 352778 h 358659"/>
              <a:gd name="connsiteX7" fmla="*/ 693062 w 697228"/>
              <a:gd name="connsiteY7" fmla="*/ 274197 h 358659"/>
              <a:gd name="connsiteX8" fmla="*/ 657342 w 697228"/>
              <a:gd name="connsiteY8" fmla="*/ 259909 h 358659"/>
              <a:gd name="connsiteX9" fmla="*/ 562092 w 697228"/>
              <a:gd name="connsiteY9" fmla="*/ 250385 h 358659"/>
              <a:gd name="connsiteX10" fmla="*/ 462079 w 697228"/>
              <a:gd name="connsiteY10" fmla="*/ 240859 h 358659"/>
              <a:gd name="connsiteX11" fmla="*/ 376355 w 697228"/>
              <a:gd name="connsiteY11" fmla="*/ 219428 h 358659"/>
              <a:gd name="connsiteX12" fmla="*/ 295392 w 697228"/>
              <a:gd name="connsiteY12" fmla="*/ 197997 h 358659"/>
              <a:gd name="connsiteX13" fmla="*/ 238241 w 697228"/>
              <a:gd name="connsiteY13" fmla="*/ 164660 h 358659"/>
              <a:gd name="connsiteX14" fmla="*/ 157279 w 697228"/>
              <a:gd name="connsiteY14" fmla="*/ 114653 h 358659"/>
              <a:gd name="connsiteX15" fmla="*/ 90604 w 697228"/>
              <a:gd name="connsiteY15" fmla="*/ 67029 h 358659"/>
              <a:gd name="connsiteX16" fmla="*/ 7261 w 697228"/>
              <a:gd name="connsiteY16" fmla="*/ 354 h 358659"/>
              <a:gd name="connsiteX17" fmla="*/ 7261 w 697228"/>
              <a:gd name="connsiteY17" fmla="*/ 97985 h 358659"/>
              <a:gd name="connsiteX18" fmla="*/ 7261 w 697228"/>
              <a:gd name="connsiteY18" fmla="*/ 195616 h 358659"/>
              <a:gd name="connsiteX0" fmla="*/ 7261 w 824133"/>
              <a:gd name="connsiteY0" fmla="*/ 195616 h 358659"/>
              <a:gd name="connsiteX1" fmla="*/ 16786 w 824133"/>
              <a:gd name="connsiteY1" fmla="*/ 355159 h 358659"/>
              <a:gd name="connsiteX2" fmla="*/ 92986 w 824133"/>
              <a:gd name="connsiteY2" fmla="*/ 355160 h 358659"/>
              <a:gd name="connsiteX3" fmla="*/ 393023 w 824133"/>
              <a:gd name="connsiteY3" fmla="*/ 352778 h 358659"/>
              <a:gd name="connsiteX4" fmla="*/ 483511 w 824133"/>
              <a:gd name="connsiteY4" fmla="*/ 355160 h 358659"/>
              <a:gd name="connsiteX5" fmla="*/ 547804 w 824133"/>
              <a:gd name="connsiteY5" fmla="*/ 355160 h 358659"/>
              <a:gd name="connsiteX6" fmla="*/ 685917 w 824133"/>
              <a:gd name="connsiteY6" fmla="*/ 352778 h 358659"/>
              <a:gd name="connsiteX7" fmla="*/ 824133 w 824133"/>
              <a:gd name="connsiteY7" fmla="*/ 276579 h 358659"/>
              <a:gd name="connsiteX8" fmla="*/ 657342 w 824133"/>
              <a:gd name="connsiteY8" fmla="*/ 259909 h 358659"/>
              <a:gd name="connsiteX9" fmla="*/ 562092 w 824133"/>
              <a:gd name="connsiteY9" fmla="*/ 250385 h 358659"/>
              <a:gd name="connsiteX10" fmla="*/ 462079 w 824133"/>
              <a:gd name="connsiteY10" fmla="*/ 240859 h 358659"/>
              <a:gd name="connsiteX11" fmla="*/ 376355 w 824133"/>
              <a:gd name="connsiteY11" fmla="*/ 219428 h 358659"/>
              <a:gd name="connsiteX12" fmla="*/ 295392 w 824133"/>
              <a:gd name="connsiteY12" fmla="*/ 197997 h 358659"/>
              <a:gd name="connsiteX13" fmla="*/ 238241 w 824133"/>
              <a:gd name="connsiteY13" fmla="*/ 164660 h 358659"/>
              <a:gd name="connsiteX14" fmla="*/ 157279 w 824133"/>
              <a:gd name="connsiteY14" fmla="*/ 114653 h 358659"/>
              <a:gd name="connsiteX15" fmla="*/ 90604 w 824133"/>
              <a:gd name="connsiteY15" fmla="*/ 67029 h 358659"/>
              <a:gd name="connsiteX16" fmla="*/ 7261 w 824133"/>
              <a:gd name="connsiteY16" fmla="*/ 354 h 358659"/>
              <a:gd name="connsiteX17" fmla="*/ 7261 w 824133"/>
              <a:gd name="connsiteY17" fmla="*/ 97985 h 358659"/>
              <a:gd name="connsiteX18" fmla="*/ 7261 w 824133"/>
              <a:gd name="connsiteY18" fmla="*/ 195616 h 358659"/>
              <a:gd name="connsiteX0" fmla="*/ 7261 w 824133"/>
              <a:gd name="connsiteY0" fmla="*/ 195616 h 360450"/>
              <a:gd name="connsiteX1" fmla="*/ 16786 w 824133"/>
              <a:gd name="connsiteY1" fmla="*/ 355159 h 360450"/>
              <a:gd name="connsiteX2" fmla="*/ 92986 w 824133"/>
              <a:gd name="connsiteY2" fmla="*/ 355160 h 360450"/>
              <a:gd name="connsiteX3" fmla="*/ 393023 w 824133"/>
              <a:gd name="connsiteY3" fmla="*/ 352778 h 360450"/>
              <a:gd name="connsiteX4" fmla="*/ 483511 w 824133"/>
              <a:gd name="connsiteY4" fmla="*/ 355160 h 360450"/>
              <a:gd name="connsiteX5" fmla="*/ 547804 w 824133"/>
              <a:gd name="connsiteY5" fmla="*/ 355160 h 360450"/>
              <a:gd name="connsiteX6" fmla="*/ 797875 w 824133"/>
              <a:gd name="connsiteY6" fmla="*/ 355158 h 360450"/>
              <a:gd name="connsiteX7" fmla="*/ 824133 w 824133"/>
              <a:gd name="connsiteY7" fmla="*/ 276579 h 360450"/>
              <a:gd name="connsiteX8" fmla="*/ 657342 w 824133"/>
              <a:gd name="connsiteY8" fmla="*/ 259909 h 360450"/>
              <a:gd name="connsiteX9" fmla="*/ 562092 w 824133"/>
              <a:gd name="connsiteY9" fmla="*/ 250385 h 360450"/>
              <a:gd name="connsiteX10" fmla="*/ 462079 w 824133"/>
              <a:gd name="connsiteY10" fmla="*/ 240859 h 360450"/>
              <a:gd name="connsiteX11" fmla="*/ 376355 w 824133"/>
              <a:gd name="connsiteY11" fmla="*/ 219428 h 360450"/>
              <a:gd name="connsiteX12" fmla="*/ 295392 w 824133"/>
              <a:gd name="connsiteY12" fmla="*/ 197997 h 360450"/>
              <a:gd name="connsiteX13" fmla="*/ 238241 w 824133"/>
              <a:gd name="connsiteY13" fmla="*/ 164660 h 360450"/>
              <a:gd name="connsiteX14" fmla="*/ 157279 w 824133"/>
              <a:gd name="connsiteY14" fmla="*/ 114653 h 360450"/>
              <a:gd name="connsiteX15" fmla="*/ 90604 w 824133"/>
              <a:gd name="connsiteY15" fmla="*/ 67029 h 360450"/>
              <a:gd name="connsiteX16" fmla="*/ 7261 w 824133"/>
              <a:gd name="connsiteY16" fmla="*/ 354 h 360450"/>
              <a:gd name="connsiteX17" fmla="*/ 7261 w 824133"/>
              <a:gd name="connsiteY17" fmla="*/ 97985 h 360450"/>
              <a:gd name="connsiteX18" fmla="*/ 7261 w 824133"/>
              <a:gd name="connsiteY18" fmla="*/ 195616 h 360450"/>
              <a:gd name="connsiteX0" fmla="*/ 7261 w 807327"/>
              <a:gd name="connsiteY0" fmla="*/ 195616 h 360450"/>
              <a:gd name="connsiteX1" fmla="*/ 16786 w 807327"/>
              <a:gd name="connsiteY1" fmla="*/ 355159 h 360450"/>
              <a:gd name="connsiteX2" fmla="*/ 92986 w 807327"/>
              <a:gd name="connsiteY2" fmla="*/ 355160 h 360450"/>
              <a:gd name="connsiteX3" fmla="*/ 393023 w 807327"/>
              <a:gd name="connsiteY3" fmla="*/ 352778 h 360450"/>
              <a:gd name="connsiteX4" fmla="*/ 483511 w 807327"/>
              <a:gd name="connsiteY4" fmla="*/ 355160 h 360450"/>
              <a:gd name="connsiteX5" fmla="*/ 547804 w 807327"/>
              <a:gd name="connsiteY5" fmla="*/ 355160 h 360450"/>
              <a:gd name="connsiteX6" fmla="*/ 797875 w 807327"/>
              <a:gd name="connsiteY6" fmla="*/ 355158 h 360450"/>
              <a:gd name="connsiteX7" fmla="*/ 799556 w 807327"/>
              <a:gd name="connsiteY7" fmla="*/ 278959 h 360450"/>
              <a:gd name="connsiteX8" fmla="*/ 657342 w 807327"/>
              <a:gd name="connsiteY8" fmla="*/ 259909 h 360450"/>
              <a:gd name="connsiteX9" fmla="*/ 562092 w 807327"/>
              <a:gd name="connsiteY9" fmla="*/ 250385 h 360450"/>
              <a:gd name="connsiteX10" fmla="*/ 462079 w 807327"/>
              <a:gd name="connsiteY10" fmla="*/ 240859 h 360450"/>
              <a:gd name="connsiteX11" fmla="*/ 376355 w 807327"/>
              <a:gd name="connsiteY11" fmla="*/ 219428 h 360450"/>
              <a:gd name="connsiteX12" fmla="*/ 295392 w 807327"/>
              <a:gd name="connsiteY12" fmla="*/ 197997 h 360450"/>
              <a:gd name="connsiteX13" fmla="*/ 238241 w 807327"/>
              <a:gd name="connsiteY13" fmla="*/ 164660 h 360450"/>
              <a:gd name="connsiteX14" fmla="*/ 157279 w 807327"/>
              <a:gd name="connsiteY14" fmla="*/ 114653 h 360450"/>
              <a:gd name="connsiteX15" fmla="*/ 90604 w 807327"/>
              <a:gd name="connsiteY15" fmla="*/ 67029 h 360450"/>
              <a:gd name="connsiteX16" fmla="*/ 7261 w 807327"/>
              <a:gd name="connsiteY16" fmla="*/ 354 h 360450"/>
              <a:gd name="connsiteX17" fmla="*/ 7261 w 807327"/>
              <a:gd name="connsiteY17" fmla="*/ 97985 h 360450"/>
              <a:gd name="connsiteX18" fmla="*/ 7261 w 807327"/>
              <a:gd name="connsiteY18" fmla="*/ 195616 h 360450"/>
              <a:gd name="connsiteX0" fmla="*/ 7261 w 810403"/>
              <a:gd name="connsiteY0" fmla="*/ 195616 h 360450"/>
              <a:gd name="connsiteX1" fmla="*/ 16786 w 810403"/>
              <a:gd name="connsiteY1" fmla="*/ 355159 h 360450"/>
              <a:gd name="connsiteX2" fmla="*/ 92986 w 810403"/>
              <a:gd name="connsiteY2" fmla="*/ 355160 h 360450"/>
              <a:gd name="connsiteX3" fmla="*/ 393023 w 810403"/>
              <a:gd name="connsiteY3" fmla="*/ 352778 h 360450"/>
              <a:gd name="connsiteX4" fmla="*/ 483511 w 810403"/>
              <a:gd name="connsiteY4" fmla="*/ 355160 h 360450"/>
              <a:gd name="connsiteX5" fmla="*/ 547804 w 810403"/>
              <a:gd name="connsiteY5" fmla="*/ 355160 h 360450"/>
              <a:gd name="connsiteX6" fmla="*/ 797875 w 810403"/>
              <a:gd name="connsiteY6" fmla="*/ 355158 h 360450"/>
              <a:gd name="connsiteX7" fmla="*/ 807748 w 810403"/>
              <a:gd name="connsiteY7" fmla="*/ 278959 h 360450"/>
              <a:gd name="connsiteX8" fmla="*/ 657342 w 810403"/>
              <a:gd name="connsiteY8" fmla="*/ 259909 h 360450"/>
              <a:gd name="connsiteX9" fmla="*/ 562092 w 810403"/>
              <a:gd name="connsiteY9" fmla="*/ 250385 h 360450"/>
              <a:gd name="connsiteX10" fmla="*/ 462079 w 810403"/>
              <a:gd name="connsiteY10" fmla="*/ 240859 h 360450"/>
              <a:gd name="connsiteX11" fmla="*/ 376355 w 810403"/>
              <a:gd name="connsiteY11" fmla="*/ 219428 h 360450"/>
              <a:gd name="connsiteX12" fmla="*/ 295392 w 810403"/>
              <a:gd name="connsiteY12" fmla="*/ 197997 h 360450"/>
              <a:gd name="connsiteX13" fmla="*/ 238241 w 810403"/>
              <a:gd name="connsiteY13" fmla="*/ 164660 h 360450"/>
              <a:gd name="connsiteX14" fmla="*/ 157279 w 810403"/>
              <a:gd name="connsiteY14" fmla="*/ 114653 h 360450"/>
              <a:gd name="connsiteX15" fmla="*/ 90604 w 810403"/>
              <a:gd name="connsiteY15" fmla="*/ 67029 h 360450"/>
              <a:gd name="connsiteX16" fmla="*/ 7261 w 810403"/>
              <a:gd name="connsiteY16" fmla="*/ 354 h 360450"/>
              <a:gd name="connsiteX17" fmla="*/ 7261 w 810403"/>
              <a:gd name="connsiteY17" fmla="*/ 97985 h 360450"/>
              <a:gd name="connsiteX18" fmla="*/ 7261 w 810403"/>
              <a:gd name="connsiteY18" fmla="*/ 195616 h 3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0403" h="360450">
                <a:moveTo>
                  <a:pt x="7261" y="195616"/>
                </a:moveTo>
                <a:cubicBezTo>
                  <a:pt x="6070" y="327775"/>
                  <a:pt x="-13374" y="356415"/>
                  <a:pt x="16786" y="355159"/>
                </a:cubicBezTo>
                <a:cubicBezTo>
                  <a:pt x="64410" y="353175"/>
                  <a:pt x="30280" y="355557"/>
                  <a:pt x="92986" y="355160"/>
                </a:cubicBezTo>
                <a:lnTo>
                  <a:pt x="393023" y="352778"/>
                </a:lnTo>
                <a:cubicBezTo>
                  <a:pt x="455729" y="351191"/>
                  <a:pt x="458508" y="355954"/>
                  <a:pt x="483511" y="355160"/>
                </a:cubicBezTo>
                <a:cubicBezTo>
                  <a:pt x="503355" y="352779"/>
                  <a:pt x="495410" y="355160"/>
                  <a:pt x="547804" y="355160"/>
                </a:cubicBezTo>
                <a:cubicBezTo>
                  <a:pt x="600198" y="355160"/>
                  <a:pt x="773665" y="367064"/>
                  <a:pt x="797875" y="355158"/>
                </a:cubicBezTo>
                <a:cubicBezTo>
                  <a:pt x="818115" y="356746"/>
                  <a:pt x="807747" y="346824"/>
                  <a:pt x="807748" y="278959"/>
                </a:cubicBezTo>
                <a:cubicBezTo>
                  <a:pt x="807748" y="262765"/>
                  <a:pt x="698285" y="264671"/>
                  <a:pt x="657342" y="259909"/>
                </a:cubicBezTo>
                <a:cubicBezTo>
                  <a:pt x="616399" y="255147"/>
                  <a:pt x="593842" y="253560"/>
                  <a:pt x="562092" y="250385"/>
                </a:cubicBezTo>
                <a:cubicBezTo>
                  <a:pt x="528754" y="247210"/>
                  <a:pt x="493035" y="246018"/>
                  <a:pt x="462079" y="240859"/>
                </a:cubicBezTo>
                <a:cubicBezTo>
                  <a:pt x="431123" y="235700"/>
                  <a:pt x="404136" y="226572"/>
                  <a:pt x="376355" y="219428"/>
                </a:cubicBezTo>
                <a:cubicBezTo>
                  <a:pt x="348574" y="212284"/>
                  <a:pt x="324761" y="210300"/>
                  <a:pt x="295392" y="197997"/>
                </a:cubicBezTo>
                <a:cubicBezTo>
                  <a:pt x="266023" y="185694"/>
                  <a:pt x="261260" y="178551"/>
                  <a:pt x="238241" y="164660"/>
                </a:cubicBezTo>
                <a:cubicBezTo>
                  <a:pt x="215222" y="150769"/>
                  <a:pt x="176329" y="127353"/>
                  <a:pt x="157279" y="114653"/>
                </a:cubicBezTo>
                <a:cubicBezTo>
                  <a:pt x="138229" y="101953"/>
                  <a:pt x="115607" y="86079"/>
                  <a:pt x="90604" y="67029"/>
                </a:cubicBezTo>
                <a:cubicBezTo>
                  <a:pt x="65601" y="47979"/>
                  <a:pt x="21151" y="-4805"/>
                  <a:pt x="7261" y="354"/>
                </a:cubicBezTo>
                <a:cubicBezTo>
                  <a:pt x="-6629" y="5513"/>
                  <a:pt x="8848" y="67426"/>
                  <a:pt x="7261" y="97985"/>
                </a:cubicBezTo>
                <a:cubicBezTo>
                  <a:pt x="5674" y="128544"/>
                  <a:pt x="8452" y="63457"/>
                  <a:pt x="7261" y="195616"/>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41" name="Rectangle 29"/>
          <p:cNvSpPr>
            <a:spLocks noChangeArrowheads="1"/>
          </p:cNvSpPr>
          <p:nvPr/>
        </p:nvSpPr>
        <p:spPr bwMode="auto">
          <a:xfrm>
            <a:off x="8610600" y="5722939"/>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18442" name="Rectangle 31"/>
          <p:cNvSpPr>
            <a:spLocks noChangeArrowheads="1"/>
          </p:cNvSpPr>
          <p:nvPr/>
        </p:nvSpPr>
        <p:spPr bwMode="auto">
          <a:xfrm>
            <a:off x="6835776" y="5719765"/>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18443" name="Rectangle 32"/>
          <p:cNvSpPr>
            <a:spLocks noChangeArrowheads="1"/>
          </p:cNvSpPr>
          <p:nvPr/>
        </p:nvSpPr>
        <p:spPr bwMode="auto">
          <a:xfrm>
            <a:off x="5867401" y="5715002"/>
            <a:ext cx="701675" cy="643766"/>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-1.14</a:t>
            </a:r>
          </a:p>
        </p:txBody>
      </p:sp>
      <p:sp>
        <p:nvSpPr>
          <p:cNvPr id="18444" name="Text Box 37"/>
          <p:cNvSpPr txBox="1">
            <a:spLocks noChangeArrowheads="1"/>
          </p:cNvSpPr>
          <p:nvPr/>
        </p:nvSpPr>
        <p:spPr bwMode="auto">
          <a:xfrm>
            <a:off x="5145088" y="4813300"/>
            <a:ext cx="990600" cy="368300"/>
          </a:xfrm>
          <a:prstGeom prst="rect">
            <a:avLst/>
          </a:prstGeom>
          <a:noFill/>
          <a:ln w="12700">
            <a:noFill/>
            <a:miter lim="800000"/>
            <a:headEnd/>
            <a:tailEnd/>
          </a:ln>
        </p:spPr>
        <p:txBody>
          <a:bodyPr>
            <a:spAutoFit/>
          </a:bodyPr>
          <a:lstStyle/>
          <a:p>
            <a:pPr>
              <a:spcBef>
                <a:spcPct val="50000"/>
              </a:spcBef>
            </a:pPr>
            <a:r>
              <a:rPr lang="en-US" b="1"/>
              <a:t>0.1271</a:t>
            </a:r>
          </a:p>
        </p:txBody>
      </p:sp>
      <p:sp>
        <p:nvSpPr>
          <p:cNvPr id="18445" name="Freeform 42"/>
          <p:cNvSpPr>
            <a:spLocks/>
          </p:cNvSpPr>
          <p:nvPr/>
        </p:nvSpPr>
        <p:spPr bwMode="auto">
          <a:xfrm>
            <a:off x="5257800" y="5719765"/>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18446" name="Line 36"/>
          <p:cNvSpPr>
            <a:spLocks noChangeShapeType="1"/>
          </p:cNvSpPr>
          <p:nvPr/>
        </p:nvSpPr>
        <p:spPr bwMode="auto">
          <a:xfrm>
            <a:off x="6248400" y="5338763"/>
            <a:ext cx="0" cy="381000"/>
          </a:xfrm>
          <a:prstGeom prst="line">
            <a:avLst/>
          </a:prstGeom>
          <a:noFill/>
          <a:ln w="28575">
            <a:solidFill>
              <a:schemeClr val="tx1"/>
            </a:solidFill>
            <a:round/>
            <a:headEnd/>
            <a:tailEnd/>
          </a:ln>
        </p:spPr>
        <p:txBody>
          <a:bodyPr/>
          <a:lstStyle/>
          <a:p>
            <a:endParaRPr lang="en-US"/>
          </a:p>
        </p:txBody>
      </p:sp>
      <p:sp>
        <p:nvSpPr>
          <p:cNvPr id="18447" name="Freeform 45"/>
          <p:cNvSpPr>
            <a:spLocks/>
          </p:cNvSpPr>
          <p:nvPr/>
        </p:nvSpPr>
        <p:spPr bwMode="auto">
          <a:xfrm>
            <a:off x="6975476" y="4497390"/>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8448" name="Line 38"/>
          <p:cNvSpPr>
            <a:spLocks noChangeShapeType="1"/>
          </p:cNvSpPr>
          <p:nvPr/>
        </p:nvSpPr>
        <p:spPr bwMode="auto">
          <a:xfrm>
            <a:off x="5791201" y="5100638"/>
            <a:ext cx="168275" cy="438150"/>
          </a:xfrm>
          <a:prstGeom prst="line">
            <a:avLst/>
          </a:prstGeom>
          <a:noFill/>
          <a:ln w="12700">
            <a:solidFill>
              <a:schemeClr val="tx1"/>
            </a:solidFill>
            <a:round/>
            <a:headEnd/>
            <a:tailEnd type="triangle" w="med" len="med"/>
          </a:ln>
        </p:spPr>
        <p:txBody>
          <a:bodyPr/>
          <a:lstStyle/>
          <a:p>
            <a:endParaRPr lang="en-US"/>
          </a:p>
        </p:txBody>
      </p:sp>
      <p:sp>
        <p:nvSpPr>
          <p:cNvPr id="18449" name="Line 35"/>
          <p:cNvSpPr>
            <a:spLocks noChangeShapeType="1"/>
          </p:cNvSpPr>
          <p:nvPr/>
        </p:nvSpPr>
        <p:spPr bwMode="auto">
          <a:xfrm>
            <a:off x="6962775" y="4511675"/>
            <a:ext cx="0" cy="1208088"/>
          </a:xfrm>
          <a:prstGeom prst="line">
            <a:avLst/>
          </a:prstGeom>
          <a:noFill/>
          <a:ln w="12700">
            <a:solidFill>
              <a:schemeClr val="tx1"/>
            </a:solidFill>
            <a:prstDash val="dash"/>
            <a:round/>
            <a:headEnd/>
            <a:tailEnd/>
          </a:ln>
        </p:spPr>
        <p:txBody>
          <a:bodyPr/>
          <a:lstStyle/>
          <a:p>
            <a:endParaRPr lang="en-US"/>
          </a:p>
        </p:txBody>
      </p:sp>
      <p:sp>
        <p:nvSpPr>
          <p:cNvPr id="18450" name="Rectangle 27"/>
          <p:cNvSpPr>
            <a:spLocks noChangeArrowheads="1"/>
          </p:cNvSpPr>
          <p:nvPr/>
        </p:nvSpPr>
        <p:spPr bwMode="auto">
          <a:xfrm>
            <a:off x="5943600" y="6096002"/>
            <a:ext cx="914400" cy="366713"/>
          </a:xfrm>
          <a:prstGeom prst="rect">
            <a:avLst/>
          </a:prstGeom>
          <a:noFill/>
          <a:ln w="12700">
            <a:noFill/>
            <a:miter lim="800000"/>
            <a:headEnd/>
            <a:tailEnd/>
          </a:ln>
        </p:spPr>
        <p:txBody>
          <a:bodyPr lIns="90487" tIns="44450" rIns="90487" bIns="44450">
            <a:spAutoFit/>
          </a:bodyPr>
          <a:lstStyle/>
          <a:p>
            <a:pPr>
              <a:spcBef>
                <a:spcPct val="50000"/>
              </a:spcBef>
            </a:pPr>
            <a:r>
              <a:rPr lang="en-US"/>
              <a:t>36.1</a:t>
            </a:r>
          </a:p>
        </p:txBody>
      </p:sp>
      <p:sp>
        <p:nvSpPr>
          <p:cNvPr id="18451" name="Rectangle 32"/>
          <p:cNvSpPr>
            <a:spLocks noChangeArrowheads="1"/>
          </p:cNvSpPr>
          <p:nvPr/>
        </p:nvSpPr>
        <p:spPr bwMode="auto">
          <a:xfrm>
            <a:off x="6781800" y="6096002"/>
            <a:ext cx="914400" cy="366713"/>
          </a:xfrm>
          <a:prstGeom prst="rect">
            <a:avLst/>
          </a:prstGeom>
          <a:noFill/>
          <a:ln w="12700">
            <a:noFill/>
            <a:miter lim="800000"/>
            <a:headEnd/>
            <a:tailEnd/>
          </a:ln>
        </p:spPr>
        <p:txBody>
          <a:bodyPr lIns="90487" tIns="44450" rIns="90487" bIns="44450">
            <a:spAutoFit/>
          </a:bodyPr>
          <a:lstStyle/>
          <a:p>
            <a:pPr>
              <a:spcBef>
                <a:spcPct val="50000"/>
              </a:spcBef>
            </a:pPr>
            <a:r>
              <a:rPr lang="en-US"/>
              <a:t>37</a:t>
            </a:r>
          </a:p>
        </p:txBody>
      </p:sp>
      <p:graphicFrame>
        <p:nvGraphicFramePr>
          <p:cNvPr id="18436" name="Object 26"/>
          <p:cNvGraphicFramePr>
            <a:graphicFrameLocks noChangeAspect="1"/>
          </p:cNvGraphicFramePr>
          <p:nvPr/>
        </p:nvGraphicFramePr>
        <p:xfrm>
          <a:off x="8591551" y="6096000"/>
          <a:ext cx="320675" cy="381000"/>
        </p:xfrm>
        <a:graphic>
          <a:graphicData uri="http://schemas.openxmlformats.org/presentationml/2006/ole">
            <p:oleObj spid="_x0000_s25603" name="Equation" r:id="rId4" imgW="139579" imgH="164957" progId="">
              <p:embed/>
            </p:oleObj>
          </a:graphicData>
        </a:graphic>
      </p:graphicFrame>
      <p:sp>
        <p:nvSpPr>
          <p:cNvPr id="18452" name="Freeform 6"/>
          <p:cNvSpPr>
            <a:spLocks/>
          </p:cNvSpPr>
          <p:nvPr/>
        </p:nvSpPr>
        <p:spPr bwMode="auto">
          <a:xfrm>
            <a:off x="5562601" y="4495802"/>
            <a:ext cx="1401763"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295400"/>
            <a:ext cx="7355159" cy="1981200"/>
          </a:xfrm>
        </p:spPr>
        <p:txBody>
          <a:bodyPr>
            <a:noAutofit/>
          </a:bodyPr>
          <a:lstStyle/>
          <a:p>
            <a:pPr lvl="2" indent="0">
              <a:buFontTx/>
              <a:buNone/>
              <a:defRPr/>
            </a:pPr>
            <a:r>
              <a:rPr lang="ro-RO" sz="2400" dirty="0" smtClean="0"/>
              <a:t>Afirmație:   </a:t>
            </a:r>
            <a:r>
              <a:rPr lang="ro-RO" sz="2400" i="1" dirty="0" smtClean="0"/>
              <a:t>μ</a:t>
            </a:r>
            <a:r>
              <a:rPr lang="ro-RO" sz="2400" dirty="0" smtClean="0"/>
              <a:t> = 37  (</a:t>
            </a:r>
            <a:r>
              <a:rPr lang="ro-RO" sz="2400" i="1" dirty="0" smtClean="0"/>
              <a:t>σ</a:t>
            </a:r>
            <a:r>
              <a:rPr lang="ro-RO" sz="2400" dirty="0" smtClean="0"/>
              <a:t> = 5 este cunoscuta)</a:t>
            </a:r>
          </a:p>
          <a:p>
            <a:pPr lvl="2" indent="0">
              <a:spcBef>
                <a:spcPts val="0"/>
              </a:spcBef>
              <a:buFontTx/>
              <a:buNone/>
              <a:defRPr/>
            </a:pPr>
            <a:r>
              <a:rPr lang="ro-RO" sz="2400" dirty="0" smtClean="0"/>
              <a:t>Evidenta:     = 36.1 , </a:t>
            </a:r>
            <a:r>
              <a:rPr lang="ro-RO" sz="2400" i="1" dirty="0" smtClean="0"/>
              <a:t>n</a:t>
            </a:r>
            <a:r>
              <a:rPr lang="ro-RO" sz="2400" dirty="0" smtClean="0"/>
              <a:t> = 40</a:t>
            </a:r>
          </a:p>
          <a:p>
            <a:pPr lvl="2" indent="0">
              <a:spcBef>
                <a:spcPts val="0"/>
              </a:spcBef>
              <a:buFontTx/>
              <a:buNone/>
              <a:defRPr/>
            </a:pPr>
            <a:endParaRPr lang="en-US" sz="2400" dirty="0" smtClean="0"/>
          </a:p>
          <a:p>
            <a:pPr lvl="2" indent="0">
              <a:spcBef>
                <a:spcPts val="0"/>
              </a:spcBef>
              <a:buFontTx/>
              <a:buNone/>
              <a:defRPr/>
            </a:pPr>
            <a:endParaRPr lang="en-US" sz="2400" dirty="0" smtClean="0"/>
          </a:p>
          <a:p>
            <a:pPr marL="57150">
              <a:spcBef>
                <a:spcPts val="0"/>
              </a:spcBef>
              <a:buFontTx/>
              <a:buNone/>
              <a:defRPr/>
            </a:pPr>
            <a:r>
              <a:rPr lang="en-US" sz="2400" dirty="0" smtClean="0"/>
              <a:t>Concluzie:</a:t>
            </a:r>
          </a:p>
        </p:txBody>
      </p:sp>
      <p:sp>
        <p:nvSpPr>
          <p:cNvPr id="3" name="Rectangle 2"/>
          <p:cNvSpPr/>
          <p:nvPr/>
        </p:nvSpPr>
        <p:spPr>
          <a:xfrm>
            <a:off x="1287864" y="1346480"/>
            <a:ext cx="6596504" cy="838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19458" name="Object 4"/>
          <p:cNvGraphicFramePr>
            <a:graphicFrameLocks noChangeAspect="1"/>
          </p:cNvGraphicFramePr>
          <p:nvPr/>
        </p:nvGraphicFramePr>
        <p:xfrm>
          <a:off x="3059832" y="1772816"/>
          <a:ext cx="304800" cy="361950"/>
        </p:xfrm>
        <a:graphic>
          <a:graphicData uri="http://schemas.openxmlformats.org/presentationml/2006/ole">
            <p:oleObj spid="_x0000_s26626" name="Equation" r:id="rId3" imgW="139579" imgH="164957" progId="">
              <p:embed/>
            </p:oleObj>
          </a:graphicData>
        </a:graphic>
      </p:graphicFrame>
      <p:sp>
        <p:nvSpPr>
          <p:cNvPr id="12" name="Freeform 11"/>
          <p:cNvSpPr/>
          <p:nvPr/>
        </p:nvSpPr>
        <p:spPr>
          <a:xfrm flipH="1">
            <a:off x="5541964" y="5368927"/>
            <a:ext cx="706437" cy="360363"/>
          </a:xfrm>
          <a:custGeom>
            <a:avLst/>
            <a:gdLst>
              <a:gd name="connsiteX0" fmla="*/ 7143 w 678656"/>
              <a:gd name="connsiteY0" fmla="*/ 335756 h 346875"/>
              <a:gd name="connsiteX1" fmla="*/ 7143 w 678656"/>
              <a:gd name="connsiteY1" fmla="*/ 335756 h 346875"/>
              <a:gd name="connsiteX2" fmla="*/ 85725 w 678656"/>
              <a:gd name="connsiteY2" fmla="*/ 342900 h 346875"/>
              <a:gd name="connsiteX3" fmla="*/ 385762 w 678656"/>
              <a:gd name="connsiteY3" fmla="*/ 340518 h 346875"/>
              <a:gd name="connsiteX4" fmla="*/ 407193 w 678656"/>
              <a:gd name="connsiteY4" fmla="*/ 338137 h 346875"/>
              <a:gd name="connsiteX5" fmla="*/ 423862 w 678656"/>
              <a:gd name="connsiteY5" fmla="*/ 335756 h 346875"/>
              <a:gd name="connsiteX6" fmla="*/ 461962 w 678656"/>
              <a:gd name="connsiteY6" fmla="*/ 333375 h 346875"/>
              <a:gd name="connsiteX7" fmla="*/ 535781 w 678656"/>
              <a:gd name="connsiteY7" fmla="*/ 335756 h 346875"/>
              <a:gd name="connsiteX8" fmla="*/ 573881 w 678656"/>
              <a:gd name="connsiteY8" fmla="*/ 338137 h 346875"/>
              <a:gd name="connsiteX9" fmla="*/ 678656 w 678656"/>
              <a:gd name="connsiteY9" fmla="*/ 340518 h 346875"/>
              <a:gd name="connsiteX10" fmla="*/ 676275 w 678656"/>
              <a:gd name="connsiteY10" fmla="*/ 333375 h 346875"/>
              <a:gd name="connsiteX11" fmla="*/ 671512 w 678656"/>
              <a:gd name="connsiteY11" fmla="*/ 326231 h 346875"/>
              <a:gd name="connsiteX12" fmla="*/ 669131 w 678656"/>
              <a:gd name="connsiteY12" fmla="*/ 316706 h 346875"/>
              <a:gd name="connsiteX13" fmla="*/ 666750 w 678656"/>
              <a:gd name="connsiteY13" fmla="*/ 261937 h 346875"/>
              <a:gd name="connsiteX14" fmla="*/ 585787 w 678656"/>
              <a:gd name="connsiteY14" fmla="*/ 254793 h 346875"/>
              <a:gd name="connsiteX15" fmla="*/ 561975 w 678656"/>
              <a:gd name="connsiteY15" fmla="*/ 252412 h 346875"/>
              <a:gd name="connsiteX16" fmla="*/ 509587 w 678656"/>
              <a:gd name="connsiteY16" fmla="*/ 242887 h 346875"/>
              <a:gd name="connsiteX17" fmla="*/ 471487 w 678656"/>
              <a:gd name="connsiteY17" fmla="*/ 240506 h 346875"/>
              <a:gd name="connsiteX18" fmla="*/ 464343 w 678656"/>
              <a:gd name="connsiteY18" fmla="*/ 238125 h 346875"/>
              <a:gd name="connsiteX19" fmla="*/ 433387 w 678656"/>
              <a:gd name="connsiteY19" fmla="*/ 233362 h 346875"/>
              <a:gd name="connsiteX20" fmla="*/ 416718 w 678656"/>
              <a:gd name="connsiteY20" fmla="*/ 228600 h 346875"/>
              <a:gd name="connsiteX21" fmla="*/ 392906 w 678656"/>
              <a:gd name="connsiteY21" fmla="*/ 223837 h 346875"/>
              <a:gd name="connsiteX22" fmla="*/ 373856 w 678656"/>
              <a:gd name="connsiteY22" fmla="*/ 219075 h 346875"/>
              <a:gd name="connsiteX23" fmla="*/ 366712 w 678656"/>
              <a:gd name="connsiteY23" fmla="*/ 216693 h 346875"/>
              <a:gd name="connsiteX24" fmla="*/ 345281 w 678656"/>
              <a:gd name="connsiteY24" fmla="*/ 211931 h 346875"/>
              <a:gd name="connsiteX25" fmla="*/ 330993 w 678656"/>
              <a:gd name="connsiteY25" fmla="*/ 207168 h 346875"/>
              <a:gd name="connsiteX26" fmla="*/ 321468 w 678656"/>
              <a:gd name="connsiteY26" fmla="*/ 204787 h 346875"/>
              <a:gd name="connsiteX27" fmla="*/ 307181 w 678656"/>
              <a:gd name="connsiteY27" fmla="*/ 200025 h 346875"/>
              <a:gd name="connsiteX28" fmla="*/ 292893 w 678656"/>
              <a:gd name="connsiteY28" fmla="*/ 197643 h 346875"/>
              <a:gd name="connsiteX29" fmla="*/ 285750 w 678656"/>
              <a:gd name="connsiteY29" fmla="*/ 195262 h 346875"/>
              <a:gd name="connsiteX30" fmla="*/ 273843 w 678656"/>
              <a:gd name="connsiteY30" fmla="*/ 192881 h 346875"/>
              <a:gd name="connsiteX31" fmla="*/ 257175 w 678656"/>
              <a:gd name="connsiteY31" fmla="*/ 183356 h 346875"/>
              <a:gd name="connsiteX32" fmla="*/ 240506 w 678656"/>
              <a:gd name="connsiteY32" fmla="*/ 176212 h 346875"/>
              <a:gd name="connsiteX33" fmla="*/ 226218 w 678656"/>
              <a:gd name="connsiteY33" fmla="*/ 161925 h 346875"/>
              <a:gd name="connsiteX34" fmla="*/ 211931 w 678656"/>
              <a:gd name="connsiteY34" fmla="*/ 150018 h 346875"/>
              <a:gd name="connsiteX35" fmla="*/ 197643 w 678656"/>
              <a:gd name="connsiteY35" fmla="*/ 145256 h 346875"/>
              <a:gd name="connsiteX36" fmla="*/ 176212 w 678656"/>
              <a:gd name="connsiteY36" fmla="*/ 135731 h 346875"/>
              <a:gd name="connsiteX37" fmla="*/ 161925 w 678656"/>
              <a:gd name="connsiteY37" fmla="*/ 130968 h 346875"/>
              <a:gd name="connsiteX38" fmla="*/ 154781 w 678656"/>
              <a:gd name="connsiteY38" fmla="*/ 126206 h 346875"/>
              <a:gd name="connsiteX39" fmla="*/ 138112 w 678656"/>
              <a:gd name="connsiteY39" fmla="*/ 121443 h 346875"/>
              <a:gd name="connsiteX40" fmla="*/ 130968 w 678656"/>
              <a:gd name="connsiteY40" fmla="*/ 116681 h 346875"/>
              <a:gd name="connsiteX41" fmla="*/ 123825 w 678656"/>
              <a:gd name="connsiteY41" fmla="*/ 114300 h 346875"/>
              <a:gd name="connsiteX42" fmla="*/ 111918 w 678656"/>
              <a:gd name="connsiteY42" fmla="*/ 100012 h 346875"/>
              <a:gd name="connsiteX43" fmla="*/ 104775 w 678656"/>
              <a:gd name="connsiteY43" fmla="*/ 92868 h 346875"/>
              <a:gd name="connsiteX44" fmla="*/ 97631 w 678656"/>
              <a:gd name="connsiteY44" fmla="*/ 78581 h 346875"/>
              <a:gd name="connsiteX45" fmla="*/ 83343 w 678656"/>
              <a:gd name="connsiteY45" fmla="*/ 69056 h 346875"/>
              <a:gd name="connsiteX46" fmla="*/ 80962 w 678656"/>
              <a:gd name="connsiteY46" fmla="*/ 61912 h 346875"/>
              <a:gd name="connsiteX47" fmla="*/ 66675 w 678656"/>
              <a:gd name="connsiteY47" fmla="*/ 52387 h 346875"/>
              <a:gd name="connsiteX48" fmla="*/ 54768 w 678656"/>
              <a:gd name="connsiteY48" fmla="*/ 42862 h 346875"/>
              <a:gd name="connsiteX49" fmla="*/ 47625 w 678656"/>
              <a:gd name="connsiteY49" fmla="*/ 35718 h 346875"/>
              <a:gd name="connsiteX50" fmla="*/ 40481 w 678656"/>
              <a:gd name="connsiteY50" fmla="*/ 30956 h 346875"/>
              <a:gd name="connsiteX51" fmla="*/ 23812 w 678656"/>
              <a:gd name="connsiteY51" fmla="*/ 9525 h 346875"/>
              <a:gd name="connsiteX52" fmla="*/ 9525 w 678656"/>
              <a:gd name="connsiteY52" fmla="*/ 0 h 346875"/>
              <a:gd name="connsiteX53" fmla="*/ 2381 w 678656"/>
              <a:gd name="connsiteY53" fmla="*/ 61912 h 346875"/>
              <a:gd name="connsiteX54" fmla="*/ 0 w 678656"/>
              <a:gd name="connsiteY54" fmla="*/ 85725 h 346875"/>
              <a:gd name="connsiteX55" fmla="*/ 4762 w 678656"/>
              <a:gd name="connsiteY55" fmla="*/ 183356 h 346875"/>
              <a:gd name="connsiteX56" fmla="*/ 9525 w 678656"/>
              <a:gd name="connsiteY56" fmla="*/ 235743 h 346875"/>
              <a:gd name="connsiteX57" fmla="*/ 7143 w 678656"/>
              <a:gd name="connsiteY57" fmla="*/ 335756 h 346875"/>
              <a:gd name="connsiteX0" fmla="*/ 11905 w 678656"/>
              <a:gd name="connsiteY0" fmla="*/ 345281 h 345281"/>
              <a:gd name="connsiteX1" fmla="*/ 7143 w 678656"/>
              <a:gd name="connsiteY1" fmla="*/ 335756 h 345281"/>
              <a:gd name="connsiteX2" fmla="*/ 85725 w 678656"/>
              <a:gd name="connsiteY2" fmla="*/ 342900 h 345281"/>
              <a:gd name="connsiteX3" fmla="*/ 385762 w 678656"/>
              <a:gd name="connsiteY3" fmla="*/ 340518 h 345281"/>
              <a:gd name="connsiteX4" fmla="*/ 407193 w 678656"/>
              <a:gd name="connsiteY4" fmla="*/ 338137 h 345281"/>
              <a:gd name="connsiteX5" fmla="*/ 423862 w 678656"/>
              <a:gd name="connsiteY5" fmla="*/ 335756 h 345281"/>
              <a:gd name="connsiteX6" fmla="*/ 461962 w 678656"/>
              <a:gd name="connsiteY6" fmla="*/ 333375 h 345281"/>
              <a:gd name="connsiteX7" fmla="*/ 535781 w 678656"/>
              <a:gd name="connsiteY7" fmla="*/ 335756 h 345281"/>
              <a:gd name="connsiteX8" fmla="*/ 573881 w 678656"/>
              <a:gd name="connsiteY8" fmla="*/ 338137 h 345281"/>
              <a:gd name="connsiteX9" fmla="*/ 678656 w 678656"/>
              <a:gd name="connsiteY9" fmla="*/ 340518 h 345281"/>
              <a:gd name="connsiteX10" fmla="*/ 676275 w 678656"/>
              <a:gd name="connsiteY10" fmla="*/ 333375 h 345281"/>
              <a:gd name="connsiteX11" fmla="*/ 671512 w 678656"/>
              <a:gd name="connsiteY11" fmla="*/ 326231 h 345281"/>
              <a:gd name="connsiteX12" fmla="*/ 669131 w 678656"/>
              <a:gd name="connsiteY12" fmla="*/ 316706 h 345281"/>
              <a:gd name="connsiteX13" fmla="*/ 666750 w 678656"/>
              <a:gd name="connsiteY13" fmla="*/ 261937 h 345281"/>
              <a:gd name="connsiteX14" fmla="*/ 585787 w 678656"/>
              <a:gd name="connsiteY14" fmla="*/ 254793 h 345281"/>
              <a:gd name="connsiteX15" fmla="*/ 561975 w 678656"/>
              <a:gd name="connsiteY15" fmla="*/ 252412 h 345281"/>
              <a:gd name="connsiteX16" fmla="*/ 509587 w 678656"/>
              <a:gd name="connsiteY16" fmla="*/ 242887 h 345281"/>
              <a:gd name="connsiteX17" fmla="*/ 471487 w 678656"/>
              <a:gd name="connsiteY17" fmla="*/ 240506 h 345281"/>
              <a:gd name="connsiteX18" fmla="*/ 464343 w 678656"/>
              <a:gd name="connsiteY18" fmla="*/ 238125 h 345281"/>
              <a:gd name="connsiteX19" fmla="*/ 433387 w 678656"/>
              <a:gd name="connsiteY19" fmla="*/ 233362 h 345281"/>
              <a:gd name="connsiteX20" fmla="*/ 416718 w 678656"/>
              <a:gd name="connsiteY20" fmla="*/ 228600 h 345281"/>
              <a:gd name="connsiteX21" fmla="*/ 392906 w 678656"/>
              <a:gd name="connsiteY21" fmla="*/ 223837 h 345281"/>
              <a:gd name="connsiteX22" fmla="*/ 373856 w 678656"/>
              <a:gd name="connsiteY22" fmla="*/ 219075 h 345281"/>
              <a:gd name="connsiteX23" fmla="*/ 366712 w 678656"/>
              <a:gd name="connsiteY23" fmla="*/ 216693 h 345281"/>
              <a:gd name="connsiteX24" fmla="*/ 345281 w 678656"/>
              <a:gd name="connsiteY24" fmla="*/ 211931 h 345281"/>
              <a:gd name="connsiteX25" fmla="*/ 330993 w 678656"/>
              <a:gd name="connsiteY25" fmla="*/ 207168 h 345281"/>
              <a:gd name="connsiteX26" fmla="*/ 321468 w 678656"/>
              <a:gd name="connsiteY26" fmla="*/ 204787 h 345281"/>
              <a:gd name="connsiteX27" fmla="*/ 307181 w 678656"/>
              <a:gd name="connsiteY27" fmla="*/ 200025 h 345281"/>
              <a:gd name="connsiteX28" fmla="*/ 292893 w 678656"/>
              <a:gd name="connsiteY28" fmla="*/ 197643 h 345281"/>
              <a:gd name="connsiteX29" fmla="*/ 285750 w 678656"/>
              <a:gd name="connsiteY29" fmla="*/ 195262 h 345281"/>
              <a:gd name="connsiteX30" fmla="*/ 273843 w 678656"/>
              <a:gd name="connsiteY30" fmla="*/ 192881 h 345281"/>
              <a:gd name="connsiteX31" fmla="*/ 257175 w 678656"/>
              <a:gd name="connsiteY31" fmla="*/ 183356 h 345281"/>
              <a:gd name="connsiteX32" fmla="*/ 240506 w 678656"/>
              <a:gd name="connsiteY32" fmla="*/ 176212 h 345281"/>
              <a:gd name="connsiteX33" fmla="*/ 226218 w 678656"/>
              <a:gd name="connsiteY33" fmla="*/ 161925 h 345281"/>
              <a:gd name="connsiteX34" fmla="*/ 211931 w 678656"/>
              <a:gd name="connsiteY34" fmla="*/ 150018 h 345281"/>
              <a:gd name="connsiteX35" fmla="*/ 197643 w 678656"/>
              <a:gd name="connsiteY35" fmla="*/ 145256 h 345281"/>
              <a:gd name="connsiteX36" fmla="*/ 176212 w 678656"/>
              <a:gd name="connsiteY36" fmla="*/ 135731 h 345281"/>
              <a:gd name="connsiteX37" fmla="*/ 161925 w 678656"/>
              <a:gd name="connsiteY37" fmla="*/ 130968 h 345281"/>
              <a:gd name="connsiteX38" fmla="*/ 154781 w 678656"/>
              <a:gd name="connsiteY38" fmla="*/ 126206 h 345281"/>
              <a:gd name="connsiteX39" fmla="*/ 138112 w 678656"/>
              <a:gd name="connsiteY39" fmla="*/ 121443 h 345281"/>
              <a:gd name="connsiteX40" fmla="*/ 130968 w 678656"/>
              <a:gd name="connsiteY40" fmla="*/ 116681 h 345281"/>
              <a:gd name="connsiteX41" fmla="*/ 123825 w 678656"/>
              <a:gd name="connsiteY41" fmla="*/ 114300 h 345281"/>
              <a:gd name="connsiteX42" fmla="*/ 111918 w 678656"/>
              <a:gd name="connsiteY42" fmla="*/ 100012 h 345281"/>
              <a:gd name="connsiteX43" fmla="*/ 104775 w 678656"/>
              <a:gd name="connsiteY43" fmla="*/ 92868 h 345281"/>
              <a:gd name="connsiteX44" fmla="*/ 97631 w 678656"/>
              <a:gd name="connsiteY44" fmla="*/ 78581 h 345281"/>
              <a:gd name="connsiteX45" fmla="*/ 83343 w 678656"/>
              <a:gd name="connsiteY45" fmla="*/ 69056 h 345281"/>
              <a:gd name="connsiteX46" fmla="*/ 80962 w 678656"/>
              <a:gd name="connsiteY46" fmla="*/ 61912 h 345281"/>
              <a:gd name="connsiteX47" fmla="*/ 66675 w 678656"/>
              <a:gd name="connsiteY47" fmla="*/ 52387 h 345281"/>
              <a:gd name="connsiteX48" fmla="*/ 54768 w 678656"/>
              <a:gd name="connsiteY48" fmla="*/ 42862 h 345281"/>
              <a:gd name="connsiteX49" fmla="*/ 47625 w 678656"/>
              <a:gd name="connsiteY49" fmla="*/ 35718 h 345281"/>
              <a:gd name="connsiteX50" fmla="*/ 40481 w 678656"/>
              <a:gd name="connsiteY50" fmla="*/ 30956 h 345281"/>
              <a:gd name="connsiteX51" fmla="*/ 23812 w 678656"/>
              <a:gd name="connsiteY51" fmla="*/ 9525 h 345281"/>
              <a:gd name="connsiteX52" fmla="*/ 9525 w 678656"/>
              <a:gd name="connsiteY52" fmla="*/ 0 h 345281"/>
              <a:gd name="connsiteX53" fmla="*/ 2381 w 678656"/>
              <a:gd name="connsiteY53" fmla="*/ 61912 h 345281"/>
              <a:gd name="connsiteX54" fmla="*/ 0 w 678656"/>
              <a:gd name="connsiteY54" fmla="*/ 85725 h 345281"/>
              <a:gd name="connsiteX55" fmla="*/ 4762 w 678656"/>
              <a:gd name="connsiteY55" fmla="*/ 183356 h 345281"/>
              <a:gd name="connsiteX56" fmla="*/ 9525 w 678656"/>
              <a:gd name="connsiteY56" fmla="*/ 235743 h 345281"/>
              <a:gd name="connsiteX57" fmla="*/ 11905 w 678656"/>
              <a:gd name="connsiteY57" fmla="*/ 345281 h 345281"/>
              <a:gd name="connsiteX0" fmla="*/ 9525 w 678656"/>
              <a:gd name="connsiteY0" fmla="*/ 235743 h 346406"/>
              <a:gd name="connsiteX1" fmla="*/ 7143 w 678656"/>
              <a:gd name="connsiteY1" fmla="*/ 335756 h 346406"/>
              <a:gd name="connsiteX2" fmla="*/ 85725 w 678656"/>
              <a:gd name="connsiteY2" fmla="*/ 342900 h 346406"/>
              <a:gd name="connsiteX3" fmla="*/ 385762 w 678656"/>
              <a:gd name="connsiteY3" fmla="*/ 340518 h 346406"/>
              <a:gd name="connsiteX4" fmla="*/ 407193 w 678656"/>
              <a:gd name="connsiteY4" fmla="*/ 338137 h 346406"/>
              <a:gd name="connsiteX5" fmla="*/ 423862 w 678656"/>
              <a:gd name="connsiteY5" fmla="*/ 335756 h 346406"/>
              <a:gd name="connsiteX6" fmla="*/ 461962 w 678656"/>
              <a:gd name="connsiteY6" fmla="*/ 333375 h 346406"/>
              <a:gd name="connsiteX7" fmla="*/ 535781 w 678656"/>
              <a:gd name="connsiteY7" fmla="*/ 335756 h 346406"/>
              <a:gd name="connsiteX8" fmla="*/ 573881 w 678656"/>
              <a:gd name="connsiteY8" fmla="*/ 338137 h 346406"/>
              <a:gd name="connsiteX9" fmla="*/ 678656 w 678656"/>
              <a:gd name="connsiteY9" fmla="*/ 340518 h 346406"/>
              <a:gd name="connsiteX10" fmla="*/ 676275 w 678656"/>
              <a:gd name="connsiteY10" fmla="*/ 333375 h 346406"/>
              <a:gd name="connsiteX11" fmla="*/ 671512 w 678656"/>
              <a:gd name="connsiteY11" fmla="*/ 326231 h 346406"/>
              <a:gd name="connsiteX12" fmla="*/ 669131 w 678656"/>
              <a:gd name="connsiteY12" fmla="*/ 316706 h 346406"/>
              <a:gd name="connsiteX13" fmla="*/ 666750 w 678656"/>
              <a:gd name="connsiteY13" fmla="*/ 261937 h 346406"/>
              <a:gd name="connsiteX14" fmla="*/ 585787 w 678656"/>
              <a:gd name="connsiteY14" fmla="*/ 254793 h 346406"/>
              <a:gd name="connsiteX15" fmla="*/ 561975 w 678656"/>
              <a:gd name="connsiteY15" fmla="*/ 252412 h 346406"/>
              <a:gd name="connsiteX16" fmla="*/ 509587 w 678656"/>
              <a:gd name="connsiteY16" fmla="*/ 242887 h 346406"/>
              <a:gd name="connsiteX17" fmla="*/ 471487 w 678656"/>
              <a:gd name="connsiteY17" fmla="*/ 240506 h 346406"/>
              <a:gd name="connsiteX18" fmla="*/ 464343 w 678656"/>
              <a:gd name="connsiteY18" fmla="*/ 238125 h 346406"/>
              <a:gd name="connsiteX19" fmla="*/ 433387 w 678656"/>
              <a:gd name="connsiteY19" fmla="*/ 233362 h 346406"/>
              <a:gd name="connsiteX20" fmla="*/ 416718 w 678656"/>
              <a:gd name="connsiteY20" fmla="*/ 228600 h 346406"/>
              <a:gd name="connsiteX21" fmla="*/ 392906 w 678656"/>
              <a:gd name="connsiteY21" fmla="*/ 223837 h 346406"/>
              <a:gd name="connsiteX22" fmla="*/ 373856 w 678656"/>
              <a:gd name="connsiteY22" fmla="*/ 219075 h 346406"/>
              <a:gd name="connsiteX23" fmla="*/ 366712 w 678656"/>
              <a:gd name="connsiteY23" fmla="*/ 216693 h 346406"/>
              <a:gd name="connsiteX24" fmla="*/ 345281 w 678656"/>
              <a:gd name="connsiteY24" fmla="*/ 211931 h 346406"/>
              <a:gd name="connsiteX25" fmla="*/ 330993 w 678656"/>
              <a:gd name="connsiteY25" fmla="*/ 207168 h 346406"/>
              <a:gd name="connsiteX26" fmla="*/ 321468 w 678656"/>
              <a:gd name="connsiteY26" fmla="*/ 204787 h 346406"/>
              <a:gd name="connsiteX27" fmla="*/ 307181 w 678656"/>
              <a:gd name="connsiteY27" fmla="*/ 200025 h 346406"/>
              <a:gd name="connsiteX28" fmla="*/ 292893 w 678656"/>
              <a:gd name="connsiteY28" fmla="*/ 197643 h 346406"/>
              <a:gd name="connsiteX29" fmla="*/ 285750 w 678656"/>
              <a:gd name="connsiteY29" fmla="*/ 195262 h 346406"/>
              <a:gd name="connsiteX30" fmla="*/ 273843 w 678656"/>
              <a:gd name="connsiteY30" fmla="*/ 192881 h 346406"/>
              <a:gd name="connsiteX31" fmla="*/ 257175 w 678656"/>
              <a:gd name="connsiteY31" fmla="*/ 183356 h 346406"/>
              <a:gd name="connsiteX32" fmla="*/ 240506 w 678656"/>
              <a:gd name="connsiteY32" fmla="*/ 176212 h 346406"/>
              <a:gd name="connsiteX33" fmla="*/ 226218 w 678656"/>
              <a:gd name="connsiteY33" fmla="*/ 161925 h 346406"/>
              <a:gd name="connsiteX34" fmla="*/ 211931 w 678656"/>
              <a:gd name="connsiteY34" fmla="*/ 150018 h 346406"/>
              <a:gd name="connsiteX35" fmla="*/ 197643 w 678656"/>
              <a:gd name="connsiteY35" fmla="*/ 145256 h 346406"/>
              <a:gd name="connsiteX36" fmla="*/ 176212 w 678656"/>
              <a:gd name="connsiteY36" fmla="*/ 135731 h 346406"/>
              <a:gd name="connsiteX37" fmla="*/ 161925 w 678656"/>
              <a:gd name="connsiteY37" fmla="*/ 130968 h 346406"/>
              <a:gd name="connsiteX38" fmla="*/ 154781 w 678656"/>
              <a:gd name="connsiteY38" fmla="*/ 126206 h 346406"/>
              <a:gd name="connsiteX39" fmla="*/ 138112 w 678656"/>
              <a:gd name="connsiteY39" fmla="*/ 121443 h 346406"/>
              <a:gd name="connsiteX40" fmla="*/ 130968 w 678656"/>
              <a:gd name="connsiteY40" fmla="*/ 116681 h 346406"/>
              <a:gd name="connsiteX41" fmla="*/ 123825 w 678656"/>
              <a:gd name="connsiteY41" fmla="*/ 114300 h 346406"/>
              <a:gd name="connsiteX42" fmla="*/ 111918 w 678656"/>
              <a:gd name="connsiteY42" fmla="*/ 100012 h 346406"/>
              <a:gd name="connsiteX43" fmla="*/ 104775 w 678656"/>
              <a:gd name="connsiteY43" fmla="*/ 92868 h 346406"/>
              <a:gd name="connsiteX44" fmla="*/ 97631 w 678656"/>
              <a:gd name="connsiteY44" fmla="*/ 78581 h 346406"/>
              <a:gd name="connsiteX45" fmla="*/ 83343 w 678656"/>
              <a:gd name="connsiteY45" fmla="*/ 69056 h 346406"/>
              <a:gd name="connsiteX46" fmla="*/ 80962 w 678656"/>
              <a:gd name="connsiteY46" fmla="*/ 61912 h 346406"/>
              <a:gd name="connsiteX47" fmla="*/ 66675 w 678656"/>
              <a:gd name="connsiteY47" fmla="*/ 52387 h 346406"/>
              <a:gd name="connsiteX48" fmla="*/ 54768 w 678656"/>
              <a:gd name="connsiteY48" fmla="*/ 42862 h 346406"/>
              <a:gd name="connsiteX49" fmla="*/ 47625 w 678656"/>
              <a:gd name="connsiteY49" fmla="*/ 35718 h 346406"/>
              <a:gd name="connsiteX50" fmla="*/ 40481 w 678656"/>
              <a:gd name="connsiteY50" fmla="*/ 30956 h 346406"/>
              <a:gd name="connsiteX51" fmla="*/ 23812 w 678656"/>
              <a:gd name="connsiteY51" fmla="*/ 9525 h 346406"/>
              <a:gd name="connsiteX52" fmla="*/ 9525 w 678656"/>
              <a:gd name="connsiteY52" fmla="*/ 0 h 346406"/>
              <a:gd name="connsiteX53" fmla="*/ 2381 w 678656"/>
              <a:gd name="connsiteY53" fmla="*/ 61912 h 346406"/>
              <a:gd name="connsiteX54" fmla="*/ 0 w 678656"/>
              <a:gd name="connsiteY54" fmla="*/ 85725 h 346406"/>
              <a:gd name="connsiteX55" fmla="*/ 4762 w 678656"/>
              <a:gd name="connsiteY55" fmla="*/ 183356 h 346406"/>
              <a:gd name="connsiteX56" fmla="*/ 9525 w 678656"/>
              <a:gd name="connsiteY56" fmla="*/ 235743 h 346406"/>
              <a:gd name="connsiteX0" fmla="*/ 9525 w 678656"/>
              <a:gd name="connsiteY0" fmla="*/ 235743 h 348060"/>
              <a:gd name="connsiteX1" fmla="*/ 7143 w 678656"/>
              <a:gd name="connsiteY1" fmla="*/ 335756 h 348060"/>
              <a:gd name="connsiteX2" fmla="*/ 85725 w 678656"/>
              <a:gd name="connsiteY2" fmla="*/ 342900 h 348060"/>
              <a:gd name="connsiteX3" fmla="*/ 385762 w 678656"/>
              <a:gd name="connsiteY3" fmla="*/ 340518 h 348060"/>
              <a:gd name="connsiteX4" fmla="*/ 407193 w 678656"/>
              <a:gd name="connsiteY4" fmla="*/ 338137 h 348060"/>
              <a:gd name="connsiteX5" fmla="*/ 423862 w 678656"/>
              <a:gd name="connsiteY5" fmla="*/ 335756 h 348060"/>
              <a:gd name="connsiteX6" fmla="*/ 461962 w 678656"/>
              <a:gd name="connsiteY6" fmla="*/ 333375 h 348060"/>
              <a:gd name="connsiteX7" fmla="*/ 535781 w 678656"/>
              <a:gd name="connsiteY7" fmla="*/ 335756 h 348060"/>
              <a:gd name="connsiteX8" fmla="*/ 573881 w 678656"/>
              <a:gd name="connsiteY8" fmla="*/ 338137 h 348060"/>
              <a:gd name="connsiteX9" fmla="*/ 678656 w 678656"/>
              <a:gd name="connsiteY9" fmla="*/ 340518 h 348060"/>
              <a:gd name="connsiteX10" fmla="*/ 676275 w 678656"/>
              <a:gd name="connsiteY10" fmla="*/ 333375 h 348060"/>
              <a:gd name="connsiteX11" fmla="*/ 671512 w 678656"/>
              <a:gd name="connsiteY11" fmla="*/ 326231 h 348060"/>
              <a:gd name="connsiteX12" fmla="*/ 669131 w 678656"/>
              <a:gd name="connsiteY12" fmla="*/ 316706 h 348060"/>
              <a:gd name="connsiteX13" fmla="*/ 666750 w 678656"/>
              <a:gd name="connsiteY13" fmla="*/ 261937 h 348060"/>
              <a:gd name="connsiteX14" fmla="*/ 585787 w 678656"/>
              <a:gd name="connsiteY14" fmla="*/ 254793 h 348060"/>
              <a:gd name="connsiteX15" fmla="*/ 561975 w 678656"/>
              <a:gd name="connsiteY15" fmla="*/ 252412 h 348060"/>
              <a:gd name="connsiteX16" fmla="*/ 509587 w 678656"/>
              <a:gd name="connsiteY16" fmla="*/ 242887 h 348060"/>
              <a:gd name="connsiteX17" fmla="*/ 471487 w 678656"/>
              <a:gd name="connsiteY17" fmla="*/ 240506 h 348060"/>
              <a:gd name="connsiteX18" fmla="*/ 464343 w 678656"/>
              <a:gd name="connsiteY18" fmla="*/ 238125 h 348060"/>
              <a:gd name="connsiteX19" fmla="*/ 433387 w 678656"/>
              <a:gd name="connsiteY19" fmla="*/ 233362 h 348060"/>
              <a:gd name="connsiteX20" fmla="*/ 416718 w 678656"/>
              <a:gd name="connsiteY20" fmla="*/ 228600 h 348060"/>
              <a:gd name="connsiteX21" fmla="*/ 392906 w 678656"/>
              <a:gd name="connsiteY21" fmla="*/ 223837 h 348060"/>
              <a:gd name="connsiteX22" fmla="*/ 373856 w 678656"/>
              <a:gd name="connsiteY22" fmla="*/ 219075 h 348060"/>
              <a:gd name="connsiteX23" fmla="*/ 366712 w 678656"/>
              <a:gd name="connsiteY23" fmla="*/ 216693 h 348060"/>
              <a:gd name="connsiteX24" fmla="*/ 345281 w 678656"/>
              <a:gd name="connsiteY24" fmla="*/ 211931 h 348060"/>
              <a:gd name="connsiteX25" fmla="*/ 330993 w 678656"/>
              <a:gd name="connsiteY25" fmla="*/ 207168 h 348060"/>
              <a:gd name="connsiteX26" fmla="*/ 321468 w 678656"/>
              <a:gd name="connsiteY26" fmla="*/ 204787 h 348060"/>
              <a:gd name="connsiteX27" fmla="*/ 307181 w 678656"/>
              <a:gd name="connsiteY27" fmla="*/ 200025 h 348060"/>
              <a:gd name="connsiteX28" fmla="*/ 292893 w 678656"/>
              <a:gd name="connsiteY28" fmla="*/ 197643 h 348060"/>
              <a:gd name="connsiteX29" fmla="*/ 285750 w 678656"/>
              <a:gd name="connsiteY29" fmla="*/ 195262 h 348060"/>
              <a:gd name="connsiteX30" fmla="*/ 273843 w 678656"/>
              <a:gd name="connsiteY30" fmla="*/ 192881 h 348060"/>
              <a:gd name="connsiteX31" fmla="*/ 257175 w 678656"/>
              <a:gd name="connsiteY31" fmla="*/ 183356 h 348060"/>
              <a:gd name="connsiteX32" fmla="*/ 240506 w 678656"/>
              <a:gd name="connsiteY32" fmla="*/ 176212 h 348060"/>
              <a:gd name="connsiteX33" fmla="*/ 226218 w 678656"/>
              <a:gd name="connsiteY33" fmla="*/ 161925 h 348060"/>
              <a:gd name="connsiteX34" fmla="*/ 211931 w 678656"/>
              <a:gd name="connsiteY34" fmla="*/ 150018 h 348060"/>
              <a:gd name="connsiteX35" fmla="*/ 197643 w 678656"/>
              <a:gd name="connsiteY35" fmla="*/ 145256 h 348060"/>
              <a:gd name="connsiteX36" fmla="*/ 176212 w 678656"/>
              <a:gd name="connsiteY36" fmla="*/ 135731 h 348060"/>
              <a:gd name="connsiteX37" fmla="*/ 161925 w 678656"/>
              <a:gd name="connsiteY37" fmla="*/ 130968 h 348060"/>
              <a:gd name="connsiteX38" fmla="*/ 154781 w 678656"/>
              <a:gd name="connsiteY38" fmla="*/ 126206 h 348060"/>
              <a:gd name="connsiteX39" fmla="*/ 138112 w 678656"/>
              <a:gd name="connsiteY39" fmla="*/ 121443 h 348060"/>
              <a:gd name="connsiteX40" fmla="*/ 130968 w 678656"/>
              <a:gd name="connsiteY40" fmla="*/ 116681 h 348060"/>
              <a:gd name="connsiteX41" fmla="*/ 123825 w 678656"/>
              <a:gd name="connsiteY41" fmla="*/ 114300 h 348060"/>
              <a:gd name="connsiteX42" fmla="*/ 111918 w 678656"/>
              <a:gd name="connsiteY42" fmla="*/ 100012 h 348060"/>
              <a:gd name="connsiteX43" fmla="*/ 104775 w 678656"/>
              <a:gd name="connsiteY43" fmla="*/ 92868 h 348060"/>
              <a:gd name="connsiteX44" fmla="*/ 97631 w 678656"/>
              <a:gd name="connsiteY44" fmla="*/ 78581 h 348060"/>
              <a:gd name="connsiteX45" fmla="*/ 83343 w 678656"/>
              <a:gd name="connsiteY45" fmla="*/ 69056 h 348060"/>
              <a:gd name="connsiteX46" fmla="*/ 80962 w 678656"/>
              <a:gd name="connsiteY46" fmla="*/ 61912 h 348060"/>
              <a:gd name="connsiteX47" fmla="*/ 66675 w 678656"/>
              <a:gd name="connsiteY47" fmla="*/ 52387 h 348060"/>
              <a:gd name="connsiteX48" fmla="*/ 54768 w 678656"/>
              <a:gd name="connsiteY48" fmla="*/ 42862 h 348060"/>
              <a:gd name="connsiteX49" fmla="*/ 47625 w 678656"/>
              <a:gd name="connsiteY49" fmla="*/ 35718 h 348060"/>
              <a:gd name="connsiteX50" fmla="*/ 40481 w 678656"/>
              <a:gd name="connsiteY50" fmla="*/ 30956 h 348060"/>
              <a:gd name="connsiteX51" fmla="*/ 23812 w 678656"/>
              <a:gd name="connsiteY51" fmla="*/ 9525 h 348060"/>
              <a:gd name="connsiteX52" fmla="*/ 9525 w 678656"/>
              <a:gd name="connsiteY52" fmla="*/ 0 h 348060"/>
              <a:gd name="connsiteX53" fmla="*/ 2381 w 678656"/>
              <a:gd name="connsiteY53" fmla="*/ 61912 h 348060"/>
              <a:gd name="connsiteX54" fmla="*/ 0 w 678656"/>
              <a:gd name="connsiteY54" fmla="*/ 85725 h 348060"/>
              <a:gd name="connsiteX55" fmla="*/ 4762 w 678656"/>
              <a:gd name="connsiteY55" fmla="*/ 183356 h 348060"/>
              <a:gd name="connsiteX56" fmla="*/ 9525 w 678656"/>
              <a:gd name="connsiteY56" fmla="*/ 235743 h 348060"/>
              <a:gd name="connsiteX0" fmla="*/ 18040 w 687171"/>
              <a:gd name="connsiteY0" fmla="*/ 235743 h 342950"/>
              <a:gd name="connsiteX1" fmla="*/ 15658 w 687171"/>
              <a:gd name="connsiteY1" fmla="*/ 335756 h 342950"/>
              <a:gd name="connsiteX2" fmla="*/ 94240 w 687171"/>
              <a:gd name="connsiteY2" fmla="*/ 342900 h 342950"/>
              <a:gd name="connsiteX3" fmla="*/ 394277 w 687171"/>
              <a:gd name="connsiteY3" fmla="*/ 340518 h 342950"/>
              <a:gd name="connsiteX4" fmla="*/ 415708 w 687171"/>
              <a:gd name="connsiteY4" fmla="*/ 338137 h 342950"/>
              <a:gd name="connsiteX5" fmla="*/ 432377 w 687171"/>
              <a:gd name="connsiteY5" fmla="*/ 335756 h 342950"/>
              <a:gd name="connsiteX6" fmla="*/ 470477 w 687171"/>
              <a:gd name="connsiteY6" fmla="*/ 333375 h 342950"/>
              <a:gd name="connsiteX7" fmla="*/ 544296 w 687171"/>
              <a:gd name="connsiteY7" fmla="*/ 335756 h 342950"/>
              <a:gd name="connsiteX8" fmla="*/ 582396 w 687171"/>
              <a:gd name="connsiteY8" fmla="*/ 338137 h 342950"/>
              <a:gd name="connsiteX9" fmla="*/ 687171 w 687171"/>
              <a:gd name="connsiteY9" fmla="*/ 340518 h 342950"/>
              <a:gd name="connsiteX10" fmla="*/ 684790 w 687171"/>
              <a:gd name="connsiteY10" fmla="*/ 333375 h 342950"/>
              <a:gd name="connsiteX11" fmla="*/ 680027 w 687171"/>
              <a:gd name="connsiteY11" fmla="*/ 326231 h 342950"/>
              <a:gd name="connsiteX12" fmla="*/ 677646 w 687171"/>
              <a:gd name="connsiteY12" fmla="*/ 316706 h 342950"/>
              <a:gd name="connsiteX13" fmla="*/ 675265 w 687171"/>
              <a:gd name="connsiteY13" fmla="*/ 261937 h 342950"/>
              <a:gd name="connsiteX14" fmla="*/ 594302 w 687171"/>
              <a:gd name="connsiteY14" fmla="*/ 254793 h 342950"/>
              <a:gd name="connsiteX15" fmla="*/ 570490 w 687171"/>
              <a:gd name="connsiteY15" fmla="*/ 252412 h 342950"/>
              <a:gd name="connsiteX16" fmla="*/ 518102 w 687171"/>
              <a:gd name="connsiteY16" fmla="*/ 242887 h 342950"/>
              <a:gd name="connsiteX17" fmla="*/ 480002 w 687171"/>
              <a:gd name="connsiteY17" fmla="*/ 240506 h 342950"/>
              <a:gd name="connsiteX18" fmla="*/ 472858 w 687171"/>
              <a:gd name="connsiteY18" fmla="*/ 238125 h 342950"/>
              <a:gd name="connsiteX19" fmla="*/ 441902 w 687171"/>
              <a:gd name="connsiteY19" fmla="*/ 233362 h 342950"/>
              <a:gd name="connsiteX20" fmla="*/ 425233 w 687171"/>
              <a:gd name="connsiteY20" fmla="*/ 228600 h 342950"/>
              <a:gd name="connsiteX21" fmla="*/ 401421 w 687171"/>
              <a:gd name="connsiteY21" fmla="*/ 223837 h 342950"/>
              <a:gd name="connsiteX22" fmla="*/ 382371 w 687171"/>
              <a:gd name="connsiteY22" fmla="*/ 219075 h 342950"/>
              <a:gd name="connsiteX23" fmla="*/ 375227 w 687171"/>
              <a:gd name="connsiteY23" fmla="*/ 216693 h 342950"/>
              <a:gd name="connsiteX24" fmla="*/ 353796 w 687171"/>
              <a:gd name="connsiteY24" fmla="*/ 211931 h 342950"/>
              <a:gd name="connsiteX25" fmla="*/ 339508 w 687171"/>
              <a:gd name="connsiteY25" fmla="*/ 207168 h 342950"/>
              <a:gd name="connsiteX26" fmla="*/ 329983 w 687171"/>
              <a:gd name="connsiteY26" fmla="*/ 204787 h 342950"/>
              <a:gd name="connsiteX27" fmla="*/ 315696 w 687171"/>
              <a:gd name="connsiteY27" fmla="*/ 200025 h 342950"/>
              <a:gd name="connsiteX28" fmla="*/ 301408 w 687171"/>
              <a:gd name="connsiteY28" fmla="*/ 197643 h 342950"/>
              <a:gd name="connsiteX29" fmla="*/ 294265 w 687171"/>
              <a:gd name="connsiteY29" fmla="*/ 195262 h 342950"/>
              <a:gd name="connsiteX30" fmla="*/ 282358 w 687171"/>
              <a:gd name="connsiteY30" fmla="*/ 192881 h 342950"/>
              <a:gd name="connsiteX31" fmla="*/ 265690 w 687171"/>
              <a:gd name="connsiteY31" fmla="*/ 183356 h 342950"/>
              <a:gd name="connsiteX32" fmla="*/ 249021 w 687171"/>
              <a:gd name="connsiteY32" fmla="*/ 176212 h 342950"/>
              <a:gd name="connsiteX33" fmla="*/ 234733 w 687171"/>
              <a:gd name="connsiteY33" fmla="*/ 161925 h 342950"/>
              <a:gd name="connsiteX34" fmla="*/ 220446 w 687171"/>
              <a:gd name="connsiteY34" fmla="*/ 150018 h 342950"/>
              <a:gd name="connsiteX35" fmla="*/ 206158 w 687171"/>
              <a:gd name="connsiteY35" fmla="*/ 145256 h 342950"/>
              <a:gd name="connsiteX36" fmla="*/ 184727 w 687171"/>
              <a:gd name="connsiteY36" fmla="*/ 135731 h 342950"/>
              <a:gd name="connsiteX37" fmla="*/ 170440 w 687171"/>
              <a:gd name="connsiteY37" fmla="*/ 130968 h 342950"/>
              <a:gd name="connsiteX38" fmla="*/ 163296 w 687171"/>
              <a:gd name="connsiteY38" fmla="*/ 126206 h 342950"/>
              <a:gd name="connsiteX39" fmla="*/ 146627 w 687171"/>
              <a:gd name="connsiteY39" fmla="*/ 121443 h 342950"/>
              <a:gd name="connsiteX40" fmla="*/ 139483 w 687171"/>
              <a:gd name="connsiteY40" fmla="*/ 116681 h 342950"/>
              <a:gd name="connsiteX41" fmla="*/ 132340 w 687171"/>
              <a:gd name="connsiteY41" fmla="*/ 114300 h 342950"/>
              <a:gd name="connsiteX42" fmla="*/ 120433 w 687171"/>
              <a:gd name="connsiteY42" fmla="*/ 100012 h 342950"/>
              <a:gd name="connsiteX43" fmla="*/ 113290 w 687171"/>
              <a:gd name="connsiteY43" fmla="*/ 92868 h 342950"/>
              <a:gd name="connsiteX44" fmla="*/ 106146 w 687171"/>
              <a:gd name="connsiteY44" fmla="*/ 78581 h 342950"/>
              <a:gd name="connsiteX45" fmla="*/ 91858 w 687171"/>
              <a:gd name="connsiteY45" fmla="*/ 69056 h 342950"/>
              <a:gd name="connsiteX46" fmla="*/ 89477 w 687171"/>
              <a:gd name="connsiteY46" fmla="*/ 61912 h 342950"/>
              <a:gd name="connsiteX47" fmla="*/ 75190 w 687171"/>
              <a:gd name="connsiteY47" fmla="*/ 52387 h 342950"/>
              <a:gd name="connsiteX48" fmla="*/ 63283 w 687171"/>
              <a:gd name="connsiteY48" fmla="*/ 42862 h 342950"/>
              <a:gd name="connsiteX49" fmla="*/ 56140 w 687171"/>
              <a:gd name="connsiteY49" fmla="*/ 35718 h 342950"/>
              <a:gd name="connsiteX50" fmla="*/ 48996 w 687171"/>
              <a:gd name="connsiteY50" fmla="*/ 30956 h 342950"/>
              <a:gd name="connsiteX51" fmla="*/ 32327 w 687171"/>
              <a:gd name="connsiteY51" fmla="*/ 9525 h 342950"/>
              <a:gd name="connsiteX52" fmla="*/ 18040 w 687171"/>
              <a:gd name="connsiteY52" fmla="*/ 0 h 342950"/>
              <a:gd name="connsiteX53" fmla="*/ 10896 w 687171"/>
              <a:gd name="connsiteY53" fmla="*/ 61912 h 342950"/>
              <a:gd name="connsiteX54" fmla="*/ 8515 w 687171"/>
              <a:gd name="connsiteY54" fmla="*/ 85725 h 342950"/>
              <a:gd name="connsiteX55" fmla="*/ 13277 w 687171"/>
              <a:gd name="connsiteY55" fmla="*/ 183356 h 342950"/>
              <a:gd name="connsiteX56" fmla="*/ 18040 w 687171"/>
              <a:gd name="connsiteY56" fmla="*/ 235743 h 342950"/>
              <a:gd name="connsiteX0" fmla="*/ 9525 w 678656"/>
              <a:gd name="connsiteY0" fmla="*/ 235743 h 358426"/>
              <a:gd name="connsiteX1" fmla="*/ 7143 w 678656"/>
              <a:gd name="connsiteY1" fmla="*/ 335756 h 358426"/>
              <a:gd name="connsiteX2" fmla="*/ 85725 w 678656"/>
              <a:gd name="connsiteY2" fmla="*/ 342900 h 358426"/>
              <a:gd name="connsiteX3" fmla="*/ 385762 w 678656"/>
              <a:gd name="connsiteY3" fmla="*/ 340518 h 358426"/>
              <a:gd name="connsiteX4" fmla="*/ 407193 w 678656"/>
              <a:gd name="connsiteY4" fmla="*/ 338137 h 358426"/>
              <a:gd name="connsiteX5" fmla="*/ 423862 w 678656"/>
              <a:gd name="connsiteY5" fmla="*/ 335756 h 358426"/>
              <a:gd name="connsiteX6" fmla="*/ 461962 w 678656"/>
              <a:gd name="connsiteY6" fmla="*/ 333375 h 358426"/>
              <a:gd name="connsiteX7" fmla="*/ 535781 w 678656"/>
              <a:gd name="connsiteY7" fmla="*/ 335756 h 358426"/>
              <a:gd name="connsiteX8" fmla="*/ 573881 w 678656"/>
              <a:gd name="connsiteY8" fmla="*/ 338137 h 358426"/>
              <a:gd name="connsiteX9" fmla="*/ 678656 w 678656"/>
              <a:gd name="connsiteY9" fmla="*/ 340518 h 358426"/>
              <a:gd name="connsiteX10" fmla="*/ 676275 w 678656"/>
              <a:gd name="connsiteY10" fmla="*/ 333375 h 358426"/>
              <a:gd name="connsiteX11" fmla="*/ 671512 w 678656"/>
              <a:gd name="connsiteY11" fmla="*/ 326231 h 358426"/>
              <a:gd name="connsiteX12" fmla="*/ 669131 w 678656"/>
              <a:gd name="connsiteY12" fmla="*/ 316706 h 358426"/>
              <a:gd name="connsiteX13" fmla="*/ 666750 w 678656"/>
              <a:gd name="connsiteY13" fmla="*/ 261937 h 358426"/>
              <a:gd name="connsiteX14" fmla="*/ 585787 w 678656"/>
              <a:gd name="connsiteY14" fmla="*/ 254793 h 358426"/>
              <a:gd name="connsiteX15" fmla="*/ 561975 w 678656"/>
              <a:gd name="connsiteY15" fmla="*/ 252412 h 358426"/>
              <a:gd name="connsiteX16" fmla="*/ 509587 w 678656"/>
              <a:gd name="connsiteY16" fmla="*/ 242887 h 358426"/>
              <a:gd name="connsiteX17" fmla="*/ 471487 w 678656"/>
              <a:gd name="connsiteY17" fmla="*/ 240506 h 358426"/>
              <a:gd name="connsiteX18" fmla="*/ 464343 w 678656"/>
              <a:gd name="connsiteY18" fmla="*/ 238125 h 358426"/>
              <a:gd name="connsiteX19" fmla="*/ 433387 w 678656"/>
              <a:gd name="connsiteY19" fmla="*/ 233362 h 358426"/>
              <a:gd name="connsiteX20" fmla="*/ 416718 w 678656"/>
              <a:gd name="connsiteY20" fmla="*/ 228600 h 358426"/>
              <a:gd name="connsiteX21" fmla="*/ 392906 w 678656"/>
              <a:gd name="connsiteY21" fmla="*/ 223837 h 358426"/>
              <a:gd name="connsiteX22" fmla="*/ 373856 w 678656"/>
              <a:gd name="connsiteY22" fmla="*/ 219075 h 358426"/>
              <a:gd name="connsiteX23" fmla="*/ 366712 w 678656"/>
              <a:gd name="connsiteY23" fmla="*/ 216693 h 358426"/>
              <a:gd name="connsiteX24" fmla="*/ 345281 w 678656"/>
              <a:gd name="connsiteY24" fmla="*/ 211931 h 358426"/>
              <a:gd name="connsiteX25" fmla="*/ 330993 w 678656"/>
              <a:gd name="connsiteY25" fmla="*/ 207168 h 358426"/>
              <a:gd name="connsiteX26" fmla="*/ 321468 w 678656"/>
              <a:gd name="connsiteY26" fmla="*/ 204787 h 358426"/>
              <a:gd name="connsiteX27" fmla="*/ 307181 w 678656"/>
              <a:gd name="connsiteY27" fmla="*/ 200025 h 358426"/>
              <a:gd name="connsiteX28" fmla="*/ 292893 w 678656"/>
              <a:gd name="connsiteY28" fmla="*/ 197643 h 358426"/>
              <a:gd name="connsiteX29" fmla="*/ 285750 w 678656"/>
              <a:gd name="connsiteY29" fmla="*/ 195262 h 358426"/>
              <a:gd name="connsiteX30" fmla="*/ 273843 w 678656"/>
              <a:gd name="connsiteY30" fmla="*/ 192881 h 358426"/>
              <a:gd name="connsiteX31" fmla="*/ 257175 w 678656"/>
              <a:gd name="connsiteY31" fmla="*/ 183356 h 358426"/>
              <a:gd name="connsiteX32" fmla="*/ 240506 w 678656"/>
              <a:gd name="connsiteY32" fmla="*/ 176212 h 358426"/>
              <a:gd name="connsiteX33" fmla="*/ 226218 w 678656"/>
              <a:gd name="connsiteY33" fmla="*/ 161925 h 358426"/>
              <a:gd name="connsiteX34" fmla="*/ 211931 w 678656"/>
              <a:gd name="connsiteY34" fmla="*/ 150018 h 358426"/>
              <a:gd name="connsiteX35" fmla="*/ 197643 w 678656"/>
              <a:gd name="connsiteY35" fmla="*/ 145256 h 358426"/>
              <a:gd name="connsiteX36" fmla="*/ 176212 w 678656"/>
              <a:gd name="connsiteY36" fmla="*/ 135731 h 358426"/>
              <a:gd name="connsiteX37" fmla="*/ 161925 w 678656"/>
              <a:gd name="connsiteY37" fmla="*/ 130968 h 358426"/>
              <a:gd name="connsiteX38" fmla="*/ 154781 w 678656"/>
              <a:gd name="connsiteY38" fmla="*/ 126206 h 358426"/>
              <a:gd name="connsiteX39" fmla="*/ 138112 w 678656"/>
              <a:gd name="connsiteY39" fmla="*/ 121443 h 358426"/>
              <a:gd name="connsiteX40" fmla="*/ 130968 w 678656"/>
              <a:gd name="connsiteY40" fmla="*/ 116681 h 358426"/>
              <a:gd name="connsiteX41" fmla="*/ 123825 w 678656"/>
              <a:gd name="connsiteY41" fmla="*/ 114300 h 358426"/>
              <a:gd name="connsiteX42" fmla="*/ 111918 w 678656"/>
              <a:gd name="connsiteY42" fmla="*/ 100012 h 358426"/>
              <a:gd name="connsiteX43" fmla="*/ 104775 w 678656"/>
              <a:gd name="connsiteY43" fmla="*/ 92868 h 358426"/>
              <a:gd name="connsiteX44" fmla="*/ 97631 w 678656"/>
              <a:gd name="connsiteY44" fmla="*/ 78581 h 358426"/>
              <a:gd name="connsiteX45" fmla="*/ 83343 w 678656"/>
              <a:gd name="connsiteY45" fmla="*/ 69056 h 358426"/>
              <a:gd name="connsiteX46" fmla="*/ 80962 w 678656"/>
              <a:gd name="connsiteY46" fmla="*/ 61912 h 358426"/>
              <a:gd name="connsiteX47" fmla="*/ 66675 w 678656"/>
              <a:gd name="connsiteY47" fmla="*/ 52387 h 358426"/>
              <a:gd name="connsiteX48" fmla="*/ 54768 w 678656"/>
              <a:gd name="connsiteY48" fmla="*/ 42862 h 358426"/>
              <a:gd name="connsiteX49" fmla="*/ 47625 w 678656"/>
              <a:gd name="connsiteY49" fmla="*/ 35718 h 358426"/>
              <a:gd name="connsiteX50" fmla="*/ 40481 w 678656"/>
              <a:gd name="connsiteY50" fmla="*/ 30956 h 358426"/>
              <a:gd name="connsiteX51" fmla="*/ 23812 w 678656"/>
              <a:gd name="connsiteY51" fmla="*/ 9525 h 358426"/>
              <a:gd name="connsiteX52" fmla="*/ 9525 w 678656"/>
              <a:gd name="connsiteY52" fmla="*/ 0 h 358426"/>
              <a:gd name="connsiteX53" fmla="*/ 2381 w 678656"/>
              <a:gd name="connsiteY53" fmla="*/ 61912 h 358426"/>
              <a:gd name="connsiteX54" fmla="*/ 0 w 678656"/>
              <a:gd name="connsiteY54" fmla="*/ 85725 h 358426"/>
              <a:gd name="connsiteX55" fmla="*/ 4762 w 678656"/>
              <a:gd name="connsiteY55" fmla="*/ 183356 h 358426"/>
              <a:gd name="connsiteX56" fmla="*/ 9525 w 678656"/>
              <a:gd name="connsiteY56" fmla="*/ 235743 h 358426"/>
              <a:gd name="connsiteX0" fmla="*/ 45577 w 714708"/>
              <a:gd name="connsiteY0" fmla="*/ 235743 h 343012"/>
              <a:gd name="connsiteX1" fmla="*/ 43195 w 714708"/>
              <a:gd name="connsiteY1" fmla="*/ 335756 h 343012"/>
              <a:gd name="connsiteX2" fmla="*/ 121777 w 714708"/>
              <a:gd name="connsiteY2" fmla="*/ 342900 h 343012"/>
              <a:gd name="connsiteX3" fmla="*/ 421814 w 714708"/>
              <a:gd name="connsiteY3" fmla="*/ 340518 h 343012"/>
              <a:gd name="connsiteX4" fmla="*/ 443245 w 714708"/>
              <a:gd name="connsiteY4" fmla="*/ 338137 h 343012"/>
              <a:gd name="connsiteX5" fmla="*/ 459914 w 714708"/>
              <a:gd name="connsiteY5" fmla="*/ 335756 h 343012"/>
              <a:gd name="connsiteX6" fmla="*/ 498014 w 714708"/>
              <a:gd name="connsiteY6" fmla="*/ 333375 h 343012"/>
              <a:gd name="connsiteX7" fmla="*/ 571833 w 714708"/>
              <a:gd name="connsiteY7" fmla="*/ 335756 h 343012"/>
              <a:gd name="connsiteX8" fmla="*/ 609933 w 714708"/>
              <a:gd name="connsiteY8" fmla="*/ 338137 h 343012"/>
              <a:gd name="connsiteX9" fmla="*/ 714708 w 714708"/>
              <a:gd name="connsiteY9" fmla="*/ 340518 h 343012"/>
              <a:gd name="connsiteX10" fmla="*/ 712327 w 714708"/>
              <a:gd name="connsiteY10" fmla="*/ 333375 h 343012"/>
              <a:gd name="connsiteX11" fmla="*/ 707564 w 714708"/>
              <a:gd name="connsiteY11" fmla="*/ 326231 h 343012"/>
              <a:gd name="connsiteX12" fmla="*/ 705183 w 714708"/>
              <a:gd name="connsiteY12" fmla="*/ 316706 h 343012"/>
              <a:gd name="connsiteX13" fmla="*/ 702802 w 714708"/>
              <a:gd name="connsiteY13" fmla="*/ 261937 h 343012"/>
              <a:gd name="connsiteX14" fmla="*/ 621839 w 714708"/>
              <a:gd name="connsiteY14" fmla="*/ 254793 h 343012"/>
              <a:gd name="connsiteX15" fmla="*/ 598027 w 714708"/>
              <a:gd name="connsiteY15" fmla="*/ 252412 h 343012"/>
              <a:gd name="connsiteX16" fmla="*/ 545639 w 714708"/>
              <a:gd name="connsiteY16" fmla="*/ 242887 h 343012"/>
              <a:gd name="connsiteX17" fmla="*/ 507539 w 714708"/>
              <a:gd name="connsiteY17" fmla="*/ 240506 h 343012"/>
              <a:gd name="connsiteX18" fmla="*/ 500395 w 714708"/>
              <a:gd name="connsiteY18" fmla="*/ 238125 h 343012"/>
              <a:gd name="connsiteX19" fmla="*/ 469439 w 714708"/>
              <a:gd name="connsiteY19" fmla="*/ 233362 h 343012"/>
              <a:gd name="connsiteX20" fmla="*/ 452770 w 714708"/>
              <a:gd name="connsiteY20" fmla="*/ 228600 h 343012"/>
              <a:gd name="connsiteX21" fmla="*/ 428958 w 714708"/>
              <a:gd name="connsiteY21" fmla="*/ 223837 h 343012"/>
              <a:gd name="connsiteX22" fmla="*/ 409908 w 714708"/>
              <a:gd name="connsiteY22" fmla="*/ 219075 h 343012"/>
              <a:gd name="connsiteX23" fmla="*/ 402764 w 714708"/>
              <a:gd name="connsiteY23" fmla="*/ 216693 h 343012"/>
              <a:gd name="connsiteX24" fmla="*/ 381333 w 714708"/>
              <a:gd name="connsiteY24" fmla="*/ 211931 h 343012"/>
              <a:gd name="connsiteX25" fmla="*/ 367045 w 714708"/>
              <a:gd name="connsiteY25" fmla="*/ 207168 h 343012"/>
              <a:gd name="connsiteX26" fmla="*/ 357520 w 714708"/>
              <a:gd name="connsiteY26" fmla="*/ 204787 h 343012"/>
              <a:gd name="connsiteX27" fmla="*/ 343233 w 714708"/>
              <a:gd name="connsiteY27" fmla="*/ 200025 h 343012"/>
              <a:gd name="connsiteX28" fmla="*/ 328945 w 714708"/>
              <a:gd name="connsiteY28" fmla="*/ 197643 h 343012"/>
              <a:gd name="connsiteX29" fmla="*/ 321802 w 714708"/>
              <a:gd name="connsiteY29" fmla="*/ 195262 h 343012"/>
              <a:gd name="connsiteX30" fmla="*/ 309895 w 714708"/>
              <a:gd name="connsiteY30" fmla="*/ 192881 h 343012"/>
              <a:gd name="connsiteX31" fmla="*/ 293227 w 714708"/>
              <a:gd name="connsiteY31" fmla="*/ 183356 h 343012"/>
              <a:gd name="connsiteX32" fmla="*/ 276558 w 714708"/>
              <a:gd name="connsiteY32" fmla="*/ 176212 h 343012"/>
              <a:gd name="connsiteX33" fmla="*/ 262270 w 714708"/>
              <a:gd name="connsiteY33" fmla="*/ 161925 h 343012"/>
              <a:gd name="connsiteX34" fmla="*/ 247983 w 714708"/>
              <a:gd name="connsiteY34" fmla="*/ 150018 h 343012"/>
              <a:gd name="connsiteX35" fmla="*/ 233695 w 714708"/>
              <a:gd name="connsiteY35" fmla="*/ 145256 h 343012"/>
              <a:gd name="connsiteX36" fmla="*/ 212264 w 714708"/>
              <a:gd name="connsiteY36" fmla="*/ 135731 h 343012"/>
              <a:gd name="connsiteX37" fmla="*/ 197977 w 714708"/>
              <a:gd name="connsiteY37" fmla="*/ 130968 h 343012"/>
              <a:gd name="connsiteX38" fmla="*/ 190833 w 714708"/>
              <a:gd name="connsiteY38" fmla="*/ 126206 h 343012"/>
              <a:gd name="connsiteX39" fmla="*/ 174164 w 714708"/>
              <a:gd name="connsiteY39" fmla="*/ 121443 h 343012"/>
              <a:gd name="connsiteX40" fmla="*/ 167020 w 714708"/>
              <a:gd name="connsiteY40" fmla="*/ 116681 h 343012"/>
              <a:gd name="connsiteX41" fmla="*/ 159877 w 714708"/>
              <a:gd name="connsiteY41" fmla="*/ 114300 h 343012"/>
              <a:gd name="connsiteX42" fmla="*/ 147970 w 714708"/>
              <a:gd name="connsiteY42" fmla="*/ 100012 h 343012"/>
              <a:gd name="connsiteX43" fmla="*/ 140827 w 714708"/>
              <a:gd name="connsiteY43" fmla="*/ 92868 h 343012"/>
              <a:gd name="connsiteX44" fmla="*/ 133683 w 714708"/>
              <a:gd name="connsiteY44" fmla="*/ 78581 h 343012"/>
              <a:gd name="connsiteX45" fmla="*/ 119395 w 714708"/>
              <a:gd name="connsiteY45" fmla="*/ 69056 h 343012"/>
              <a:gd name="connsiteX46" fmla="*/ 117014 w 714708"/>
              <a:gd name="connsiteY46" fmla="*/ 61912 h 343012"/>
              <a:gd name="connsiteX47" fmla="*/ 102727 w 714708"/>
              <a:gd name="connsiteY47" fmla="*/ 52387 h 343012"/>
              <a:gd name="connsiteX48" fmla="*/ 90820 w 714708"/>
              <a:gd name="connsiteY48" fmla="*/ 42862 h 343012"/>
              <a:gd name="connsiteX49" fmla="*/ 83677 w 714708"/>
              <a:gd name="connsiteY49" fmla="*/ 35718 h 343012"/>
              <a:gd name="connsiteX50" fmla="*/ 76533 w 714708"/>
              <a:gd name="connsiteY50" fmla="*/ 30956 h 343012"/>
              <a:gd name="connsiteX51" fmla="*/ 59864 w 714708"/>
              <a:gd name="connsiteY51" fmla="*/ 9525 h 343012"/>
              <a:gd name="connsiteX52" fmla="*/ 45577 w 714708"/>
              <a:gd name="connsiteY52" fmla="*/ 0 h 343012"/>
              <a:gd name="connsiteX53" fmla="*/ 38433 w 714708"/>
              <a:gd name="connsiteY53" fmla="*/ 61912 h 343012"/>
              <a:gd name="connsiteX54" fmla="*/ 36052 w 714708"/>
              <a:gd name="connsiteY54" fmla="*/ 85725 h 343012"/>
              <a:gd name="connsiteX55" fmla="*/ 40814 w 714708"/>
              <a:gd name="connsiteY55" fmla="*/ 183356 h 343012"/>
              <a:gd name="connsiteX56" fmla="*/ 45577 w 714708"/>
              <a:gd name="connsiteY56" fmla="*/ 235743 h 343012"/>
              <a:gd name="connsiteX0" fmla="*/ 9525 w 678656"/>
              <a:gd name="connsiteY0" fmla="*/ 235743 h 354446"/>
              <a:gd name="connsiteX1" fmla="*/ 7143 w 678656"/>
              <a:gd name="connsiteY1" fmla="*/ 335756 h 354446"/>
              <a:gd name="connsiteX2" fmla="*/ 85725 w 678656"/>
              <a:gd name="connsiteY2" fmla="*/ 342900 h 354446"/>
              <a:gd name="connsiteX3" fmla="*/ 385762 w 678656"/>
              <a:gd name="connsiteY3" fmla="*/ 340518 h 354446"/>
              <a:gd name="connsiteX4" fmla="*/ 407193 w 678656"/>
              <a:gd name="connsiteY4" fmla="*/ 338137 h 354446"/>
              <a:gd name="connsiteX5" fmla="*/ 423862 w 678656"/>
              <a:gd name="connsiteY5" fmla="*/ 335756 h 354446"/>
              <a:gd name="connsiteX6" fmla="*/ 461962 w 678656"/>
              <a:gd name="connsiteY6" fmla="*/ 333375 h 354446"/>
              <a:gd name="connsiteX7" fmla="*/ 535781 w 678656"/>
              <a:gd name="connsiteY7" fmla="*/ 335756 h 354446"/>
              <a:gd name="connsiteX8" fmla="*/ 573881 w 678656"/>
              <a:gd name="connsiteY8" fmla="*/ 338137 h 354446"/>
              <a:gd name="connsiteX9" fmla="*/ 678656 w 678656"/>
              <a:gd name="connsiteY9" fmla="*/ 340518 h 354446"/>
              <a:gd name="connsiteX10" fmla="*/ 676275 w 678656"/>
              <a:gd name="connsiteY10" fmla="*/ 333375 h 354446"/>
              <a:gd name="connsiteX11" fmla="*/ 671512 w 678656"/>
              <a:gd name="connsiteY11" fmla="*/ 326231 h 354446"/>
              <a:gd name="connsiteX12" fmla="*/ 669131 w 678656"/>
              <a:gd name="connsiteY12" fmla="*/ 316706 h 354446"/>
              <a:gd name="connsiteX13" fmla="*/ 666750 w 678656"/>
              <a:gd name="connsiteY13" fmla="*/ 261937 h 354446"/>
              <a:gd name="connsiteX14" fmla="*/ 585787 w 678656"/>
              <a:gd name="connsiteY14" fmla="*/ 254793 h 354446"/>
              <a:gd name="connsiteX15" fmla="*/ 561975 w 678656"/>
              <a:gd name="connsiteY15" fmla="*/ 252412 h 354446"/>
              <a:gd name="connsiteX16" fmla="*/ 509587 w 678656"/>
              <a:gd name="connsiteY16" fmla="*/ 242887 h 354446"/>
              <a:gd name="connsiteX17" fmla="*/ 471487 w 678656"/>
              <a:gd name="connsiteY17" fmla="*/ 240506 h 354446"/>
              <a:gd name="connsiteX18" fmla="*/ 464343 w 678656"/>
              <a:gd name="connsiteY18" fmla="*/ 238125 h 354446"/>
              <a:gd name="connsiteX19" fmla="*/ 433387 w 678656"/>
              <a:gd name="connsiteY19" fmla="*/ 233362 h 354446"/>
              <a:gd name="connsiteX20" fmla="*/ 416718 w 678656"/>
              <a:gd name="connsiteY20" fmla="*/ 228600 h 354446"/>
              <a:gd name="connsiteX21" fmla="*/ 392906 w 678656"/>
              <a:gd name="connsiteY21" fmla="*/ 223837 h 354446"/>
              <a:gd name="connsiteX22" fmla="*/ 373856 w 678656"/>
              <a:gd name="connsiteY22" fmla="*/ 219075 h 354446"/>
              <a:gd name="connsiteX23" fmla="*/ 366712 w 678656"/>
              <a:gd name="connsiteY23" fmla="*/ 216693 h 354446"/>
              <a:gd name="connsiteX24" fmla="*/ 345281 w 678656"/>
              <a:gd name="connsiteY24" fmla="*/ 211931 h 354446"/>
              <a:gd name="connsiteX25" fmla="*/ 330993 w 678656"/>
              <a:gd name="connsiteY25" fmla="*/ 207168 h 354446"/>
              <a:gd name="connsiteX26" fmla="*/ 321468 w 678656"/>
              <a:gd name="connsiteY26" fmla="*/ 204787 h 354446"/>
              <a:gd name="connsiteX27" fmla="*/ 307181 w 678656"/>
              <a:gd name="connsiteY27" fmla="*/ 200025 h 354446"/>
              <a:gd name="connsiteX28" fmla="*/ 292893 w 678656"/>
              <a:gd name="connsiteY28" fmla="*/ 197643 h 354446"/>
              <a:gd name="connsiteX29" fmla="*/ 285750 w 678656"/>
              <a:gd name="connsiteY29" fmla="*/ 195262 h 354446"/>
              <a:gd name="connsiteX30" fmla="*/ 273843 w 678656"/>
              <a:gd name="connsiteY30" fmla="*/ 192881 h 354446"/>
              <a:gd name="connsiteX31" fmla="*/ 257175 w 678656"/>
              <a:gd name="connsiteY31" fmla="*/ 183356 h 354446"/>
              <a:gd name="connsiteX32" fmla="*/ 240506 w 678656"/>
              <a:gd name="connsiteY32" fmla="*/ 176212 h 354446"/>
              <a:gd name="connsiteX33" fmla="*/ 226218 w 678656"/>
              <a:gd name="connsiteY33" fmla="*/ 161925 h 354446"/>
              <a:gd name="connsiteX34" fmla="*/ 211931 w 678656"/>
              <a:gd name="connsiteY34" fmla="*/ 150018 h 354446"/>
              <a:gd name="connsiteX35" fmla="*/ 197643 w 678656"/>
              <a:gd name="connsiteY35" fmla="*/ 145256 h 354446"/>
              <a:gd name="connsiteX36" fmla="*/ 176212 w 678656"/>
              <a:gd name="connsiteY36" fmla="*/ 135731 h 354446"/>
              <a:gd name="connsiteX37" fmla="*/ 161925 w 678656"/>
              <a:gd name="connsiteY37" fmla="*/ 130968 h 354446"/>
              <a:gd name="connsiteX38" fmla="*/ 154781 w 678656"/>
              <a:gd name="connsiteY38" fmla="*/ 126206 h 354446"/>
              <a:gd name="connsiteX39" fmla="*/ 138112 w 678656"/>
              <a:gd name="connsiteY39" fmla="*/ 121443 h 354446"/>
              <a:gd name="connsiteX40" fmla="*/ 130968 w 678656"/>
              <a:gd name="connsiteY40" fmla="*/ 116681 h 354446"/>
              <a:gd name="connsiteX41" fmla="*/ 123825 w 678656"/>
              <a:gd name="connsiteY41" fmla="*/ 114300 h 354446"/>
              <a:gd name="connsiteX42" fmla="*/ 111918 w 678656"/>
              <a:gd name="connsiteY42" fmla="*/ 100012 h 354446"/>
              <a:gd name="connsiteX43" fmla="*/ 104775 w 678656"/>
              <a:gd name="connsiteY43" fmla="*/ 92868 h 354446"/>
              <a:gd name="connsiteX44" fmla="*/ 97631 w 678656"/>
              <a:gd name="connsiteY44" fmla="*/ 78581 h 354446"/>
              <a:gd name="connsiteX45" fmla="*/ 83343 w 678656"/>
              <a:gd name="connsiteY45" fmla="*/ 69056 h 354446"/>
              <a:gd name="connsiteX46" fmla="*/ 80962 w 678656"/>
              <a:gd name="connsiteY46" fmla="*/ 61912 h 354446"/>
              <a:gd name="connsiteX47" fmla="*/ 66675 w 678656"/>
              <a:gd name="connsiteY47" fmla="*/ 52387 h 354446"/>
              <a:gd name="connsiteX48" fmla="*/ 54768 w 678656"/>
              <a:gd name="connsiteY48" fmla="*/ 42862 h 354446"/>
              <a:gd name="connsiteX49" fmla="*/ 47625 w 678656"/>
              <a:gd name="connsiteY49" fmla="*/ 35718 h 354446"/>
              <a:gd name="connsiteX50" fmla="*/ 40481 w 678656"/>
              <a:gd name="connsiteY50" fmla="*/ 30956 h 354446"/>
              <a:gd name="connsiteX51" fmla="*/ 23812 w 678656"/>
              <a:gd name="connsiteY51" fmla="*/ 9525 h 354446"/>
              <a:gd name="connsiteX52" fmla="*/ 9525 w 678656"/>
              <a:gd name="connsiteY52" fmla="*/ 0 h 354446"/>
              <a:gd name="connsiteX53" fmla="*/ 2381 w 678656"/>
              <a:gd name="connsiteY53" fmla="*/ 61912 h 354446"/>
              <a:gd name="connsiteX54" fmla="*/ 0 w 678656"/>
              <a:gd name="connsiteY54" fmla="*/ 85725 h 354446"/>
              <a:gd name="connsiteX55" fmla="*/ 4762 w 678656"/>
              <a:gd name="connsiteY55" fmla="*/ 183356 h 354446"/>
              <a:gd name="connsiteX56" fmla="*/ 9525 w 678656"/>
              <a:gd name="connsiteY56" fmla="*/ 235743 h 354446"/>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68541 w 680522"/>
              <a:gd name="connsiteY47" fmla="*/ 52387 h 342964"/>
              <a:gd name="connsiteX48" fmla="*/ 56634 w 680522"/>
              <a:gd name="connsiteY48" fmla="*/ 42862 h 342964"/>
              <a:gd name="connsiteX49" fmla="*/ 49491 w 680522"/>
              <a:gd name="connsiteY49" fmla="*/ 35718 h 342964"/>
              <a:gd name="connsiteX50" fmla="*/ 42347 w 680522"/>
              <a:gd name="connsiteY50" fmla="*/ 30956 h 342964"/>
              <a:gd name="connsiteX51" fmla="*/ 25678 w 680522"/>
              <a:gd name="connsiteY51" fmla="*/ 9525 h 342964"/>
              <a:gd name="connsiteX52" fmla="*/ 11391 w 680522"/>
              <a:gd name="connsiteY52" fmla="*/ 0 h 342964"/>
              <a:gd name="connsiteX53" fmla="*/ 4247 w 680522"/>
              <a:gd name="connsiteY53" fmla="*/ 61912 h 342964"/>
              <a:gd name="connsiteX54" fmla="*/ 1866 w 680522"/>
              <a:gd name="connsiteY54" fmla="*/ 85725 h 342964"/>
              <a:gd name="connsiteX55" fmla="*/ 6628 w 680522"/>
              <a:gd name="connsiteY55" fmla="*/ 183356 h 342964"/>
              <a:gd name="connsiteX56" fmla="*/ 11391 w 680522"/>
              <a:gd name="connsiteY5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56634 w 680522"/>
              <a:gd name="connsiteY47" fmla="*/ 42862 h 342964"/>
              <a:gd name="connsiteX48" fmla="*/ 49491 w 680522"/>
              <a:gd name="connsiteY48" fmla="*/ 35718 h 342964"/>
              <a:gd name="connsiteX49" fmla="*/ 42347 w 680522"/>
              <a:gd name="connsiteY49" fmla="*/ 30956 h 342964"/>
              <a:gd name="connsiteX50" fmla="*/ 25678 w 680522"/>
              <a:gd name="connsiteY50" fmla="*/ 9525 h 342964"/>
              <a:gd name="connsiteX51" fmla="*/ 11391 w 680522"/>
              <a:gd name="connsiteY51" fmla="*/ 0 h 342964"/>
              <a:gd name="connsiteX52" fmla="*/ 4247 w 680522"/>
              <a:gd name="connsiteY52" fmla="*/ 61912 h 342964"/>
              <a:gd name="connsiteX53" fmla="*/ 1866 w 680522"/>
              <a:gd name="connsiteY53" fmla="*/ 85725 h 342964"/>
              <a:gd name="connsiteX54" fmla="*/ 6628 w 680522"/>
              <a:gd name="connsiteY54" fmla="*/ 183356 h 342964"/>
              <a:gd name="connsiteX55" fmla="*/ 11391 w 680522"/>
              <a:gd name="connsiteY55"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25691 w 680522"/>
              <a:gd name="connsiteY40" fmla="*/ 114300 h 342964"/>
              <a:gd name="connsiteX41" fmla="*/ 113784 w 680522"/>
              <a:gd name="connsiteY41" fmla="*/ 100012 h 342964"/>
              <a:gd name="connsiteX42" fmla="*/ 106641 w 680522"/>
              <a:gd name="connsiteY42" fmla="*/ 92868 h 342964"/>
              <a:gd name="connsiteX43" fmla="*/ 99497 w 680522"/>
              <a:gd name="connsiteY43" fmla="*/ 78581 h 342964"/>
              <a:gd name="connsiteX44" fmla="*/ 85209 w 680522"/>
              <a:gd name="connsiteY44" fmla="*/ 69056 h 342964"/>
              <a:gd name="connsiteX45" fmla="*/ 82828 w 680522"/>
              <a:gd name="connsiteY45" fmla="*/ 61912 h 342964"/>
              <a:gd name="connsiteX46" fmla="*/ 56634 w 680522"/>
              <a:gd name="connsiteY46" fmla="*/ 42862 h 342964"/>
              <a:gd name="connsiteX47" fmla="*/ 49491 w 680522"/>
              <a:gd name="connsiteY47" fmla="*/ 35718 h 342964"/>
              <a:gd name="connsiteX48" fmla="*/ 42347 w 680522"/>
              <a:gd name="connsiteY48" fmla="*/ 30956 h 342964"/>
              <a:gd name="connsiteX49" fmla="*/ 25678 w 680522"/>
              <a:gd name="connsiteY49" fmla="*/ 9525 h 342964"/>
              <a:gd name="connsiteX50" fmla="*/ 11391 w 680522"/>
              <a:gd name="connsiteY50" fmla="*/ 0 h 342964"/>
              <a:gd name="connsiteX51" fmla="*/ 4247 w 680522"/>
              <a:gd name="connsiteY51" fmla="*/ 61912 h 342964"/>
              <a:gd name="connsiteX52" fmla="*/ 1866 w 680522"/>
              <a:gd name="connsiteY52" fmla="*/ 85725 h 342964"/>
              <a:gd name="connsiteX53" fmla="*/ 6628 w 680522"/>
              <a:gd name="connsiteY53" fmla="*/ 183356 h 342964"/>
              <a:gd name="connsiteX54" fmla="*/ 11391 w 680522"/>
              <a:gd name="connsiteY54"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56647 w 680522"/>
              <a:gd name="connsiteY37" fmla="*/ 126206 h 342964"/>
              <a:gd name="connsiteX38" fmla="*/ 139978 w 680522"/>
              <a:gd name="connsiteY38" fmla="*/ 121443 h 342964"/>
              <a:gd name="connsiteX39" fmla="*/ 125691 w 680522"/>
              <a:gd name="connsiteY39" fmla="*/ 114300 h 342964"/>
              <a:gd name="connsiteX40" fmla="*/ 113784 w 680522"/>
              <a:gd name="connsiteY40" fmla="*/ 100012 h 342964"/>
              <a:gd name="connsiteX41" fmla="*/ 106641 w 680522"/>
              <a:gd name="connsiteY41" fmla="*/ 92868 h 342964"/>
              <a:gd name="connsiteX42" fmla="*/ 99497 w 680522"/>
              <a:gd name="connsiteY42" fmla="*/ 78581 h 342964"/>
              <a:gd name="connsiteX43" fmla="*/ 85209 w 680522"/>
              <a:gd name="connsiteY43" fmla="*/ 69056 h 342964"/>
              <a:gd name="connsiteX44" fmla="*/ 82828 w 680522"/>
              <a:gd name="connsiteY44" fmla="*/ 61912 h 342964"/>
              <a:gd name="connsiteX45" fmla="*/ 56634 w 680522"/>
              <a:gd name="connsiteY45" fmla="*/ 42862 h 342964"/>
              <a:gd name="connsiteX46" fmla="*/ 49491 w 680522"/>
              <a:gd name="connsiteY46" fmla="*/ 35718 h 342964"/>
              <a:gd name="connsiteX47" fmla="*/ 42347 w 680522"/>
              <a:gd name="connsiteY47" fmla="*/ 30956 h 342964"/>
              <a:gd name="connsiteX48" fmla="*/ 25678 w 680522"/>
              <a:gd name="connsiteY48" fmla="*/ 9525 h 342964"/>
              <a:gd name="connsiteX49" fmla="*/ 11391 w 680522"/>
              <a:gd name="connsiteY49" fmla="*/ 0 h 342964"/>
              <a:gd name="connsiteX50" fmla="*/ 4247 w 680522"/>
              <a:gd name="connsiteY50" fmla="*/ 61912 h 342964"/>
              <a:gd name="connsiteX51" fmla="*/ 1866 w 680522"/>
              <a:gd name="connsiteY51" fmla="*/ 85725 h 342964"/>
              <a:gd name="connsiteX52" fmla="*/ 6628 w 680522"/>
              <a:gd name="connsiteY52" fmla="*/ 183356 h 342964"/>
              <a:gd name="connsiteX53" fmla="*/ 11391 w 680522"/>
              <a:gd name="connsiteY53"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56647 w 680522"/>
              <a:gd name="connsiteY36" fmla="*/ 126206 h 342964"/>
              <a:gd name="connsiteX37" fmla="*/ 139978 w 680522"/>
              <a:gd name="connsiteY37" fmla="*/ 121443 h 342964"/>
              <a:gd name="connsiteX38" fmla="*/ 125691 w 680522"/>
              <a:gd name="connsiteY38" fmla="*/ 114300 h 342964"/>
              <a:gd name="connsiteX39" fmla="*/ 113784 w 680522"/>
              <a:gd name="connsiteY39" fmla="*/ 100012 h 342964"/>
              <a:gd name="connsiteX40" fmla="*/ 106641 w 680522"/>
              <a:gd name="connsiteY40" fmla="*/ 92868 h 342964"/>
              <a:gd name="connsiteX41" fmla="*/ 99497 w 680522"/>
              <a:gd name="connsiteY41" fmla="*/ 78581 h 342964"/>
              <a:gd name="connsiteX42" fmla="*/ 85209 w 680522"/>
              <a:gd name="connsiteY42" fmla="*/ 69056 h 342964"/>
              <a:gd name="connsiteX43" fmla="*/ 82828 w 680522"/>
              <a:gd name="connsiteY43" fmla="*/ 61912 h 342964"/>
              <a:gd name="connsiteX44" fmla="*/ 56634 w 680522"/>
              <a:gd name="connsiteY44" fmla="*/ 42862 h 342964"/>
              <a:gd name="connsiteX45" fmla="*/ 49491 w 680522"/>
              <a:gd name="connsiteY45" fmla="*/ 35718 h 342964"/>
              <a:gd name="connsiteX46" fmla="*/ 42347 w 680522"/>
              <a:gd name="connsiteY46" fmla="*/ 30956 h 342964"/>
              <a:gd name="connsiteX47" fmla="*/ 25678 w 680522"/>
              <a:gd name="connsiteY47" fmla="*/ 9525 h 342964"/>
              <a:gd name="connsiteX48" fmla="*/ 11391 w 680522"/>
              <a:gd name="connsiteY48" fmla="*/ 0 h 342964"/>
              <a:gd name="connsiteX49" fmla="*/ 4247 w 680522"/>
              <a:gd name="connsiteY49" fmla="*/ 61912 h 342964"/>
              <a:gd name="connsiteX50" fmla="*/ 1866 w 680522"/>
              <a:gd name="connsiteY50" fmla="*/ 85725 h 342964"/>
              <a:gd name="connsiteX51" fmla="*/ 6628 w 680522"/>
              <a:gd name="connsiteY51" fmla="*/ 183356 h 342964"/>
              <a:gd name="connsiteX52" fmla="*/ 11391 w 680522"/>
              <a:gd name="connsiteY52"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42372 w 680522"/>
              <a:gd name="connsiteY31" fmla="*/ 176212 h 342964"/>
              <a:gd name="connsiteX32" fmla="*/ 228084 w 680522"/>
              <a:gd name="connsiteY32" fmla="*/ 161925 h 342964"/>
              <a:gd name="connsiteX33" fmla="*/ 213797 w 680522"/>
              <a:gd name="connsiteY33" fmla="*/ 150018 h 342964"/>
              <a:gd name="connsiteX34" fmla="*/ 199509 w 680522"/>
              <a:gd name="connsiteY34" fmla="*/ 145256 h 342964"/>
              <a:gd name="connsiteX35" fmla="*/ 156647 w 680522"/>
              <a:gd name="connsiteY35" fmla="*/ 126206 h 342964"/>
              <a:gd name="connsiteX36" fmla="*/ 139978 w 680522"/>
              <a:gd name="connsiteY36" fmla="*/ 121443 h 342964"/>
              <a:gd name="connsiteX37" fmla="*/ 125691 w 680522"/>
              <a:gd name="connsiteY37" fmla="*/ 114300 h 342964"/>
              <a:gd name="connsiteX38" fmla="*/ 113784 w 680522"/>
              <a:gd name="connsiteY38" fmla="*/ 100012 h 342964"/>
              <a:gd name="connsiteX39" fmla="*/ 106641 w 680522"/>
              <a:gd name="connsiteY39" fmla="*/ 92868 h 342964"/>
              <a:gd name="connsiteX40" fmla="*/ 99497 w 680522"/>
              <a:gd name="connsiteY40" fmla="*/ 78581 h 342964"/>
              <a:gd name="connsiteX41" fmla="*/ 85209 w 680522"/>
              <a:gd name="connsiteY41" fmla="*/ 69056 h 342964"/>
              <a:gd name="connsiteX42" fmla="*/ 82828 w 680522"/>
              <a:gd name="connsiteY42" fmla="*/ 61912 h 342964"/>
              <a:gd name="connsiteX43" fmla="*/ 56634 w 680522"/>
              <a:gd name="connsiteY43" fmla="*/ 42862 h 342964"/>
              <a:gd name="connsiteX44" fmla="*/ 49491 w 680522"/>
              <a:gd name="connsiteY44" fmla="*/ 35718 h 342964"/>
              <a:gd name="connsiteX45" fmla="*/ 42347 w 680522"/>
              <a:gd name="connsiteY45" fmla="*/ 30956 h 342964"/>
              <a:gd name="connsiteX46" fmla="*/ 25678 w 680522"/>
              <a:gd name="connsiteY46" fmla="*/ 9525 h 342964"/>
              <a:gd name="connsiteX47" fmla="*/ 11391 w 680522"/>
              <a:gd name="connsiteY47" fmla="*/ 0 h 342964"/>
              <a:gd name="connsiteX48" fmla="*/ 4247 w 680522"/>
              <a:gd name="connsiteY48" fmla="*/ 61912 h 342964"/>
              <a:gd name="connsiteX49" fmla="*/ 1866 w 680522"/>
              <a:gd name="connsiteY49" fmla="*/ 85725 h 342964"/>
              <a:gd name="connsiteX50" fmla="*/ 6628 w 680522"/>
              <a:gd name="connsiteY50" fmla="*/ 183356 h 342964"/>
              <a:gd name="connsiteX51" fmla="*/ 11391 w 680522"/>
              <a:gd name="connsiteY51"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09047 w 680522"/>
              <a:gd name="connsiteY26" fmla="*/ 200025 h 342964"/>
              <a:gd name="connsiteX27" fmla="*/ 294759 w 680522"/>
              <a:gd name="connsiteY27" fmla="*/ 197643 h 342964"/>
              <a:gd name="connsiteX28" fmla="*/ 287616 w 680522"/>
              <a:gd name="connsiteY28" fmla="*/ 195262 h 342964"/>
              <a:gd name="connsiteX29" fmla="*/ 275709 w 680522"/>
              <a:gd name="connsiteY29" fmla="*/ 192881 h 342964"/>
              <a:gd name="connsiteX30" fmla="*/ 242372 w 680522"/>
              <a:gd name="connsiteY30" fmla="*/ 176212 h 342964"/>
              <a:gd name="connsiteX31" fmla="*/ 228084 w 680522"/>
              <a:gd name="connsiteY31" fmla="*/ 161925 h 342964"/>
              <a:gd name="connsiteX32" fmla="*/ 213797 w 680522"/>
              <a:gd name="connsiteY32" fmla="*/ 150018 h 342964"/>
              <a:gd name="connsiteX33" fmla="*/ 199509 w 680522"/>
              <a:gd name="connsiteY33" fmla="*/ 145256 h 342964"/>
              <a:gd name="connsiteX34" fmla="*/ 156647 w 680522"/>
              <a:gd name="connsiteY34" fmla="*/ 126206 h 342964"/>
              <a:gd name="connsiteX35" fmla="*/ 139978 w 680522"/>
              <a:gd name="connsiteY35" fmla="*/ 121443 h 342964"/>
              <a:gd name="connsiteX36" fmla="*/ 125691 w 680522"/>
              <a:gd name="connsiteY36" fmla="*/ 114300 h 342964"/>
              <a:gd name="connsiteX37" fmla="*/ 113784 w 680522"/>
              <a:gd name="connsiteY37" fmla="*/ 100012 h 342964"/>
              <a:gd name="connsiteX38" fmla="*/ 106641 w 680522"/>
              <a:gd name="connsiteY38" fmla="*/ 92868 h 342964"/>
              <a:gd name="connsiteX39" fmla="*/ 99497 w 680522"/>
              <a:gd name="connsiteY39" fmla="*/ 78581 h 342964"/>
              <a:gd name="connsiteX40" fmla="*/ 85209 w 680522"/>
              <a:gd name="connsiteY40" fmla="*/ 69056 h 342964"/>
              <a:gd name="connsiteX41" fmla="*/ 82828 w 680522"/>
              <a:gd name="connsiteY41" fmla="*/ 61912 h 342964"/>
              <a:gd name="connsiteX42" fmla="*/ 56634 w 680522"/>
              <a:gd name="connsiteY42" fmla="*/ 42862 h 342964"/>
              <a:gd name="connsiteX43" fmla="*/ 49491 w 680522"/>
              <a:gd name="connsiteY43" fmla="*/ 35718 h 342964"/>
              <a:gd name="connsiteX44" fmla="*/ 42347 w 680522"/>
              <a:gd name="connsiteY44" fmla="*/ 30956 h 342964"/>
              <a:gd name="connsiteX45" fmla="*/ 25678 w 680522"/>
              <a:gd name="connsiteY45" fmla="*/ 9525 h 342964"/>
              <a:gd name="connsiteX46" fmla="*/ 11391 w 680522"/>
              <a:gd name="connsiteY46" fmla="*/ 0 h 342964"/>
              <a:gd name="connsiteX47" fmla="*/ 4247 w 680522"/>
              <a:gd name="connsiteY47" fmla="*/ 61912 h 342964"/>
              <a:gd name="connsiteX48" fmla="*/ 1866 w 680522"/>
              <a:gd name="connsiteY48" fmla="*/ 85725 h 342964"/>
              <a:gd name="connsiteX49" fmla="*/ 6628 w 680522"/>
              <a:gd name="connsiteY49" fmla="*/ 183356 h 342964"/>
              <a:gd name="connsiteX50" fmla="*/ 11391 w 680522"/>
              <a:gd name="connsiteY50"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309047 w 680522"/>
              <a:gd name="connsiteY25" fmla="*/ 200025 h 342964"/>
              <a:gd name="connsiteX26" fmla="*/ 294759 w 680522"/>
              <a:gd name="connsiteY26" fmla="*/ 197643 h 342964"/>
              <a:gd name="connsiteX27" fmla="*/ 287616 w 680522"/>
              <a:gd name="connsiteY27" fmla="*/ 195262 h 342964"/>
              <a:gd name="connsiteX28" fmla="*/ 275709 w 680522"/>
              <a:gd name="connsiteY28" fmla="*/ 192881 h 342964"/>
              <a:gd name="connsiteX29" fmla="*/ 242372 w 680522"/>
              <a:gd name="connsiteY29" fmla="*/ 176212 h 342964"/>
              <a:gd name="connsiteX30" fmla="*/ 228084 w 680522"/>
              <a:gd name="connsiteY30" fmla="*/ 161925 h 342964"/>
              <a:gd name="connsiteX31" fmla="*/ 213797 w 680522"/>
              <a:gd name="connsiteY31" fmla="*/ 150018 h 342964"/>
              <a:gd name="connsiteX32" fmla="*/ 199509 w 680522"/>
              <a:gd name="connsiteY32" fmla="*/ 145256 h 342964"/>
              <a:gd name="connsiteX33" fmla="*/ 156647 w 680522"/>
              <a:gd name="connsiteY33" fmla="*/ 126206 h 342964"/>
              <a:gd name="connsiteX34" fmla="*/ 139978 w 680522"/>
              <a:gd name="connsiteY34" fmla="*/ 121443 h 342964"/>
              <a:gd name="connsiteX35" fmla="*/ 125691 w 680522"/>
              <a:gd name="connsiteY35" fmla="*/ 114300 h 342964"/>
              <a:gd name="connsiteX36" fmla="*/ 113784 w 680522"/>
              <a:gd name="connsiteY36" fmla="*/ 100012 h 342964"/>
              <a:gd name="connsiteX37" fmla="*/ 106641 w 680522"/>
              <a:gd name="connsiteY37" fmla="*/ 92868 h 342964"/>
              <a:gd name="connsiteX38" fmla="*/ 99497 w 680522"/>
              <a:gd name="connsiteY38" fmla="*/ 78581 h 342964"/>
              <a:gd name="connsiteX39" fmla="*/ 85209 w 680522"/>
              <a:gd name="connsiteY39" fmla="*/ 69056 h 342964"/>
              <a:gd name="connsiteX40" fmla="*/ 82828 w 680522"/>
              <a:gd name="connsiteY40" fmla="*/ 61912 h 342964"/>
              <a:gd name="connsiteX41" fmla="*/ 56634 w 680522"/>
              <a:gd name="connsiteY41" fmla="*/ 42862 h 342964"/>
              <a:gd name="connsiteX42" fmla="*/ 49491 w 680522"/>
              <a:gd name="connsiteY42" fmla="*/ 35718 h 342964"/>
              <a:gd name="connsiteX43" fmla="*/ 42347 w 680522"/>
              <a:gd name="connsiteY43" fmla="*/ 30956 h 342964"/>
              <a:gd name="connsiteX44" fmla="*/ 25678 w 680522"/>
              <a:gd name="connsiteY44" fmla="*/ 9525 h 342964"/>
              <a:gd name="connsiteX45" fmla="*/ 11391 w 680522"/>
              <a:gd name="connsiteY45" fmla="*/ 0 h 342964"/>
              <a:gd name="connsiteX46" fmla="*/ 4247 w 680522"/>
              <a:gd name="connsiteY46" fmla="*/ 61912 h 342964"/>
              <a:gd name="connsiteX47" fmla="*/ 1866 w 680522"/>
              <a:gd name="connsiteY47" fmla="*/ 85725 h 342964"/>
              <a:gd name="connsiteX48" fmla="*/ 6628 w 680522"/>
              <a:gd name="connsiteY48" fmla="*/ 183356 h 342964"/>
              <a:gd name="connsiteX49" fmla="*/ 11391 w 680522"/>
              <a:gd name="connsiteY49"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294759 w 680522"/>
              <a:gd name="connsiteY25" fmla="*/ 197643 h 342964"/>
              <a:gd name="connsiteX26" fmla="*/ 287616 w 680522"/>
              <a:gd name="connsiteY26" fmla="*/ 195262 h 342964"/>
              <a:gd name="connsiteX27" fmla="*/ 275709 w 680522"/>
              <a:gd name="connsiteY27" fmla="*/ 192881 h 342964"/>
              <a:gd name="connsiteX28" fmla="*/ 242372 w 680522"/>
              <a:gd name="connsiteY28" fmla="*/ 176212 h 342964"/>
              <a:gd name="connsiteX29" fmla="*/ 228084 w 680522"/>
              <a:gd name="connsiteY29" fmla="*/ 161925 h 342964"/>
              <a:gd name="connsiteX30" fmla="*/ 213797 w 680522"/>
              <a:gd name="connsiteY30" fmla="*/ 150018 h 342964"/>
              <a:gd name="connsiteX31" fmla="*/ 199509 w 680522"/>
              <a:gd name="connsiteY31" fmla="*/ 145256 h 342964"/>
              <a:gd name="connsiteX32" fmla="*/ 156647 w 680522"/>
              <a:gd name="connsiteY32" fmla="*/ 126206 h 342964"/>
              <a:gd name="connsiteX33" fmla="*/ 139978 w 680522"/>
              <a:gd name="connsiteY33" fmla="*/ 121443 h 342964"/>
              <a:gd name="connsiteX34" fmla="*/ 125691 w 680522"/>
              <a:gd name="connsiteY34" fmla="*/ 114300 h 342964"/>
              <a:gd name="connsiteX35" fmla="*/ 113784 w 680522"/>
              <a:gd name="connsiteY35" fmla="*/ 100012 h 342964"/>
              <a:gd name="connsiteX36" fmla="*/ 106641 w 680522"/>
              <a:gd name="connsiteY36" fmla="*/ 92868 h 342964"/>
              <a:gd name="connsiteX37" fmla="*/ 99497 w 680522"/>
              <a:gd name="connsiteY37" fmla="*/ 78581 h 342964"/>
              <a:gd name="connsiteX38" fmla="*/ 85209 w 680522"/>
              <a:gd name="connsiteY38" fmla="*/ 69056 h 342964"/>
              <a:gd name="connsiteX39" fmla="*/ 82828 w 680522"/>
              <a:gd name="connsiteY39" fmla="*/ 61912 h 342964"/>
              <a:gd name="connsiteX40" fmla="*/ 56634 w 680522"/>
              <a:gd name="connsiteY40" fmla="*/ 42862 h 342964"/>
              <a:gd name="connsiteX41" fmla="*/ 49491 w 680522"/>
              <a:gd name="connsiteY41" fmla="*/ 35718 h 342964"/>
              <a:gd name="connsiteX42" fmla="*/ 42347 w 680522"/>
              <a:gd name="connsiteY42" fmla="*/ 30956 h 342964"/>
              <a:gd name="connsiteX43" fmla="*/ 25678 w 680522"/>
              <a:gd name="connsiteY43" fmla="*/ 9525 h 342964"/>
              <a:gd name="connsiteX44" fmla="*/ 11391 w 680522"/>
              <a:gd name="connsiteY44" fmla="*/ 0 h 342964"/>
              <a:gd name="connsiteX45" fmla="*/ 4247 w 680522"/>
              <a:gd name="connsiteY45" fmla="*/ 61912 h 342964"/>
              <a:gd name="connsiteX46" fmla="*/ 1866 w 680522"/>
              <a:gd name="connsiteY46" fmla="*/ 85725 h 342964"/>
              <a:gd name="connsiteX47" fmla="*/ 6628 w 680522"/>
              <a:gd name="connsiteY47" fmla="*/ 183356 h 342964"/>
              <a:gd name="connsiteX48" fmla="*/ 11391 w 680522"/>
              <a:gd name="connsiteY48"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35253 w 680522"/>
              <a:gd name="connsiteY18" fmla="*/ 233362 h 342964"/>
              <a:gd name="connsiteX19" fmla="*/ 418584 w 680522"/>
              <a:gd name="connsiteY19" fmla="*/ 228600 h 342964"/>
              <a:gd name="connsiteX20" fmla="*/ 394772 w 680522"/>
              <a:gd name="connsiteY20" fmla="*/ 223837 h 342964"/>
              <a:gd name="connsiteX21" fmla="*/ 375722 w 680522"/>
              <a:gd name="connsiteY21" fmla="*/ 219075 h 342964"/>
              <a:gd name="connsiteX22" fmla="*/ 368578 w 680522"/>
              <a:gd name="connsiteY22" fmla="*/ 216693 h 342964"/>
              <a:gd name="connsiteX23" fmla="*/ 332859 w 680522"/>
              <a:gd name="connsiteY23" fmla="*/ 207168 h 342964"/>
              <a:gd name="connsiteX24" fmla="*/ 294759 w 680522"/>
              <a:gd name="connsiteY24" fmla="*/ 197643 h 342964"/>
              <a:gd name="connsiteX25" fmla="*/ 287616 w 680522"/>
              <a:gd name="connsiteY25" fmla="*/ 195262 h 342964"/>
              <a:gd name="connsiteX26" fmla="*/ 275709 w 680522"/>
              <a:gd name="connsiteY26" fmla="*/ 192881 h 342964"/>
              <a:gd name="connsiteX27" fmla="*/ 242372 w 680522"/>
              <a:gd name="connsiteY27" fmla="*/ 176212 h 342964"/>
              <a:gd name="connsiteX28" fmla="*/ 228084 w 680522"/>
              <a:gd name="connsiteY28" fmla="*/ 161925 h 342964"/>
              <a:gd name="connsiteX29" fmla="*/ 213797 w 680522"/>
              <a:gd name="connsiteY29" fmla="*/ 150018 h 342964"/>
              <a:gd name="connsiteX30" fmla="*/ 199509 w 680522"/>
              <a:gd name="connsiteY30" fmla="*/ 145256 h 342964"/>
              <a:gd name="connsiteX31" fmla="*/ 156647 w 680522"/>
              <a:gd name="connsiteY31" fmla="*/ 126206 h 342964"/>
              <a:gd name="connsiteX32" fmla="*/ 139978 w 680522"/>
              <a:gd name="connsiteY32" fmla="*/ 121443 h 342964"/>
              <a:gd name="connsiteX33" fmla="*/ 125691 w 680522"/>
              <a:gd name="connsiteY33" fmla="*/ 114300 h 342964"/>
              <a:gd name="connsiteX34" fmla="*/ 113784 w 680522"/>
              <a:gd name="connsiteY34" fmla="*/ 100012 h 342964"/>
              <a:gd name="connsiteX35" fmla="*/ 106641 w 680522"/>
              <a:gd name="connsiteY35" fmla="*/ 92868 h 342964"/>
              <a:gd name="connsiteX36" fmla="*/ 99497 w 680522"/>
              <a:gd name="connsiteY36" fmla="*/ 78581 h 342964"/>
              <a:gd name="connsiteX37" fmla="*/ 85209 w 680522"/>
              <a:gd name="connsiteY37" fmla="*/ 69056 h 342964"/>
              <a:gd name="connsiteX38" fmla="*/ 82828 w 680522"/>
              <a:gd name="connsiteY38" fmla="*/ 61912 h 342964"/>
              <a:gd name="connsiteX39" fmla="*/ 56634 w 680522"/>
              <a:gd name="connsiteY39" fmla="*/ 42862 h 342964"/>
              <a:gd name="connsiteX40" fmla="*/ 49491 w 680522"/>
              <a:gd name="connsiteY40" fmla="*/ 35718 h 342964"/>
              <a:gd name="connsiteX41" fmla="*/ 42347 w 680522"/>
              <a:gd name="connsiteY41" fmla="*/ 30956 h 342964"/>
              <a:gd name="connsiteX42" fmla="*/ 25678 w 680522"/>
              <a:gd name="connsiteY42" fmla="*/ 9525 h 342964"/>
              <a:gd name="connsiteX43" fmla="*/ 11391 w 680522"/>
              <a:gd name="connsiteY43" fmla="*/ 0 h 342964"/>
              <a:gd name="connsiteX44" fmla="*/ 4247 w 680522"/>
              <a:gd name="connsiteY44" fmla="*/ 61912 h 342964"/>
              <a:gd name="connsiteX45" fmla="*/ 1866 w 680522"/>
              <a:gd name="connsiteY45" fmla="*/ 85725 h 342964"/>
              <a:gd name="connsiteX46" fmla="*/ 6628 w 680522"/>
              <a:gd name="connsiteY46" fmla="*/ 183356 h 342964"/>
              <a:gd name="connsiteX47" fmla="*/ 11391 w 680522"/>
              <a:gd name="connsiteY47"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63828 w 680522"/>
              <a:gd name="connsiteY5" fmla="*/ 333375 h 342964"/>
              <a:gd name="connsiteX6" fmla="*/ 537647 w 680522"/>
              <a:gd name="connsiteY6" fmla="*/ 335756 h 342964"/>
              <a:gd name="connsiteX7" fmla="*/ 575747 w 680522"/>
              <a:gd name="connsiteY7" fmla="*/ 338137 h 342964"/>
              <a:gd name="connsiteX8" fmla="*/ 680522 w 680522"/>
              <a:gd name="connsiteY8" fmla="*/ 340518 h 342964"/>
              <a:gd name="connsiteX9" fmla="*/ 678141 w 680522"/>
              <a:gd name="connsiteY9" fmla="*/ 333375 h 342964"/>
              <a:gd name="connsiteX10" fmla="*/ 673378 w 680522"/>
              <a:gd name="connsiteY10" fmla="*/ 326231 h 342964"/>
              <a:gd name="connsiteX11" fmla="*/ 670997 w 680522"/>
              <a:gd name="connsiteY11" fmla="*/ 316706 h 342964"/>
              <a:gd name="connsiteX12" fmla="*/ 668616 w 680522"/>
              <a:gd name="connsiteY12" fmla="*/ 261937 h 342964"/>
              <a:gd name="connsiteX13" fmla="*/ 587653 w 680522"/>
              <a:gd name="connsiteY13" fmla="*/ 254793 h 342964"/>
              <a:gd name="connsiteX14" fmla="*/ 563841 w 680522"/>
              <a:gd name="connsiteY14" fmla="*/ 252412 h 342964"/>
              <a:gd name="connsiteX15" fmla="*/ 511453 w 680522"/>
              <a:gd name="connsiteY15" fmla="*/ 242887 h 342964"/>
              <a:gd name="connsiteX16" fmla="*/ 473353 w 680522"/>
              <a:gd name="connsiteY16" fmla="*/ 240506 h 342964"/>
              <a:gd name="connsiteX17" fmla="*/ 435253 w 680522"/>
              <a:gd name="connsiteY17" fmla="*/ 233362 h 342964"/>
              <a:gd name="connsiteX18" fmla="*/ 418584 w 680522"/>
              <a:gd name="connsiteY18" fmla="*/ 228600 h 342964"/>
              <a:gd name="connsiteX19" fmla="*/ 394772 w 680522"/>
              <a:gd name="connsiteY19" fmla="*/ 223837 h 342964"/>
              <a:gd name="connsiteX20" fmla="*/ 375722 w 680522"/>
              <a:gd name="connsiteY20" fmla="*/ 219075 h 342964"/>
              <a:gd name="connsiteX21" fmla="*/ 368578 w 680522"/>
              <a:gd name="connsiteY21" fmla="*/ 216693 h 342964"/>
              <a:gd name="connsiteX22" fmla="*/ 332859 w 680522"/>
              <a:gd name="connsiteY22" fmla="*/ 207168 h 342964"/>
              <a:gd name="connsiteX23" fmla="*/ 294759 w 680522"/>
              <a:gd name="connsiteY23" fmla="*/ 197643 h 342964"/>
              <a:gd name="connsiteX24" fmla="*/ 287616 w 680522"/>
              <a:gd name="connsiteY24" fmla="*/ 195262 h 342964"/>
              <a:gd name="connsiteX25" fmla="*/ 275709 w 680522"/>
              <a:gd name="connsiteY25" fmla="*/ 192881 h 342964"/>
              <a:gd name="connsiteX26" fmla="*/ 242372 w 680522"/>
              <a:gd name="connsiteY26" fmla="*/ 176212 h 342964"/>
              <a:gd name="connsiteX27" fmla="*/ 228084 w 680522"/>
              <a:gd name="connsiteY27" fmla="*/ 161925 h 342964"/>
              <a:gd name="connsiteX28" fmla="*/ 213797 w 680522"/>
              <a:gd name="connsiteY28" fmla="*/ 150018 h 342964"/>
              <a:gd name="connsiteX29" fmla="*/ 199509 w 680522"/>
              <a:gd name="connsiteY29" fmla="*/ 145256 h 342964"/>
              <a:gd name="connsiteX30" fmla="*/ 156647 w 680522"/>
              <a:gd name="connsiteY30" fmla="*/ 126206 h 342964"/>
              <a:gd name="connsiteX31" fmla="*/ 139978 w 680522"/>
              <a:gd name="connsiteY31" fmla="*/ 121443 h 342964"/>
              <a:gd name="connsiteX32" fmla="*/ 125691 w 680522"/>
              <a:gd name="connsiteY32" fmla="*/ 114300 h 342964"/>
              <a:gd name="connsiteX33" fmla="*/ 113784 w 680522"/>
              <a:gd name="connsiteY33" fmla="*/ 100012 h 342964"/>
              <a:gd name="connsiteX34" fmla="*/ 106641 w 680522"/>
              <a:gd name="connsiteY34" fmla="*/ 92868 h 342964"/>
              <a:gd name="connsiteX35" fmla="*/ 99497 w 680522"/>
              <a:gd name="connsiteY35" fmla="*/ 78581 h 342964"/>
              <a:gd name="connsiteX36" fmla="*/ 85209 w 680522"/>
              <a:gd name="connsiteY36" fmla="*/ 69056 h 342964"/>
              <a:gd name="connsiteX37" fmla="*/ 82828 w 680522"/>
              <a:gd name="connsiteY37" fmla="*/ 61912 h 342964"/>
              <a:gd name="connsiteX38" fmla="*/ 56634 w 680522"/>
              <a:gd name="connsiteY38" fmla="*/ 42862 h 342964"/>
              <a:gd name="connsiteX39" fmla="*/ 49491 w 680522"/>
              <a:gd name="connsiteY39" fmla="*/ 35718 h 342964"/>
              <a:gd name="connsiteX40" fmla="*/ 42347 w 680522"/>
              <a:gd name="connsiteY40" fmla="*/ 30956 h 342964"/>
              <a:gd name="connsiteX41" fmla="*/ 25678 w 680522"/>
              <a:gd name="connsiteY41" fmla="*/ 9525 h 342964"/>
              <a:gd name="connsiteX42" fmla="*/ 11391 w 680522"/>
              <a:gd name="connsiteY42" fmla="*/ 0 h 342964"/>
              <a:gd name="connsiteX43" fmla="*/ 4247 w 680522"/>
              <a:gd name="connsiteY43" fmla="*/ 61912 h 342964"/>
              <a:gd name="connsiteX44" fmla="*/ 1866 w 680522"/>
              <a:gd name="connsiteY44" fmla="*/ 85725 h 342964"/>
              <a:gd name="connsiteX45" fmla="*/ 6628 w 680522"/>
              <a:gd name="connsiteY45" fmla="*/ 183356 h 342964"/>
              <a:gd name="connsiteX46" fmla="*/ 11391 w 680522"/>
              <a:gd name="connsiteY4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63828 w 680522"/>
              <a:gd name="connsiteY4" fmla="*/ 333375 h 342964"/>
              <a:gd name="connsiteX5" fmla="*/ 537647 w 680522"/>
              <a:gd name="connsiteY5" fmla="*/ 335756 h 342964"/>
              <a:gd name="connsiteX6" fmla="*/ 575747 w 680522"/>
              <a:gd name="connsiteY6" fmla="*/ 338137 h 342964"/>
              <a:gd name="connsiteX7" fmla="*/ 680522 w 680522"/>
              <a:gd name="connsiteY7" fmla="*/ 340518 h 342964"/>
              <a:gd name="connsiteX8" fmla="*/ 678141 w 680522"/>
              <a:gd name="connsiteY8" fmla="*/ 333375 h 342964"/>
              <a:gd name="connsiteX9" fmla="*/ 673378 w 680522"/>
              <a:gd name="connsiteY9" fmla="*/ 326231 h 342964"/>
              <a:gd name="connsiteX10" fmla="*/ 670997 w 680522"/>
              <a:gd name="connsiteY10" fmla="*/ 316706 h 342964"/>
              <a:gd name="connsiteX11" fmla="*/ 668616 w 680522"/>
              <a:gd name="connsiteY11" fmla="*/ 261937 h 342964"/>
              <a:gd name="connsiteX12" fmla="*/ 587653 w 680522"/>
              <a:gd name="connsiteY12" fmla="*/ 254793 h 342964"/>
              <a:gd name="connsiteX13" fmla="*/ 563841 w 680522"/>
              <a:gd name="connsiteY13" fmla="*/ 252412 h 342964"/>
              <a:gd name="connsiteX14" fmla="*/ 511453 w 680522"/>
              <a:gd name="connsiteY14" fmla="*/ 242887 h 342964"/>
              <a:gd name="connsiteX15" fmla="*/ 473353 w 680522"/>
              <a:gd name="connsiteY15" fmla="*/ 240506 h 342964"/>
              <a:gd name="connsiteX16" fmla="*/ 435253 w 680522"/>
              <a:gd name="connsiteY16" fmla="*/ 233362 h 342964"/>
              <a:gd name="connsiteX17" fmla="*/ 418584 w 680522"/>
              <a:gd name="connsiteY17" fmla="*/ 228600 h 342964"/>
              <a:gd name="connsiteX18" fmla="*/ 394772 w 680522"/>
              <a:gd name="connsiteY18" fmla="*/ 223837 h 342964"/>
              <a:gd name="connsiteX19" fmla="*/ 375722 w 680522"/>
              <a:gd name="connsiteY19" fmla="*/ 219075 h 342964"/>
              <a:gd name="connsiteX20" fmla="*/ 368578 w 680522"/>
              <a:gd name="connsiteY20" fmla="*/ 216693 h 342964"/>
              <a:gd name="connsiteX21" fmla="*/ 332859 w 680522"/>
              <a:gd name="connsiteY21" fmla="*/ 207168 h 342964"/>
              <a:gd name="connsiteX22" fmla="*/ 294759 w 680522"/>
              <a:gd name="connsiteY22" fmla="*/ 197643 h 342964"/>
              <a:gd name="connsiteX23" fmla="*/ 287616 w 680522"/>
              <a:gd name="connsiteY23" fmla="*/ 195262 h 342964"/>
              <a:gd name="connsiteX24" fmla="*/ 275709 w 680522"/>
              <a:gd name="connsiteY24" fmla="*/ 192881 h 342964"/>
              <a:gd name="connsiteX25" fmla="*/ 242372 w 680522"/>
              <a:gd name="connsiteY25" fmla="*/ 176212 h 342964"/>
              <a:gd name="connsiteX26" fmla="*/ 228084 w 680522"/>
              <a:gd name="connsiteY26" fmla="*/ 161925 h 342964"/>
              <a:gd name="connsiteX27" fmla="*/ 213797 w 680522"/>
              <a:gd name="connsiteY27" fmla="*/ 150018 h 342964"/>
              <a:gd name="connsiteX28" fmla="*/ 199509 w 680522"/>
              <a:gd name="connsiteY28" fmla="*/ 145256 h 342964"/>
              <a:gd name="connsiteX29" fmla="*/ 156647 w 680522"/>
              <a:gd name="connsiteY29" fmla="*/ 126206 h 342964"/>
              <a:gd name="connsiteX30" fmla="*/ 139978 w 680522"/>
              <a:gd name="connsiteY30" fmla="*/ 121443 h 342964"/>
              <a:gd name="connsiteX31" fmla="*/ 125691 w 680522"/>
              <a:gd name="connsiteY31" fmla="*/ 114300 h 342964"/>
              <a:gd name="connsiteX32" fmla="*/ 113784 w 680522"/>
              <a:gd name="connsiteY32" fmla="*/ 100012 h 342964"/>
              <a:gd name="connsiteX33" fmla="*/ 106641 w 680522"/>
              <a:gd name="connsiteY33" fmla="*/ 92868 h 342964"/>
              <a:gd name="connsiteX34" fmla="*/ 99497 w 680522"/>
              <a:gd name="connsiteY34" fmla="*/ 78581 h 342964"/>
              <a:gd name="connsiteX35" fmla="*/ 85209 w 680522"/>
              <a:gd name="connsiteY35" fmla="*/ 69056 h 342964"/>
              <a:gd name="connsiteX36" fmla="*/ 82828 w 680522"/>
              <a:gd name="connsiteY36" fmla="*/ 61912 h 342964"/>
              <a:gd name="connsiteX37" fmla="*/ 56634 w 680522"/>
              <a:gd name="connsiteY37" fmla="*/ 42862 h 342964"/>
              <a:gd name="connsiteX38" fmla="*/ 49491 w 680522"/>
              <a:gd name="connsiteY38" fmla="*/ 35718 h 342964"/>
              <a:gd name="connsiteX39" fmla="*/ 42347 w 680522"/>
              <a:gd name="connsiteY39" fmla="*/ 30956 h 342964"/>
              <a:gd name="connsiteX40" fmla="*/ 25678 w 680522"/>
              <a:gd name="connsiteY40" fmla="*/ 9525 h 342964"/>
              <a:gd name="connsiteX41" fmla="*/ 11391 w 680522"/>
              <a:gd name="connsiteY41" fmla="*/ 0 h 342964"/>
              <a:gd name="connsiteX42" fmla="*/ 4247 w 680522"/>
              <a:gd name="connsiteY42" fmla="*/ 61912 h 342964"/>
              <a:gd name="connsiteX43" fmla="*/ 1866 w 680522"/>
              <a:gd name="connsiteY43" fmla="*/ 85725 h 342964"/>
              <a:gd name="connsiteX44" fmla="*/ 6628 w 680522"/>
              <a:gd name="connsiteY44" fmla="*/ 183356 h 342964"/>
              <a:gd name="connsiteX45" fmla="*/ 11391 w 680522"/>
              <a:gd name="connsiteY45" fmla="*/ 235743 h 342964"/>
              <a:gd name="connsiteX0" fmla="*/ 11391 w 686518"/>
              <a:gd name="connsiteY0" fmla="*/ 235743 h 342964"/>
              <a:gd name="connsiteX1" fmla="*/ 9009 w 686518"/>
              <a:gd name="connsiteY1" fmla="*/ 335756 h 342964"/>
              <a:gd name="connsiteX2" fmla="*/ 87591 w 686518"/>
              <a:gd name="connsiteY2" fmla="*/ 342900 h 342964"/>
              <a:gd name="connsiteX3" fmla="*/ 387628 w 686518"/>
              <a:gd name="connsiteY3" fmla="*/ 340518 h 342964"/>
              <a:gd name="connsiteX4" fmla="*/ 463828 w 686518"/>
              <a:gd name="connsiteY4" fmla="*/ 333375 h 342964"/>
              <a:gd name="connsiteX5" fmla="*/ 537647 w 686518"/>
              <a:gd name="connsiteY5" fmla="*/ 335756 h 342964"/>
              <a:gd name="connsiteX6" fmla="*/ 575747 w 686518"/>
              <a:gd name="connsiteY6" fmla="*/ 338137 h 342964"/>
              <a:gd name="connsiteX7" fmla="*/ 680522 w 686518"/>
              <a:gd name="connsiteY7" fmla="*/ 340518 h 342964"/>
              <a:gd name="connsiteX8" fmla="*/ 673378 w 686518"/>
              <a:gd name="connsiteY8" fmla="*/ 326231 h 342964"/>
              <a:gd name="connsiteX9" fmla="*/ 670997 w 686518"/>
              <a:gd name="connsiteY9" fmla="*/ 316706 h 342964"/>
              <a:gd name="connsiteX10" fmla="*/ 668616 w 686518"/>
              <a:gd name="connsiteY10" fmla="*/ 261937 h 342964"/>
              <a:gd name="connsiteX11" fmla="*/ 587653 w 686518"/>
              <a:gd name="connsiteY11" fmla="*/ 254793 h 342964"/>
              <a:gd name="connsiteX12" fmla="*/ 563841 w 686518"/>
              <a:gd name="connsiteY12" fmla="*/ 252412 h 342964"/>
              <a:gd name="connsiteX13" fmla="*/ 511453 w 686518"/>
              <a:gd name="connsiteY13" fmla="*/ 242887 h 342964"/>
              <a:gd name="connsiteX14" fmla="*/ 473353 w 686518"/>
              <a:gd name="connsiteY14" fmla="*/ 240506 h 342964"/>
              <a:gd name="connsiteX15" fmla="*/ 435253 w 686518"/>
              <a:gd name="connsiteY15" fmla="*/ 233362 h 342964"/>
              <a:gd name="connsiteX16" fmla="*/ 418584 w 686518"/>
              <a:gd name="connsiteY16" fmla="*/ 228600 h 342964"/>
              <a:gd name="connsiteX17" fmla="*/ 394772 w 686518"/>
              <a:gd name="connsiteY17" fmla="*/ 223837 h 342964"/>
              <a:gd name="connsiteX18" fmla="*/ 375722 w 686518"/>
              <a:gd name="connsiteY18" fmla="*/ 219075 h 342964"/>
              <a:gd name="connsiteX19" fmla="*/ 368578 w 686518"/>
              <a:gd name="connsiteY19" fmla="*/ 216693 h 342964"/>
              <a:gd name="connsiteX20" fmla="*/ 332859 w 686518"/>
              <a:gd name="connsiteY20" fmla="*/ 207168 h 342964"/>
              <a:gd name="connsiteX21" fmla="*/ 294759 w 686518"/>
              <a:gd name="connsiteY21" fmla="*/ 197643 h 342964"/>
              <a:gd name="connsiteX22" fmla="*/ 287616 w 686518"/>
              <a:gd name="connsiteY22" fmla="*/ 195262 h 342964"/>
              <a:gd name="connsiteX23" fmla="*/ 275709 w 686518"/>
              <a:gd name="connsiteY23" fmla="*/ 192881 h 342964"/>
              <a:gd name="connsiteX24" fmla="*/ 242372 w 686518"/>
              <a:gd name="connsiteY24" fmla="*/ 176212 h 342964"/>
              <a:gd name="connsiteX25" fmla="*/ 228084 w 686518"/>
              <a:gd name="connsiteY25" fmla="*/ 161925 h 342964"/>
              <a:gd name="connsiteX26" fmla="*/ 213797 w 686518"/>
              <a:gd name="connsiteY26" fmla="*/ 150018 h 342964"/>
              <a:gd name="connsiteX27" fmla="*/ 199509 w 686518"/>
              <a:gd name="connsiteY27" fmla="*/ 145256 h 342964"/>
              <a:gd name="connsiteX28" fmla="*/ 156647 w 686518"/>
              <a:gd name="connsiteY28" fmla="*/ 126206 h 342964"/>
              <a:gd name="connsiteX29" fmla="*/ 139978 w 686518"/>
              <a:gd name="connsiteY29" fmla="*/ 121443 h 342964"/>
              <a:gd name="connsiteX30" fmla="*/ 125691 w 686518"/>
              <a:gd name="connsiteY30" fmla="*/ 114300 h 342964"/>
              <a:gd name="connsiteX31" fmla="*/ 113784 w 686518"/>
              <a:gd name="connsiteY31" fmla="*/ 100012 h 342964"/>
              <a:gd name="connsiteX32" fmla="*/ 106641 w 686518"/>
              <a:gd name="connsiteY32" fmla="*/ 92868 h 342964"/>
              <a:gd name="connsiteX33" fmla="*/ 99497 w 686518"/>
              <a:gd name="connsiteY33" fmla="*/ 78581 h 342964"/>
              <a:gd name="connsiteX34" fmla="*/ 85209 w 686518"/>
              <a:gd name="connsiteY34" fmla="*/ 69056 h 342964"/>
              <a:gd name="connsiteX35" fmla="*/ 82828 w 686518"/>
              <a:gd name="connsiteY35" fmla="*/ 61912 h 342964"/>
              <a:gd name="connsiteX36" fmla="*/ 56634 w 686518"/>
              <a:gd name="connsiteY36" fmla="*/ 42862 h 342964"/>
              <a:gd name="connsiteX37" fmla="*/ 49491 w 686518"/>
              <a:gd name="connsiteY37" fmla="*/ 35718 h 342964"/>
              <a:gd name="connsiteX38" fmla="*/ 42347 w 686518"/>
              <a:gd name="connsiteY38" fmla="*/ 30956 h 342964"/>
              <a:gd name="connsiteX39" fmla="*/ 25678 w 686518"/>
              <a:gd name="connsiteY39" fmla="*/ 9525 h 342964"/>
              <a:gd name="connsiteX40" fmla="*/ 11391 w 686518"/>
              <a:gd name="connsiteY40" fmla="*/ 0 h 342964"/>
              <a:gd name="connsiteX41" fmla="*/ 4247 w 686518"/>
              <a:gd name="connsiteY41" fmla="*/ 61912 h 342964"/>
              <a:gd name="connsiteX42" fmla="*/ 1866 w 686518"/>
              <a:gd name="connsiteY42" fmla="*/ 85725 h 342964"/>
              <a:gd name="connsiteX43" fmla="*/ 6628 w 686518"/>
              <a:gd name="connsiteY43" fmla="*/ 183356 h 342964"/>
              <a:gd name="connsiteX44" fmla="*/ 11391 w 686518"/>
              <a:gd name="connsiteY44" fmla="*/ 235743 h 342964"/>
              <a:gd name="connsiteX0" fmla="*/ 11391 w 686581"/>
              <a:gd name="connsiteY0" fmla="*/ 235743 h 342964"/>
              <a:gd name="connsiteX1" fmla="*/ 9009 w 686581"/>
              <a:gd name="connsiteY1" fmla="*/ 335756 h 342964"/>
              <a:gd name="connsiteX2" fmla="*/ 87591 w 686581"/>
              <a:gd name="connsiteY2" fmla="*/ 342900 h 342964"/>
              <a:gd name="connsiteX3" fmla="*/ 387628 w 686581"/>
              <a:gd name="connsiteY3" fmla="*/ 340518 h 342964"/>
              <a:gd name="connsiteX4" fmla="*/ 463828 w 686581"/>
              <a:gd name="connsiteY4" fmla="*/ 333375 h 342964"/>
              <a:gd name="connsiteX5" fmla="*/ 537647 w 686581"/>
              <a:gd name="connsiteY5" fmla="*/ 335756 h 342964"/>
              <a:gd name="connsiteX6" fmla="*/ 575747 w 686581"/>
              <a:gd name="connsiteY6" fmla="*/ 338137 h 342964"/>
              <a:gd name="connsiteX7" fmla="*/ 680522 w 686581"/>
              <a:gd name="connsiteY7" fmla="*/ 340518 h 342964"/>
              <a:gd name="connsiteX8" fmla="*/ 673378 w 686581"/>
              <a:gd name="connsiteY8" fmla="*/ 326231 h 342964"/>
              <a:gd name="connsiteX9" fmla="*/ 668616 w 686581"/>
              <a:gd name="connsiteY9" fmla="*/ 261937 h 342964"/>
              <a:gd name="connsiteX10" fmla="*/ 587653 w 686581"/>
              <a:gd name="connsiteY10" fmla="*/ 254793 h 342964"/>
              <a:gd name="connsiteX11" fmla="*/ 563841 w 686581"/>
              <a:gd name="connsiteY11" fmla="*/ 252412 h 342964"/>
              <a:gd name="connsiteX12" fmla="*/ 511453 w 686581"/>
              <a:gd name="connsiteY12" fmla="*/ 242887 h 342964"/>
              <a:gd name="connsiteX13" fmla="*/ 473353 w 686581"/>
              <a:gd name="connsiteY13" fmla="*/ 240506 h 342964"/>
              <a:gd name="connsiteX14" fmla="*/ 435253 w 686581"/>
              <a:gd name="connsiteY14" fmla="*/ 233362 h 342964"/>
              <a:gd name="connsiteX15" fmla="*/ 418584 w 686581"/>
              <a:gd name="connsiteY15" fmla="*/ 228600 h 342964"/>
              <a:gd name="connsiteX16" fmla="*/ 394772 w 686581"/>
              <a:gd name="connsiteY16" fmla="*/ 223837 h 342964"/>
              <a:gd name="connsiteX17" fmla="*/ 375722 w 686581"/>
              <a:gd name="connsiteY17" fmla="*/ 219075 h 342964"/>
              <a:gd name="connsiteX18" fmla="*/ 368578 w 686581"/>
              <a:gd name="connsiteY18" fmla="*/ 216693 h 342964"/>
              <a:gd name="connsiteX19" fmla="*/ 332859 w 686581"/>
              <a:gd name="connsiteY19" fmla="*/ 207168 h 342964"/>
              <a:gd name="connsiteX20" fmla="*/ 294759 w 686581"/>
              <a:gd name="connsiteY20" fmla="*/ 197643 h 342964"/>
              <a:gd name="connsiteX21" fmla="*/ 287616 w 686581"/>
              <a:gd name="connsiteY21" fmla="*/ 195262 h 342964"/>
              <a:gd name="connsiteX22" fmla="*/ 275709 w 686581"/>
              <a:gd name="connsiteY22" fmla="*/ 192881 h 342964"/>
              <a:gd name="connsiteX23" fmla="*/ 242372 w 686581"/>
              <a:gd name="connsiteY23" fmla="*/ 176212 h 342964"/>
              <a:gd name="connsiteX24" fmla="*/ 228084 w 686581"/>
              <a:gd name="connsiteY24" fmla="*/ 161925 h 342964"/>
              <a:gd name="connsiteX25" fmla="*/ 213797 w 686581"/>
              <a:gd name="connsiteY25" fmla="*/ 150018 h 342964"/>
              <a:gd name="connsiteX26" fmla="*/ 199509 w 686581"/>
              <a:gd name="connsiteY26" fmla="*/ 145256 h 342964"/>
              <a:gd name="connsiteX27" fmla="*/ 156647 w 686581"/>
              <a:gd name="connsiteY27" fmla="*/ 126206 h 342964"/>
              <a:gd name="connsiteX28" fmla="*/ 139978 w 686581"/>
              <a:gd name="connsiteY28" fmla="*/ 121443 h 342964"/>
              <a:gd name="connsiteX29" fmla="*/ 125691 w 686581"/>
              <a:gd name="connsiteY29" fmla="*/ 114300 h 342964"/>
              <a:gd name="connsiteX30" fmla="*/ 113784 w 686581"/>
              <a:gd name="connsiteY30" fmla="*/ 100012 h 342964"/>
              <a:gd name="connsiteX31" fmla="*/ 106641 w 686581"/>
              <a:gd name="connsiteY31" fmla="*/ 92868 h 342964"/>
              <a:gd name="connsiteX32" fmla="*/ 99497 w 686581"/>
              <a:gd name="connsiteY32" fmla="*/ 78581 h 342964"/>
              <a:gd name="connsiteX33" fmla="*/ 85209 w 686581"/>
              <a:gd name="connsiteY33" fmla="*/ 69056 h 342964"/>
              <a:gd name="connsiteX34" fmla="*/ 82828 w 686581"/>
              <a:gd name="connsiteY34" fmla="*/ 61912 h 342964"/>
              <a:gd name="connsiteX35" fmla="*/ 56634 w 686581"/>
              <a:gd name="connsiteY35" fmla="*/ 42862 h 342964"/>
              <a:gd name="connsiteX36" fmla="*/ 49491 w 686581"/>
              <a:gd name="connsiteY36" fmla="*/ 35718 h 342964"/>
              <a:gd name="connsiteX37" fmla="*/ 42347 w 686581"/>
              <a:gd name="connsiteY37" fmla="*/ 30956 h 342964"/>
              <a:gd name="connsiteX38" fmla="*/ 25678 w 686581"/>
              <a:gd name="connsiteY38" fmla="*/ 9525 h 342964"/>
              <a:gd name="connsiteX39" fmla="*/ 11391 w 686581"/>
              <a:gd name="connsiteY39" fmla="*/ 0 h 342964"/>
              <a:gd name="connsiteX40" fmla="*/ 4247 w 686581"/>
              <a:gd name="connsiteY40" fmla="*/ 61912 h 342964"/>
              <a:gd name="connsiteX41" fmla="*/ 1866 w 686581"/>
              <a:gd name="connsiteY41" fmla="*/ 85725 h 342964"/>
              <a:gd name="connsiteX42" fmla="*/ 6628 w 686581"/>
              <a:gd name="connsiteY42" fmla="*/ 183356 h 342964"/>
              <a:gd name="connsiteX43" fmla="*/ 11391 w 686581"/>
              <a:gd name="connsiteY43" fmla="*/ 235743 h 342964"/>
              <a:gd name="connsiteX0" fmla="*/ 11391 w 687754"/>
              <a:gd name="connsiteY0" fmla="*/ 235743 h 342964"/>
              <a:gd name="connsiteX1" fmla="*/ 9009 w 687754"/>
              <a:gd name="connsiteY1" fmla="*/ 335756 h 342964"/>
              <a:gd name="connsiteX2" fmla="*/ 87591 w 687754"/>
              <a:gd name="connsiteY2" fmla="*/ 342900 h 342964"/>
              <a:gd name="connsiteX3" fmla="*/ 387628 w 687754"/>
              <a:gd name="connsiteY3" fmla="*/ 340518 h 342964"/>
              <a:gd name="connsiteX4" fmla="*/ 463828 w 687754"/>
              <a:gd name="connsiteY4" fmla="*/ 333375 h 342964"/>
              <a:gd name="connsiteX5" fmla="*/ 537647 w 687754"/>
              <a:gd name="connsiteY5" fmla="*/ 335756 h 342964"/>
              <a:gd name="connsiteX6" fmla="*/ 575747 w 687754"/>
              <a:gd name="connsiteY6" fmla="*/ 338137 h 342964"/>
              <a:gd name="connsiteX7" fmla="*/ 680522 w 687754"/>
              <a:gd name="connsiteY7" fmla="*/ 340518 h 342964"/>
              <a:gd name="connsiteX8" fmla="*/ 668616 w 687754"/>
              <a:gd name="connsiteY8" fmla="*/ 261937 h 342964"/>
              <a:gd name="connsiteX9" fmla="*/ 587653 w 687754"/>
              <a:gd name="connsiteY9" fmla="*/ 254793 h 342964"/>
              <a:gd name="connsiteX10" fmla="*/ 563841 w 687754"/>
              <a:gd name="connsiteY10" fmla="*/ 252412 h 342964"/>
              <a:gd name="connsiteX11" fmla="*/ 511453 w 687754"/>
              <a:gd name="connsiteY11" fmla="*/ 242887 h 342964"/>
              <a:gd name="connsiteX12" fmla="*/ 473353 w 687754"/>
              <a:gd name="connsiteY12" fmla="*/ 240506 h 342964"/>
              <a:gd name="connsiteX13" fmla="*/ 435253 w 687754"/>
              <a:gd name="connsiteY13" fmla="*/ 233362 h 342964"/>
              <a:gd name="connsiteX14" fmla="*/ 418584 w 687754"/>
              <a:gd name="connsiteY14" fmla="*/ 228600 h 342964"/>
              <a:gd name="connsiteX15" fmla="*/ 394772 w 687754"/>
              <a:gd name="connsiteY15" fmla="*/ 223837 h 342964"/>
              <a:gd name="connsiteX16" fmla="*/ 375722 w 687754"/>
              <a:gd name="connsiteY16" fmla="*/ 219075 h 342964"/>
              <a:gd name="connsiteX17" fmla="*/ 368578 w 687754"/>
              <a:gd name="connsiteY17" fmla="*/ 216693 h 342964"/>
              <a:gd name="connsiteX18" fmla="*/ 332859 w 687754"/>
              <a:gd name="connsiteY18" fmla="*/ 207168 h 342964"/>
              <a:gd name="connsiteX19" fmla="*/ 294759 w 687754"/>
              <a:gd name="connsiteY19" fmla="*/ 197643 h 342964"/>
              <a:gd name="connsiteX20" fmla="*/ 287616 w 687754"/>
              <a:gd name="connsiteY20" fmla="*/ 195262 h 342964"/>
              <a:gd name="connsiteX21" fmla="*/ 275709 w 687754"/>
              <a:gd name="connsiteY21" fmla="*/ 192881 h 342964"/>
              <a:gd name="connsiteX22" fmla="*/ 242372 w 687754"/>
              <a:gd name="connsiteY22" fmla="*/ 176212 h 342964"/>
              <a:gd name="connsiteX23" fmla="*/ 228084 w 687754"/>
              <a:gd name="connsiteY23" fmla="*/ 161925 h 342964"/>
              <a:gd name="connsiteX24" fmla="*/ 213797 w 687754"/>
              <a:gd name="connsiteY24" fmla="*/ 150018 h 342964"/>
              <a:gd name="connsiteX25" fmla="*/ 199509 w 687754"/>
              <a:gd name="connsiteY25" fmla="*/ 145256 h 342964"/>
              <a:gd name="connsiteX26" fmla="*/ 156647 w 687754"/>
              <a:gd name="connsiteY26" fmla="*/ 126206 h 342964"/>
              <a:gd name="connsiteX27" fmla="*/ 139978 w 687754"/>
              <a:gd name="connsiteY27" fmla="*/ 121443 h 342964"/>
              <a:gd name="connsiteX28" fmla="*/ 125691 w 687754"/>
              <a:gd name="connsiteY28" fmla="*/ 114300 h 342964"/>
              <a:gd name="connsiteX29" fmla="*/ 113784 w 687754"/>
              <a:gd name="connsiteY29" fmla="*/ 100012 h 342964"/>
              <a:gd name="connsiteX30" fmla="*/ 106641 w 687754"/>
              <a:gd name="connsiteY30" fmla="*/ 92868 h 342964"/>
              <a:gd name="connsiteX31" fmla="*/ 99497 w 687754"/>
              <a:gd name="connsiteY31" fmla="*/ 78581 h 342964"/>
              <a:gd name="connsiteX32" fmla="*/ 85209 w 687754"/>
              <a:gd name="connsiteY32" fmla="*/ 69056 h 342964"/>
              <a:gd name="connsiteX33" fmla="*/ 82828 w 687754"/>
              <a:gd name="connsiteY33" fmla="*/ 61912 h 342964"/>
              <a:gd name="connsiteX34" fmla="*/ 56634 w 687754"/>
              <a:gd name="connsiteY34" fmla="*/ 42862 h 342964"/>
              <a:gd name="connsiteX35" fmla="*/ 49491 w 687754"/>
              <a:gd name="connsiteY35" fmla="*/ 35718 h 342964"/>
              <a:gd name="connsiteX36" fmla="*/ 42347 w 687754"/>
              <a:gd name="connsiteY36" fmla="*/ 30956 h 342964"/>
              <a:gd name="connsiteX37" fmla="*/ 25678 w 687754"/>
              <a:gd name="connsiteY37" fmla="*/ 9525 h 342964"/>
              <a:gd name="connsiteX38" fmla="*/ 11391 w 687754"/>
              <a:gd name="connsiteY38" fmla="*/ 0 h 342964"/>
              <a:gd name="connsiteX39" fmla="*/ 4247 w 687754"/>
              <a:gd name="connsiteY39" fmla="*/ 61912 h 342964"/>
              <a:gd name="connsiteX40" fmla="*/ 1866 w 687754"/>
              <a:gd name="connsiteY40" fmla="*/ 85725 h 342964"/>
              <a:gd name="connsiteX41" fmla="*/ 6628 w 687754"/>
              <a:gd name="connsiteY41" fmla="*/ 183356 h 342964"/>
              <a:gd name="connsiteX42" fmla="*/ 11391 w 687754"/>
              <a:gd name="connsiteY42" fmla="*/ 235743 h 342964"/>
              <a:gd name="connsiteX0" fmla="*/ 11391 w 689156"/>
              <a:gd name="connsiteY0" fmla="*/ 235743 h 342964"/>
              <a:gd name="connsiteX1" fmla="*/ 9009 w 689156"/>
              <a:gd name="connsiteY1" fmla="*/ 335756 h 342964"/>
              <a:gd name="connsiteX2" fmla="*/ 87591 w 689156"/>
              <a:gd name="connsiteY2" fmla="*/ 342900 h 342964"/>
              <a:gd name="connsiteX3" fmla="*/ 387628 w 689156"/>
              <a:gd name="connsiteY3" fmla="*/ 340518 h 342964"/>
              <a:gd name="connsiteX4" fmla="*/ 463828 w 689156"/>
              <a:gd name="connsiteY4" fmla="*/ 333375 h 342964"/>
              <a:gd name="connsiteX5" fmla="*/ 537647 w 689156"/>
              <a:gd name="connsiteY5" fmla="*/ 335756 h 342964"/>
              <a:gd name="connsiteX6" fmla="*/ 575747 w 689156"/>
              <a:gd name="connsiteY6" fmla="*/ 338137 h 342964"/>
              <a:gd name="connsiteX7" fmla="*/ 680522 w 689156"/>
              <a:gd name="connsiteY7" fmla="*/ 340518 h 342964"/>
              <a:gd name="connsiteX8" fmla="*/ 673379 w 689156"/>
              <a:gd name="connsiteY8" fmla="*/ 252412 h 342964"/>
              <a:gd name="connsiteX9" fmla="*/ 587653 w 689156"/>
              <a:gd name="connsiteY9" fmla="*/ 254793 h 342964"/>
              <a:gd name="connsiteX10" fmla="*/ 563841 w 689156"/>
              <a:gd name="connsiteY10" fmla="*/ 252412 h 342964"/>
              <a:gd name="connsiteX11" fmla="*/ 511453 w 689156"/>
              <a:gd name="connsiteY11" fmla="*/ 242887 h 342964"/>
              <a:gd name="connsiteX12" fmla="*/ 473353 w 689156"/>
              <a:gd name="connsiteY12" fmla="*/ 240506 h 342964"/>
              <a:gd name="connsiteX13" fmla="*/ 435253 w 689156"/>
              <a:gd name="connsiteY13" fmla="*/ 233362 h 342964"/>
              <a:gd name="connsiteX14" fmla="*/ 418584 w 689156"/>
              <a:gd name="connsiteY14" fmla="*/ 228600 h 342964"/>
              <a:gd name="connsiteX15" fmla="*/ 394772 w 689156"/>
              <a:gd name="connsiteY15" fmla="*/ 223837 h 342964"/>
              <a:gd name="connsiteX16" fmla="*/ 375722 w 689156"/>
              <a:gd name="connsiteY16" fmla="*/ 219075 h 342964"/>
              <a:gd name="connsiteX17" fmla="*/ 368578 w 689156"/>
              <a:gd name="connsiteY17" fmla="*/ 216693 h 342964"/>
              <a:gd name="connsiteX18" fmla="*/ 332859 w 689156"/>
              <a:gd name="connsiteY18" fmla="*/ 207168 h 342964"/>
              <a:gd name="connsiteX19" fmla="*/ 294759 w 689156"/>
              <a:gd name="connsiteY19" fmla="*/ 197643 h 342964"/>
              <a:gd name="connsiteX20" fmla="*/ 287616 w 689156"/>
              <a:gd name="connsiteY20" fmla="*/ 195262 h 342964"/>
              <a:gd name="connsiteX21" fmla="*/ 275709 w 689156"/>
              <a:gd name="connsiteY21" fmla="*/ 192881 h 342964"/>
              <a:gd name="connsiteX22" fmla="*/ 242372 w 689156"/>
              <a:gd name="connsiteY22" fmla="*/ 176212 h 342964"/>
              <a:gd name="connsiteX23" fmla="*/ 228084 w 689156"/>
              <a:gd name="connsiteY23" fmla="*/ 161925 h 342964"/>
              <a:gd name="connsiteX24" fmla="*/ 213797 w 689156"/>
              <a:gd name="connsiteY24" fmla="*/ 150018 h 342964"/>
              <a:gd name="connsiteX25" fmla="*/ 199509 w 689156"/>
              <a:gd name="connsiteY25" fmla="*/ 145256 h 342964"/>
              <a:gd name="connsiteX26" fmla="*/ 156647 w 689156"/>
              <a:gd name="connsiteY26" fmla="*/ 126206 h 342964"/>
              <a:gd name="connsiteX27" fmla="*/ 139978 w 689156"/>
              <a:gd name="connsiteY27" fmla="*/ 121443 h 342964"/>
              <a:gd name="connsiteX28" fmla="*/ 125691 w 689156"/>
              <a:gd name="connsiteY28" fmla="*/ 114300 h 342964"/>
              <a:gd name="connsiteX29" fmla="*/ 113784 w 689156"/>
              <a:gd name="connsiteY29" fmla="*/ 100012 h 342964"/>
              <a:gd name="connsiteX30" fmla="*/ 106641 w 689156"/>
              <a:gd name="connsiteY30" fmla="*/ 92868 h 342964"/>
              <a:gd name="connsiteX31" fmla="*/ 99497 w 689156"/>
              <a:gd name="connsiteY31" fmla="*/ 78581 h 342964"/>
              <a:gd name="connsiteX32" fmla="*/ 85209 w 689156"/>
              <a:gd name="connsiteY32" fmla="*/ 69056 h 342964"/>
              <a:gd name="connsiteX33" fmla="*/ 82828 w 689156"/>
              <a:gd name="connsiteY33" fmla="*/ 61912 h 342964"/>
              <a:gd name="connsiteX34" fmla="*/ 56634 w 689156"/>
              <a:gd name="connsiteY34" fmla="*/ 42862 h 342964"/>
              <a:gd name="connsiteX35" fmla="*/ 49491 w 689156"/>
              <a:gd name="connsiteY35" fmla="*/ 35718 h 342964"/>
              <a:gd name="connsiteX36" fmla="*/ 42347 w 689156"/>
              <a:gd name="connsiteY36" fmla="*/ 30956 h 342964"/>
              <a:gd name="connsiteX37" fmla="*/ 25678 w 689156"/>
              <a:gd name="connsiteY37" fmla="*/ 9525 h 342964"/>
              <a:gd name="connsiteX38" fmla="*/ 11391 w 689156"/>
              <a:gd name="connsiteY38" fmla="*/ 0 h 342964"/>
              <a:gd name="connsiteX39" fmla="*/ 4247 w 689156"/>
              <a:gd name="connsiteY39" fmla="*/ 61912 h 342964"/>
              <a:gd name="connsiteX40" fmla="*/ 1866 w 689156"/>
              <a:gd name="connsiteY40" fmla="*/ 85725 h 342964"/>
              <a:gd name="connsiteX41" fmla="*/ 6628 w 689156"/>
              <a:gd name="connsiteY41" fmla="*/ 183356 h 342964"/>
              <a:gd name="connsiteX42" fmla="*/ 11391 w 689156"/>
              <a:gd name="connsiteY42" fmla="*/ 235743 h 342964"/>
              <a:gd name="connsiteX0" fmla="*/ 11391 w 686500"/>
              <a:gd name="connsiteY0" fmla="*/ 235743 h 342964"/>
              <a:gd name="connsiteX1" fmla="*/ 9009 w 686500"/>
              <a:gd name="connsiteY1" fmla="*/ 335756 h 342964"/>
              <a:gd name="connsiteX2" fmla="*/ 87591 w 686500"/>
              <a:gd name="connsiteY2" fmla="*/ 342900 h 342964"/>
              <a:gd name="connsiteX3" fmla="*/ 387628 w 686500"/>
              <a:gd name="connsiteY3" fmla="*/ 340518 h 342964"/>
              <a:gd name="connsiteX4" fmla="*/ 463828 w 686500"/>
              <a:gd name="connsiteY4" fmla="*/ 333375 h 342964"/>
              <a:gd name="connsiteX5" fmla="*/ 537647 w 686500"/>
              <a:gd name="connsiteY5" fmla="*/ 335756 h 342964"/>
              <a:gd name="connsiteX6" fmla="*/ 575747 w 686500"/>
              <a:gd name="connsiteY6" fmla="*/ 338137 h 342964"/>
              <a:gd name="connsiteX7" fmla="*/ 680522 w 686500"/>
              <a:gd name="connsiteY7" fmla="*/ 340518 h 342964"/>
              <a:gd name="connsiteX8" fmla="*/ 673379 w 686500"/>
              <a:gd name="connsiteY8" fmla="*/ 252412 h 342964"/>
              <a:gd name="connsiteX9" fmla="*/ 587653 w 686500"/>
              <a:gd name="connsiteY9" fmla="*/ 254793 h 342964"/>
              <a:gd name="connsiteX10" fmla="*/ 563841 w 686500"/>
              <a:gd name="connsiteY10" fmla="*/ 252412 h 342964"/>
              <a:gd name="connsiteX11" fmla="*/ 511453 w 686500"/>
              <a:gd name="connsiteY11" fmla="*/ 242887 h 342964"/>
              <a:gd name="connsiteX12" fmla="*/ 473353 w 686500"/>
              <a:gd name="connsiteY12" fmla="*/ 240506 h 342964"/>
              <a:gd name="connsiteX13" fmla="*/ 435253 w 686500"/>
              <a:gd name="connsiteY13" fmla="*/ 233362 h 342964"/>
              <a:gd name="connsiteX14" fmla="*/ 418584 w 686500"/>
              <a:gd name="connsiteY14" fmla="*/ 228600 h 342964"/>
              <a:gd name="connsiteX15" fmla="*/ 394772 w 686500"/>
              <a:gd name="connsiteY15" fmla="*/ 223837 h 342964"/>
              <a:gd name="connsiteX16" fmla="*/ 375722 w 686500"/>
              <a:gd name="connsiteY16" fmla="*/ 219075 h 342964"/>
              <a:gd name="connsiteX17" fmla="*/ 368578 w 686500"/>
              <a:gd name="connsiteY17" fmla="*/ 216693 h 342964"/>
              <a:gd name="connsiteX18" fmla="*/ 332859 w 686500"/>
              <a:gd name="connsiteY18" fmla="*/ 207168 h 342964"/>
              <a:gd name="connsiteX19" fmla="*/ 294759 w 686500"/>
              <a:gd name="connsiteY19" fmla="*/ 197643 h 342964"/>
              <a:gd name="connsiteX20" fmla="*/ 287616 w 686500"/>
              <a:gd name="connsiteY20" fmla="*/ 195262 h 342964"/>
              <a:gd name="connsiteX21" fmla="*/ 275709 w 686500"/>
              <a:gd name="connsiteY21" fmla="*/ 192881 h 342964"/>
              <a:gd name="connsiteX22" fmla="*/ 242372 w 686500"/>
              <a:gd name="connsiteY22" fmla="*/ 176212 h 342964"/>
              <a:gd name="connsiteX23" fmla="*/ 228084 w 686500"/>
              <a:gd name="connsiteY23" fmla="*/ 161925 h 342964"/>
              <a:gd name="connsiteX24" fmla="*/ 213797 w 686500"/>
              <a:gd name="connsiteY24" fmla="*/ 150018 h 342964"/>
              <a:gd name="connsiteX25" fmla="*/ 199509 w 686500"/>
              <a:gd name="connsiteY25" fmla="*/ 145256 h 342964"/>
              <a:gd name="connsiteX26" fmla="*/ 156647 w 686500"/>
              <a:gd name="connsiteY26" fmla="*/ 126206 h 342964"/>
              <a:gd name="connsiteX27" fmla="*/ 139978 w 686500"/>
              <a:gd name="connsiteY27" fmla="*/ 121443 h 342964"/>
              <a:gd name="connsiteX28" fmla="*/ 125691 w 686500"/>
              <a:gd name="connsiteY28" fmla="*/ 114300 h 342964"/>
              <a:gd name="connsiteX29" fmla="*/ 113784 w 686500"/>
              <a:gd name="connsiteY29" fmla="*/ 100012 h 342964"/>
              <a:gd name="connsiteX30" fmla="*/ 106641 w 686500"/>
              <a:gd name="connsiteY30" fmla="*/ 92868 h 342964"/>
              <a:gd name="connsiteX31" fmla="*/ 99497 w 686500"/>
              <a:gd name="connsiteY31" fmla="*/ 78581 h 342964"/>
              <a:gd name="connsiteX32" fmla="*/ 85209 w 686500"/>
              <a:gd name="connsiteY32" fmla="*/ 69056 h 342964"/>
              <a:gd name="connsiteX33" fmla="*/ 82828 w 686500"/>
              <a:gd name="connsiteY33" fmla="*/ 61912 h 342964"/>
              <a:gd name="connsiteX34" fmla="*/ 56634 w 686500"/>
              <a:gd name="connsiteY34" fmla="*/ 42862 h 342964"/>
              <a:gd name="connsiteX35" fmla="*/ 49491 w 686500"/>
              <a:gd name="connsiteY35" fmla="*/ 35718 h 342964"/>
              <a:gd name="connsiteX36" fmla="*/ 42347 w 686500"/>
              <a:gd name="connsiteY36" fmla="*/ 30956 h 342964"/>
              <a:gd name="connsiteX37" fmla="*/ 25678 w 686500"/>
              <a:gd name="connsiteY37" fmla="*/ 9525 h 342964"/>
              <a:gd name="connsiteX38" fmla="*/ 11391 w 686500"/>
              <a:gd name="connsiteY38" fmla="*/ 0 h 342964"/>
              <a:gd name="connsiteX39" fmla="*/ 4247 w 686500"/>
              <a:gd name="connsiteY39" fmla="*/ 61912 h 342964"/>
              <a:gd name="connsiteX40" fmla="*/ 1866 w 686500"/>
              <a:gd name="connsiteY40" fmla="*/ 85725 h 342964"/>
              <a:gd name="connsiteX41" fmla="*/ 6628 w 686500"/>
              <a:gd name="connsiteY41" fmla="*/ 183356 h 342964"/>
              <a:gd name="connsiteX42" fmla="*/ 11391 w 686500"/>
              <a:gd name="connsiteY42" fmla="*/ 235743 h 342964"/>
              <a:gd name="connsiteX0" fmla="*/ 11391 w 688584"/>
              <a:gd name="connsiteY0" fmla="*/ 235743 h 342964"/>
              <a:gd name="connsiteX1" fmla="*/ 9009 w 688584"/>
              <a:gd name="connsiteY1" fmla="*/ 335756 h 342964"/>
              <a:gd name="connsiteX2" fmla="*/ 87591 w 688584"/>
              <a:gd name="connsiteY2" fmla="*/ 342900 h 342964"/>
              <a:gd name="connsiteX3" fmla="*/ 387628 w 688584"/>
              <a:gd name="connsiteY3" fmla="*/ 340518 h 342964"/>
              <a:gd name="connsiteX4" fmla="*/ 463828 w 688584"/>
              <a:gd name="connsiteY4" fmla="*/ 333375 h 342964"/>
              <a:gd name="connsiteX5" fmla="*/ 537647 w 688584"/>
              <a:gd name="connsiteY5" fmla="*/ 335756 h 342964"/>
              <a:gd name="connsiteX6" fmla="*/ 575747 w 688584"/>
              <a:gd name="connsiteY6" fmla="*/ 338137 h 342964"/>
              <a:gd name="connsiteX7" fmla="*/ 680522 w 688584"/>
              <a:gd name="connsiteY7" fmla="*/ 340518 h 342964"/>
              <a:gd name="connsiteX8" fmla="*/ 673379 w 688584"/>
              <a:gd name="connsiteY8" fmla="*/ 252412 h 342964"/>
              <a:gd name="connsiteX9" fmla="*/ 587653 w 688584"/>
              <a:gd name="connsiteY9" fmla="*/ 254793 h 342964"/>
              <a:gd name="connsiteX10" fmla="*/ 563841 w 688584"/>
              <a:gd name="connsiteY10" fmla="*/ 252412 h 342964"/>
              <a:gd name="connsiteX11" fmla="*/ 511453 w 688584"/>
              <a:gd name="connsiteY11" fmla="*/ 242887 h 342964"/>
              <a:gd name="connsiteX12" fmla="*/ 473353 w 688584"/>
              <a:gd name="connsiteY12" fmla="*/ 240506 h 342964"/>
              <a:gd name="connsiteX13" fmla="*/ 435253 w 688584"/>
              <a:gd name="connsiteY13" fmla="*/ 233362 h 342964"/>
              <a:gd name="connsiteX14" fmla="*/ 418584 w 688584"/>
              <a:gd name="connsiteY14" fmla="*/ 228600 h 342964"/>
              <a:gd name="connsiteX15" fmla="*/ 394772 w 688584"/>
              <a:gd name="connsiteY15" fmla="*/ 223837 h 342964"/>
              <a:gd name="connsiteX16" fmla="*/ 375722 w 688584"/>
              <a:gd name="connsiteY16" fmla="*/ 219075 h 342964"/>
              <a:gd name="connsiteX17" fmla="*/ 368578 w 688584"/>
              <a:gd name="connsiteY17" fmla="*/ 216693 h 342964"/>
              <a:gd name="connsiteX18" fmla="*/ 332859 w 688584"/>
              <a:gd name="connsiteY18" fmla="*/ 207168 h 342964"/>
              <a:gd name="connsiteX19" fmla="*/ 294759 w 688584"/>
              <a:gd name="connsiteY19" fmla="*/ 197643 h 342964"/>
              <a:gd name="connsiteX20" fmla="*/ 287616 w 688584"/>
              <a:gd name="connsiteY20" fmla="*/ 195262 h 342964"/>
              <a:gd name="connsiteX21" fmla="*/ 275709 w 688584"/>
              <a:gd name="connsiteY21" fmla="*/ 192881 h 342964"/>
              <a:gd name="connsiteX22" fmla="*/ 242372 w 688584"/>
              <a:gd name="connsiteY22" fmla="*/ 176212 h 342964"/>
              <a:gd name="connsiteX23" fmla="*/ 228084 w 688584"/>
              <a:gd name="connsiteY23" fmla="*/ 161925 h 342964"/>
              <a:gd name="connsiteX24" fmla="*/ 213797 w 688584"/>
              <a:gd name="connsiteY24" fmla="*/ 150018 h 342964"/>
              <a:gd name="connsiteX25" fmla="*/ 199509 w 688584"/>
              <a:gd name="connsiteY25" fmla="*/ 145256 h 342964"/>
              <a:gd name="connsiteX26" fmla="*/ 156647 w 688584"/>
              <a:gd name="connsiteY26" fmla="*/ 126206 h 342964"/>
              <a:gd name="connsiteX27" fmla="*/ 139978 w 688584"/>
              <a:gd name="connsiteY27" fmla="*/ 121443 h 342964"/>
              <a:gd name="connsiteX28" fmla="*/ 125691 w 688584"/>
              <a:gd name="connsiteY28" fmla="*/ 114300 h 342964"/>
              <a:gd name="connsiteX29" fmla="*/ 113784 w 688584"/>
              <a:gd name="connsiteY29" fmla="*/ 100012 h 342964"/>
              <a:gd name="connsiteX30" fmla="*/ 106641 w 688584"/>
              <a:gd name="connsiteY30" fmla="*/ 92868 h 342964"/>
              <a:gd name="connsiteX31" fmla="*/ 99497 w 688584"/>
              <a:gd name="connsiteY31" fmla="*/ 78581 h 342964"/>
              <a:gd name="connsiteX32" fmla="*/ 85209 w 688584"/>
              <a:gd name="connsiteY32" fmla="*/ 69056 h 342964"/>
              <a:gd name="connsiteX33" fmla="*/ 82828 w 688584"/>
              <a:gd name="connsiteY33" fmla="*/ 61912 h 342964"/>
              <a:gd name="connsiteX34" fmla="*/ 56634 w 688584"/>
              <a:gd name="connsiteY34" fmla="*/ 42862 h 342964"/>
              <a:gd name="connsiteX35" fmla="*/ 49491 w 688584"/>
              <a:gd name="connsiteY35" fmla="*/ 35718 h 342964"/>
              <a:gd name="connsiteX36" fmla="*/ 42347 w 688584"/>
              <a:gd name="connsiteY36" fmla="*/ 30956 h 342964"/>
              <a:gd name="connsiteX37" fmla="*/ 25678 w 688584"/>
              <a:gd name="connsiteY37" fmla="*/ 9525 h 342964"/>
              <a:gd name="connsiteX38" fmla="*/ 11391 w 688584"/>
              <a:gd name="connsiteY38" fmla="*/ 0 h 342964"/>
              <a:gd name="connsiteX39" fmla="*/ 4247 w 688584"/>
              <a:gd name="connsiteY39" fmla="*/ 61912 h 342964"/>
              <a:gd name="connsiteX40" fmla="*/ 1866 w 688584"/>
              <a:gd name="connsiteY40" fmla="*/ 85725 h 342964"/>
              <a:gd name="connsiteX41" fmla="*/ 6628 w 688584"/>
              <a:gd name="connsiteY41" fmla="*/ 183356 h 342964"/>
              <a:gd name="connsiteX42" fmla="*/ 11391 w 688584"/>
              <a:gd name="connsiteY42" fmla="*/ 235743 h 342964"/>
              <a:gd name="connsiteX0" fmla="*/ 11391 w 693045"/>
              <a:gd name="connsiteY0" fmla="*/ 235743 h 343437"/>
              <a:gd name="connsiteX1" fmla="*/ 9009 w 693045"/>
              <a:gd name="connsiteY1" fmla="*/ 335756 h 343437"/>
              <a:gd name="connsiteX2" fmla="*/ 87591 w 693045"/>
              <a:gd name="connsiteY2" fmla="*/ 342900 h 343437"/>
              <a:gd name="connsiteX3" fmla="*/ 387628 w 693045"/>
              <a:gd name="connsiteY3" fmla="*/ 340518 h 343437"/>
              <a:gd name="connsiteX4" fmla="*/ 463828 w 693045"/>
              <a:gd name="connsiteY4" fmla="*/ 333375 h 343437"/>
              <a:gd name="connsiteX5" fmla="*/ 537647 w 693045"/>
              <a:gd name="connsiteY5" fmla="*/ 335756 h 343437"/>
              <a:gd name="connsiteX6" fmla="*/ 575747 w 693045"/>
              <a:gd name="connsiteY6" fmla="*/ 338137 h 343437"/>
              <a:gd name="connsiteX7" fmla="*/ 680522 w 693045"/>
              <a:gd name="connsiteY7" fmla="*/ 340518 h 343437"/>
              <a:gd name="connsiteX8" fmla="*/ 687667 w 693045"/>
              <a:gd name="connsiteY8" fmla="*/ 271462 h 343437"/>
              <a:gd name="connsiteX9" fmla="*/ 587653 w 693045"/>
              <a:gd name="connsiteY9" fmla="*/ 254793 h 343437"/>
              <a:gd name="connsiteX10" fmla="*/ 563841 w 693045"/>
              <a:gd name="connsiteY10" fmla="*/ 252412 h 343437"/>
              <a:gd name="connsiteX11" fmla="*/ 511453 w 693045"/>
              <a:gd name="connsiteY11" fmla="*/ 242887 h 343437"/>
              <a:gd name="connsiteX12" fmla="*/ 473353 w 693045"/>
              <a:gd name="connsiteY12" fmla="*/ 240506 h 343437"/>
              <a:gd name="connsiteX13" fmla="*/ 435253 w 693045"/>
              <a:gd name="connsiteY13" fmla="*/ 233362 h 343437"/>
              <a:gd name="connsiteX14" fmla="*/ 418584 w 693045"/>
              <a:gd name="connsiteY14" fmla="*/ 228600 h 343437"/>
              <a:gd name="connsiteX15" fmla="*/ 394772 w 693045"/>
              <a:gd name="connsiteY15" fmla="*/ 223837 h 343437"/>
              <a:gd name="connsiteX16" fmla="*/ 375722 w 693045"/>
              <a:gd name="connsiteY16" fmla="*/ 219075 h 343437"/>
              <a:gd name="connsiteX17" fmla="*/ 368578 w 693045"/>
              <a:gd name="connsiteY17" fmla="*/ 216693 h 343437"/>
              <a:gd name="connsiteX18" fmla="*/ 332859 w 693045"/>
              <a:gd name="connsiteY18" fmla="*/ 207168 h 343437"/>
              <a:gd name="connsiteX19" fmla="*/ 294759 w 693045"/>
              <a:gd name="connsiteY19" fmla="*/ 197643 h 343437"/>
              <a:gd name="connsiteX20" fmla="*/ 287616 w 693045"/>
              <a:gd name="connsiteY20" fmla="*/ 195262 h 343437"/>
              <a:gd name="connsiteX21" fmla="*/ 275709 w 693045"/>
              <a:gd name="connsiteY21" fmla="*/ 192881 h 343437"/>
              <a:gd name="connsiteX22" fmla="*/ 242372 w 693045"/>
              <a:gd name="connsiteY22" fmla="*/ 176212 h 343437"/>
              <a:gd name="connsiteX23" fmla="*/ 228084 w 693045"/>
              <a:gd name="connsiteY23" fmla="*/ 161925 h 343437"/>
              <a:gd name="connsiteX24" fmla="*/ 213797 w 693045"/>
              <a:gd name="connsiteY24" fmla="*/ 150018 h 343437"/>
              <a:gd name="connsiteX25" fmla="*/ 199509 w 693045"/>
              <a:gd name="connsiteY25" fmla="*/ 145256 h 343437"/>
              <a:gd name="connsiteX26" fmla="*/ 156647 w 693045"/>
              <a:gd name="connsiteY26" fmla="*/ 126206 h 343437"/>
              <a:gd name="connsiteX27" fmla="*/ 139978 w 693045"/>
              <a:gd name="connsiteY27" fmla="*/ 121443 h 343437"/>
              <a:gd name="connsiteX28" fmla="*/ 125691 w 693045"/>
              <a:gd name="connsiteY28" fmla="*/ 114300 h 343437"/>
              <a:gd name="connsiteX29" fmla="*/ 113784 w 693045"/>
              <a:gd name="connsiteY29" fmla="*/ 100012 h 343437"/>
              <a:gd name="connsiteX30" fmla="*/ 106641 w 693045"/>
              <a:gd name="connsiteY30" fmla="*/ 92868 h 343437"/>
              <a:gd name="connsiteX31" fmla="*/ 99497 w 693045"/>
              <a:gd name="connsiteY31" fmla="*/ 78581 h 343437"/>
              <a:gd name="connsiteX32" fmla="*/ 85209 w 693045"/>
              <a:gd name="connsiteY32" fmla="*/ 69056 h 343437"/>
              <a:gd name="connsiteX33" fmla="*/ 82828 w 693045"/>
              <a:gd name="connsiteY33" fmla="*/ 61912 h 343437"/>
              <a:gd name="connsiteX34" fmla="*/ 56634 w 693045"/>
              <a:gd name="connsiteY34" fmla="*/ 42862 h 343437"/>
              <a:gd name="connsiteX35" fmla="*/ 49491 w 693045"/>
              <a:gd name="connsiteY35" fmla="*/ 35718 h 343437"/>
              <a:gd name="connsiteX36" fmla="*/ 42347 w 693045"/>
              <a:gd name="connsiteY36" fmla="*/ 30956 h 343437"/>
              <a:gd name="connsiteX37" fmla="*/ 25678 w 693045"/>
              <a:gd name="connsiteY37" fmla="*/ 9525 h 343437"/>
              <a:gd name="connsiteX38" fmla="*/ 11391 w 693045"/>
              <a:gd name="connsiteY38" fmla="*/ 0 h 343437"/>
              <a:gd name="connsiteX39" fmla="*/ 4247 w 693045"/>
              <a:gd name="connsiteY39" fmla="*/ 61912 h 343437"/>
              <a:gd name="connsiteX40" fmla="*/ 1866 w 693045"/>
              <a:gd name="connsiteY40" fmla="*/ 85725 h 343437"/>
              <a:gd name="connsiteX41" fmla="*/ 6628 w 693045"/>
              <a:gd name="connsiteY41" fmla="*/ 183356 h 343437"/>
              <a:gd name="connsiteX42" fmla="*/ 11391 w 693045"/>
              <a:gd name="connsiteY42" fmla="*/ 235743 h 343437"/>
              <a:gd name="connsiteX0" fmla="*/ 11391 w 692223"/>
              <a:gd name="connsiteY0" fmla="*/ 235743 h 342964"/>
              <a:gd name="connsiteX1" fmla="*/ 9009 w 692223"/>
              <a:gd name="connsiteY1" fmla="*/ 335756 h 342964"/>
              <a:gd name="connsiteX2" fmla="*/ 87591 w 692223"/>
              <a:gd name="connsiteY2" fmla="*/ 342900 h 342964"/>
              <a:gd name="connsiteX3" fmla="*/ 387628 w 692223"/>
              <a:gd name="connsiteY3" fmla="*/ 340518 h 342964"/>
              <a:gd name="connsiteX4" fmla="*/ 463828 w 692223"/>
              <a:gd name="connsiteY4" fmla="*/ 333375 h 342964"/>
              <a:gd name="connsiteX5" fmla="*/ 537647 w 692223"/>
              <a:gd name="connsiteY5" fmla="*/ 335756 h 342964"/>
              <a:gd name="connsiteX6" fmla="*/ 575747 w 692223"/>
              <a:gd name="connsiteY6" fmla="*/ 338137 h 342964"/>
              <a:gd name="connsiteX7" fmla="*/ 680522 w 692223"/>
              <a:gd name="connsiteY7" fmla="*/ 340518 h 342964"/>
              <a:gd name="connsiteX8" fmla="*/ 687667 w 692223"/>
              <a:gd name="connsiteY8" fmla="*/ 271462 h 342964"/>
              <a:gd name="connsiteX9" fmla="*/ 587653 w 692223"/>
              <a:gd name="connsiteY9" fmla="*/ 254793 h 342964"/>
              <a:gd name="connsiteX10" fmla="*/ 563841 w 692223"/>
              <a:gd name="connsiteY10" fmla="*/ 252412 h 342964"/>
              <a:gd name="connsiteX11" fmla="*/ 511453 w 692223"/>
              <a:gd name="connsiteY11" fmla="*/ 242887 h 342964"/>
              <a:gd name="connsiteX12" fmla="*/ 473353 w 692223"/>
              <a:gd name="connsiteY12" fmla="*/ 240506 h 342964"/>
              <a:gd name="connsiteX13" fmla="*/ 435253 w 692223"/>
              <a:gd name="connsiteY13" fmla="*/ 233362 h 342964"/>
              <a:gd name="connsiteX14" fmla="*/ 418584 w 692223"/>
              <a:gd name="connsiteY14" fmla="*/ 228600 h 342964"/>
              <a:gd name="connsiteX15" fmla="*/ 394772 w 692223"/>
              <a:gd name="connsiteY15" fmla="*/ 223837 h 342964"/>
              <a:gd name="connsiteX16" fmla="*/ 375722 w 692223"/>
              <a:gd name="connsiteY16" fmla="*/ 219075 h 342964"/>
              <a:gd name="connsiteX17" fmla="*/ 368578 w 692223"/>
              <a:gd name="connsiteY17" fmla="*/ 216693 h 342964"/>
              <a:gd name="connsiteX18" fmla="*/ 332859 w 692223"/>
              <a:gd name="connsiteY18" fmla="*/ 207168 h 342964"/>
              <a:gd name="connsiteX19" fmla="*/ 294759 w 692223"/>
              <a:gd name="connsiteY19" fmla="*/ 197643 h 342964"/>
              <a:gd name="connsiteX20" fmla="*/ 287616 w 692223"/>
              <a:gd name="connsiteY20" fmla="*/ 195262 h 342964"/>
              <a:gd name="connsiteX21" fmla="*/ 275709 w 692223"/>
              <a:gd name="connsiteY21" fmla="*/ 192881 h 342964"/>
              <a:gd name="connsiteX22" fmla="*/ 242372 w 692223"/>
              <a:gd name="connsiteY22" fmla="*/ 176212 h 342964"/>
              <a:gd name="connsiteX23" fmla="*/ 228084 w 692223"/>
              <a:gd name="connsiteY23" fmla="*/ 161925 h 342964"/>
              <a:gd name="connsiteX24" fmla="*/ 213797 w 692223"/>
              <a:gd name="connsiteY24" fmla="*/ 150018 h 342964"/>
              <a:gd name="connsiteX25" fmla="*/ 199509 w 692223"/>
              <a:gd name="connsiteY25" fmla="*/ 145256 h 342964"/>
              <a:gd name="connsiteX26" fmla="*/ 156647 w 692223"/>
              <a:gd name="connsiteY26" fmla="*/ 126206 h 342964"/>
              <a:gd name="connsiteX27" fmla="*/ 139978 w 692223"/>
              <a:gd name="connsiteY27" fmla="*/ 121443 h 342964"/>
              <a:gd name="connsiteX28" fmla="*/ 125691 w 692223"/>
              <a:gd name="connsiteY28" fmla="*/ 114300 h 342964"/>
              <a:gd name="connsiteX29" fmla="*/ 113784 w 692223"/>
              <a:gd name="connsiteY29" fmla="*/ 100012 h 342964"/>
              <a:gd name="connsiteX30" fmla="*/ 106641 w 692223"/>
              <a:gd name="connsiteY30" fmla="*/ 92868 h 342964"/>
              <a:gd name="connsiteX31" fmla="*/ 99497 w 692223"/>
              <a:gd name="connsiteY31" fmla="*/ 78581 h 342964"/>
              <a:gd name="connsiteX32" fmla="*/ 85209 w 692223"/>
              <a:gd name="connsiteY32" fmla="*/ 69056 h 342964"/>
              <a:gd name="connsiteX33" fmla="*/ 82828 w 692223"/>
              <a:gd name="connsiteY33" fmla="*/ 61912 h 342964"/>
              <a:gd name="connsiteX34" fmla="*/ 56634 w 692223"/>
              <a:gd name="connsiteY34" fmla="*/ 42862 h 342964"/>
              <a:gd name="connsiteX35" fmla="*/ 49491 w 692223"/>
              <a:gd name="connsiteY35" fmla="*/ 35718 h 342964"/>
              <a:gd name="connsiteX36" fmla="*/ 42347 w 692223"/>
              <a:gd name="connsiteY36" fmla="*/ 30956 h 342964"/>
              <a:gd name="connsiteX37" fmla="*/ 25678 w 692223"/>
              <a:gd name="connsiteY37" fmla="*/ 9525 h 342964"/>
              <a:gd name="connsiteX38" fmla="*/ 11391 w 692223"/>
              <a:gd name="connsiteY38" fmla="*/ 0 h 342964"/>
              <a:gd name="connsiteX39" fmla="*/ 4247 w 692223"/>
              <a:gd name="connsiteY39" fmla="*/ 61912 h 342964"/>
              <a:gd name="connsiteX40" fmla="*/ 1866 w 692223"/>
              <a:gd name="connsiteY40" fmla="*/ 85725 h 342964"/>
              <a:gd name="connsiteX41" fmla="*/ 6628 w 692223"/>
              <a:gd name="connsiteY41" fmla="*/ 183356 h 342964"/>
              <a:gd name="connsiteX42" fmla="*/ 11391 w 692223"/>
              <a:gd name="connsiteY42" fmla="*/ 235743 h 342964"/>
              <a:gd name="connsiteX0" fmla="*/ 11391 w 692223"/>
              <a:gd name="connsiteY0" fmla="*/ 235743 h 342990"/>
              <a:gd name="connsiteX1" fmla="*/ 9009 w 692223"/>
              <a:gd name="connsiteY1" fmla="*/ 335756 h 342990"/>
              <a:gd name="connsiteX2" fmla="*/ 87591 w 692223"/>
              <a:gd name="connsiteY2" fmla="*/ 342900 h 342990"/>
              <a:gd name="connsiteX3" fmla="*/ 387628 w 692223"/>
              <a:gd name="connsiteY3" fmla="*/ 340518 h 342990"/>
              <a:gd name="connsiteX4" fmla="*/ 478116 w 692223"/>
              <a:gd name="connsiteY4" fmla="*/ 342900 h 342990"/>
              <a:gd name="connsiteX5" fmla="*/ 537647 w 692223"/>
              <a:gd name="connsiteY5" fmla="*/ 335756 h 342990"/>
              <a:gd name="connsiteX6" fmla="*/ 575747 w 692223"/>
              <a:gd name="connsiteY6" fmla="*/ 338137 h 342990"/>
              <a:gd name="connsiteX7" fmla="*/ 680522 w 692223"/>
              <a:gd name="connsiteY7" fmla="*/ 340518 h 342990"/>
              <a:gd name="connsiteX8" fmla="*/ 687667 w 692223"/>
              <a:gd name="connsiteY8" fmla="*/ 271462 h 342990"/>
              <a:gd name="connsiteX9" fmla="*/ 587653 w 692223"/>
              <a:gd name="connsiteY9" fmla="*/ 254793 h 342990"/>
              <a:gd name="connsiteX10" fmla="*/ 563841 w 692223"/>
              <a:gd name="connsiteY10" fmla="*/ 252412 h 342990"/>
              <a:gd name="connsiteX11" fmla="*/ 511453 w 692223"/>
              <a:gd name="connsiteY11" fmla="*/ 242887 h 342990"/>
              <a:gd name="connsiteX12" fmla="*/ 473353 w 692223"/>
              <a:gd name="connsiteY12" fmla="*/ 240506 h 342990"/>
              <a:gd name="connsiteX13" fmla="*/ 435253 w 692223"/>
              <a:gd name="connsiteY13" fmla="*/ 233362 h 342990"/>
              <a:gd name="connsiteX14" fmla="*/ 418584 w 692223"/>
              <a:gd name="connsiteY14" fmla="*/ 228600 h 342990"/>
              <a:gd name="connsiteX15" fmla="*/ 394772 w 692223"/>
              <a:gd name="connsiteY15" fmla="*/ 223837 h 342990"/>
              <a:gd name="connsiteX16" fmla="*/ 375722 w 692223"/>
              <a:gd name="connsiteY16" fmla="*/ 219075 h 342990"/>
              <a:gd name="connsiteX17" fmla="*/ 368578 w 692223"/>
              <a:gd name="connsiteY17" fmla="*/ 216693 h 342990"/>
              <a:gd name="connsiteX18" fmla="*/ 332859 w 692223"/>
              <a:gd name="connsiteY18" fmla="*/ 207168 h 342990"/>
              <a:gd name="connsiteX19" fmla="*/ 294759 w 692223"/>
              <a:gd name="connsiteY19" fmla="*/ 197643 h 342990"/>
              <a:gd name="connsiteX20" fmla="*/ 287616 w 692223"/>
              <a:gd name="connsiteY20" fmla="*/ 195262 h 342990"/>
              <a:gd name="connsiteX21" fmla="*/ 275709 w 692223"/>
              <a:gd name="connsiteY21" fmla="*/ 192881 h 342990"/>
              <a:gd name="connsiteX22" fmla="*/ 242372 w 692223"/>
              <a:gd name="connsiteY22" fmla="*/ 176212 h 342990"/>
              <a:gd name="connsiteX23" fmla="*/ 228084 w 692223"/>
              <a:gd name="connsiteY23" fmla="*/ 161925 h 342990"/>
              <a:gd name="connsiteX24" fmla="*/ 213797 w 692223"/>
              <a:gd name="connsiteY24" fmla="*/ 150018 h 342990"/>
              <a:gd name="connsiteX25" fmla="*/ 199509 w 692223"/>
              <a:gd name="connsiteY25" fmla="*/ 145256 h 342990"/>
              <a:gd name="connsiteX26" fmla="*/ 156647 w 692223"/>
              <a:gd name="connsiteY26" fmla="*/ 126206 h 342990"/>
              <a:gd name="connsiteX27" fmla="*/ 139978 w 692223"/>
              <a:gd name="connsiteY27" fmla="*/ 121443 h 342990"/>
              <a:gd name="connsiteX28" fmla="*/ 125691 w 692223"/>
              <a:gd name="connsiteY28" fmla="*/ 114300 h 342990"/>
              <a:gd name="connsiteX29" fmla="*/ 113784 w 692223"/>
              <a:gd name="connsiteY29" fmla="*/ 100012 h 342990"/>
              <a:gd name="connsiteX30" fmla="*/ 106641 w 692223"/>
              <a:gd name="connsiteY30" fmla="*/ 92868 h 342990"/>
              <a:gd name="connsiteX31" fmla="*/ 99497 w 692223"/>
              <a:gd name="connsiteY31" fmla="*/ 78581 h 342990"/>
              <a:gd name="connsiteX32" fmla="*/ 85209 w 692223"/>
              <a:gd name="connsiteY32" fmla="*/ 69056 h 342990"/>
              <a:gd name="connsiteX33" fmla="*/ 82828 w 692223"/>
              <a:gd name="connsiteY33" fmla="*/ 61912 h 342990"/>
              <a:gd name="connsiteX34" fmla="*/ 56634 w 692223"/>
              <a:gd name="connsiteY34" fmla="*/ 42862 h 342990"/>
              <a:gd name="connsiteX35" fmla="*/ 49491 w 692223"/>
              <a:gd name="connsiteY35" fmla="*/ 35718 h 342990"/>
              <a:gd name="connsiteX36" fmla="*/ 42347 w 692223"/>
              <a:gd name="connsiteY36" fmla="*/ 30956 h 342990"/>
              <a:gd name="connsiteX37" fmla="*/ 25678 w 692223"/>
              <a:gd name="connsiteY37" fmla="*/ 9525 h 342990"/>
              <a:gd name="connsiteX38" fmla="*/ 11391 w 692223"/>
              <a:gd name="connsiteY38" fmla="*/ 0 h 342990"/>
              <a:gd name="connsiteX39" fmla="*/ 4247 w 692223"/>
              <a:gd name="connsiteY39" fmla="*/ 61912 h 342990"/>
              <a:gd name="connsiteX40" fmla="*/ 1866 w 692223"/>
              <a:gd name="connsiteY40" fmla="*/ 85725 h 342990"/>
              <a:gd name="connsiteX41" fmla="*/ 6628 w 692223"/>
              <a:gd name="connsiteY41" fmla="*/ 183356 h 342990"/>
              <a:gd name="connsiteX42" fmla="*/ 11391 w 692223"/>
              <a:gd name="connsiteY42" fmla="*/ 235743 h 342990"/>
              <a:gd name="connsiteX0" fmla="*/ 11391 w 692223"/>
              <a:gd name="connsiteY0" fmla="*/ 235743 h 343030"/>
              <a:gd name="connsiteX1" fmla="*/ 9009 w 692223"/>
              <a:gd name="connsiteY1" fmla="*/ 335756 h 343030"/>
              <a:gd name="connsiteX2" fmla="*/ 87591 w 692223"/>
              <a:gd name="connsiteY2" fmla="*/ 342900 h 343030"/>
              <a:gd name="connsiteX3" fmla="*/ 387628 w 692223"/>
              <a:gd name="connsiteY3" fmla="*/ 340518 h 343030"/>
              <a:gd name="connsiteX4" fmla="*/ 478116 w 692223"/>
              <a:gd name="connsiteY4" fmla="*/ 342900 h 343030"/>
              <a:gd name="connsiteX5" fmla="*/ 542409 w 692223"/>
              <a:gd name="connsiteY5" fmla="*/ 342900 h 343030"/>
              <a:gd name="connsiteX6" fmla="*/ 575747 w 692223"/>
              <a:gd name="connsiteY6" fmla="*/ 338137 h 343030"/>
              <a:gd name="connsiteX7" fmla="*/ 680522 w 692223"/>
              <a:gd name="connsiteY7" fmla="*/ 340518 h 343030"/>
              <a:gd name="connsiteX8" fmla="*/ 687667 w 692223"/>
              <a:gd name="connsiteY8" fmla="*/ 271462 h 343030"/>
              <a:gd name="connsiteX9" fmla="*/ 587653 w 692223"/>
              <a:gd name="connsiteY9" fmla="*/ 254793 h 343030"/>
              <a:gd name="connsiteX10" fmla="*/ 563841 w 692223"/>
              <a:gd name="connsiteY10" fmla="*/ 252412 h 343030"/>
              <a:gd name="connsiteX11" fmla="*/ 511453 w 692223"/>
              <a:gd name="connsiteY11" fmla="*/ 242887 h 343030"/>
              <a:gd name="connsiteX12" fmla="*/ 473353 w 692223"/>
              <a:gd name="connsiteY12" fmla="*/ 240506 h 343030"/>
              <a:gd name="connsiteX13" fmla="*/ 435253 w 692223"/>
              <a:gd name="connsiteY13" fmla="*/ 233362 h 343030"/>
              <a:gd name="connsiteX14" fmla="*/ 418584 w 692223"/>
              <a:gd name="connsiteY14" fmla="*/ 228600 h 343030"/>
              <a:gd name="connsiteX15" fmla="*/ 394772 w 692223"/>
              <a:gd name="connsiteY15" fmla="*/ 223837 h 343030"/>
              <a:gd name="connsiteX16" fmla="*/ 375722 w 692223"/>
              <a:gd name="connsiteY16" fmla="*/ 219075 h 343030"/>
              <a:gd name="connsiteX17" fmla="*/ 368578 w 692223"/>
              <a:gd name="connsiteY17" fmla="*/ 216693 h 343030"/>
              <a:gd name="connsiteX18" fmla="*/ 332859 w 692223"/>
              <a:gd name="connsiteY18" fmla="*/ 207168 h 343030"/>
              <a:gd name="connsiteX19" fmla="*/ 294759 w 692223"/>
              <a:gd name="connsiteY19" fmla="*/ 197643 h 343030"/>
              <a:gd name="connsiteX20" fmla="*/ 287616 w 692223"/>
              <a:gd name="connsiteY20" fmla="*/ 195262 h 343030"/>
              <a:gd name="connsiteX21" fmla="*/ 275709 w 692223"/>
              <a:gd name="connsiteY21" fmla="*/ 192881 h 343030"/>
              <a:gd name="connsiteX22" fmla="*/ 242372 w 692223"/>
              <a:gd name="connsiteY22" fmla="*/ 176212 h 343030"/>
              <a:gd name="connsiteX23" fmla="*/ 228084 w 692223"/>
              <a:gd name="connsiteY23" fmla="*/ 161925 h 343030"/>
              <a:gd name="connsiteX24" fmla="*/ 213797 w 692223"/>
              <a:gd name="connsiteY24" fmla="*/ 150018 h 343030"/>
              <a:gd name="connsiteX25" fmla="*/ 199509 w 692223"/>
              <a:gd name="connsiteY25" fmla="*/ 145256 h 343030"/>
              <a:gd name="connsiteX26" fmla="*/ 156647 w 692223"/>
              <a:gd name="connsiteY26" fmla="*/ 126206 h 343030"/>
              <a:gd name="connsiteX27" fmla="*/ 139978 w 692223"/>
              <a:gd name="connsiteY27" fmla="*/ 121443 h 343030"/>
              <a:gd name="connsiteX28" fmla="*/ 125691 w 692223"/>
              <a:gd name="connsiteY28" fmla="*/ 114300 h 343030"/>
              <a:gd name="connsiteX29" fmla="*/ 113784 w 692223"/>
              <a:gd name="connsiteY29" fmla="*/ 100012 h 343030"/>
              <a:gd name="connsiteX30" fmla="*/ 106641 w 692223"/>
              <a:gd name="connsiteY30" fmla="*/ 92868 h 343030"/>
              <a:gd name="connsiteX31" fmla="*/ 99497 w 692223"/>
              <a:gd name="connsiteY31" fmla="*/ 78581 h 343030"/>
              <a:gd name="connsiteX32" fmla="*/ 85209 w 692223"/>
              <a:gd name="connsiteY32" fmla="*/ 69056 h 343030"/>
              <a:gd name="connsiteX33" fmla="*/ 82828 w 692223"/>
              <a:gd name="connsiteY33" fmla="*/ 61912 h 343030"/>
              <a:gd name="connsiteX34" fmla="*/ 56634 w 692223"/>
              <a:gd name="connsiteY34" fmla="*/ 42862 h 343030"/>
              <a:gd name="connsiteX35" fmla="*/ 49491 w 692223"/>
              <a:gd name="connsiteY35" fmla="*/ 35718 h 343030"/>
              <a:gd name="connsiteX36" fmla="*/ 42347 w 692223"/>
              <a:gd name="connsiteY36" fmla="*/ 30956 h 343030"/>
              <a:gd name="connsiteX37" fmla="*/ 25678 w 692223"/>
              <a:gd name="connsiteY37" fmla="*/ 9525 h 343030"/>
              <a:gd name="connsiteX38" fmla="*/ 11391 w 692223"/>
              <a:gd name="connsiteY38" fmla="*/ 0 h 343030"/>
              <a:gd name="connsiteX39" fmla="*/ 4247 w 692223"/>
              <a:gd name="connsiteY39" fmla="*/ 61912 h 343030"/>
              <a:gd name="connsiteX40" fmla="*/ 1866 w 692223"/>
              <a:gd name="connsiteY40" fmla="*/ 85725 h 343030"/>
              <a:gd name="connsiteX41" fmla="*/ 6628 w 692223"/>
              <a:gd name="connsiteY41" fmla="*/ 183356 h 343030"/>
              <a:gd name="connsiteX42" fmla="*/ 11391 w 692223"/>
              <a:gd name="connsiteY42" fmla="*/ 235743 h 343030"/>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25691 w 692223"/>
              <a:gd name="connsiteY27" fmla="*/ 114300 h 346399"/>
              <a:gd name="connsiteX28" fmla="*/ 113784 w 692223"/>
              <a:gd name="connsiteY28" fmla="*/ 100012 h 346399"/>
              <a:gd name="connsiteX29" fmla="*/ 106641 w 692223"/>
              <a:gd name="connsiteY29" fmla="*/ 92868 h 346399"/>
              <a:gd name="connsiteX30" fmla="*/ 99497 w 692223"/>
              <a:gd name="connsiteY30" fmla="*/ 78581 h 346399"/>
              <a:gd name="connsiteX31" fmla="*/ 85209 w 692223"/>
              <a:gd name="connsiteY31" fmla="*/ 69056 h 346399"/>
              <a:gd name="connsiteX32" fmla="*/ 82828 w 692223"/>
              <a:gd name="connsiteY32" fmla="*/ 61912 h 346399"/>
              <a:gd name="connsiteX33" fmla="*/ 56634 w 692223"/>
              <a:gd name="connsiteY33" fmla="*/ 42862 h 346399"/>
              <a:gd name="connsiteX34" fmla="*/ 49491 w 692223"/>
              <a:gd name="connsiteY34" fmla="*/ 35718 h 346399"/>
              <a:gd name="connsiteX35" fmla="*/ 42347 w 692223"/>
              <a:gd name="connsiteY35" fmla="*/ 30956 h 346399"/>
              <a:gd name="connsiteX36" fmla="*/ 25678 w 692223"/>
              <a:gd name="connsiteY36" fmla="*/ 9525 h 346399"/>
              <a:gd name="connsiteX37" fmla="*/ 11391 w 692223"/>
              <a:gd name="connsiteY37" fmla="*/ 0 h 346399"/>
              <a:gd name="connsiteX38" fmla="*/ 4247 w 692223"/>
              <a:gd name="connsiteY38" fmla="*/ 61912 h 346399"/>
              <a:gd name="connsiteX39" fmla="*/ 1866 w 692223"/>
              <a:gd name="connsiteY39" fmla="*/ 85725 h 346399"/>
              <a:gd name="connsiteX40" fmla="*/ 6628 w 692223"/>
              <a:gd name="connsiteY40" fmla="*/ 183356 h 346399"/>
              <a:gd name="connsiteX41" fmla="*/ 11391 w 692223"/>
              <a:gd name="connsiteY41"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106641 w 692223"/>
              <a:gd name="connsiteY28" fmla="*/ 92868 h 346399"/>
              <a:gd name="connsiteX29" fmla="*/ 99497 w 692223"/>
              <a:gd name="connsiteY29" fmla="*/ 78581 h 346399"/>
              <a:gd name="connsiteX30" fmla="*/ 85209 w 692223"/>
              <a:gd name="connsiteY30" fmla="*/ 69056 h 346399"/>
              <a:gd name="connsiteX31" fmla="*/ 82828 w 692223"/>
              <a:gd name="connsiteY31" fmla="*/ 61912 h 346399"/>
              <a:gd name="connsiteX32" fmla="*/ 56634 w 692223"/>
              <a:gd name="connsiteY32" fmla="*/ 42862 h 346399"/>
              <a:gd name="connsiteX33" fmla="*/ 49491 w 692223"/>
              <a:gd name="connsiteY33" fmla="*/ 35718 h 346399"/>
              <a:gd name="connsiteX34" fmla="*/ 42347 w 692223"/>
              <a:gd name="connsiteY34" fmla="*/ 30956 h 346399"/>
              <a:gd name="connsiteX35" fmla="*/ 25678 w 692223"/>
              <a:gd name="connsiteY35" fmla="*/ 9525 h 346399"/>
              <a:gd name="connsiteX36" fmla="*/ 11391 w 692223"/>
              <a:gd name="connsiteY36" fmla="*/ 0 h 346399"/>
              <a:gd name="connsiteX37" fmla="*/ 4247 w 692223"/>
              <a:gd name="connsiteY37" fmla="*/ 61912 h 346399"/>
              <a:gd name="connsiteX38" fmla="*/ 1866 w 692223"/>
              <a:gd name="connsiteY38" fmla="*/ 85725 h 346399"/>
              <a:gd name="connsiteX39" fmla="*/ 6628 w 692223"/>
              <a:gd name="connsiteY39" fmla="*/ 183356 h 346399"/>
              <a:gd name="connsiteX40" fmla="*/ 11391 w 692223"/>
              <a:gd name="connsiteY40"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82828 w 692223"/>
              <a:gd name="connsiteY30" fmla="*/ 61912 h 346399"/>
              <a:gd name="connsiteX31" fmla="*/ 56634 w 692223"/>
              <a:gd name="connsiteY31" fmla="*/ 42862 h 346399"/>
              <a:gd name="connsiteX32" fmla="*/ 49491 w 692223"/>
              <a:gd name="connsiteY32" fmla="*/ 35718 h 346399"/>
              <a:gd name="connsiteX33" fmla="*/ 42347 w 692223"/>
              <a:gd name="connsiteY33" fmla="*/ 30956 h 346399"/>
              <a:gd name="connsiteX34" fmla="*/ 25678 w 692223"/>
              <a:gd name="connsiteY34" fmla="*/ 9525 h 346399"/>
              <a:gd name="connsiteX35" fmla="*/ 11391 w 692223"/>
              <a:gd name="connsiteY35" fmla="*/ 0 h 346399"/>
              <a:gd name="connsiteX36" fmla="*/ 4247 w 692223"/>
              <a:gd name="connsiteY36" fmla="*/ 61912 h 346399"/>
              <a:gd name="connsiteX37" fmla="*/ 1866 w 692223"/>
              <a:gd name="connsiteY37" fmla="*/ 85725 h 346399"/>
              <a:gd name="connsiteX38" fmla="*/ 6628 w 692223"/>
              <a:gd name="connsiteY38" fmla="*/ 183356 h 346399"/>
              <a:gd name="connsiteX39" fmla="*/ 11391 w 692223"/>
              <a:gd name="connsiteY39"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56634 w 692223"/>
              <a:gd name="connsiteY30" fmla="*/ 42862 h 346399"/>
              <a:gd name="connsiteX31" fmla="*/ 49491 w 692223"/>
              <a:gd name="connsiteY31" fmla="*/ 35718 h 346399"/>
              <a:gd name="connsiteX32" fmla="*/ 42347 w 692223"/>
              <a:gd name="connsiteY32" fmla="*/ 30956 h 346399"/>
              <a:gd name="connsiteX33" fmla="*/ 25678 w 692223"/>
              <a:gd name="connsiteY33" fmla="*/ 9525 h 346399"/>
              <a:gd name="connsiteX34" fmla="*/ 11391 w 692223"/>
              <a:gd name="connsiteY34" fmla="*/ 0 h 346399"/>
              <a:gd name="connsiteX35" fmla="*/ 4247 w 692223"/>
              <a:gd name="connsiteY35" fmla="*/ 61912 h 346399"/>
              <a:gd name="connsiteX36" fmla="*/ 1866 w 692223"/>
              <a:gd name="connsiteY36" fmla="*/ 85725 h 346399"/>
              <a:gd name="connsiteX37" fmla="*/ 6628 w 692223"/>
              <a:gd name="connsiteY37" fmla="*/ 183356 h 346399"/>
              <a:gd name="connsiteX38" fmla="*/ 11391 w 692223"/>
              <a:gd name="connsiteY38"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49491 w 692223"/>
              <a:gd name="connsiteY30" fmla="*/ 35718 h 346399"/>
              <a:gd name="connsiteX31" fmla="*/ 42347 w 692223"/>
              <a:gd name="connsiteY31" fmla="*/ 30956 h 346399"/>
              <a:gd name="connsiteX32" fmla="*/ 25678 w 692223"/>
              <a:gd name="connsiteY32" fmla="*/ 9525 h 346399"/>
              <a:gd name="connsiteX33" fmla="*/ 11391 w 692223"/>
              <a:gd name="connsiteY33" fmla="*/ 0 h 346399"/>
              <a:gd name="connsiteX34" fmla="*/ 4247 w 692223"/>
              <a:gd name="connsiteY34" fmla="*/ 61912 h 346399"/>
              <a:gd name="connsiteX35" fmla="*/ 1866 w 692223"/>
              <a:gd name="connsiteY35" fmla="*/ 85725 h 346399"/>
              <a:gd name="connsiteX36" fmla="*/ 6628 w 692223"/>
              <a:gd name="connsiteY36" fmla="*/ 183356 h 346399"/>
              <a:gd name="connsiteX37" fmla="*/ 11391 w 692223"/>
              <a:gd name="connsiteY37"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42347 w 692223"/>
              <a:gd name="connsiteY30" fmla="*/ 30956 h 346399"/>
              <a:gd name="connsiteX31" fmla="*/ 25678 w 692223"/>
              <a:gd name="connsiteY31" fmla="*/ 9525 h 346399"/>
              <a:gd name="connsiteX32" fmla="*/ 11391 w 692223"/>
              <a:gd name="connsiteY32" fmla="*/ 0 h 346399"/>
              <a:gd name="connsiteX33" fmla="*/ 4247 w 692223"/>
              <a:gd name="connsiteY33" fmla="*/ 61912 h 346399"/>
              <a:gd name="connsiteX34" fmla="*/ 1866 w 692223"/>
              <a:gd name="connsiteY34" fmla="*/ 85725 h 346399"/>
              <a:gd name="connsiteX35" fmla="*/ 6628 w 692223"/>
              <a:gd name="connsiteY35" fmla="*/ 183356 h 346399"/>
              <a:gd name="connsiteX36" fmla="*/ 11391 w 692223"/>
              <a:gd name="connsiteY36"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25678 w 692223"/>
              <a:gd name="connsiteY30" fmla="*/ 9525 h 346399"/>
              <a:gd name="connsiteX31" fmla="*/ 11391 w 692223"/>
              <a:gd name="connsiteY31" fmla="*/ 0 h 346399"/>
              <a:gd name="connsiteX32" fmla="*/ 4247 w 692223"/>
              <a:gd name="connsiteY32" fmla="*/ 61912 h 346399"/>
              <a:gd name="connsiteX33" fmla="*/ 1866 w 692223"/>
              <a:gd name="connsiteY33" fmla="*/ 85725 h 346399"/>
              <a:gd name="connsiteX34" fmla="*/ 6628 w 692223"/>
              <a:gd name="connsiteY34" fmla="*/ 183356 h 346399"/>
              <a:gd name="connsiteX35" fmla="*/ 11391 w 692223"/>
              <a:gd name="connsiteY35" fmla="*/ 235743 h 346399"/>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87616 w 692223"/>
              <a:gd name="connsiteY19" fmla="*/ 195711 h 346848"/>
              <a:gd name="connsiteX20" fmla="*/ 275709 w 692223"/>
              <a:gd name="connsiteY20" fmla="*/ 193330 h 346848"/>
              <a:gd name="connsiteX21" fmla="*/ 242372 w 692223"/>
              <a:gd name="connsiteY21" fmla="*/ 176661 h 346848"/>
              <a:gd name="connsiteX22" fmla="*/ 228084 w 692223"/>
              <a:gd name="connsiteY22" fmla="*/ 162374 h 346848"/>
              <a:gd name="connsiteX23" fmla="*/ 213797 w 692223"/>
              <a:gd name="connsiteY23" fmla="*/ 150467 h 346848"/>
              <a:gd name="connsiteX24" fmla="*/ 199509 w 692223"/>
              <a:gd name="connsiteY24" fmla="*/ 145705 h 346848"/>
              <a:gd name="connsiteX25" fmla="*/ 156647 w 692223"/>
              <a:gd name="connsiteY25" fmla="*/ 126655 h 346848"/>
              <a:gd name="connsiteX26" fmla="*/ 139978 w 692223"/>
              <a:gd name="connsiteY26" fmla="*/ 121892 h 346848"/>
              <a:gd name="connsiteX27" fmla="*/ 113784 w 692223"/>
              <a:gd name="connsiteY27" fmla="*/ 100461 h 346848"/>
              <a:gd name="connsiteX28" fmla="*/ 85209 w 692223"/>
              <a:gd name="connsiteY28" fmla="*/ 69505 h 346848"/>
              <a:gd name="connsiteX29" fmla="*/ 49491 w 692223"/>
              <a:gd name="connsiteY29" fmla="*/ 36167 h 346848"/>
              <a:gd name="connsiteX30" fmla="*/ 11391 w 692223"/>
              <a:gd name="connsiteY30" fmla="*/ 449 h 346848"/>
              <a:gd name="connsiteX31" fmla="*/ 4247 w 692223"/>
              <a:gd name="connsiteY31" fmla="*/ 62361 h 346848"/>
              <a:gd name="connsiteX32" fmla="*/ 1866 w 692223"/>
              <a:gd name="connsiteY32" fmla="*/ 86174 h 346848"/>
              <a:gd name="connsiteX33" fmla="*/ 6628 w 692223"/>
              <a:gd name="connsiteY33" fmla="*/ 183805 h 346848"/>
              <a:gd name="connsiteX34" fmla="*/ 11391 w 692223"/>
              <a:gd name="connsiteY34"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28084 w 692223"/>
              <a:gd name="connsiteY21" fmla="*/ 162374 h 346848"/>
              <a:gd name="connsiteX22" fmla="*/ 213797 w 692223"/>
              <a:gd name="connsiteY22" fmla="*/ 150467 h 346848"/>
              <a:gd name="connsiteX23" fmla="*/ 199509 w 692223"/>
              <a:gd name="connsiteY23" fmla="*/ 145705 h 346848"/>
              <a:gd name="connsiteX24" fmla="*/ 156647 w 692223"/>
              <a:gd name="connsiteY24" fmla="*/ 126655 h 346848"/>
              <a:gd name="connsiteX25" fmla="*/ 139978 w 692223"/>
              <a:gd name="connsiteY25" fmla="*/ 121892 h 346848"/>
              <a:gd name="connsiteX26" fmla="*/ 113784 w 692223"/>
              <a:gd name="connsiteY26" fmla="*/ 100461 h 346848"/>
              <a:gd name="connsiteX27" fmla="*/ 85209 w 692223"/>
              <a:gd name="connsiteY27" fmla="*/ 69505 h 346848"/>
              <a:gd name="connsiteX28" fmla="*/ 49491 w 692223"/>
              <a:gd name="connsiteY28" fmla="*/ 36167 h 346848"/>
              <a:gd name="connsiteX29" fmla="*/ 11391 w 692223"/>
              <a:gd name="connsiteY29" fmla="*/ 449 h 346848"/>
              <a:gd name="connsiteX30" fmla="*/ 4247 w 692223"/>
              <a:gd name="connsiteY30" fmla="*/ 62361 h 346848"/>
              <a:gd name="connsiteX31" fmla="*/ 1866 w 692223"/>
              <a:gd name="connsiteY31" fmla="*/ 86174 h 346848"/>
              <a:gd name="connsiteX32" fmla="*/ 6628 w 692223"/>
              <a:gd name="connsiteY32" fmla="*/ 183805 h 346848"/>
              <a:gd name="connsiteX33" fmla="*/ 11391 w 692223"/>
              <a:gd name="connsiteY33"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13797 w 692223"/>
              <a:gd name="connsiteY21" fmla="*/ 150467 h 346848"/>
              <a:gd name="connsiteX22" fmla="*/ 199509 w 692223"/>
              <a:gd name="connsiteY22" fmla="*/ 145705 h 346848"/>
              <a:gd name="connsiteX23" fmla="*/ 156647 w 692223"/>
              <a:gd name="connsiteY23" fmla="*/ 126655 h 346848"/>
              <a:gd name="connsiteX24" fmla="*/ 139978 w 692223"/>
              <a:gd name="connsiteY24" fmla="*/ 121892 h 346848"/>
              <a:gd name="connsiteX25" fmla="*/ 113784 w 692223"/>
              <a:gd name="connsiteY25" fmla="*/ 100461 h 346848"/>
              <a:gd name="connsiteX26" fmla="*/ 85209 w 692223"/>
              <a:gd name="connsiteY26" fmla="*/ 69505 h 346848"/>
              <a:gd name="connsiteX27" fmla="*/ 49491 w 692223"/>
              <a:gd name="connsiteY27" fmla="*/ 36167 h 346848"/>
              <a:gd name="connsiteX28" fmla="*/ 11391 w 692223"/>
              <a:gd name="connsiteY28" fmla="*/ 449 h 346848"/>
              <a:gd name="connsiteX29" fmla="*/ 4247 w 692223"/>
              <a:gd name="connsiteY29" fmla="*/ 62361 h 346848"/>
              <a:gd name="connsiteX30" fmla="*/ 1866 w 692223"/>
              <a:gd name="connsiteY30" fmla="*/ 86174 h 346848"/>
              <a:gd name="connsiteX31" fmla="*/ 6628 w 692223"/>
              <a:gd name="connsiteY31" fmla="*/ 183805 h 346848"/>
              <a:gd name="connsiteX32" fmla="*/ 11391 w 692223"/>
              <a:gd name="connsiteY32"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75709 w 692223"/>
              <a:gd name="connsiteY18" fmla="*/ 193330 h 346848"/>
              <a:gd name="connsiteX19" fmla="*/ 242372 w 692223"/>
              <a:gd name="connsiteY19" fmla="*/ 176661 h 346848"/>
              <a:gd name="connsiteX20" fmla="*/ 213797 w 692223"/>
              <a:gd name="connsiteY20" fmla="*/ 150467 h 346848"/>
              <a:gd name="connsiteX21" fmla="*/ 199509 w 692223"/>
              <a:gd name="connsiteY21" fmla="*/ 145705 h 346848"/>
              <a:gd name="connsiteX22" fmla="*/ 156647 w 692223"/>
              <a:gd name="connsiteY22" fmla="*/ 126655 h 346848"/>
              <a:gd name="connsiteX23" fmla="*/ 139978 w 692223"/>
              <a:gd name="connsiteY23" fmla="*/ 121892 h 346848"/>
              <a:gd name="connsiteX24" fmla="*/ 113784 w 692223"/>
              <a:gd name="connsiteY24" fmla="*/ 100461 h 346848"/>
              <a:gd name="connsiteX25" fmla="*/ 85209 w 692223"/>
              <a:gd name="connsiteY25" fmla="*/ 69505 h 346848"/>
              <a:gd name="connsiteX26" fmla="*/ 49491 w 692223"/>
              <a:gd name="connsiteY26" fmla="*/ 36167 h 346848"/>
              <a:gd name="connsiteX27" fmla="*/ 11391 w 692223"/>
              <a:gd name="connsiteY27" fmla="*/ 449 h 346848"/>
              <a:gd name="connsiteX28" fmla="*/ 4247 w 692223"/>
              <a:gd name="connsiteY28" fmla="*/ 62361 h 346848"/>
              <a:gd name="connsiteX29" fmla="*/ 1866 w 692223"/>
              <a:gd name="connsiteY29" fmla="*/ 86174 h 346848"/>
              <a:gd name="connsiteX30" fmla="*/ 6628 w 692223"/>
              <a:gd name="connsiteY30" fmla="*/ 183805 h 346848"/>
              <a:gd name="connsiteX31" fmla="*/ 11391 w 692223"/>
              <a:gd name="connsiteY31"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75722 w 692223"/>
              <a:gd name="connsiteY14" fmla="*/ 219524 h 346848"/>
              <a:gd name="connsiteX15" fmla="*/ 368578 w 692223"/>
              <a:gd name="connsiteY15" fmla="*/ 217142 h 346848"/>
              <a:gd name="connsiteX16" fmla="*/ 332859 w 692223"/>
              <a:gd name="connsiteY16" fmla="*/ 207617 h 346848"/>
              <a:gd name="connsiteX17" fmla="*/ 275709 w 692223"/>
              <a:gd name="connsiteY17" fmla="*/ 193330 h 346848"/>
              <a:gd name="connsiteX18" fmla="*/ 242372 w 692223"/>
              <a:gd name="connsiteY18" fmla="*/ 176661 h 346848"/>
              <a:gd name="connsiteX19" fmla="*/ 213797 w 692223"/>
              <a:gd name="connsiteY19" fmla="*/ 150467 h 346848"/>
              <a:gd name="connsiteX20" fmla="*/ 199509 w 692223"/>
              <a:gd name="connsiteY20" fmla="*/ 145705 h 346848"/>
              <a:gd name="connsiteX21" fmla="*/ 156647 w 692223"/>
              <a:gd name="connsiteY21" fmla="*/ 126655 h 346848"/>
              <a:gd name="connsiteX22" fmla="*/ 139978 w 692223"/>
              <a:gd name="connsiteY22" fmla="*/ 121892 h 346848"/>
              <a:gd name="connsiteX23" fmla="*/ 113784 w 692223"/>
              <a:gd name="connsiteY23" fmla="*/ 100461 h 346848"/>
              <a:gd name="connsiteX24" fmla="*/ 85209 w 692223"/>
              <a:gd name="connsiteY24" fmla="*/ 69505 h 346848"/>
              <a:gd name="connsiteX25" fmla="*/ 49491 w 692223"/>
              <a:gd name="connsiteY25" fmla="*/ 36167 h 346848"/>
              <a:gd name="connsiteX26" fmla="*/ 11391 w 692223"/>
              <a:gd name="connsiteY26" fmla="*/ 449 h 346848"/>
              <a:gd name="connsiteX27" fmla="*/ 4247 w 692223"/>
              <a:gd name="connsiteY27" fmla="*/ 62361 h 346848"/>
              <a:gd name="connsiteX28" fmla="*/ 1866 w 692223"/>
              <a:gd name="connsiteY28" fmla="*/ 86174 h 346848"/>
              <a:gd name="connsiteX29" fmla="*/ 6628 w 692223"/>
              <a:gd name="connsiteY29" fmla="*/ 183805 h 346848"/>
              <a:gd name="connsiteX30" fmla="*/ 11391 w 692223"/>
              <a:gd name="connsiteY30"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68578 w 692223"/>
              <a:gd name="connsiteY14" fmla="*/ 217142 h 346848"/>
              <a:gd name="connsiteX15" fmla="*/ 332859 w 692223"/>
              <a:gd name="connsiteY15" fmla="*/ 207617 h 346848"/>
              <a:gd name="connsiteX16" fmla="*/ 275709 w 692223"/>
              <a:gd name="connsiteY16" fmla="*/ 193330 h 346848"/>
              <a:gd name="connsiteX17" fmla="*/ 242372 w 692223"/>
              <a:gd name="connsiteY17" fmla="*/ 176661 h 346848"/>
              <a:gd name="connsiteX18" fmla="*/ 213797 w 692223"/>
              <a:gd name="connsiteY18" fmla="*/ 150467 h 346848"/>
              <a:gd name="connsiteX19" fmla="*/ 199509 w 692223"/>
              <a:gd name="connsiteY19" fmla="*/ 145705 h 346848"/>
              <a:gd name="connsiteX20" fmla="*/ 156647 w 692223"/>
              <a:gd name="connsiteY20" fmla="*/ 126655 h 346848"/>
              <a:gd name="connsiteX21" fmla="*/ 139978 w 692223"/>
              <a:gd name="connsiteY21" fmla="*/ 121892 h 346848"/>
              <a:gd name="connsiteX22" fmla="*/ 113784 w 692223"/>
              <a:gd name="connsiteY22" fmla="*/ 100461 h 346848"/>
              <a:gd name="connsiteX23" fmla="*/ 85209 w 692223"/>
              <a:gd name="connsiteY23" fmla="*/ 69505 h 346848"/>
              <a:gd name="connsiteX24" fmla="*/ 49491 w 692223"/>
              <a:gd name="connsiteY24" fmla="*/ 36167 h 346848"/>
              <a:gd name="connsiteX25" fmla="*/ 11391 w 692223"/>
              <a:gd name="connsiteY25" fmla="*/ 449 h 346848"/>
              <a:gd name="connsiteX26" fmla="*/ 4247 w 692223"/>
              <a:gd name="connsiteY26" fmla="*/ 62361 h 346848"/>
              <a:gd name="connsiteX27" fmla="*/ 1866 w 692223"/>
              <a:gd name="connsiteY27" fmla="*/ 86174 h 346848"/>
              <a:gd name="connsiteX28" fmla="*/ 6628 w 692223"/>
              <a:gd name="connsiteY28" fmla="*/ 183805 h 346848"/>
              <a:gd name="connsiteX29" fmla="*/ 11391 w 692223"/>
              <a:gd name="connsiteY29"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32859 w 692223"/>
              <a:gd name="connsiteY14" fmla="*/ 207617 h 346848"/>
              <a:gd name="connsiteX15" fmla="*/ 275709 w 692223"/>
              <a:gd name="connsiteY15" fmla="*/ 193330 h 346848"/>
              <a:gd name="connsiteX16" fmla="*/ 242372 w 692223"/>
              <a:gd name="connsiteY16" fmla="*/ 176661 h 346848"/>
              <a:gd name="connsiteX17" fmla="*/ 213797 w 692223"/>
              <a:gd name="connsiteY17" fmla="*/ 150467 h 346848"/>
              <a:gd name="connsiteX18" fmla="*/ 199509 w 692223"/>
              <a:gd name="connsiteY18" fmla="*/ 145705 h 346848"/>
              <a:gd name="connsiteX19" fmla="*/ 156647 w 692223"/>
              <a:gd name="connsiteY19" fmla="*/ 126655 h 346848"/>
              <a:gd name="connsiteX20" fmla="*/ 139978 w 692223"/>
              <a:gd name="connsiteY20" fmla="*/ 121892 h 346848"/>
              <a:gd name="connsiteX21" fmla="*/ 113784 w 692223"/>
              <a:gd name="connsiteY21" fmla="*/ 100461 h 346848"/>
              <a:gd name="connsiteX22" fmla="*/ 85209 w 692223"/>
              <a:gd name="connsiteY22" fmla="*/ 69505 h 346848"/>
              <a:gd name="connsiteX23" fmla="*/ 49491 w 692223"/>
              <a:gd name="connsiteY23" fmla="*/ 36167 h 346848"/>
              <a:gd name="connsiteX24" fmla="*/ 11391 w 692223"/>
              <a:gd name="connsiteY24" fmla="*/ 449 h 346848"/>
              <a:gd name="connsiteX25" fmla="*/ 4247 w 692223"/>
              <a:gd name="connsiteY25" fmla="*/ 62361 h 346848"/>
              <a:gd name="connsiteX26" fmla="*/ 1866 w 692223"/>
              <a:gd name="connsiteY26" fmla="*/ 86174 h 346848"/>
              <a:gd name="connsiteX27" fmla="*/ 6628 w 692223"/>
              <a:gd name="connsiteY27" fmla="*/ 183805 h 346848"/>
              <a:gd name="connsiteX28" fmla="*/ 11391 w 692223"/>
              <a:gd name="connsiteY28"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213797 w 692223"/>
              <a:gd name="connsiteY16" fmla="*/ 150467 h 346848"/>
              <a:gd name="connsiteX17" fmla="*/ 199509 w 692223"/>
              <a:gd name="connsiteY17" fmla="*/ 145705 h 346848"/>
              <a:gd name="connsiteX18" fmla="*/ 156647 w 692223"/>
              <a:gd name="connsiteY18" fmla="*/ 126655 h 346848"/>
              <a:gd name="connsiteX19" fmla="*/ 139978 w 692223"/>
              <a:gd name="connsiteY19" fmla="*/ 121892 h 346848"/>
              <a:gd name="connsiteX20" fmla="*/ 113784 w 692223"/>
              <a:gd name="connsiteY20" fmla="*/ 100461 h 346848"/>
              <a:gd name="connsiteX21" fmla="*/ 85209 w 692223"/>
              <a:gd name="connsiteY21" fmla="*/ 69505 h 346848"/>
              <a:gd name="connsiteX22" fmla="*/ 49491 w 692223"/>
              <a:gd name="connsiteY22" fmla="*/ 36167 h 346848"/>
              <a:gd name="connsiteX23" fmla="*/ 11391 w 692223"/>
              <a:gd name="connsiteY23" fmla="*/ 449 h 346848"/>
              <a:gd name="connsiteX24" fmla="*/ 4247 w 692223"/>
              <a:gd name="connsiteY24" fmla="*/ 62361 h 346848"/>
              <a:gd name="connsiteX25" fmla="*/ 1866 w 692223"/>
              <a:gd name="connsiteY25" fmla="*/ 86174 h 346848"/>
              <a:gd name="connsiteX26" fmla="*/ 6628 w 692223"/>
              <a:gd name="connsiteY26" fmla="*/ 183805 h 346848"/>
              <a:gd name="connsiteX27" fmla="*/ 11391 w 692223"/>
              <a:gd name="connsiteY27"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56647 w 692223"/>
              <a:gd name="connsiteY17" fmla="*/ 126655 h 346848"/>
              <a:gd name="connsiteX18" fmla="*/ 139978 w 692223"/>
              <a:gd name="connsiteY18" fmla="*/ 121892 h 346848"/>
              <a:gd name="connsiteX19" fmla="*/ 113784 w 692223"/>
              <a:gd name="connsiteY19" fmla="*/ 100461 h 346848"/>
              <a:gd name="connsiteX20" fmla="*/ 85209 w 692223"/>
              <a:gd name="connsiteY20" fmla="*/ 69505 h 346848"/>
              <a:gd name="connsiteX21" fmla="*/ 49491 w 692223"/>
              <a:gd name="connsiteY21" fmla="*/ 36167 h 346848"/>
              <a:gd name="connsiteX22" fmla="*/ 11391 w 692223"/>
              <a:gd name="connsiteY22" fmla="*/ 449 h 346848"/>
              <a:gd name="connsiteX23" fmla="*/ 4247 w 692223"/>
              <a:gd name="connsiteY23" fmla="*/ 62361 h 346848"/>
              <a:gd name="connsiteX24" fmla="*/ 1866 w 692223"/>
              <a:gd name="connsiteY24" fmla="*/ 86174 h 346848"/>
              <a:gd name="connsiteX25" fmla="*/ 6628 w 692223"/>
              <a:gd name="connsiteY25" fmla="*/ 183805 h 346848"/>
              <a:gd name="connsiteX26" fmla="*/ 11391 w 692223"/>
              <a:gd name="connsiteY26"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113784 w 692223"/>
              <a:gd name="connsiteY18" fmla="*/ 100461 h 346848"/>
              <a:gd name="connsiteX19" fmla="*/ 85209 w 692223"/>
              <a:gd name="connsiteY19" fmla="*/ 69505 h 346848"/>
              <a:gd name="connsiteX20" fmla="*/ 49491 w 692223"/>
              <a:gd name="connsiteY20" fmla="*/ 36167 h 346848"/>
              <a:gd name="connsiteX21" fmla="*/ 11391 w 692223"/>
              <a:gd name="connsiteY21" fmla="*/ 449 h 346848"/>
              <a:gd name="connsiteX22" fmla="*/ 4247 w 692223"/>
              <a:gd name="connsiteY22" fmla="*/ 62361 h 346848"/>
              <a:gd name="connsiteX23" fmla="*/ 1866 w 692223"/>
              <a:gd name="connsiteY23" fmla="*/ 86174 h 346848"/>
              <a:gd name="connsiteX24" fmla="*/ 6628 w 692223"/>
              <a:gd name="connsiteY24" fmla="*/ 183805 h 346848"/>
              <a:gd name="connsiteX25" fmla="*/ 11391 w 692223"/>
              <a:gd name="connsiteY25"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85209 w 692223"/>
              <a:gd name="connsiteY18" fmla="*/ 69505 h 346848"/>
              <a:gd name="connsiteX19" fmla="*/ 49491 w 692223"/>
              <a:gd name="connsiteY19" fmla="*/ 36167 h 346848"/>
              <a:gd name="connsiteX20" fmla="*/ 11391 w 692223"/>
              <a:gd name="connsiteY20" fmla="*/ 449 h 346848"/>
              <a:gd name="connsiteX21" fmla="*/ 4247 w 692223"/>
              <a:gd name="connsiteY21" fmla="*/ 62361 h 346848"/>
              <a:gd name="connsiteX22" fmla="*/ 1866 w 692223"/>
              <a:gd name="connsiteY22" fmla="*/ 86174 h 346848"/>
              <a:gd name="connsiteX23" fmla="*/ 6628 w 692223"/>
              <a:gd name="connsiteY23" fmla="*/ 183805 h 346848"/>
              <a:gd name="connsiteX24" fmla="*/ 11391 w 692223"/>
              <a:gd name="connsiteY24" fmla="*/ 236192 h 346848"/>
              <a:gd name="connsiteX0" fmla="*/ 4762 w 690357"/>
              <a:gd name="connsiteY0" fmla="*/ 183805 h 350485"/>
              <a:gd name="connsiteX1" fmla="*/ 7143 w 690357"/>
              <a:gd name="connsiteY1" fmla="*/ 336205 h 350485"/>
              <a:gd name="connsiteX2" fmla="*/ 85725 w 690357"/>
              <a:gd name="connsiteY2" fmla="*/ 343349 h 350485"/>
              <a:gd name="connsiteX3" fmla="*/ 385762 w 690357"/>
              <a:gd name="connsiteY3" fmla="*/ 340967 h 350485"/>
              <a:gd name="connsiteX4" fmla="*/ 476250 w 690357"/>
              <a:gd name="connsiteY4" fmla="*/ 343349 h 350485"/>
              <a:gd name="connsiteX5" fmla="*/ 540543 w 690357"/>
              <a:gd name="connsiteY5" fmla="*/ 343349 h 350485"/>
              <a:gd name="connsiteX6" fmla="*/ 678656 w 690357"/>
              <a:gd name="connsiteY6" fmla="*/ 340967 h 350485"/>
              <a:gd name="connsiteX7" fmla="*/ 685801 w 690357"/>
              <a:gd name="connsiteY7" fmla="*/ 271911 h 350485"/>
              <a:gd name="connsiteX8" fmla="*/ 585787 w 690357"/>
              <a:gd name="connsiteY8" fmla="*/ 255242 h 350485"/>
              <a:gd name="connsiteX9" fmla="*/ 561975 w 690357"/>
              <a:gd name="connsiteY9" fmla="*/ 252861 h 350485"/>
              <a:gd name="connsiteX10" fmla="*/ 471487 w 690357"/>
              <a:gd name="connsiteY10" fmla="*/ 240955 h 350485"/>
              <a:gd name="connsiteX11" fmla="*/ 433387 w 690357"/>
              <a:gd name="connsiteY11" fmla="*/ 233811 h 350485"/>
              <a:gd name="connsiteX12" fmla="*/ 373856 w 690357"/>
              <a:gd name="connsiteY12" fmla="*/ 219524 h 350485"/>
              <a:gd name="connsiteX13" fmla="*/ 330993 w 690357"/>
              <a:gd name="connsiteY13" fmla="*/ 207617 h 350485"/>
              <a:gd name="connsiteX14" fmla="*/ 273843 w 690357"/>
              <a:gd name="connsiteY14" fmla="*/ 193330 h 350485"/>
              <a:gd name="connsiteX15" fmla="*/ 240506 w 690357"/>
              <a:gd name="connsiteY15" fmla="*/ 176661 h 350485"/>
              <a:gd name="connsiteX16" fmla="*/ 197643 w 690357"/>
              <a:gd name="connsiteY16" fmla="*/ 145705 h 350485"/>
              <a:gd name="connsiteX17" fmla="*/ 138112 w 690357"/>
              <a:gd name="connsiteY17" fmla="*/ 121892 h 350485"/>
              <a:gd name="connsiteX18" fmla="*/ 83343 w 690357"/>
              <a:gd name="connsiteY18" fmla="*/ 69505 h 350485"/>
              <a:gd name="connsiteX19" fmla="*/ 47625 w 690357"/>
              <a:gd name="connsiteY19" fmla="*/ 36167 h 350485"/>
              <a:gd name="connsiteX20" fmla="*/ 9525 w 690357"/>
              <a:gd name="connsiteY20" fmla="*/ 449 h 350485"/>
              <a:gd name="connsiteX21" fmla="*/ 2381 w 690357"/>
              <a:gd name="connsiteY21" fmla="*/ 62361 h 350485"/>
              <a:gd name="connsiteX22" fmla="*/ 0 w 690357"/>
              <a:gd name="connsiteY22" fmla="*/ 86174 h 350485"/>
              <a:gd name="connsiteX23" fmla="*/ 4762 w 690357"/>
              <a:gd name="connsiteY23" fmla="*/ 183805 h 350485"/>
              <a:gd name="connsiteX0" fmla="*/ 11236 w 696831"/>
              <a:gd name="connsiteY0" fmla="*/ 183805 h 346848"/>
              <a:gd name="connsiteX1" fmla="*/ 13617 w 696831"/>
              <a:gd name="connsiteY1" fmla="*/ 336205 h 346848"/>
              <a:gd name="connsiteX2" fmla="*/ 92199 w 696831"/>
              <a:gd name="connsiteY2" fmla="*/ 343349 h 346848"/>
              <a:gd name="connsiteX3" fmla="*/ 392236 w 696831"/>
              <a:gd name="connsiteY3" fmla="*/ 340967 h 346848"/>
              <a:gd name="connsiteX4" fmla="*/ 482724 w 696831"/>
              <a:gd name="connsiteY4" fmla="*/ 343349 h 346848"/>
              <a:gd name="connsiteX5" fmla="*/ 547017 w 696831"/>
              <a:gd name="connsiteY5" fmla="*/ 343349 h 346848"/>
              <a:gd name="connsiteX6" fmla="*/ 685130 w 696831"/>
              <a:gd name="connsiteY6" fmla="*/ 340967 h 346848"/>
              <a:gd name="connsiteX7" fmla="*/ 692275 w 696831"/>
              <a:gd name="connsiteY7" fmla="*/ 271911 h 346848"/>
              <a:gd name="connsiteX8" fmla="*/ 592261 w 696831"/>
              <a:gd name="connsiteY8" fmla="*/ 255242 h 346848"/>
              <a:gd name="connsiteX9" fmla="*/ 568449 w 696831"/>
              <a:gd name="connsiteY9" fmla="*/ 252861 h 346848"/>
              <a:gd name="connsiteX10" fmla="*/ 477961 w 696831"/>
              <a:gd name="connsiteY10" fmla="*/ 240955 h 346848"/>
              <a:gd name="connsiteX11" fmla="*/ 439861 w 696831"/>
              <a:gd name="connsiteY11" fmla="*/ 233811 h 346848"/>
              <a:gd name="connsiteX12" fmla="*/ 380330 w 696831"/>
              <a:gd name="connsiteY12" fmla="*/ 219524 h 346848"/>
              <a:gd name="connsiteX13" fmla="*/ 337467 w 696831"/>
              <a:gd name="connsiteY13" fmla="*/ 207617 h 346848"/>
              <a:gd name="connsiteX14" fmla="*/ 280317 w 696831"/>
              <a:gd name="connsiteY14" fmla="*/ 193330 h 346848"/>
              <a:gd name="connsiteX15" fmla="*/ 246980 w 696831"/>
              <a:gd name="connsiteY15" fmla="*/ 176661 h 346848"/>
              <a:gd name="connsiteX16" fmla="*/ 204117 w 696831"/>
              <a:gd name="connsiteY16" fmla="*/ 145705 h 346848"/>
              <a:gd name="connsiteX17" fmla="*/ 144586 w 696831"/>
              <a:gd name="connsiteY17" fmla="*/ 121892 h 346848"/>
              <a:gd name="connsiteX18" fmla="*/ 89817 w 696831"/>
              <a:gd name="connsiteY18" fmla="*/ 69505 h 346848"/>
              <a:gd name="connsiteX19" fmla="*/ 54099 w 696831"/>
              <a:gd name="connsiteY19" fmla="*/ 36167 h 346848"/>
              <a:gd name="connsiteX20" fmla="*/ 15999 w 696831"/>
              <a:gd name="connsiteY20" fmla="*/ 449 h 346848"/>
              <a:gd name="connsiteX21" fmla="*/ 8855 w 696831"/>
              <a:gd name="connsiteY21" fmla="*/ 62361 h 346848"/>
              <a:gd name="connsiteX22" fmla="*/ 6474 w 696831"/>
              <a:gd name="connsiteY22" fmla="*/ 86174 h 346848"/>
              <a:gd name="connsiteX23" fmla="*/ 11236 w 696831"/>
              <a:gd name="connsiteY23" fmla="*/ 183805 h 346848"/>
              <a:gd name="connsiteX0" fmla="*/ 9542 w 695137"/>
              <a:gd name="connsiteY0" fmla="*/ 183805 h 346848"/>
              <a:gd name="connsiteX1" fmla="*/ 14305 w 695137"/>
              <a:gd name="connsiteY1" fmla="*/ 343348 h 346848"/>
              <a:gd name="connsiteX2" fmla="*/ 90505 w 695137"/>
              <a:gd name="connsiteY2" fmla="*/ 343349 h 346848"/>
              <a:gd name="connsiteX3" fmla="*/ 390542 w 695137"/>
              <a:gd name="connsiteY3" fmla="*/ 340967 h 346848"/>
              <a:gd name="connsiteX4" fmla="*/ 481030 w 695137"/>
              <a:gd name="connsiteY4" fmla="*/ 343349 h 346848"/>
              <a:gd name="connsiteX5" fmla="*/ 545323 w 695137"/>
              <a:gd name="connsiteY5" fmla="*/ 343349 h 346848"/>
              <a:gd name="connsiteX6" fmla="*/ 683436 w 695137"/>
              <a:gd name="connsiteY6" fmla="*/ 340967 h 346848"/>
              <a:gd name="connsiteX7" fmla="*/ 690581 w 695137"/>
              <a:gd name="connsiteY7" fmla="*/ 271911 h 346848"/>
              <a:gd name="connsiteX8" fmla="*/ 590567 w 695137"/>
              <a:gd name="connsiteY8" fmla="*/ 255242 h 346848"/>
              <a:gd name="connsiteX9" fmla="*/ 566755 w 695137"/>
              <a:gd name="connsiteY9" fmla="*/ 252861 h 346848"/>
              <a:gd name="connsiteX10" fmla="*/ 476267 w 695137"/>
              <a:gd name="connsiteY10" fmla="*/ 240955 h 346848"/>
              <a:gd name="connsiteX11" fmla="*/ 438167 w 695137"/>
              <a:gd name="connsiteY11" fmla="*/ 233811 h 346848"/>
              <a:gd name="connsiteX12" fmla="*/ 378636 w 695137"/>
              <a:gd name="connsiteY12" fmla="*/ 219524 h 346848"/>
              <a:gd name="connsiteX13" fmla="*/ 335773 w 695137"/>
              <a:gd name="connsiteY13" fmla="*/ 207617 h 346848"/>
              <a:gd name="connsiteX14" fmla="*/ 278623 w 695137"/>
              <a:gd name="connsiteY14" fmla="*/ 193330 h 346848"/>
              <a:gd name="connsiteX15" fmla="*/ 245286 w 695137"/>
              <a:gd name="connsiteY15" fmla="*/ 176661 h 346848"/>
              <a:gd name="connsiteX16" fmla="*/ 202423 w 695137"/>
              <a:gd name="connsiteY16" fmla="*/ 145705 h 346848"/>
              <a:gd name="connsiteX17" fmla="*/ 142892 w 695137"/>
              <a:gd name="connsiteY17" fmla="*/ 121892 h 346848"/>
              <a:gd name="connsiteX18" fmla="*/ 88123 w 695137"/>
              <a:gd name="connsiteY18" fmla="*/ 69505 h 346848"/>
              <a:gd name="connsiteX19" fmla="*/ 52405 w 695137"/>
              <a:gd name="connsiteY19" fmla="*/ 36167 h 346848"/>
              <a:gd name="connsiteX20" fmla="*/ 14305 w 695137"/>
              <a:gd name="connsiteY20" fmla="*/ 449 h 346848"/>
              <a:gd name="connsiteX21" fmla="*/ 7161 w 695137"/>
              <a:gd name="connsiteY21" fmla="*/ 62361 h 346848"/>
              <a:gd name="connsiteX22" fmla="*/ 4780 w 695137"/>
              <a:gd name="connsiteY22" fmla="*/ 86174 h 346848"/>
              <a:gd name="connsiteX23" fmla="*/ 9542 w 695137"/>
              <a:gd name="connsiteY23" fmla="*/ 183805 h 346848"/>
              <a:gd name="connsiteX0" fmla="*/ 10164 w 695759"/>
              <a:gd name="connsiteY0" fmla="*/ 183805 h 346848"/>
              <a:gd name="connsiteX1" fmla="*/ 14927 w 695759"/>
              <a:gd name="connsiteY1" fmla="*/ 343348 h 346848"/>
              <a:gd name="connsiteX2" fmla="*/ 91127 w 695759"/>
              <a:gd name="connsiteY2" fmla="*/ 343349 h 346848"/>
              <a:gd name="connsiteX3" fmla="*/ 391164 w 695759"/>
              <a:gd name="connsiteY3" fmla="*/ 340967 h 346848"/>
              <a:gd name="connsiteX4" fmla="*/ 481652 w 695759"/>
              <a:gd name="connsiteY4" fmla="*/ 343349 h 346848"/>
              <a:gd name="connsiteX5" fmla="*/ 545945 w 695759"/>
              <a:gd name="connsiteY5" fmla="*/ 343349 h 346848"/>
              <a:gd name="connsiteX6" fmla="*/ 684058 w 695759"/>
              <a:gd name="connsiteY6" fmla="*/ 340967 h 346848"/>
              <a:gd name="connsiteX7" fmla="*/ 691203 w 695759"/>
              <a:gd name="connsiteY7" fmla="*/ 271911 h 346848"/>
              <a:gd name="connsiteX8" fmla="*/ 591189 w 695759"/>
              <a:gd name="connsiteY8" fmla="*/ 255242 h 346848"/>
              <a:gd name="connsiteX9" fmla="*/ 567377 w 695759"/>
              <a:gd name="connsiteY9" fmla="*/ 252861 h 346848"/>
              <a:gd name="connsiteX10" fmla="*/ 476889 w 695759"/>
              <a:gd name="connsiteY10" fmla="*/ 240955 h 346848"/>
              <a:gd name="connsiteX11" fmla="*/ 438789 w 695759"/>
              <a:gd name="connsiteY11" fmla="*/ 233811 h 346848"/>
              <a:gd name="connsiteX12" fmla="*/ 379258 w 695759"/>
              <a:gd name="connsiteY12" fmla="*/ 219524 h 346848"/>
              <a:gd name="connsiteX13" fmla="*/ 336395 w 695759"/>
              <a:gd name="connsiteY13" fmla="*/ 207617 h 346848"/>
              <a:gd name="connsiteX14" fmla="*/ 279245 w 695759"/>
              <a:gd name="connsiteY14" fmla="*/ 193330 h 346848"/>
              <a:gd name="connsiteX15" fmla="*/ 245908 w 695759"/>
              <a:gd name="connsiteY15" fmla="*/ 176661 h 346848"/>
              <a:gd name="connsiteX16" fmla="*/ 203045 w 695759"/>
              <a:gd name="connsiteY16" fmla="*/ 145705 h 346848"/>
              <a:gd name="connsiteX17" fmla="*/ 143514 w 695759"/>
              <a:gd name="connsiteY17" fmla="*/ 121892 h 346848"/>
              <a:gd name="connsiteX18" fmla="*/ 88745 w 695759"/>
              <a:gd name="connsiteY18" fmla="*/ 69505 h 346848"/>
              <a:gd name="connsiteX19" fmla="*/ 53027 w 695759"/>
              <a:gd name="connsiteY19" fmla="*/ 36167 h 346848"/>
              <a:gd name="connsiteX20" fmla="*/ 14927 w 695759"/>
              <a:gd name="connsiteY20" fmla="*/ 449 h 346848"/>
              <a:gd name="connsiteX21" fmla="*/ 7783 w 695759"/>
              <a:gd name="connsiteY21" fmla="*/ 62361 h 346848"/>
              <a:gd name="connsiteX22" fmla="*/ 5402 w 695759"/>
              <a:gd name="connsiteY22" fmla="*/ 86174 h 346848"/>
              <a:gd name="connsiteX23" fmla="*/ 10164 w 695759"/>
              <a:gd name="connsiteY23" fmla="*/ 183805 h 346848"/>
              <a:gd name="connsiteX0" fmla="*/ 1280 w 691637"/>
              <a:gd name="connsiteY0" fmla="*/ 183805 h 355255"/>
              <a:gd name="connsiteX1" fmla="*/ 10805 w 691637"/>
              <a:gd name="connsiteY1" fmla="*/ 343348 h 355255"/>
              <a:gd name="connsiteX2" fmla="*/ 87005 w 691637"/>
              <a:gd name="connsiteY2" fmla="*/ 343349 h 355255"/>
              <a:gd name="connsiteX3" fmla="*/ 387042 w 691637"/>
              <a:gd name="connsiteY3" fmla="*/ 340967 h 355255"/>
              <a:gd name="connsiteX4" fmla="*/ 477530 w 691637"/>
              <a:gd name="connsiteY4" fmla="*/ 343349 h 355255"/>
              <a:gd name="connsiteX5" fmla="*/ 541823 w 691637"/>
              <a:gd name="connsiteY5" fmla="*/ 343349 h 355255"/>
              <a:gd name="connsiteX6" fmla="*/ 679936 w 691637"/>
              <a:gd name="connsiteY6" fmla="*/ 340967 h 355255"/>
              <a:gd name="connsiteX7" fmla="*/ 687081 w 691637"/>
              <a:gd name="connsiteY7" fmla="*/ 271911 h 355255"/>
              <a:gd name="connsiteX8" fmla="*/ 587067 w 691637"/>
              <a:gd name="connsiteY8" fmla="*/ 255242 h 355255"/>
              <a:gd name="connsiteX9" fmla="*/ 563255 w 691637"/>
              <a:gd name="connsiteY9" fmla="*/ 252861 h 355255"/>
              <a:gd name="connsiteX10" fmla="*/ 472767 w 691637"/>
              <a:gd name="connsiteY10" fmla="*/ 240955 h 355255"/>
              <a:gd name="connsiteX11" fmla="*/ 434667 w 691637"/>
              <a:gd name="connsiteY11" fmla="*/ 233811 h 355255"/>
              <a:gd name="connsiteX12" fmla="*/ 375136 w 691637"/>
              <a:gd name="connsiteY12" fmla="*/ 219524 h 355255"/>
              <a:gd name="connsiteX13" fmla="*/ 332273 w 691637"/>
              <a:gd name="connsiteY13" fmla="*/ 207617 h 355255"/>
              <a:gd name="connsiteX14" fmla="*/ 275123 w 691637"/>
              <a:gd name="connsiteY14" fmla="*/ 193330 h 355255"/>
              <a:gd name="connsiteX15" fmla="*/ 241786 w 691637"/>
              <a:gd name="connsiteY15" fmla="*/ 176661 h 355255"/>
              <a:gd name="connsiteX16" fmla="*/ 198923 w 691637"/>
              <a:gd name="connsiteY16" fmla="*/ 145705 h 355255"/>
              <a:gd name="connsiteX17" fmla="*/ 139392 w 691637"/>
              <a:gd name="connsiteY17" fmla="*/ 121892 h 355255"/>
              <a:gd name="connsiteX18" fmla="*/ 84623 w 691637"/>
              <a:gd name="connsiteY18" fmla="*/ 69505 h 355255"/>
              <a:gd name="connsiteX19" fmla="*/ 48905 w 691637"/>
              <a:gd name="connsiteY19" fmla="*/ 36167 h 355255"/>
              <a:gd name="connsiteX20" fmla="*/ 10805 w 691637"/>
              <a:gd name="connsiteY20" fmla="*/ 449 h 355255"/>
              <a:gd name="connsiteX21" fmla="*/ 3661 w 691637"/>
              <a:gd name="connsiteY21" fmla="*/ 62361 h 355255"/>
              <a:gd name="connsiteX22" fmla="*/ 1280 w 691637"/>
              <a:gd name="connsiteY22" fmla="*/ 86174 h 355255"/>
              <a:gd name="connsiteX23" fmla="*/ 1280 w 691637"/>
              <a:gd name="connsiteY23" fmla="*/ 183805 h 355255"/>
              <a:gd name="connsiteX0" fmla="*/ 7261 w 697618"/>
              <a:gd name="connsiteY0" fmla="*/ 183805 h 346848"/>
              <a:gd name="connsiteX1" fmla="*/ 16786 w 697618"/>
              <a:gd name="connsiteY1" fmla="*/ 343348 h 346848"/>
              <a:gd name="connsiteX2" fmla="*/ 92986 w 697618"/>
              <a:gd name="connsiteY2" fmla="*/ 343349 h 346848"/>
              <a:gd name="connsiteX3" fmla="*/ 393023 w 697618"/>
              <a:gd name="connsiteY3" fmla="*/ 340967 h 346848"/>
              <a:gd name="connsiteX4" fmla="*/ 483511 w 697618"/>
              <a:gd name="connsiteY4" fmla="*/ 343349 h 346848"/>
              <a:gd name="connsiteX5" fmla="*/ 547804 w 697618"/>
              <a:gd name="connsiteY5" fmla="*/ 343349 h 346848"/>
              <a:gd name="connsiteX6" fmla="*/ 685917 w 697618"/>
              <a:gd name="connsiteY6" fmla="*/ 340967 h 346848"/>
              <a:gd name="connsiteX7" fmla="*/ 693062 w 697618"/>
              <a:gd name="connsiteY7" fmla="*/ 271911 h 346848"/>
              <a:gd name="connsiteX8" fmla="*/ 593048 w 697618"/>
              <a:gd name="connsiteY8" fmla="*/ 255242 h 346848"/>
              <a:gd name="connsiteX9" fmla="*/ 569236 w 697618"/>
              <a:gd name="connsiteY9" fmla="*/ 252861 h 346848"/>
              <a:gd name="connsiteX10" fmla="*/ 478748 w 697618"/>
              <a:gd name="connsiteY10" fmla="*/ 240955 h 346848"/>
              <a:gd name="connsiteX11" fmla="*/ 440648 w 697618"/>
              <a:gd name="connsiteY11" fmla="*/ 233811 h 346848"/>
              <a:gd name="connsiteX12" fmla="*/ 381117 w 697618"/>
              <a:gd name="connsiteY12" fmla="*/ 219524 h 346848"/>
              <a:gd name="connsiteX13" fmla="*/ 338254 w 697618"/>
              <a:gd name="connsiteY13" fmla="*/ 207617 h 346848"/>
              <a:gd name="connsiteX14" fmla="*/ 281104 w 697618"/>
              <a:gd name="connsiteY14" fmla="*/ 193330 h 346848"/>
              <a:gd name="connsiteX15" fmla="*/ 247767 w 697618"/>
              <a:gd name="connsiteY15" fmla="*/ 176661 h 346848"/>
              <a:gd name="connsiteX16" fmla="*/ 204904 w 697618"/>
              <a:gd name="connsiteY16" fmla="*/ 145705 h 346848"/>
              <a:gd name="connsiteX17" fmla="*/ 145373 w 697618"/>
              <a:gd name="connsiteY17" fmla="*/ 121892 h 346848"/>
              <a:gd name="connsiteX18" fmla="*/ 90604 w 697618"/>
              <a:gd name="connsiteY18" fmla="*/ 69505 h 346848"/>
              <a:gd name="connsiteX19" fmla="*/ 54886 w 697618"/>
              <a:gd name="connsiteY19" fmla="*/ 36167 h 346848"/>
              <a:gd name="connsiteX20" fmla="*/ 16786 w 697618"/>
              <a:gd name="connsiteY20" fmla="*/ 449 h 346848"/>
              <a:gd name="connsiteX21" fmla="*/ 9642 w 697618"/>
              <a:gd name="connsiteY21" fmla="*/ 62361 h 346848"/>
              <a:gd name="connsiteX22" fmla="*/ 7261 w 697618"/>
              <a:gd name="connsiteY22" fmla="*/ 86174 h 346848"/>
              <a:gd name="connsiteX23" fmla="*/ 7261 w 697618"/>
              <a:gd name="connsiteY23" fmla="*/ 183805 h 346848"/>
              <a:gd name="connsiteX0" fmla="*/ 7261 w 697618"/>
              <a:gd name="connsiteY0" fmla="*/ 184705 h 347748"/>
              <a:gd name="connsiteX1" fmla="*/ 16786 w 697618"/>
              <a:gd name="connsiteY1" fmla="*/ 344248 h 347748"/>
              <a:gd name="connsiteX2" fmla="*/ 92986 w 697618"/>
              <a:gd name="connsiteY2" fmla="*/ 344249 h 347748"/>
              <a:gd name="connsiteX3" fmla="*/ 393023 w 697618"/>
              <a:gd name="connsiteY3" fmla="*/ 341867 h 347748"/>
              <a:gd name="connsiteX4" fmla="*/ 483511 w 697618"/>
              <a:gd name="connsiteY4" fmla="*/ 344249 h 347748"/>
              <a:gd name="connsiteX5" fmla="*/ 547804 w 697618"/>
              <a:gd name="connsiteY5" fmla="*/ 344249 h 347748"/>
              <a:gd name="connsiteX6" fmla="*/ 685917 w 697618"/>
              <a:gd name="connsiteY6" fmla="*/ 341867 h 347748"/>
              <a:gd name="connsiteX7" fmla="*/ 693062 w 697618"/>
              <a:gd name="connsiteY7" fmla="*/ 272811 h 347748"/>
              <a:gd name="connsiteX8" fmla="*/ 593048 w 697618"/>
              <a:gd name="connsiteY8" fmla="*/ 256142 h 347748"/>
              <a:gd name="connsiteX9" fmla="*/ 569236 w 697618"/>
              <a:gd name="connsiteY9" fmla="*/ 253761 h 347748"/>
              <a:gd name="connsiteX10" fmla="*/ 478748 w 697618"/>
              <a:gd name="connsiteY10" fmla="*/ 241855 h 347748"/>
              <a:gd name="connsiteX11" fmla="*/ 440648 w 697618"/>
              <a:gd name="connsiteY11" fmla="*/ 234711 h 347748"/>
              <a:gd name="connsiteX12" fmla="*/ 381117 w 697618"/>
              <a:gd name="connsiteY12" fmla="*/ 220424 h 347748"/>
              <a:gd name="connsiteX13" fmla="*/ 338254 w 697618"/>
              <a:gd name="connsiteY13" fmla="*/ 208517 h 347748"/>
              <a:gd name="connsiteX14" fmla="*/ 281104 w 697618"/>
              <a:gd name="connsiteY14" fmla="*/ 194230 h 347748"/>
              <a:gd name="connsiteX15" fmla="*/ 247767 w 697618"/>
              <a:gd name="connsiteY15" fmla="*/ 177561 h 347748"/>
              <a:gd name="connsiteX16" fmla="*/ 204904 w 697618"/>
              <a:gd name="connsiteY16" fmla="*/ 146605 h 347748"/>
              <a:gd name="connsiteX17" fmla="*/ 145373 w 697618"/>
              <a:gd name="connsiteY17" fmla="*/ 122792 h 347748"/>
              <a:gd name="connsiteX18" fmla="*/ 90604 w 697618"/>
              <a:gd name="connsiteY18" fmla="*/ 70405 h 347748"/>
              <a:gd name="connsiteX19" fmla="*/ 54886 w 697618"/>
              <a:gd name="connsiteY19" fmla="*/ 37067 h 347748"/>
              <a:gd name="connsiteX20" fmla="*/ 16786 w 697618"/>
              <a:gd name="connsiteY20" fmla="*/ 1349 h 347748"/>
              <a:gd name="connsiteX21" fmla="*/ 7261 w 697618"/>
              <a:gd name="connsiteY21" fmla="*/ 87074 h 347748"/>
              <a:gd name="connsiteX22" fmla="*/ 7261 w 697618"/>
              <a:gd name="connsiteY22" fmla="*/ 184705 h 347748"/>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45373 w 697618"/>
              <a:gd name="connsiteY17" fmla="*/ 13442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57279 w 697618"/>
              <a:gd name="connsiteY17" fmla="*/ 11537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289 h 359332"/>
              <a:gd name="connsiteX1" fmla="*/ 16786 w 697618"/>
              <a:gd name="connsiteY1" fmla="*/ 355832 h 359332"/>
              <a:gd name="connsiteX2" fmla="*/ 92986 w 697618"/>
              <a:gd name="connsiteY2" fmla="*/ 355833 h 359332"/>
              <a:gd name="connsiteX3" fmla="*/ 393023 w 697618"/>
              <a:gd name="connsiteY3" fmla="*/ 353451 h 359332"/>
              <a:gd name="connsiteX4" fmla="*/ 483511 w 697618"/>
              <a:gd name="connsiteY4" fmla="*/ 355833 h 359332"/>
              <a:gd name="connsiteX5" fmla="*/ 547804 w 697618"/>
              <a:gd name="connsiteY5" fmla="*/ 355833 h 359332"/>
              <a:gd name="connsiteX6" fmla="*/ 685917 w 697618"/>
              <a:gd name="connsiteY6" fmla="*/ 353451 h 359332"/>
              <a:gd name="connsiteX7" fmla="*/ 693062 w 697618"/>
              <a:gd name="connsiteY7" fmla="*/ 284395 h 359332"/>
              <a:gd name="connsiteX8" fmla="*/ 593048 w 697618"/>
              <a:gd name="connsiteY8" fmla="*/ 267726 h 359332"/>
              <a:gd name="connsiteX9" fmla="*/ 569236 w 697618"/>
              <a:gd name="connsiteY9" fmla="*/ 265345 h 359332"/>
              <a:gd name="connsiteX10" fmla="*/ 478748 w 697618"/>
              <a:gd name="connsiteY10" fmla="*/ 253439 h 359332"/>
              <a:gd name="connsiteX11" fmla="*/ 440648 w 697618"/>
              <a:gd name="connsiteY11" fmla="*/ 246295 h 359332"/>
              <a:gd name="connsiteX12" fmla="*/ 381117 w 697618"/>
              <a:gd name="connsiteY12" fmla="*/ 232008 h 359332"/>
              <a:gd name="connsiteX13" fmla="*/ 338254 w 697618"/>
              <a:gd name="connsiteY13" fmla="*/ 220101 h 359332"/>
              <a:gd name="connsiteX14" fmla="*/ 281104 w 697618"/>
              <a:gd name="connsiteY14" fmla="*/ 205814 h 359332"/>
              <a:gd name="connsiteX15" fmla="*/ 247767 w 697618"/>
              <a:gd name="connsiteY15" fmla="*/ 189145 h 359332"/>
              <a:gd name="connsiteX16" fmla="*/ 204904 w 697618"/>
              <a:gd name="connsiteY16" fmla="*/ 158189 h 359332"/>
              <a:gd name="connsiteX17" fmla="*/ 157279 w 697618"/>
              <a:gd name="connsiteY17" fmla="*/ 115326 h 359332"/>
              <a:gd name="connsiteX18" fmla="*/ 90604 w 697618"/>
              <a:gd name="connsiteY18" fmla="*/ 67702 h 359332"/>
              <a:gd name="connsiteX19" fmla="*/ 54886 w 697618"/>
              <a:gd name="connsiteY19" fmla="*/ 48651 h 359332"/>
              <a:gd name="connsiteX20" fmla="*/ 7261 w 697618"/>
              <a:gd name="connsiteY20" fmla="*/ 1027 h 359332"/>
              <a:gd name="connsiteX21" fmla="*/ 7261 w 697618"/>
              <a:gd name="connsiteY21" fmla="*/ 98658 h 359332"/>
              <a:gd name="connsiteX22" fmla="*/ 7261 w 697618"/>
              <a:gd name="connsiteY22" fmla="*/ 196289 h 359332"/>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47767 w 697618"/>
              <a:gd name="connsiteY15" fmla="*/ 188472 h 358659"/>
              <a:gd name="connsiteX16" fmla="*/ 204904 w 697618"/>
              <a:gd name="connsiteY16" fmla="*/ 157516 h 358659"/>
              <a:gd name="connsiteX17" fmla="*/ 157279 w 697618"/>
              <a:gd name="connsiteY17" fmla="*/ 114653 h 358659"/>
              <a:gd name="connsiteX18" fmla="*/ 90604 w 697618"/>
              <a:gd name="connsiteY18" fmla="*/ 67029 h 358659"/>
              <a:gd name="connsiteX19" fmla="*/ 7261 w 697618"/>
              <a:gd name="connsiteY19" fmla="*/ 354 h 358659"/>
              <a:gd name="connsiteX20" fmla="*/ 7261 w 697618"/>
              <a:gd name="connsiteY20" fmla="*/ 97985 h 358659"/>
              <a:gd name="connsiteX21" fmla="*/ 7261 w 697618"/>
              <a:gd name="connsiteY21"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95392 w 697618"/>
              <a:gd name="connsiteY14" fmla="*/ 197997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62079 w 697618"/>
              <a:gd name="connsiteY11" fmla="*/ 240859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62079 w 697618"/>
              <a:gd name="connsiteY10" fmla="*/ 240859 h 358659"/>
              <a:gd name="connsiteX11" fmla="*/ 376355 w 697618"/>
              <a:gd name="connsiteY11" fmla="*/ 219428 h 358659"/>
              <a:gd name="connsiteX12" fmla="*/ 295392 w 697618"/>
              <a:gd name="connsiteY12" fmla="*/ 197997 h 358659"/>
              <a:gd name="connsiteX13" fmla="*/ 238241 w 697618"/>
              <a:gd name="connsiteY13" fmla="*/ 164660 h 358659"/>
              <a:gd name="connsiteX14" fmla="*/ 157279 w 697618"/>
              <a:gd name="connsiteY14" fmla="*/ 114653 h 358659"/>
              <a:gd name="connsiteX15" fmla="*/ 90604 w 697618"/>
              <a:gd name="connsiteY15" fmla="*/ 67029 h 358659"/>
              <a:gd name="connsiteX16" fmla="*/ 7261 w 697618"/>
              <a:gd name="connsiteY16" fmla="*/ 354 h 358659"/>
              <a:gd name="connsiteX17" fmla="*/ 7261 w 697618"/>
              <a:gd name="connsiteY17" fmla="*/ 97985 h 358659"/>
              <a:gd name="connsiteX18" fmla="*/ 7261 w 697618"/>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9236 w 698870"/>
              <a:gd name="connsiteY9" fmla="*/ 264672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74197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7228"/>
              <a:gd name="connsiteY0" fmla="*/ 195616 h 358659"/>
              <a:gd name="connsiteX1" fmla="*/ 16786 w 697228"/>
              <a:gd name="connsiteY1" fmla="*/ 355159 h 358659"/>
              <a:gd name="connsiteX2" fmla="*/ 92986 w 697228"/>
              <a:gd name="connsiteY2" fmla="*/ 355160 h 358659"/>
              <a:gd name="connsiteX3" fmla="*/ 393023 w 697228"/>
              <a:gd name="connsiteY3" fmla="*/ 352778 h 358659"/>
              <a:gd name="connsiteX4" fmla="*/ 483511 w 697228"/>
              <a:gd name="connsiteY4" fmla="*/ 355160 h 358659"/>
              <a:gd name="connsiteX5" fmla="*/ 547804 w 697228"/>
              <a:gd name="connsiteY5" fmla="*/ 355160 h 358659"/>
              <a:gd name="connsiteX6" fmla="*/ 685917 w 697228"/>
              <a:gd name="connsiteY6" fmla="*/ 352778 h 358659"/>
              <a:gd name="connsiteX7" fmla="*/ 693062 w 697228"/>
              <a:gd name="connsiteY7" fmla="*/ 274197 h 358659"/>
              <a:gd name="connsiteX8" fmla="*/ 657342 w 697228"/>
              <a:gd name="connsiteY8" fmla="*/ 259909 h 358659"/>
              <a:gd name="connsiteX9" fmla="*/ 562092 w 697228"/>
              <a:gd name="connsiteY9" fmla="*/ 250385 h 358659"/>
              <a:gd name="connsiteX10" fmla="*/ 462079 w 697228"/>
              <a:gd name="connsiteY10" fmla="*/ 240859 h 358659"/>
              <a:gd name="connsiteX11" fmla="*/ 376355 w 697228"/>
              <a:gd name="connsiteY11" fmla="*/ 219428 h 358659"/>
              <a:gd name="connsiteX12" fmla="*/ 295392 w 697228"/>
              <a:gd name="connsiteY12" fmla="*/ 197997 h 358659"/>
              <a:gd name="connsiteX13" fmla="*/ 238241 w 697228"/>
              <a:gd name="connsiteY13" fmla="*/ 164660 h 358659"/>
              <a:gd name="connsiteX14" fmla="*/ 157279 w 697228"/>
              <a:gd name="connsiteY14" fmla="*/ 114653 h 358659"/>
              <a:gd name="connsiteX15" fmla="*/ 90604 w 697228"/>
              <a:gd name="connsiteY15" fmla="*/ 67029 h 358659"/>
              <a:gd name="connsiteX16" fmla="*/ 7261 w 697228"/>
              <a:gd name="connsiteY16" fmla="*/ 354 h 358659"/>
              <a:gd name="connsiteX17" fmla="*/ 7261 w 697228"/>
              <a:gd name="connsiteY17" fmla="*/ 97985 h 358659"/>
              <a:gd name="connsiteX18" fmla="*/ 7261 w 697228"/>
              <a:gd name="connsiteY18" fmla="*/ 195616 h 358659"/>
              <a:gd name="connsiteX0" fmla="*/ 7261 w 824133"/>
              <a:gd name="connsiteY0" fmla="*/ 195616 h 358659"/>
              <a:gd name="connsiteX1" fmla="*/ 16786 w 824133"/>
              <a:gd name="connsiteY1" fmla="*/ 355159 h 358659"/>
              <a:gd name="connsiteX2" fmla="*/ 92986 w 824133"/>
              <a:gd name="connsiteY2" fmla="*/ 355160 h 358659"/>
              <a:gd name="connsiteX3" fmla="*/ 393023 w 824133"/>
              <a:gd name="connsiteY3" fmla="*/ 352778 h 358659"/>
              <a:gd name="connsiteX4" fmla="*/ 483511 w 824133"/>
              <a:gd name="connsiteY4" fmla="*/ 355160 h 358659"/>
              <a:gd name="connsiteX5" fmla="*/ 547804 w 824133"/>
              <a:gd name="connsiteY5" fmla="*/ 355160 h 358659"/>
              <a:gd name="connsiteX6" fmla="*/ 685917 w 824133"/>
              <a:gd name="connsiteY6" fmla="*/ 352778 h 358659"/>
              <a:gd name="connsiteX7" fmla="*/ 824133 w 824133"/>
              <a:gd name="connsiteY7" fmla="*/ 276579 h 358659"/>
              <a:gd name="connsiteX8" fmla="*/ 657342 w 824133"/>
              <a:gd name="connsiteY8" fmla="*/ 259909 h 358659"/>
              <a:gd name="connsiteX9" fmla="*/ 562092 w 824133"/>
              <a:gd name="connsiteY9" fmla="*/ 250385 h 358659"/>
              <a:gd name="connsiteX10" fmla="*/ 462079 w 824133"/>
              <a:gd name="connsiteY10" fmla="*/ 240859 h 358659"/>
              <a:gd name="connsiteX11" fmla="*/ 376355 w 824133"/>
              <a:gd name="connsiteY11" fmla="*/ 219428 h 358659"/>
              <a:gd name="connsiteX12" fmla="*/ 295392 w 824133"/>
              <a:gd name="connsiteY12" fmla="*/ 197997 h 358659"/>
              <a:gd name="connsiteX13" fmla="*/ 238241 w 824133"/>
              <a:gd name="connsiteY13" fmla="*/ 164660 h 358659"/>
              <a:gd name="connsiteX14" fmla="*/ 157279 w 824133"/>
              <a:gd name="connsiteY14" fmla="*/ 114653 h 358659"/>
              <a:gd name="connsiteX15" fmla="*/ 90604 w 824133"/>
              <a:gd name="connsiteY15" fmla="*/ 67029 h 358659"/>
              <a:gd name="connsiteX16" fmla="*/ 7261 w 824133"/>
              <a:gd name="connsiteY16" fmla="*/ 354 h 358659"/>
              <a:gd name="connsiteX17" fmla="*/ 7261 w 824133"/>
              <a:gd name="connsiteY17" fmla="*/ 97985 h 358659"/>
              <a:gd name="connsiteX18" fmla="*/ 7261 w 824133"/>
              <a:gd name="connsiteY18" fmla="*/ 195616 h 358659"/>
              <a:gd name="connsiteX0" fmla="*/ 7261 w 824133"/>
              <a:gd name="connsiteY0" fmla="*/ 195616 h 360450"/>
              <a:gd name="connsiteX1" fmla="*/ 16786 w 824133"/>
              <a:gd name="connsiteY1" fmla="*/ 355159 h 360450"/>
              <a:gd name="connsiteX2" fmla="*/ 92986 w 824133"/>
              <a:gd name="connsiteY2" fmla="*/ 355160 h 360450"/>
              <a:gd name="connsiteX3" fmla="*/ 393023 w 824133"/>
              <a:gd name="connsiteY3" fmla="*/ 352778 h 360450"/>
              <a:gd name="connsiteX4" fmla="*/ 483511 w 824133"/>
              <a:gd name="connsiteY4" fmla="*/ 355160 h 360450"/>
              <a:gd name="connsiteX5" fmla="*/ 547804 w 824133"/>
              <a:gd name="connsiteY5" fmla="*/ 355160 h 360450"/>
              <a:gd name="connsiteX6" fmla="*/ 797875 w 824133"/>
              <a:gd name="connsiteY6" fmla="*/ 355158 h 360450"/>
              <a:gd name="connsiteX7" fmla="*/ 824133 w 824133"/>
              <a:gd name="connsiteY7" fmla="*/ 276579 h 360450"/>
              <a:gd name="connsiteX8" fmla="*/ 657342 w 824133"/>
              <a:gd name="connsiteY8" fmla="*/ 259909 h 360450"/>
              <a:gd name="connsiteX9" fmla="*/ 562092 w 824133"/>
              <a:gd name="connsiteY9" fmla="*/ 250385 h 360450"/>
              <a:gd name="connsiteX10" fmla="*/ 462079 w 824133"/>
              <a:gd name="connsiteY10" fmla="*/ 240859 h 360450"/>
              <a:gd name="connsiteX11" fmla="*/ 376355 w 824133"/>
              <a:gd name="connsiteY11" fmla="*/ 219428 h 360450"/>
              <a:gd name="connsiteX12" fmla="*/ 295392 w 824133"/>
              <a:gd name="connsiteY12" fmla="*/ 197997 h 360450"/>
              <a:gd name="connsiteX13" fmla="*/ 238241 w 824133"/>
              <a:gd name="connsiteY13" fmla="*/ 164660 h 360450"/>
              <a:gd name="connsiteX14" fmla="*/ 157279 w 824133"/>
              <a:gd name="connsiteY14" fmla="*/ 114653 h 360450"/>
              <a:gd name="connsiteX15" fmla="*/ 90604 w 824133"/>
              <a:gd name="connsiteY15" fmla="*/ 67029 h 360450"/>
              <a:gd name="connsiteX16" fmla="*/ 7261 w 824133"/>
              <a:gd name="connsiteY16" fmla="*/ 354 h 360450"/>
              <a:gd name="connsiteX17" fmla="*/ 7261 w 824133"/>
              <a:gd name="connsiteY17" fmla="*/ 97985 h 360450"/>
              <a:gd name="connsiteX18" fmla="*/ 7261 w 824133"/>
              <a:gd name="connsiteY18" fmla="*/ 195616 h 360450"/>
              <a:gd name="connsiteX0" fmla="*/ 7261 w 807327"/>
              <a:gd name="connsiteY0" fmla="*/ 195616 h 360450"/>
              <a:gd name="connsiteX1" fmla="*/ 16786 w 807327"/>
              <a:gd name="connsiteY1" fmla="*/ 355159 h 360450"/>
              <a:gd name="connsiteX2" fmla="*/ 92986 w 807327"/>
              <a:gd name="connsiteY2" fmla="*/ 355160 h 360450"/>
              <a:gd name="connsiteX3" fmla="*/ 393023 w 807327"/>
              <a:gd name="connsiteY3" fmla="*/ 352778 h 360450"/>
              <a:gd name="connsiteX4" fmla="*/ 483511 w 807327"/>
              <a:gd name="connsiteY4" fmla="*/ 355160 h 360450"/>
              <a:gd name="connsiteX5" fmla="*/ 547804 w 807327"/>
              <a:gd name="connsiteY5" fmla="*/ 355160 h 360450"/>
              <a:gd name="connsiteX6" fmla="*/ 797875 w 807327"/>
              <a:gd name="connsiteY6" fmla="*/ 355158 h 360450"/>
              <a:gd name="connsiteX7" fmla="*/ 799556 w 807327"/>
              <a:gd name="connsiteY7" fmla="*/ 278959 h 360450"/>
              <a:gd name="connsiteX8" fmla="*/ 657342 w 807327"/>
              <a:gd name="connsiteY8" fmla="*/ 259909 h 360450"/>
              <a:gd name="connsiteX9" fmla="*/ 562092 w 807327"/>
              <a:gd name="connsiteY9" fmla="*/ 250385 h 360450"/>
              <a:gd name="connsiteX10" fmla="*/ 462079 w 807327"/>
              <a:gd name="connsiteY10" fmla="*/ 240859 h 360450"/>
              <a:gd name="connsiteX11" fmla="*/ 376355 w 807327"/>
              <a:gd name="connsiteY11" fmla="*/ 219428 h 360450"/>
              <a:gd name="connsiteX12" fmla="*/ 295392 w 807327"/>
              <a:gd name="connsiteY12" fmla="*/ 197997 h 360450"/>
              <a:gd name="connsiteX13" fmla="*/ 238241 w 807327"/>
              <a:gd name="connsiteY13" fmla="*/ 164660 h 360450"/>
              <a:gd name="connsiteX14" fmla="*/ 157279 w 807327"/>
              <a:gd name="connsiteY14" fmla="*/ 114653 h 360450"/>
              <a:gd name="connsiteX15" fmla="*/ 90604 w 807327"/>
              <a:gd name="connsiteY15" fmla="*/ 67029 h 360450"/>
              <a:gd name="connsiteX16" fmla="*/ 7261 w 807327"/>
              <a:gd name="connsiteY16" fmla="*/ 354 h 360450"/>
              <a:gd name="connsiteX17" fmla="*/ 7261 w 807327"/>
              <a:gd name="connsiteY17" fmla="*/ 97985 h 360450"/>
              <a:gd name="connsiteX18" fmla="*/ 7261 w 807327"/>
              <a:gd name="connsiteY18" fmla="*/ 195616 h 360450"/>
              <a:gd name="connsiteX0" fmla="*/ 7261 w 810403"/>
              <a:gd name="connsiteY0" fmla="*/ 195616 h 360450"/>
              <a:gd name="connsiteX1" fmla="*/ 16786 w 810403"/>
              <a:gd name="connsiteY1" fmla="*/ 355159 h 360450"/>
              <a:gd name="connsiteX2" fmla="*/ 92986 w 810403"/>
              <a:gd name="connsiteY2" fmla="*/ 355160 h 360450"/>
              <a:gd name="connsiteX3" fmla="*/ 393023 w 810403"/>
              <a:gd name="connsiteY3" fmla="*/ 352778 h 360450"/>
              <a:gd name="connsiteX4" fmla="*/ 483511 w 810403"/>
              <a:gd name="connsiteY4" fmla="*/ 355160 h 360450"/>
              <a:gd name="connsiteX5" fmla="*/ 547804 w 810403"/>
              <a:gd name="connsiteY5" fmla="*/ 355160 h 360450"/>
              <a:gd name="connsiteX6" fmla="*/ 797875 w 810403"/>
              <a:gd name="connsiteY6" fmla="*/ 355158 h 360450"/>
              <a:gd name="connsiteX7" fmla="*/ 807748 w 810403"/>
              <a:gd name="connsiteY7" fmla="*/ 278959 h 360450"/>
              <a:gd name="connsiteX8" fmla="*/ 657342 w 810403"/>
              <a:gd name="connsiteY8" fmla="*/ 259909 h 360450"/>
              <a:gd name="connsiteX9" fmla="*/ 562092 w 810403"/>
              <a:gd name="connsiteY9" fmla="*/ 250385 h 360450"/>
              <a:gd name="connsiteX10" fmla="*/ 462079 w 810403"/>
              <a:gd name="connsiteY10" fmla="*/ 240859 h 360450"/>
              <a:gd name="connsiteX11" fmla="*/ 376355 w 810403"/>
              <a:gd name="connsiteY11" fmla="*/ 219428 h 360450"/>
              <a:gd name="connsiteX12" fmla="*/ 295392 w 810403"/>
              <a:gd name="connsiteY12" fmla="*/ 197997 h 360450"/>
              <a:gd name="connsiteX13" fmla="*/ 238241 w 810403"/>
              <a:gd name="connsiteY13" fmla="*/ 164660 h 360450"/>
              <a:gd name="connsiteX14" fmla="*/ 157279 w 810403"/>
              <a:gd name="connsiteY14" fmla="*/ 114653 h 360450"/>
              <a:gd name="connsiteX15" fmla="*/ 90604 w 810403"/>
              <a:gd name="connsiteY15" fmla="*/ 67029 h 360450"/>
              <a:gd name="connsiteX16" fmla="*/ 7261 w 810403"/>
              <a:gd name="connsiteY16" fmla="*/ 354 h 360450"/>
              <a:gd name="connsiteX17" fmla="*/ 7261 w 810403"/>
              <a:gd name="connsiteY17" fmla="*/ 97985 h 360450"/>
              <a:gd name="connsiteX18" fmla="*/ 7261 w 810403"/>
              <a:gd name="connsiteY18" fmla="*/ 195616 h 3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0403" h="360450">
                <a:moveTo>
                  <a:pt x="7261" y="195616"/>
                </a:moveTo>
                <a:cubicBezTo>
                  <a:pt x="6070" y="327775"/>
                  <a:pt x="-13374" y="356415"/>
                  <a:pt x="16786" y="355159"/>
                </a:cubicBezTo>
                <a:cubicBezTo>
                  <a:pt x="64410" y="353175"/>
                  <a:pt x="30280" y="355557"/>
                  <a:pt x="92986" y="355160"/>
                </a:cubicBezTo>
                <a:lnTo>
                  <a:pt x="393023" y="352778"/>
                </a:lnTo>
                <a:cubicBezTo>
                  <a:pt x="455729" y="351191"/>
                  <a:pt x="458508" y="355954"/>
                  <a:pt x="483511" y="355160"/>
                </a:cubicBezTo>
                <a:cubicBezTo>
                  <a:pt x="503355" y="352779"/>
                  <a:pt x="495410" y="355160"/>
                  <a:pt x="547804" y="355160"/>
                </a:cubicBezTo>
                <a:cubicBezTo>
                  <a:pt x="600198" y="355160"/>
                  <a:pt x="773665" y="367064"/>
                  <a:pt x="797875" y="355158"/>
                </a:cubicBezTo>
                <a:cubicBezTo>
                  <a:pt x="818115" y="356746"/>
                  <a:pt x="807747" y="346824"/>
                  <a:pt x="807748" y="278959"/>
                </a:cubicBezTo>
                <a:cubicBezTo>
                  <a:pt x="807748" y="262765"/>
                  <a:pt x="698285" y="264671"/>
                  <a:pt x="657342" y="259909"/>
                </a:cubicBezTo>
                <a:cubicBezTo>
                  <a:pt x="616399" y="255147"/>
                  <a:pt x="593842" y="253560"/>
                  <a:pt x="562092" y="250385"/>
                </a:cubicBezTo>
                <a:cubicBezTo>
                  <a:pt x="528754" y="247210"/>
                  <a:pt x="493035" y="246018"/>
                  <a:pt x="462079" y="240859"/>
                </a:cubicBezTo>
                <a:cubicBezTo>
                  <a:pt x="431123" y="235700"/>
                  <a:pt x="404136" y="226572"/>
                  <a:pt x="376355" y="219428"/>
                </a:cubicBezTo>
                <a:cubicBezTo>
                  <a:pt x="348574" y="212284"/>
                  <a:pt x="324761" y="210300"/>
                  <a:pt x="295392" y="197997"/>
                </a:cubicBezTo>
                <a:cubicBezTo>
                  <a:pt x="266023" y="185694"/>
                  <a:pt x="261260" y="178551"/>
                  <a:pt x="238241" y="164660"/>
                </a:cubicBezTo>
                <a:cubicBezTo>
                  <a:pt x="215222" y="150769"/>
                  <a:pt x="176329" y="127353"/>
                  <a:pt x="157279" y="114653"/>
                </a:cubicBezTo>
                <a:cubicBezTo>
                  <a:pt x="138229" y="101953"/>
                  <a:pt x="115607" y="86079"/>
                  <a:pt x="90604" y="67029"/>
                </a:cubicBezTo>
                <a:cubicBezTo>
                  <a:pt x="65601" y="47979"/>
                  <a:pt x="21151" y="-4805"/>
                  <a:pt x="7261" y="354"/>
                </a:cubicBezTo>
                <a:cubicBezTo>
                  <a:pt x="-6629" y="5513"/>
                  <a:pt x="8848" y="67426"/>
                  <a:pt x="7261" y="97985"/>
                </a:cubicBezTo>
                <a:cubicBezTo>
                  <a:pt x="5674" y="128544"/>
                  <a:pt x="8452" y="63457"/>
                  <a:pt x="7261" y="195616"/>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4" name="Rectangle 29"/>
          <p:cNvSpPr>
            <a:spLocks noChangeArrowheads="1"/>
          </p:cNvSpPr>
          <p:nvPr/>
        </p:nvSpPr>
        <p:spPr bwMode="auto">
          <a:xfrm>
            <a:off x="8610600" y="5722939"/>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19465" name="Rectangle 31"/>
          <p:cNvSpPr>
            <a:spLocks noChangeArrowheads="1"/>
          </p:cNvSpPr>
          <p:nvPr/>
        </p:nvSpPr>
        <p:spPr bwMode="auto">
          <a:xfrm>
            <a:off x="6835776" y="5719765"/>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19466" name="Rectangle 32"/>
          <p:cNvSpPr>
            <a:spLocks noChangeArrowheads="1"/>
          </p:cNvSpPr>
          <p:nvPr/>
        </p:nvSpPr>
        <p:spPr bwMode="auto">
          <a:xfrm>
            <a:off x="5867401" y="5715002"/>
            <a:ext cx="701675" cy="643766"/>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-1.14</a:t>
            </a:r>
          </a:p>
        </p:txBody>
      </p:sp>
      <p:sp>
        <p:nvSpPr>
          <p:cNvPr id="19467" name="Text Box 37"/>
          <p:cNvSpPr txBox="1">
            <a:spLocks noChangeArrowheads="1"/>
          </p:cNvSpPr>
          <p:nvPr/>
        </p:nvSpPr>
        <p:spPr bwMode="auto">
          <a:xfrm>
            <a:off x="5145088" y="4813300"/>
            <a:ext cx="990600" cy="368300"/>
          </a:xfrm>
          <a:prstGeom prst="rect">
            <a:avLst/>
          </a:prstGeom>
          <a:noFill/>
          <a:ln w="12700">
            <a:noFill/>
            <a:miter lim="800000"/>
            <a:headEnd/>
            <a:tailEnd/>
          </a:ln>
        </p:spPr>
        <p:txBody>
          <a:bodyPr>
            <a:spAutoFit/>
          </a:bodyPr>
          <a:lstStyle/>
          <a:p>
            <a:pPr>
              <a:spcBef>
                <a:spcPct val="50000"/>
              </a:spcBef>
            </a:pPr>
            <a:r>
              <a:rPr lang="en-US" b="1"/>
              <a:t>0.1271</a:t>
            </a:r>
          </a:p>
        </p:txBody>
      </p:sp>
      <p:sp>
        <p:nvSpPr>
          <p:cNvPr id="19468" name="Freeform 42"/>
          <p:cNvSpPr>
            <a:spLocks/>
          </p:cNvSpPr>
          <p:nvPr/>
        </p:nvSpPr>
        <p:spPr bwMode="auto">
          <a:xfrm>
            <a:off x="5257800" y="5719765"/>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19469" name="Line 36"/>
          <p:cNvSpPr>
            <a:spLocks noChangeShapeType="1"/>
          </p:cNvSpPr>
          <p:nvPr/>
        </p:nvSpPr>
        <p:spPr bwMode="auto">
          <a:xfrm>
            <a:off x="6248400" y="5338763"/>
            <a:ext cx="0" cy="381000"/>
          </a:xfrm>
          <a:prstGeom prst="line">
            <a:avLst/>
          </a:prstGeom>
          <a:noFill/>
          <a:ln w="28575">
            <a:solidFill>
              <a:schemeClr val="tx1"/>
            </a:solidFill>
            <a:round/>
            <a:headEnd/>
            <a:tailEnd/>
          </a:ln>
        </p:spPr>
        <p:txBody>
          <a:bodyPr/>
          <a:lstStyle/>
          <a:p>
            <a:endParaRPr lang="en-US"/>
          </a:p>
        </p:txBody>
      </p:sp>
      <p:sp>
        <p:nvSpPr>
          <p:cNvPr id="19470" name="Freeform 45"/>
          <p:cNvSpPr>
            <a:spLocks/>
          </p:cNvSpPr>
          <p:nvPr/>
        </p:nvSpPr>
        <p:spPr bwMode="auto">
          <a:xfrm>
            <a:off x="6975476" y="4497390"/>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19471" name="Line 38"/>
          <p:cNvSpPr>
            <a:spLocks noChangeShapeType="1"/>
          </p:cNvSpPr>
          <p:nvPr/>
        </p:nvSpPr>
        <p:spPr bwMode="auto">
          <a:xfrm>
            <a:off x="5791201" y="5100638"/>
            <a:ext cx="168275" cy="438150"/>
          </a:xfrm>
          <a:prstGeom prst="line">
            <a:avLst/>
          </a:prstGeom>
          <a:noFill/>
          <a:ln w="12700">
            <a:solidFill>
              <a:schemeClr val="tx1"/>
            </a:solidFill>
            <a:round/>
            <a:headEnd/>
            <a:tailEnd type="triangle" w="med" len="med"/>
          </a:ln>
        </p:spPr>
        <p:txBody>
          <a:bodyPr/>
          <a:lstStyle/>
          <a:p>
            <a:endParaRPr lang="en-US"/>
          </a:p>
        </p:txBody>
      </p:sp>
      <p:sp>
        <p:nvSpPr>
          <p:cNvPr id="19472" name="Line 35"/>
          <p:cNvSpPr>
            <a:spLocks noChangeShapeType="1"/>
          </p:cNvSpPr>
          <p:nvPr/>
        </p:nvSpPr>
        <p:spPr bwMode="auto">
          <a:xfrm>
            <a:off x="6962775" y="4511675"/>
            <a:ext cx="0" cy="1208088"/>
          </a:xfrm>
          <a:prstGeom prst="line">
            <a:avLst/>
          </a:prstGeom>
          <a:noFill/>
          <a:ln w="12700">
            <a:solidFill>
              <a:schemeClr val="tx1"/>
            </a:solidFill>
            <a:prstDash val="dash"/>
            <a:round/>
            <a:headEnd/>
            <a:tailEnd/>
          </a:ln>
        </p:spPr>
        <p:txBody>
          <a:bodyPr/>
          <a:lstStyle/>
          <a:p>
            <a:endParaRPr lang="en-US"/>
          </a:p>
        </p:txBody>
      </p:sp>
      <p:sp>
        <p:nvSpPr>
          <p:cNvPr id="19473" name="Rectangle 27"/>
          <p:cNvSpPr>
            <a:spLocks noChangeArrowheads="1"/>
          </p:cNvSpPr>
          <p:nvPr/>
        </p:nvSpPr>
        <p:spPr bwMode="auto">
          <a:xfrm>
            <a:off x="5943600" y="6096002"/>
            <a:ext cx="914400" cy="366713"/>
          </a:xfrm>
          <a:prstGeom prst="rect">
            <a:avLst/>
          </a:prstGeom>
          <a:noFill/>
          <a:ln w="12700">
            <a:noFill/>
            <a:miter lim="800000"/>
            <a:headEnd/>
            <a:tailEnd/>
          </a:ln>
        </p:spPr>
        <p:txBody>
          <a:bodyPr lIns="90487" tIns="44450" rIns="90487" bIns="44450">
            <a:spAutoFit/>
          </a:bodyPr>
          <a:lstStyle/>
          <a:p>
            <a:pPr>
              <a:spcBef>
                <a:spcPct val="50000"/>
              </a:spcBef>
            </a:pPr>
            <a:r>
              <a:rPr lang="en-US"/>
              <a:t>36.1</a:t>
            </a:r>
          </a:p>
        </p:txBody>
      </p:sp>
      <p:sp>
        <p:nvSpPr>
          <p:cNvPr id="19474" name="Rectangle 32"/>
          <p:cNvSpPr>
            <a:spLocks noChangeArrowheads="1"/>
          </p:cNvSpPr>
          <p:nvPr/>
        </p:nvSpPr>
        <p:spPr bwMode="auto">
          <a:xfrm>
            <a:off x="6781800" y="6096002"/>
            <a:ext cx="914400" cy="366713"/>
          </a:xfrm>
          <a:prstGeom prst="rect">
            <a:avLst/>
          </a:prstGeom>
          <a:noFill/>
          <a:ln w="12700">
            <a:noFill/>
            <a:miter lim="800000"/>
            <a:headEnd/>
            <a:tailEnd/>
          </a:ln>
        </p:spPr>
        <p:txBody>
          <a:bodyPr lIns="90487" tIns="44450" rIns="90487" bIns="44450">
            <a:spAutoFit/>
          </a:bodyPr>
          <a:lstStyle/>
          <a:p>
            <a:pPr>
              <a:spcBef>
                <a:spcPct val="50000"/>
              </a:spcBef>
            </a:pPr>
            <a:r>
              <a:rPr lang="en-US"/>
              <a:t>37</a:t>
            </a:r>
          </a:p>
        </p:txBody>
      </p:sp>
      <p:graphicFrame>
        <p:nvGraphicFramePr>
          <p:cNvPr id="19459" name="Object 26"/>
          <p:cNvGraphicFramePr>
            <a:graphicFrameLocks noChangeAspect="1"/>
          </p:cNvGraphicFramePr>
          <p:nvPr/>
        </p:nvGraphicFramePr>
        <p:xfrm>
          <a:off x="8591551" y="6096000"/>
          <a:ext cx="320675" cy="381000"/>
        </p:xfrm>
        <a:graphic>
          <a:graphicData uri="http://schemas.openxmlformats.org/presentationml/2006/ole">
            <p:oleObj spid="_x0000_s26627" name="Equation" r:id="rId4" imgW="139579" imgH="164957" progId="">
              <p:embed/>
            </p:oleObj>
          </a:graphicData>
        </a:graphic>
      </p:graphicFrame>
      <p:sp>
        <p:nvSpPr>
          <p:cNvPr id="19475" name="Freeform 6"/>
          <p:cNvSpPr>
            <a:spLocks/>
          </p:cNvSpPr>
          <p:nvPr/>
        </p:nvSpPr>
        <p:spPr bwMode="auto">
          <a:xfrm>
            <a:off x="5562601" y="4495802"/>
            <a:ext cx="1401763"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53270" name="Rectangle 1"/>
          <p:cNvSpPr>
            <a:spLocks noChangeArrowheads="1"/>
          </p:cNvSpPr>
          <p:nvPr/>
        </p:nvSpPr>
        <p:spPr bwMode="auto">
          <a:xfrm>
            <a:off x="308987" y="2852936"/>
            <a:ext cx="4836101" cy="3785652"/>
          </a:xfrm>
          <a:prstGeom prst="rect">
            <a:avLst/>
          </a:prstGeom>
          <a:noFill/>
          <a:ln>
            <a:noFill/>
          </a:ln>
          <a:extLst>
            <a:ext uri="{909E8E84-426E-40DD-AFC4-6F175D3DCCD1}"/>
            <a:ext uri="{91240B29-F687-4F45-9708-019B960494DF}"/>
          </a:extLst>
        </p:spPr>
        <p:txBody>
          <a:bodyPr wrap="square">
            <a:spAutoFit/>
          </a:bodyPr>
          <a:lstStyle>
            <a:lvl1pPr marL="342900" indent="-342900">
              <a:lnSpc>
                <a:spcPct val="90000"/>
              </a:lnSpc>
              <a:spcBef>
                <a:spcPts val="750"/>
              </a:spcBef>
              <a:buFont typeface="Arial" panose="020B0604020202020204" pitchFamily="34" charset="0"/>
              <a:buChar char="•"/>
              <a:defRPr sz="32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nSpc>
                <a:spcPct val="100000"/>
              </a:lnSpc>
              <a:spcBef>
                <a:spcPct val="0"/>
              </a:spcBef>
              <a:defRPr/>
            </a:pPr>
            <a:endParaRPr lang="en-US" sz="2400" dirty="0" smtClean="0">
              <a:cs typeface="Calibri" pitchFamily="34" charset="0"/>
            </a:endParaRPr>
          </a:p>
          <a:p>
            <a:pPr>
              <a:lnSpc>
                <a:spcPct val="100000"/>
              </a:lnSpc>
              <a:spcBef>
                <a:spcPct val="0"/>
              </a:spcBef>
              <a:defRPr/>
            </a:pPr>
            <a:endParaRPr lang="en-US" sz="2400" dirty="0" smtClean="0">
              <a:cs typeface="Calibri" pitchFamily="34" charset="0"/>
            </a:endParaRPr>
          </a:p>
          <a:p>
            <a:pPr>
              <a:lnSpc>
                <a:spcPct val="100000"/>
              </a:lnSpc>
              <a:spcBef>
                <a:spcPct val="0"/>
              </a:spcBef>
              <a:defRPr/>
            </a:pPr>
            <a:r>
              <a:rPr lang="ro-RO" sz="2400" dirty="0" smtClean="0">
                <a:cs typeface="Calibri" pitchFamily="34" charset="0"/>
              </a:rPr>
              <a:t>Dacă adevărata medie a vârstei este de 37 de ani, așa cum se pretinde, există aproape 13% șanse ca media eșantionului să fie de 36,1 sau mai puțin</a:t>
            </a:r>
          </a:p>
          <a:p>
            <a:pPr>
              <a:lnSpc>
                <a:spcPct val="100000"/>
              </a:lnSpc>
              <a:spcBef>
                <a:spcPct val="0"/>
              </a:spcBef>
              <a:defRPr/>
            </a:pPr>
            <a:r>
              <a:rPr lang="ro-RO" sz="2400" dirty="0" smtClean="0">
                <a:cs typeface="Calibri" pitchFamily="34" charset="0"/>
              </a:rPr>
              <a:t> Acest lucru nu este prea puțin probabil, așa că vom crede afirmația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15106"/>
          </a:xfrm>
        </p:spPr>
        <p:txBody>
          <a:bodyPr>
            <a:normAutofit/>
          </a:bodyPr>
          <a:lstStyle/>
          <a:p>
            <a:pPr algn="just">
              <a:buNone/>
            </a:pPr>
            <a:r>
              <a:rPr lang="ro-RO" sz="1800" b="1" dirty="0" smtClean="0">
                <a:solidFill>
                  <a:schemeClr val="tx1"/>
                </a:solidFill>
                <a:latin typeface="Calibri" pitchFamily="34" charset="0"/>
                <a:cs typeface="Calibri" pitchFamily="34" charset="0"/>
              </a:rPr>
              <a:t>Atenţie! </a:t>
            </a:r>
            <a:r>
              <a:rPr lang="ro-RO" sz="1800" dirty="0" smtClean="0">
                <a:solidFill>
                  <a:schemeClr val="tx1"/>
                </a:solidFill>
                <a:latin typeface="Calibri" pitchFamily="34" charset="0"/>
                <a:cs typeface="Calibri" pitchFamily="34" charset="0"/>
              </a:rPr>
              <a:t>Este de dorit să se evite atribuirea unor valori numerice variabilelor calitative, fie ele şi ordinale. </a:t>
            </a:r>
          </a:p>
          <a:p>
            <a:pPr algn="just">
              <a:buNone/>
            </a:pPr>
            <a:endParaRPr lang="ro-RO"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De exemplu, pentru nivelul studiilor unei persoane, dacă atribuim studiilor liceale valoarea 3 şi celor universitare valoarea 5, putem afirma că facultatea oferă un nivel de studii cu 67% mai ridicat decât liceul? </a:t>
            </a:r>
          </a:p>
          <a:p>
            <a:pPr algn="just">
              <a:buNone/>
            </a:pPr>
            <a:endParaRPr lang="ro-RO"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În aceeaşi ordine de idei, dacă atribuim studiilor doctorale valoarea 7, înseamnă acest lucru că diferenţa de instruire dintre aceste studii şi cele universitare (valoarea numerică a diferenţei este 2) este egală cu diferenţa de pregătire dintre studiile universitare şi cele liceale (pentru care valoarea diferenţei este tot 2)? </a:t>
            </a:r>
          </a:p>
          <a:p>
            <a:pPr algn="just">
              <a:buNone/>
            </a:pPr>
            <a:endParaRPr lang="ro-RO" sz="1800" dirty="0" smtClean="0">
              <a:solidFill>
                <a:schemeClr val="tx1"/>
              </a:solidFill>
              <a:latin typeface="Calibri" pitchFamily="34" charset="0"/>
              <a:cs typeface="Calibri" pitchFamily="34" charset="0"/>
            </a:endParaRPr>
          </a:p>
          <a:p>
            <a:pPr algn="just">
              <a:buNone/>
            </a:pPr>
            <a:r>
              <a:rPr lang="ro-RO" sz="1800" b="1" dirty="0" smtClean="0">
                <a:solidFill>
                  <a:schemeClr val="tx1"/>
                </a:solidFill>
                <a:latin typeface="Calibri" pitchFamily="34" charset="0"/>
                <a:cs typeface="Calibri" pitchFamily="34" charset="0"/>
              </a:rPr>
              <a:t>Evident, nu. </a:t>
            </a:r>
          </a:p>
          <a:p>
            <a:pPr algn="just">
              <a:buNone/>
            </a:pPr>
            <a:endParaRPr lang="ro-RO" sz="1800" b="1" dirty="0" smtClean="0">
              <a:solidFill>
                <a:schemeClr val="tx1"/>
              </a:solidFill>
              <a:latin typeface="Calibri" pitchFamily="34" charset="0"/>
              <a:cs typeface="Calibri" pitchFamily="34" charset="0"/>
            </a:endParaRPr>
          </a:p>
          <a:p>
            <a:pPr algn="just">
              <a:buNone/>
            </a:pPr>
            <a:r>
              <a:rPr lang="ro-RO" sz="1800" b="1" dirty="0" smtClean="0">
                <a:solidFill>
                  <a:schemeClr val="tx1"/>
                </a:solidFill>
                <a:latin typeface="Calibri" pitchFamily="34" charset="0"/>
                <a:cs typeface="Calibri" pitchFamily="34" charset="0"/>
              </a:rPr>
              <a:t>Concluzia </a:t>
            </a:r>
            <a:r>
              <a:rPr lang="ro-RO" sz="1800" dirty="0" smtClean="0">
                <a:solidFill>
                  <a:schemeClr val="tx1"/>
                </a:solidFill>
                <a:latin typeface="Calibri" pitchFamily="34" charset="0"/>
                <a:cs typeface="Calibri" pitchFamily="34" charset="0"/>
              </a:rPr>
              <a:t>care se poate trage de aici este aceea că variabilele calitative ordinale implică existenţa unei ierarhii, dar că pe aceste scale nu are sens definirea distanţei între valorile variabilei calitative ordinale.</a:t>
            </a: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667126" y="4273550"/>
            <a:ext cx="1978025" cy="1225550"/>
          </a:xfrm>
          <a:custGeom>
            <a:avLst/>
            <a:gdLst>
              <a:gd name="connsiteX0" fmla="*/ 0 w 1978025"/>
              <a:gd name="connsiteY0" fmla="*/ 1047750 h 1225550"/>
              <a:gd name="connsiteX1" fmla="*/ 0 w 1978025"/>
              <a:gd name="connsiteY1" fmla="*/ 1225550 h 1225550"/>
              <a:gd name="connsiteX2" fmla="*/ 1974850 w 1978025"/>
              <a:gd name="connsiteY2" fmla="*/ 1219200 h 1225550"/>
              <a:gd name="connsiteX3" fmla="*/ 1978025 w 1978025"/>
              <a:gd name="connsiteY3" fmla="*/ 1063625 h 1225550"/>
              <a:gd name="connsiteX4" fmla="*/ 1784350 w 1978025"/>
              <a:gd name="connsiteY4" fmla="*/ 942975 h 1225550"/>
              <a:gd name="connsiteX5" fmla="*/ 1657350 w 1978025"/>
              <a:gd name="connsiteY5" fmla="*/ 819150 h 1225550"/>
              <a:gd name="connsiteX6" fmla="*/ 1511300 w 1978025"/>
              <a:gd name="connsiteY6" fmla="*/ 625475 h 1225550"/>
              <a:gd name="connsiteX7" fmla="*/ 1339850 w 1978025"/>
              <a:gd name="connsiteY7" fmla="*/ 368300 h 1225550"/>
              <a:gd name="connsiteX8" fmla="*/ 1165225 w 1978025"/>
              <a:gd name="connsiteY8" fmla="*/ 120650 h 1225550"/>
              <a:gd name="connsiteX9" fmla="*/ 1050925 w 1978025"/>
              <a:gd name="connsiteY9" fmla="*/ 34925 h 1225550"/>
              <a:gd name="connsiteX10" fmla="*/ 984250 w 1978025"/>
              <a:gd name="connsiteY10" fmla="*/ 0 h 1225550"/>
              <a:gd name="connsiteX11" fmla="*/ 949325 w 1978025"/>
              <a:gd name="connsiteY11" fmla="*/ 6350 h 1225550"/>
              <a:gd name="connsiteX12" fmla="*/ 822325 w 1978025"/>
              <a:gd name="connsiteY12" fmla="*/ 79375 h 1225550"/>
              <a:gd name="connsiteX13" fmla="*/ 688975 w 1978025"/>
              <a:gd name="connsiteY13" fmla="*/ 238125 h 1225550"/>
              <a:gd name="connsiteX14" fmla="*/ 460375 w 1978025"/>
              <a:gd name="connsiteY14" fmla="*/ 590550 h 1225550"/>
              <a:gd name="connsiteX15" fmla="*/ 317500 w 1978025"/>
              <a:gd name="connsiteY15" fmla="*/ 771525 h 1225550"/>
              <a:gd name="connsiteX16" fmla="*/ 155575 w 1978025"/>
              <a:gd name="connsiteY16" fmla="*/ 939800 h 1225550"/>
              <a:gd name="connsiteX17" fmla="*/ 0 w 1978025"/>
              <a:gd name="connsiteY17" fmla="*/ 1047750 h 12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225550">
                <a:moveTo>
                  <a:pt x="0" y="1047750"/>
                </a:moveTo>
                <a:lnTo>
                  <a:pt x="0" y="1225550"/>
                </a:lnTo>
                <a:lnTo>
                  <a:pt x="1974850" y="1219200"/>
                </a:lnTo>
                <a:cubicBezTo>
                  <a:pt x="1975908" y="1167342"/>
                  <a:pt x="1976967" y="1115483"/>
                  <a:pt x="1978025" y="1063625"/>
                </a:cubicBezTo>
                <a:lnTo>
                  <a:pt x="1784350" y="942975"/>
                </a:lnTo>
                <a:lnTo>
                  <a:pt x="1657350" y="819150"/>
                </a:lnTo>
                <a:lnTo>
                  <a:pt x="1511300" y="625475"/>
                </a:lnTo>
                <a:lnTo>
                  <a:pt x="1339850" y="368300"/>
                </a:lnTo>
                <a:lnTo>
                  <a:pt x="1165225" y="120650"/>
                </a:lnTo>
                <a:lnTo>
                  <a:pt x="1050925" y="34925"/>
                </a:lnTo>
                <a:lnTo>
                  <a:pt x="984250" y="0"/>
                </a:lnTo>
                <a:lnTo>
                  <a:pt x="949325" y="6350"/>
                </a:lnTo>
                <a:lnTo>
                  <a:pt x="822325" y="79375"/>
                </a:lnTo>
                <a:lnTo>
                  <a:pt x="688975" y="238125"/>
                </a:lnTo>
                <a:lnTo>
                  <a:pt x="460375" y="590550"/>
                </a:lnTo>
                <a:lnTo>
                  <a:pt x="317500" y="771525"/>
                </a:lnTo>
                <a:lnTo>
                  <a:pt x="155575" y="939800"/>
                </a:lnTo>
                <a:lnTo>
                  <a:pt x="0" y="1047750"/>
                </a:lnTo>
                <a:close/>
              </a:path>
            </a:pathLst>
          </a:custGeom>
          <a:solidFill>
            <a:srgbClr val="FF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88" name="Content Placeholder 2"/>
          <p:cNvSpPr>
            <a:spLocks noGrp="1"/>
          </p:cNvSpPr>
          <p:nvPr>
            <p:ph idx="1"/>
          </p:nvPr>
        </p:nvSpPr>
        <p:spPr>
          <a:xfrm>
            <a:off x="457201" y="572756"/>
            <a:ext cx="8533562" cy="3618244"/>
          </a:xfrm>
        </p:spPr>
        <p:txBody>
          <a:bodyPr>
            <a:normAutofit lnSpcReduction="10000"/>
          </a:bodyPr>
          <a:lstStyle/>
          <a:p>
            <a:pPr marL="514350" indent="-457200" algn="just">
              <a:spcBef>
                <a:spcPct val="0"/>
              </a:spcBef>
              <a:buNone/>
            </a:pPr>
            <a:r>
              <a:rPr lang="ro-RO" sz="2800" b="1" dirty="0" smtClean="0">
                <a:latin typeface="Calibri" pitchFamily="34" charset="0"/>
                <a:cs typeface="Calibri" pitchFamily="34" charset="0"/>
              </a:rPr>
              <a:t>Respingerea unei afirmații</a:t>
            </a:r>
            <a:r>
              <a:rPr lang="ro-RO" sz="2800" dirty="0" smtClean="0">
                <a:latin typeface="Calibri" pitchFamily="34" charset="0"/>
                <a:cs typeface="Calibri" pitchFamily="34" charset="0"/>
              </a:rPr>
              <a:t>: Cât de departe de valoarea pretinsă ar trebui să fie media eșantionul pentru ca afirmația sa fie respinsă?</a:t>
            </a:r>
            <a:endParaRPr lang="ro-RO" sz="1000" dirty="0" smtClean="0">
              <a:latin typeface="Calibri" pitchFamily="34" charset="0"/>
              <a:cs typeface="Calibri" pitchFamily="34" charset="0"/>
            </a:endParaRPr>
          </a:p>
          <a:p>
            <a:pPr lvl="1" algn="just">
              <a:buNone/>
            </a:pPr>
            <a:endParaRPr lang="ro-RO" sz="2400" dirty="0" smtClean="0">
              <a:latin typeface="Calibri" pitchFamily="34" charset="0"/>
              <a:cs typeface="Calibri" pitchFamily="34" charset="0"/>
            </a:endParaRPr>
          </a:p>
          <a:p>
            <a:pPr algn="just">
              <a:buNone/>
            </a:pPr>
            <a:r>
              <a:rPr lang="ro-RO" sz="2600" b="1" dirty="0" smtClean="0">
                <a:latin typeface="Calibri" pitchFamily="34" charset="0"/>
                <a:cs typeface="Calibri" pitchFamily="34" charset="0"/>
              </a:rPr>
              <a:t>Regula generală: </a:t>
            </a:r>
            <a:r>
              <a:rPr lang="ro-RO" sz="2600" dirty="0" smtClean="0">
                <a:latin typeface="Calibri" pitchFamily="34" charset="0"/>
                <a:cs typeface="Calibri" pitchFamily="34" charset="0"/>
              </a:rPr>
              <a:t>Afirmația </a:t>
            </a:r>
            <a:r>
              <a:rPr lang="ro-RO" sz="2800" dirty="0" smtClean="0">
                <a:latin typeface="Calibri" pitchFamily="34" charset="0"/>
                <a:cs typeface="Calibri" pitchFamily="34" charset="0"/>
              </a:rPr>
              <a:t>poate fi respinsă dacă rezultatul eșantionului depășește un interval care include 95% din toate mediile eșantioanelor(adică ± 1,96 abateri standard) în jurul mediei menționate</a:t>
            </a:r>
          </a:p>
        </p:txBody>
      </p:sp>
      <p:sp>
        <p:nvSpPr>
          <p:cNvPr id="20489" name="Rectangle 29"/>
          <p:cNvSpPr>
            <a:spLocks noChangeArrowheads="1"/>
          </p:cNvSpPr>
          <p:nvPr/>
        </p:nvSpPr>
        <p:spPr bwMode="auto">
          <a:xfrm>
            <a:off x="6248400" y="5494339"/>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20490" name="Rectangle 31"/>
          <p:cNvSpPr>
            <a:spLocks noChangeArrowheads="1"/>
          </p:cNvSpPr>
          <p:nvPr/>
        </p:nvSpPr>
        <p:spPr bwMode="auto">
          <a:xfrm>
            <a:off x="4473576" y="5491165"/>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20491" name="Rectangle 32"/>
          <p:cNvSpPr>
            <a:spLocks noChangeArrowheads="1"/>
          </p:cNvSpPr>
          <p:nvPr/>
        </p:nvSpPr>
        <p:spPr bwMode="auto">
          <a:xfrm>
            <a:off x="3260726" y="5486402"/>
            <a:ext cx="701675" cy="643766"/>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-1.96</a:t>
            </a:r>
          </a:p>
        </p:txBody>
      </p:sp>
      <p:sp>
        <p:nvSpPr>
          <p:cNvPr id="20492" name="Text Box 37"/>
          <p:cNvSpPr txBox="1">
            <a:spLocks noChangeArrowheads="1"/>
          </p:cNvSpPr>
          <p:nvPr/>
        </p:nvSpPr>
        <p:spPr bwMode="auto">
          <a:xfrm>
            <a:off x="2819400" y="4584700"/>
            <a:ext cx="990600" cy="368300"/>
          </a:xfrm>
          <a:prstGeom prst="rect">
            <a:avLst/>
          </a:prstGeom>
          <a:noFill/>
          <a:ln w="12700">
            <a:noFill/>
            <a:miter lim="800000"/>
            <a:headEnd/>
            <a:tailEnd/>
          </a:ln>
        </p:spPr>
        <p:txBody>
          <a:bodyPr>
            <a:spAutoFit/>
          </a:bodyPr>
          <a:lstStyle/>
          <a:p>
            <a:pPr>
              <a:spcBef>
                <a:spcPct val="50000"/>
              </a:spcBef>
            </a:pPr>
            <a:r>
              <a:rPr lang="en-US" b="1"/>
              <a:t>0.025</a:t>
            </a:r>
          </a:p>
        </p:txBody>
      </p:sp>
      <p:sp>
        <p:nvSpPr>
          <p:cNvPr id="20493" name="Freeform 42"/>
          <p:cNvSpPr>
            <a:spLocks/>
          </p:cNvSpPr>
          <p:nvPr/>
        </p:nvSpPr>
        <p:spPr bwMode="auto">
          <a:xfrm>
            <a:off x="2932113" y="5491165"/>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0494" name="Line 36"/>
          <p:cNvSpPr>
            <a:spLocks noChangeShapeType="1"/>
          </p:cNvSpPr>
          <p:nvPr/>
        </p:nvSpPr>
        <p:spPr bwMode="auto">
          <a:xfrm>
            <a:off x="3657600" y="5338763"/>
            <a:ext cx="0" cy="157162"/>
          </a:xfrm>
          <a:prstGeom prst="line">
            <a:avLst/>
          </a:prstGeom>
          <a:noFill/>
          <a:ln w="28575">
            <a:solidFill>
              <a:schemeClr val="tx1"/>
            </a:solidFill>
            <a:round/>
            <a:headEnd/>
            <a:tailEnd/>
          </a:ln>
        </p:spPr>
        <p:txBody>
          <a:bodyPr/>
          <a:lstStyle/>
          <a:p>
            <a:endParaRPr lang="en-US"/>
          </a:p>
        </p:txBody>
      </p:sp>
      <p:sp>
        <p:nvSpPr>
          <p:cNvPr id="20495" name="Line 38"/>
          <p:cNvSpPr>
            <a:spLocks noChangeShapeType="1"/>
          </p:cNvSpPr>
          <p:nvPr/>
        </p:nvSpPr>
        <p:spPr bwMode="auto">
          <a:xfrm>
            <a:off x="3276601" y="4894265"/>
            <a:ext cx="168275" cy="439737"/>
          </a:xfrm>
          <a:prstGeom prst="line">
            <a:avLst/>
          </a:prstGeom>
          <a:noFill/>
          <a:ln w="12700">
            <a:solidFill>
              <a:schemeClr val="tx1"/>
            </a:solidFill>
            <a:round/>
            <a:headEnd/>
            <a:tailEnd type="triangle" w="med" len="med"/>
          </a:ln>
        </p:spPr>
        <p:txBody>
          <a:bodyPr/>
          <a:lstStyle/>
          <a:p>
            <a:endParaRPr lang="en-US"/>
          </a:p>
        </p:txBody>
      </p:sp>
      <p:sp>
        <p:nvSpPr>
          <p:cNvPr id="20496" name="Line 35"/>
          <p:cNvSpPr>
            <a:spLocks noChangeShapeType="1"/>
          </p:cNvSpPr>
          <p:nvPr/>
        </p:nvSpPr>
        <p:spPr bwMode="auto">
          <a:xfrm>
            <a:off x="4637088" y="4283075"/>
            <a:ext cx="0" cy="1208088"/>
          </a:xfrm>
          <a:prstGeom prst="line">
            <a:avLst/>
          </a:prstGeom>
          <a:noFill/>
          <a:ln w="12700">
            <a:solidFill>
              <a:schemeClr val="tx1"/>
            </a:solidFill>
            <a:prstDash val="dash"/>
            <a:round/>
            <a:headEnd/>
            <a:tailEnd/>
          </a:ln>
        </p:spPr>
        <p:txBody>
          <a:bodyPr/>
          <a:lstStyle/>
          <a:p>
            <a:endParaRPr lang="en-US"/>
          </a:p>
        </p:txBody>
      </p:sp>
      <p:graphicFrame>
        <p:nvGraphicFramePr>
          <p:cNvPr id="20482" name="Object 26"/>
          <p:cNvGraphicFramePr>
            <a:graphicFrameLocks noChangeAspect="1"/>
          </p:cNvGraphicFramePr>
          <p:nvPr/>
        </p:nvGraphicFramePr>
        <p:xfrm>
          <a:off x="6265864" y="5867400"/>
          <a:ext cx="320675" cy="381000"/>
        </p:xfrm>
        <a:graphic>
          <a:graphicData uri="http://schemas.openxmlformats.org/presentationml/2006/ole">
            <p:oleObj spid="_x0000_s27650" name="Equation" r:id="rId3" imgW="139579" imgH="164957" progId="">
              <p:embed/>
            </p:oleObj>
          </a:graphicData>
        </a:graphic>
      </p:graphicFrame>
      <p:sp>
        <p:nvSpPr>
          <p:cNvPr id="20497" name="Freeform 6"/>
          <p:cNvSpPr>
            <a:spLocks/>
          </p:cNvSpPr>
          <p:nvPr/>
        </p:nvSpPr>
        <p:spPr bwMode="auto">
          <a:xfrm>
            <a:off x="3236913" y="4267202"/>
            <a:ext cx="1401762"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0498" name="Text Box 37"/>
          <p:cNvSpPr txBox="1">
            <a:spLocks noChangeArrowheads="1"/>
          </p:cNvSpPr>
          <p:nvPr/>
        </p:nvSpPr>
        <p:spPr bwMode="auto">
          <a:xfrm>
            <a:off x="5562600" y="4572000"/>
            <a:ext cx="990600" cy="368300"/>
          </a:xfrm>
          <a:prstGeom prst="rect">
            <a:avLst/>
          </a:prstGeom>
          <a:noFill/>
          <a:ln w="12700">
            <a:noFill/>
            <a:miter lim="800000"/>
            <a:headEnd/>
            <a:tailEnd/>
          </a:ln>
        </p:spPr>
        <p:txBody>
          <a:bodyPr>
            <a:spAutoFit/>
          </a:bodyPr>
          <a:lstStyle/>
          <a:p>
            <a:pPr>
              <a:spcBef>
                <a:spcPct val="50000"/>
              </a:spcBef>
            </a:pPr>
            <a:r>
              <a:rPr lang="en-US" b="1"/>
              <a:t>0.025</a:t>
            </a:r>
          </a:p>
        </p:txBody>
      </p:sp>
      <p:sp>
        <p:nvSpPr>
          <p:cNvPr id="20499" name="Line 38"/>
          <p:cNvSpPr>
            <a:spLocks noChangeShapeType="1"/>
          </p:cNvSpPr>
          <p:nvPr/>
        </p:nvSpPr>
        <p:spPr bwMode="auto">
          <a:xfrm flipH="1">
            <a:off x="5807076" y="4887913"/>
            <a:ext cx="136525" cy="495300"/>
          </a:xfrm>
          <a:prstGeom prst="line">
            <a:avLst/>
          </a:prstGeom>
          <a:noFill/>
          <a:ln w="12700">
            <a:solidFill>
              <a:schemeClr val="tx1"/>
            </a:solidFill>
            <a:round/>
            <a:headEnd/>
            <a:tailEnd type="triangle" w="med" len="med"/>
          </a:ln>
        </p:spPr>
        <p:txBody>
          <a:bodyPr/>
          <a:lstStyle/>
          <a:p>
            <a:endParaRPr lang="en-US"/>
          </a:p>
        </p:txBody>
      </p:sp>
      <p:sp>
        <p:nvSpPr>
          <p:cNvPr id="20500" name="Line 36"/>
          <p:cNvSpPr>
            <a:spLocks noChangeShapeType="1"/>
          </p:cNvSpPr>
          <p:nvPr/>
        </p:nvSpPr>
        <p:spPr bwMode="auto">
          <a:xfrm>
            <a:off x="5638800" y="5334000"/>
            <a:ext cx="0" cy="166688"/>
          </a:xfrm>
          <a:prstGeom prst="line">
            <a:avLst/>
          </a:prstGeom>
          <a:noFill/>
          <a:ln w="28575">
            <a:solidFill>
              <a:schemeClr val="tx1"/>
            </a:solidFill>
            <a:round/>
            <a:headEnd/>
            <a:tailEnd/>
          </a:ln>
        </p:spPr>
        <p:txBody>
          <a:bodyPr/>
          <a:lstStyle/>
          <a:p>
            <a:endParaRPr lang="en-US"/>
          </a:p>
        </p:txBody>
      </p:sp>
      <p:sp>
        <p:nvSpPr>
          <p:cNvPr id="20501" name="Freeform 45"/>
          <p:cNvSpPr>
            <a:spLocks/>
          </p:cNvSpPr>
          <p:nvPr/>
        </p:nvSpPr>
        <p:spPr bwMode="auto">
          <a:xfrm>
            <a:off x="4649789" y="4268790"/>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graphicFrame>
        <p:nvGraphicFramePr>
          <p:cNvPr id="20483" name="Object 12"/>
          <p:cNvGraphicFramePr>
            <a:graphicFrameLocks noChangeAspect="1"/>
          </p:cNvGraphicFramePr>
          <p:nvPr/>
        </p:nvGraphicFramePr>
        <p:xfrm>
          <a:off x="5411788" y="5797550"/>
          <a:ext cx="438150" cy="527050"/>
        </p:xfrm>
        <a:graphic>
          <a:graphicData uri="http://schemas.openxmlformats.org/presentationml/2006/ole">
            <p:oleObj spid="_x0000_s27651" name="Equation" r:id="rId4" imgW="190500" imgH="228600" progId="">
              <p:embed/>
            </p:oleObj>
          </a:graphicData>
        </a:graphic>
      </p:graphicFrame>
      <p:graphicFrame>
        <p:nvGraphicFramePr>
          <p:cNvPr id="20484" name="Object 23"/>
          <p:cNvGraphicFramePr>
            <a:graphicFrameLocks noChangeAspect="1"/>
          </p:cNvGraphicFramePr>
          <p:nvPr/>
        </p:nvGraphicFramePr>
        <p:xfrm>
          <a:off x="3417889" y="5791202"/>
          <a:ext cx="407987" cy="498475"/>
        </p:xfrm>
        <a:graphic>
          <a:graphicData uri="http://schemas.openxmlformats.org/presentationml/2006/ole">
            <p:oleObj spid="_x0000_s27652" name="Equation" r:id="rId5" imgW="177569" imgH="215619" progId="">
              <p:embed/>
            </p:oleObj>
          </a:graphicData>
        </a:graphic>
      </p:graphicFrame>
      <p:sp>
        <p:nvSpPr>
          <p:cNvPr id="20502" name="Rectangle 32"/>
          <p:cNvSpPr>
            <a:spLocks noChangeArrowheads="1"/>
          </p:cNvSpPr>
          <p:nvPr/>
        </p:nvSpPr>
        <p:spPr bwMode="auto">
          <a:xfrm>
            <a:off x="5241926" y="5487988"/>
            <a:ext cx="701675" cy="366712"/>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1.96</a:t>
            </a:r>
          </a:p>
        </p:txBody>
      </p:sp>
      <p:sp>
        <p:nvSpPr>
          <p:cNvPr id="20503" name="Text Box 37"/>
          <p:cNvSpPr txBox="1">
            <a:spLocks noChangeArrowheads="1"/>
          </p:cNvSpPr>
          <p:nvPr/>
        </p:nvSpPr>
        <p:spPr bwMode="auto">
          <a:xfrm>
            <a:off x="4267200" y="4724400"/>
            <a:ext cx="990600" cy="368300"/>
          </a:xfrm>
          <a:prstGeom prst="rect">
            <a:avLst/>
          </a:prstGeom>
          <a:noFill/>
          <a:ln w="12700">
            <a:noFill/>
            <a:miter lim="800000"/>
            <a:headEnd/>
            <a:tailEnd/>
          </a:ln>
        </p:spPr>
        <p:txBody>
          <a:bodyPr>
            <a:spAutoFit/>
          </a:bodyPr>
          <a:lstStyle/>
          <a:p>
            <a:pPr>
              <a:spcBef>
                <a:spcPct val="50000"/>
              </a:spcBef>
            </a:pPr>
            <a:r>
              <a:rPr lang="en-US" b="1"/>
              <a:t>0.95</a:t>
            </a:r>
          </a:p>
        </p:txBody>
      </p:sp>
      <p:graphicFrame>
        <p:nvGraphicFramePr>
          <p:cNvPr id="20485" name="Object 33"/>
          <p:cNvGraphicFramePr>
            <a:graphicFrameLocks noChangeAspect="1"/>
          </p:cNvGraphicFramePr>
          <p:nvPr/>
        </p:nvGraphicFramePr>
        <p:xfrm>
          <a:off x="4438650" y="5791200"/>
          <a:ext cx="438150" cy="527050"/>
        </p:xfrm>
        <a:graphic>
          <a:graphicData uri="http://schemas.openxmlformats.org/presentationml/2006/ole">
            <p:oleObj spid="_x0000_s27653" name="Equation" r:id="rId6" imgW="190500" imgH="228600" progId="">
              <p:embed/>
            </p:oleObj>
          </a:graphicData>
        </a:graphic>
      </p:graphicFrame>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667126" y="4273550"/>
            <a:ext cx="1978025" cy="1225550"/>
          </a:xfrm>
          <a:custGeom>
            <a:avLst/>
            <a:gdLst>
              <a:gd name="connsiteX0" fmla="*/ 0 w 1978025"/>
              <a:gd name="connsiteY0" fmla="*/ 1047750 h 1225550"/>
              <a:gd name="connsiteX1" fmla="*/ 0 w 1978025"/>
              <a:gd name="connsiteY1" fmla="*/ 1225550 h 1225550"/>
              <a:gd name="connsiteX2" fmla="*/ 1974850 w 1978025"/>
              <a:gd name="connsiteY2" fmla="*/ 1219200 h 1225550"/>
              <a:gd name="connsiteX3" fmla="*/ 1978025 w 1978025"/>
              <a:gd name="connsiteY3" fmla="*/ 1063625 h 1225550"/>
              <a:gd name="connsiteX4" fmla="*/ 1784350 w 1978025"/>
              <a:gd name="connsiteY4" fmla="*/ 942975 h 1225550"/>
              <a:gd name="connsiteX5" fmla="*/ 1657350 w 1978025"/>
              <a:gd name="connsiteY5" fmla="*/ 819150 h 1225550"/>
              <a:gd name="connsiteX6" fmla="*/ 1511300 w 1978025"/>
              <a:gd name="connsiteY6" fmla="*/ 625475 h 1225550"/>
              <a:gd name="connsiteX7" fmla="*/ 1339850 w 1978025"/>
              <a:gd name="connsiteY7" fmla="*/ 368300 h 1225550"/>
              <a:gd name="connsiteX8" fmla="*/ 1165225 w 1978025"/>
              <a:gd name="connsiteY8" fmla="*/ 120650 h 1225550"/>
              <a:gd name="connsiteX9" fmla="*/ 1050925 w 1978025"/>
              <a:gd name="connsiteY9" fmla="*/ 34925 h 1225550"/>
              <a:gd name="connsiteX10" fmla="*/ 984250 w 1978025"/>
              <a:gd name="connsiteY10" fmla="*/ 0 h 1225550"/>
              <a:gd name="connsiteX11" fmla="*/ 949325 w 1978025"/>
              <a:gd name="connsiteY11" fmla="*/ 6350 h 1225550"/>
              <a:gd name="connsiteX12" fmla="*/ 822325 w 1978025"/>
              <a:gd name="connsiteY12" fmla="*/ 79375 h 1225550"/>
              <a:gd name="connsiteX13" fmla="*/ 688975 w 1978025"/>
              <a:gd name="connsiteY13" fmla="*/ 238125 h 1225550"/>
              <a:gd name="connsiteX14" fmla="*/ 460375 w 1978025"/>
              <a:gd name="connsiteY14" fmla="*/ 590550 h 1225550"/>
              <a:gd name="connsiteX15" fmla="*/ 317500 w 1978025"/>
              <a:gd name="connsiteY15" fmla="*/ 771525 h 1225550"/>
              <a:gd name="connsiteX16" fmla="*/ 155575 w 1978025"/>
              <a:gd name="connsiteY16" fmla="*/ 939800 h 1225550"/>
              <a:gd name="connsiteX17" fmla="*/ 0 w 1978025"/>
              <a:gd name="connsiteY17" fmla="*/ 1047750 h 12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225550">
                <a:moveTo>
                  <a:pt x="0" y="1047750"/>
                </a:moveTo>
                <a:lnTo>
                  <a:pt x="0" y="1225550"/>
                </a:lnTo>
                <a:lnTo>
                  <a:pt x="1974850" y="1219200"/>
                </a:lnTo>
                <a:cubicBezTo>
                  <a:pt x="1975908" y="1167342"/>
                  <a:pt x="1976967" y="1115483"/>
                  <a:pt x="1978025" y="1063625"/>
                </a:cubicBezTo>
                <a:lnTo>
                  <a:pt x="1784350" y="942975"/>
                </a:lnTo>
                <a:lnTo>
                  <a:pt x="1657350" y="819150"/>
                </a:lnTo>
                <a:lnTo>
                  <a:pt x="1511300" y="625475"/>
                </a:lnTo>
                <a:lnTo>
                  <a:pt x="1339850" y="368300"/>
                </a:lnTo>
                <a:lnTo>
                  <a:pt x="1165225" y="120650"/>
                </a:lnTo>
                <a:lnTo>
                  <a:pt x="1050925" y="34925"/>
                </a:lnTo>
                <a:lnTo>
                  <a:pt x="984250" y="0"/>
                </a:lnTo>
                <a:lnTo>
                  <a:pt x="949325" y="6350"/>
                </a:lnTo>
                <a:lnTo>
                  <a:pt x="822325" y="79375"/>
                </a:lnTo>
                <a:lnTo>
                  <a:pt x="688975" y="238125"/>
                </a:lnTo>
                <a:lnTo>
                  <a:pt x="460375" y="590550"/>
                </a:lnTo>
                <a:lnTo>
                  <a:pt x="317500" y="771525"/>
                </a:lnTo>
                <a:lnTo>
                  <a:pt x="155575" y="939800"/>
                </a:lnTo>
                <a:lnTo>
                  <a:pt x="0" y="1047750"/>
                </a:lnTo>
                <a:close/>
              </a:path>
            </a:pathLst>
          </a:custGeom>
          <a:solidFill>
            <a:srgbClr val="FF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7" name="Content Placeholder 2"/>
          <p:cNvSpPr>
            <a:spLocks noGrp="1"/>
          </p:cNvSpPr>
          <p:nvPr>
            <p:ph idx="1"/>
          </p:nvPr>
        </p:nvSpPr>
        <p:spPr>
          <a:xfrm>
            <a:off x="395536" y="980728"/>
            <a:ext cx="8429625" cy="2895600"/>
          </a:xfrm>
        </p:spPr>
        <p:txBody>
          <a:bodyPr>
            <a:normAutofit/>
          </a:bodyPr>
          <a:lstStyle/>
          <a:p>
            <a:pPr marL="514350" indent="-457200">
              <a:spcBef>
                <a:spcPct val="0"/>
              </a:spcBef>
            </a:pPr>
            <a:r>
              <a:rPr lang="ro-RO" sz="2400" dirty="0" smtClean="0">
                <a:latin typeface="Calibri" pitchFamily="34" charset="0"/>
                <a:cs typeface="Calibri" pitchFamily="34" charset="0"/>
              </a:rPr>
              <a:t>Valori care se afla intre       si           satisfac afirmația, valori sub      sau peste        sunt suficiente pentru a nu susține afirmația</a:t>
            </a:r>
          </a:p>
        </p:txBody>
      </p:sp>
      <p:sp>
        <p:nvSpPr>
          <p:cNvPr id="21518" name="Text Box 37"/>
          <p:cNvSpPr txBox="1">
            <a:spLocks noChangeArrowheads="1"/>
          </p:cNvSpPr>
          <p:nvPr/>
        </p:nvSpPr>
        <p:spPr bwMode="auto">
          <a:xfrm>
            <a:off x="2819400" y="4584700"/>
            <a:ext cx="990600" cy="368300"/>
          </a:xfrm>
          <a:prstGeom prst="rect">
            <a:avLst/>
          </a:prstGeom>
          <a:noFill/>
          <a:ln w="12700">
            <a:noFill/>
            <a:miter lim="800000"/>
            <a:headEnd/>
            <a:tailEnd/>
          </a:ln>
        </p:spPr>
        <p:txBody>
          <a:bodyPr>
            <a:spAutoFit/>
          </a:bodyPr>
          <a:lstStyle/>
          <a:p>
            <a:pPr>
              <a:spcBef>
                <a:spcPct val="50000"/>
              </a:spcBef>
            </a:pPr>
            <a:r>
              <a:rPr lang="en-US" b="1"/>
              <a:t>0.025</a:t>
            </a:r>
          </a:p>
        </p:txBody>
      </p:sp>
      <p:sp>
        <p:nvSpPr>
          <p:cNvPr id="21519" name="Freeform 42"/>
          <p:cNvSpPr>
            <a:spLocks/>
          </p:cNvSpPr>
          <p:nvPr/>
        </p:nvSpPr>
        <p:spPr bwMode="auto">
          <a:xfrm>
            <a:off x="2932113" y="5491165"/>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1520" name="Line 36"/>
          <p:cNvSpPr>
            <a:spLocks noChangeShapeType="1"/>
          </p:cNvSpPr>
          <p:nvPr/>
        </p:nvSpPr>
        <p:spPr bwMode="auto">
          <a:xfrm>
            <a:off x="3657600" y="5338763"/>
            <a:ext cx="0" cy="157162"/>
          </a:xfrm>
          <a:prstGeom prst="line">
            <a:avLst/>
          </a:prstGeom>
          <a:noFill/>
          <a:ln w="28575">
            <a:solidFill>
              <a:schemeClr val="tx1"/>
            </a:solidFill>
            <a:round/>
            <a:headEnd/>
            <a:tailEnd/>
          </a:ln>
        </p:spPr>
        <p:txBody>
          <a:bodyPr/>
          <a:lstStyle/>
          <a:p>
            <a:endParaRPr lang="en-US"/>
          </a:p>
        </p:txBody>
      </p:sp>
      <p:sp>
        <p:nvSpPr>
          <p:cNvPr id="21521" name="Line 38"/>
          <p:cNvSpPr>
            <a:spLocks noChangeShapeType="1"/>
          </p:cNvSpPr>
          <p:nvPr/>
        </p:nvSpPr>
        <p:spPr bwMode="auto">
          <a:xfrm>
            <a:off x="3276601" y="4894265"/>
            <a:ext cx="168275" cy="439737"/>
          </a:xfrm>
          <a:prstGeom prst="line">
            <a:avLst/>
          </a:prstGeom>
          <a:noFill/>
          <a:ln w="12700">
            <a:solidFill>
              <a:schemeClr val="tx1"/>
            </a:solidFill>
            <a:round/>
            <a:headEnd/>
            <a:tailEnd type="triangle" w="med" len="med"/>
          </a:ln>
        </p:spPr>
        <p:txBody>
          <a:bodyPr/>
          <a:lstStyle/>
          <a:p>
            <a:endParaRPr lang="en-US"/>
          </a:p>
        </p:txBody>
      </p:sp>
      <p:sp>
        <p:nvSpPr>
          <p:cNvPr id="21522" name="Line 35"/>
          <p:cNvSpPr>
            <a:spLocks noChangeShapeType="1"/>
          </p:cNvSpPr>
          <p:nvPr/>
        </p:nvSpPr>
        <p:spPr bwMode="auto">
          <a:xfrm>
            <a:off x="4637088" y="4283075"/>
            <a:ext cx="0" cy="1208088"/>
          </a:xfrm>
          <a:prstGeom prst="line">
            <a:avLst/>
          </a:prstGeom>
          <a:noFill/>
          <a:ln w="12700">
            <a:solidFill>
              <a:schemeClr val="tx1"/>
            </a:solidFill>
            <a:prstDash val="dash"/>
            <a:round/>
            <a:headEnd/>
            <a:tailEnd/>
          </a:ln>
        </p:spPr>
        <p:txBody>
          <a:bodyPr/>
          <a:lstStyle/>
          <a:p>
            <a:endParaRPr lang="en-US"/>
          </a:p>
        </p:txBody>
      </p:sp>
      <p:sp>
        <p:nvSpPr>
          <p:cNvPr id="21523" name="Freeform 6"/>
          <p:cNvSpPr>
            <a:spLocks/>
          </p:cNvSpPr>
          <p:nvPr/>
        </p:nvSpPr>
        <p:spPr bwMode="auto">
          <a:xfrm>
            <a:off x="3236913" y="4267202"/>
            <a:ext cx="1401762"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1524" name="Text Box 37"/>
          <p:cNvSpPr txBox="1">
            <a:spLocks noChangeArrowheads="1"/>
          </p:cNvSpPr>
          <p:nvPr/>
        </p:nvSpPr>
        <p:spPr bwMode="auto">
          <a:xfrm>
            <a:off x="5562600" y="4572000"/>
            <a:ext cx="990600" cy="368300"/>
          </a:xfrm>
          <a:prstGeom prst="rect">
            <a:avLst/>
          </a:prstGeom>
          <a:noFill/>
          <a:ln w="12700">
            <a:noFill/>
            <a:miter lim="800000"/>
            <a:headEnd/>
            <a:tailEnd/>
          </a:ln>
        </p:spPr>
        <p:txBody>
          <a:bodyPr>
            <a:spAutoFit/>
          </a:bodyPr>
          <a:lstStyle/>
          <a:p>
            <a:pPr>
              <a:spcBef>
                <a:spcPct val="50000"/>
              </a:spcBef>
            </a:pPr>
            <a:r>
              <a:rPr lang="en-US" b="1"/>
              <a:t>0.025</a:t>
            </a:r>
          </a:p>
        </p:txBody>
      </p:sp>
      <p:sp>
        <p:nvSpPr>
          <p:cNvPr id="21525" name="Line 38"/>
          <p:cNvSpPr>
            <a:spLocks noChangeShapeType="1"/>
          </p:cNvSpPr>
          <p:nvPr/>
        </p:nvSpPr>
        <p:spPr bwMode="auto">
          <a:xfrm flipH="1">
            <a:off x="5807076" y="4887913"/>
            <a:ext cx="136525" cy="495300"/>
          </a:xfrm>
          <a:prstGeom prst="line">
            <a:avLst/>
          </a:prstGeom>
          <a:noFill/>
          <a:ln w="12700">
            <a:solidFill>
              <a:schemeClr val="tx1"/>
            </a:solidFill>
            <a:round/>
            <a:headEnd/>
            <a:tailEnd type="triangle" w="med" len="med"/>
          </a:ln>
        </p:spPr>
        <p:txBody>
          <a:bodyPr/>
          <a:lstStyle/>
          <a:p>
            <a:endParaRPr lang="en-US"/>
          </a:p>
        </p:txBody>
      </p:sp>
      <p:sp>
        <p:nvSpPr>
          <p:cNvPr id="21526" name="Line 36"/>
          <p:cNvSpPr>
            <a:spLocks noChangeShapeType="1"/>
          </p:cNvSpPr>
          <p:nvPr/>
        </p:nvSpPr>
        <p:spPr bwMode="auto">
          <a:xfrm>
            <a:off x="5638800" y="5334000"/>
            <a:ext cx="0" cy="166688"/>
          </a:xfrm>
          <a:prstGeom prst="line">
            <a:avLst/>
          </a:prstGeom>
          <a:noFill/>
          <a:ln w="28575">
            <a:solidFill>
              <a:schemeClr val="tx1"/>
            </a:solidFill>
            <a:round/>
            <a:headEnd/>
            <a:tailEnd/>
          </a:ln>
        </p:spPr>
        <p:txBody>
          <a:bodyPr/>
          <a:lstStyle/>
          <a:p>
            <a:endParaRPr lang="en-US"/>
          </a:p>
        </p:txBody>
      </p:sp>
      <p:sp>
        <p:nvSpPr>
          <p:cNvPr id="21527" name="Freeform 45"/>
          <p:cNvSpPr>
            <a:spLocks/>
          </p:cNvSpPr>
          <p:nvPr/>
        </p:nvSpPr>
        <p:spPr bwMode="auto">
          <a:xfrm>
            <a:off x="4649789" y="4268790"/>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graphicFrame>
        <p:nvGraphicFramePr>
          <p:cNvPr id="21506" name="Object 1"/>
          <p:cNvGraphicFramePr>
            <a:graphicFrameLocks noChangeAspect="1"/>
          </p:cNvGraphicFramePr>
          <p:nvPr/>
        </p:nvGraphicFramePr>
        <p:xfrm>
          <a:off x="3851920" y="980728"/>
          <a:ext cx="409575" cy="498475"/>
        </p:xfrm>
        <a:graphic>
          <a:graphicData uri="http://schemas.openxmlformats.org/presentationml/2006/ole">
            <p:oleObj spid="_x0000_s28674" name="Equation" r:id="rId3" imgW="177569" imgH="215619" progId="">
              <p:embed/>
            </p:oleObj>
          </a:graphicData>
        </a:graphic>
      </p:graphicFrame>
      <p:graphicFrame>
        <p:nvGraphicFramePr>
          <p:cNvPr id="21507" name="Object 2"/>
          <p:cNvGraphicFramePr>
            <a:graphicFrameLocks noChangeAspect="1"/>
          </p:cNvGraphicFramePr>
          <p:nvPr/>
        </p:nvGraphicFramePr>
        <p:xfrm>
          <a:off x="2195736" y="1340768"/>
          <a:ext cx="407988" cy="498475"/>
        </p:xfrm>
        <a:graphic>
          <a:graphicData uri="http://schemas.openxmlformats.org/presentationml/2006/ole">
            <p:oleObj spid="_x0000_s28675" name="Equation" r:id="rId4" imgW="177569" imgH="215619" progId="">
              <p:embed/>
            </p:oleObj>
          </a:graphicData>
        </a:graphic>
      </p:graphicFrame>
      <p:graphicFrame>
        <p:nvGraphicFramePr>
          <p:cNvPr id="21508" name="Object 3"/>
          <p:cNvGraphicFramePr>
            <a:graphicFrameLocks noChangeAspect="1"/>
          </p:cNvGraphicFramePr>
          <p:nvPr/>
        </p:nvGraphicFramePr>
        <p:xfrm>
          <a:off x="4572000" y="908720"/>
          <a:ext cx="438150" cy="527050"/>
        </p:xfrm>
        <a:graphic>
          <a:graphicData uri="http://schemas.openxmlformats.org/presentationml/2006/ole">
            <p:oleObj spid="_x0000_s28676" name="Equation" r:id="rId5" imgW="190500" imgH="228600" progId="">
              <p:embed/>
            </p:oleObj>
          </a:graphicData>
        </a:graphic>
      </p:graphicFrame>
      <p:graphicFrame>
        <p:nvGraphicFramePr>
          <p:cNvPr id="21509" name="Object 4"/>
          <p:cNvGraphicFramePr>
            <a:graphicFrameLocks noChangeAspect="1"/>
          </p:cNvGraphicFramePr>
          <p:nvPr/>
        </p:nvGraphicFramePr>
        <p:xfrm>
          <a:off x="467544" y="1340768"/>
          <a:ext cx="438150" cy="527050"/>
        </p:xfrm>
        <a:graphic>
          <a:graphicData uri="http://schemas.openxmlformats.org/presentationml/2006/ole">
            <p:oleObj spid="_x0000_s28677" name="Equation" r:id="rId6" imgW="190500" imgH="228600" progId="">
              <p:embed/>
            </p:oleObj>
          </a:graphicData>
        </a:graphic>
      </p:graphicFrame>
      <p:graphicFrame>
        <p:nvGraphicFramePr>
          <p:cNvPr id="21510" name="Object 5"/>
          <p:cNvGraphicFramePr>
            <a:graphicFrameLocks noChangeAspect="1"/>
          </p:cNvGraphicFramePr>
          <p:nvPr/>
        </p:nvGraphicFramePr>
        <p:xfrm>
          <a:off x="3502079" y="2357178"/>
          <a:ext cx="2198687" cy="1063625"/>
        </p:xfrm>
        <a:graphic>
          <a:graphicData uri="http://schemas.openxmlformats.org/presentationml/2006/ole">
            <p:oleObj spid="_x0000_s28678" name="Equation" r:id="rId7" imgW="850900" imgH="457200" progId="">
              <p:embed/>
            </p:oleObj>
          </a:graphicData>
        </a:graphic>
      </p:graphicFrame>
      <p:sp>
        <p:nvSpPr>
          <p:cNvPr id="21528" name="Text Box 37"/>
          <p:cNvSpPr txBox="1">
            <a:spLocks noChangeArrowheads="1"/>
          </p:cNvSpPr>
          <p:nvPr/>
        </p:nvSpPr>
        <p:spPr bwMode="auto">
          <a:xfrm>
            <a:off x="4267200" y="4724400"/>
            <a:ext cx="990600" cy="368300"/>
          </a:xfrm>
          <a:prstGeom prst="rect">
            <a:avLst/>
          </a:prstGeom>
          <a:noFill/>
          <a:ln w="12700">
            <a:noFill/>
            <a:miter lim="800000"/>
            <a:headEnd/>
            <a:tailEnd/>
          </a:ln>
        </p:spPr>
        <p:txBody>
          <a:bodyPr>
            <a:spAutoFit/>
          </a:bodyPr>
          <a:lstStyle/>
          <a:p>
            <a:pPr>
              <a:spcBef>
                <a:spcPct val="50000"/>
              </a:spcBef>
            </a:pPr>
            <a:r>
              <a:rPr lang="en-US" b="1"/>
              <a:t>0.95</a:t>
            </a:r>
          </a:p>
        </p:txBody>
      </p:sp>
      <p:sp>
        <p:nvSpPr>
          <p:cNvPr id="21529" name="Rectangle 29"/>
          <p:cNvSpPr>
            <a:spLocks noChangeArrowheads="1"/>
          </p:cNvSpPr>
          <p:nvPr/>
        </p:nvSpPr>
        <p:spPr bwMode="auto">
          <a:xfrm>
            <a:off x="6248400" y="5494339"/>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21530" name="Rectangle 31"/>
          <p:cNvSpPr>
            <a:spLocks noChangeArrowheads="1"/>
          </p:cNvSpPr>
          <p:nvPr/>
        </p:nvSpPr>
        <p:spPr bwMode="auto">
          <a:xfrm>
            <a:off x="4473576" y="5491165"/>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21531" name="Rectangle 32"/>
          <p:cNvSpPr>
            <a:spLocks noChangeArrowheads="1"/>
          </p:cNvSpPr>
          <p:nvPr/>
        </p:nvSpPr>
        <p:spPr bwMode="auto">
          <a:xfrm>
            <a:off x="3260726" y="5486402"/>
            <a:ext cx="701675" cy="643766"/>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-1.96</a:t>
            </a:r>
          </a:p>
        </p:txBody>
      </p:sp>
      <p:graphicFrame>
        <p:nvGraphicFramePr>
          <p:cNvPr id="21511" name="Object 37"/>
          <p:cNvGraphicFramePr>
            <a:graphicFrameLocks noChangeAspect="1"/>
          </p:cNvGraphicFramePr>
          <p:nvPr/>
        </p:nvGraphicFramePr>
        <p:xfrm>
          <a:off x="6265864" y="5867400"/>
          <a:ext cx="320675" cy="381000"/>
        </p:xfrm>
        <a:graphic>
          <a:graphicData uri="http://schemas.openxmlformats.org/presentationml/2006/ole">
            <p:oleObj spid="_x0000_s28679" name="Equation" r:id="rId8" imgW="139579" imgH="164957" progId="">
              <p:embed/>
            </p:oleObj>
          </a:graphicData>
        </a:graphic>
      </p:graphicFrame>
      <p:graphicFrame>
        <p:nvGraphicFramePr>
          <p:cNvPr id="21512" name="Object 38"/>
          <p:cNvGraphicFramePr>
            <a:graphicFrameLocks noChangeAspect="1"/>
          </p:cNvGraphicFramePr>
          <p:nvPr/>
        </p:nvGraphicFramePr>
        <p:xfrm>
          <a:off x="5411788" y="5797550"/>
          <a:ext cx="438150" cy="527050"/>
        </p:xfrm>
        <a:graphic>
          <a:graphicData uri="http://schemas.openxmlformats.org/presentationml/2006/ole">
            <p:oleObj spid="_x0000_s28680" name="Equation" r:id="rId9" imgW="190500" imgH="228600" progId="">
              <p:embed/>
            </p:oleObj>
          </a:graphicData>
        </a:graphic>
      </p:graphicFrame>
      <p:graphicFrame>
        <p:nvGraphicFramePr>
          <p:cNvPr id="21513" name="Object 39"/>
          <p:cNvGraphicFramePr>
            <a:graphicFrameLocks noChangeAspect="1"/>
          </p:cNvGraphicFramePr>
          <p:nvPr/>
        </p:nvGraphicFramePr>
        <p:xfrm>
          <a:off x="3417889" y="5791202"/>
          <a:ext cx="407987" cy="498475"/>
        </p:xfrm>
        <a:graphic>
          <a:graphicData uri="http://schemas.openxmlformats.org/presentationml/2006/ole">
            <p:oleObj spid="_x0000_s28681" name="Equation" r:id="rId10" imgW="177569" imgH="215619" progId="">
              <p:embed/>
            </p:oleObj>
          </a:graphicData>
        </a:graphic>
      </p:graphicFrame>
      <p:sp>
        <p:nvSpPr>
          <p:cNvPr id="21532" name="Rectangle 32"/>
          <p:cNvSpPr>
            <a:spLocks noChangeArrowheads="1"/>
          </p:cNvSpPr>
          <p:nvPr/>
        </p:nvSpPr>
        <p:spPr bwMode="auto">
          <a:xfrm>
            <a:off x="5241926" y="5487988"/>
            <a:ext cx="701675" cy="366712"/>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1.96</a:t>
            </a:r>
          </a:p>
        </p:txBody>
      </p:sp>
      <p:graphicFrame>
        <p:nvGraphicFramePr>
          <p:cNvPr id="21514" name="Object 41"/>
          <p:cNvGraphicFramePr>
            <a:graphicFrameLocks noChangeAspect="1"/>
          </p:cNvGraphicFramePr>
          <p:nvPr/>
        </p:nvGraphicFramePr>
        <p:xfrm>
          <a:off x="4438650" y="5791200"/>
          <a:ext cx="438150" cy="527050"/>
        </p:xfrm>
        <a:graphic>
          <a:graphicData uri="http://schemas.openxmlformats.org/presentationml/2006/ole">
            <p:oleObj spid="_x0000_s28682" name="Equation" r:id="rId11" imgW="190500" imgH="228600" progId="">
              <p:embed/>
            </p:oleObj>
          </a:graphicData>
        </a:graphic>
      </p:graphicFrame>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762126" y="3816350"/>
            <a:ext cx="1978025" cy="1225550"/>
          </a:xfrm>
          <a:custGeom>
            <a:avLst/>
            <a:gdLst>
              <a:gd name="connsiteX0" fmla="*/ 0 w 1978025"/>
              <a:gd name="connsiteY0" fmla="*/ 1047750 h 1225550"/>
              <a:gd name="connsiteX1" fmla="*/ 0 w 1978025"/>
              <a:gd name="connsiteY1" fmla="*/ 1225550 h 1225550"/>
              <a:gd name="connsiteX2" fmla="*/ 1974850 w 1978025"/>
              <a:gd name="connsiteY2" fmla="*/ 1219200 h 1225550"/>
              <a:gd name="connsiteX3" fmla="*/ 1978025 w 1978025"/>
              <a:gd name="connsiteY3" fmla="*/ 1063625 h 1225550"/>
              <a:gd name="connsiteX4" fmla="*/ 1784350 w 1978025"/>
              <a:gd name="connsiteY4" fmla="*/ 942975 h 1225550"/>
              <a:gd name="connsiteX5" fmla="*/ 1657350 w 1978025"/>
              <a:gd name="connsiteY5" fmla="*/ 819150 h 1225550"/>
              <a:gd name="connsiteX6" fmla="*/ 1511300 w 1978025"/>
              <a:gd name="connsiteY6" fmla="*/ 625475 h 1225550"/>
              <a:gd name="connsiteX7" fmla="*/ 1339850 w 1978025"/>
              <a:gd name="connsiteY7" fmla="*/ 368300 h 1225550"/>
              <a:gd name="connsiteX8" fmla="*/ 1165225 w 1978025"/>
              <a:gd name="connsiteY8" fmla="*/ 120650 h 1225550"/>
              <a:gd name="connsiteX9" fmla="*/ 1050925 w 1978025"/>
              <a:gd name="connsiteY9" fmla="*/ 34925 h 1225550"/>
              <a:gd name="connsiteX10" fmla="*/ 984250 w 1978025"/>
              <a:gd name="connsiteY10" fmla="*/ 0 h 1225550"/>
              <a:gd name="connsiteX11" fmla="*/ 949325 w 1978025"/>
              <a:gd name="connsiteY11" fmla="*/ 6350 h 1225550"/>
              <a:gd name="connsiteX12" fmla="*/ 822325 w 1978025"/>
              <a:gd name="connsiteY12" fmla="*/ 79375 h 1225550"/>
              <a:gd name="connsiteX13" fmla="*/ 688975 w 1978025"/>
              <a:gd name="connsiteY13" fmla="*/ 238125 h 1225550"/>
              <a:gd name="connsiteX14" fmla="*/ 460375 w 1978025"/>
              <a:gd name="connsiteY14" fmla="*/ 590550 h 1225550"/>
              <a:gd name="connsiteX15" fmla="*/ 317500 w 1978025"/>
              <a:gd name="connsiteY15" fmla="*/ 771525 h 1225550"/>
              <a:gd name="connsiteX16" fmla="*/ 155575 w 1978025"/>
              <a:gd name="connsiteY16" fmla="*/ 939800 h 1225550"/>
              <a:gd name="connsiteX17" fmla="*/ 0 w 1978025"/>
              <a:gd name="connsiteY17" fmla="*/ 1047750 h 12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225550">
                <a:moveTo>
                  <a:pt x="0" y="1047750"/>
                </a:moveTo>
                <a:lnTo>
                  <a:pt x="0" y="1225550"/>
                </a:lnTo>
                <a:lnTo>
                  <a:pt x="1974850" y="1219200"/>
                </a:lnTo>
                <a:cubicBezTo>
                  <a:pt x="1975908" y="1167342"/>
                  <a:pt x="1976967" y="1115483"/>
                  <a:pt x="1978025" y="1063625"/>
                </a:cubicBezTo>
                <a:lnTo>
                  <a:pt x="1784350" y="942975"/>
                </a:lnTo>
                <a:lnTo>
                  <a:pt x="1657350" y="819150"/>
                </a:lnTo>
                <a:lnTo>
                  <a:pt x="1511300" y="625475"/>
                </a:lnTo>
                <a:lnTo>
                  <a:pt x="1339850" y="368300"/>
                </a:lnTo>
                <a:lnTo>
                  <a:pt x="1165225" y="120650"/>
                </a:lnTo>
                <a:lnTo>
                  <a:pt x="1050925" y="34925"/>
                </a:lnTo>
                <a:lnTo>
                  <a:pt x="984250" y="0"/>
                </a:lnTo>
                <a:lnTo>
                  <a:pt x="949325" y="6350"/>
                </a:lnTo>
                <a:lnTo>
                  <a:pt x="822325" y="79375"/>
                </a:lnTo>
                <a:lnTo>
                  <a:pt x="688975" y="238125"/>
                </a:lnTo>
                <a:lnTo>
                  <a:pt x="460375" y="590550"/>
                </a:lnTo>
                <a:lnTo>
                  <a:pt x="317500" y="771525"/>
                </a:lnTo>
                <a:lnTo>
                  <a:pt x="155575" y="939800"/>
                </a:lnTo>
                <a:lnTo>
                  <a:pt x="0" y="1047750"/>
                </a:lnTo>
                <a:close/>
              </a:path>
            </a:pathLst>
          </a:custGeom>
          <a:solidFill>
            <a:srgbClr val="FF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795" name="Content Placeholder 2"/>
          <p:cNvSpPr>
            <a:spLocks noGrp="1"/>
          </p:cNvSpPr>
          <p:nvPr>
            <p:ph idx="1"/>
          </p:nvPr>
        </p:nvSpPr>
        <p:spPr>
          <a:xfrm>
            <a:off x="409576" y="1295400"/>
            <a:ext cx="8429625" cy="2895600"/>
          </a:xfrm>
        </p:spPr>
        <p:txBody>
          <a:bodyPr>
            <a:normAutofit/>
          </a:bodyPr>
          <a:lstStyle/>
          <a:p>
            <a:pPr lvl="2" indent="0">
              <a:buFontTx/>
              <a:buNone/>
              <a:defRPr/>
            </a:pPr>
            <a:r>
              <a:rPr lang="en-US" sz="2400" dirty="0" smtClean="0"/>
              <a:t> </a:t>
            </a:r>
            <a:r>
              <a:rPr lang="ro-RO" sz="2400" dirty="0" smtClean="0"/>
              <a:t>Afirmație:   </a:t>
            </a:r>
            <a:r>
              <a:rPr lang="ro-RO" sz="2400" i="1" dirty="0" smtClean="0"/>
              <a:t>μ</a:t>
            </a:r>
            <a:r>
              <a:rPr lang="ro-RO" sz="2400" dirty="0" smtClean="0"/>
              <a:t> = 37  (</a:t>
            </a:r>
            <a:r>
              <a:rPr lang="ro-RO" sz="2400" i="1" dirty="0" smtClean="0"/>
              <a:t>σ</a:t>
            </a:r>
            <a:r>
              <a:rPr lang="ro-RO" sz="2400" dirty="0" smtClean="0"/>
              <a:t> = 5 este cunoscuta)</a:t>
            </a:r>
          </a:p>
          <a:p>
            <a:pPr lvl="2" indent="0">
              <a:spcBef>
                <a:spcPts val="0"/>
              </a:spcBef>
              <a:buFontTx/>
              <a:buNone/>
              <a:defRPr/>
            </a:pPr>
            <a:r>
              <a:rPr lang="ro-RO" sz="2400" dirty="0" smtClean="0"/>
              <a:t>Evidenta:     = 36.1 , </a:t>
            </a:r>
            <a:r>
              <a:rPr lang="ro-RO" sz="2400" i="1" dirty="0" smtClean="0"/>
              <a:t>n</a:t>
            </a:r>
            <a:r>
              <a:rPr lang="ro-RO" sz="2400" dirty="0" smtClean="0"/>
              <a:t> = 40</a:t>
            </a:r>
          </a:p>
          <a:p>
            <a:pPr lvl="2" indent="0">
              <a:buFontTx/>
              <a:buNone/>
              <a:defRPr/>
            </a:pPr>
            <a:endParaRPr lang="en-US" sz="2400" dirty="0" smtClean="0">
              <a:solidFill>
                <a:srgbClr val="00B400"/>
              </a:solidFill>
            </a:endParaRPr>
          </a:p>
          <a:p>
            <a:pPr marL="514350" indent="-457200">
              <a:spcBef>
                <a:spcPts val="0"/>
              </a:spcBef>
              <a:buFont typeface="Arial" panose="020B0604020202020204" pitchFamily="34" charset="0"/>
              <a:buNone/>
              <a:defRPr/>
            </a:pPr>
            <a:endParaRPr lang="en-US" sz="2400" dirty="0" smtClean="0">
              <a:solidFill>
                <a:srgbClr val="00B400"/>
              </a:solidFill>
            </a:endParaRPr>
          </a:p>
        </p:txBody>
      </p:sp>
      <p:sp>
        <p:nvSpPr>
          <p:cNvPr id="22538" name="Rectangle 29"/>
          <p:cNvSpPr>
            <a:spLocks noChangeArrowheads="1"/>
          </p:cNvSpPr>
          <p:nvPr/>
        </p:nvSpPr>
        <p:spPr bwMode="auto">
          <a:xfrm>
            <a:off x="4343400" y="5037139"/>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22539" name="Rectangle 31"/>
          <p:cNvSpPr>
            <a:spLocks noChangeArrowheads="1"/>
          </p:cNvSpPr>
          <p:nvPr/>
        </p:nvSpPr>
        <p:spPr bwMode="auto">
          <a:xfrm>
            <a:off x="2568576" y="5033965"/>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22540" name="Rectangle 32"/>
          <p:cNvSpPr>
            <a:spLocks noChangeArrowheads="1"/>
          </p:cNvSpPr>
          <p:nvPr/>
        </p:nvSpPr>
        <p:spPr bwMode="auto">
          <a:xfrm>
            <a:off x="1355726" y="5029202"/>
            <a:ext cx="701675" cy="643766"/>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-1.96</a:t>
            </a:r>
          </a:p>
        </p:txBody>
      </p:sp>
      <p:sp>
        <p:nvSpPr>
          <p:cNvPr id="22541" name="Text Box 37"/>
          <p:cNvSpPr txBox="1">
            <a:spLocks noChangeArrowheads="1"/>
          </p:cNvSpPr>
          <p:nvPr/>
        </p:nvSpPr>
        <p:spPr bwMode="auto">
          <a:xfrm>
            <a:off x="914400" y="4127500"/>
            <a:ext cx="990600" cy="368300"/>
          </a:xfrm>
          <a:prstGeom prst="rect">
            <a:avLst/>
          </a:prstGeom>
          <a:noFill/>
          <a:ln w="12700">
            <a:noFill/>
            <a:miter lim="800000"/>
            <a:headEnd/>
            <a:tailEnd/>
          </a:ln>
        </p:spPr>
        <p:txBody>
          <a:bodyPr>
            <a:spAutoFit/>
          </a:bodyPr>
          <a:lstStyle/>
          <a:p>
            <a:pPr>
              <a:spcBef>
                <a:spcPct val="50000"/>
              </a:spcBef>
            </a:pPr>
            <a:r>
              <a:rPr lang="en-US" b="1"/>
              <a:t>0.025</a:t>
            </a:r>
          </a:p>
        </p:txBody>
      </p:sp>
      <p:sp>
        <p:nvSpPr>
          <p:cNvPr id="22542" name="Freeform 42"/>
          <p:cNvSpPr>
            <a:spLocks/>
          </p:cNvSpPr>
          <p:nvPr/>
        </p:nvSpPr>
        <p:spPr bwMode="auto">
          <a:xfrm>
            <a:off x="1027113" y="5033965"/>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22543" name="Line 36"/>
          <p:cNvSpPr>
            <a:spLocks noChangeShapeType="1"/>
          </p:cNvSpPr>
          <p:nvPr/>
        </p:nvSpPr>
        <p:spPr bwMode="auto">
          <a:xfrm>
            <a:off x="1752600" y="4881563"/>
            <a:ext cx="0" cy="157162"/>
          </a:xfrm>
          <a:prstGeom prst="line">
            <a:avLst/>
          </a:prstGeom>
          <a:noFill/>
          <a:ln w="28575">
            <a:solidFill>
              <a:schemeClr val="tx1"/>
            </a:solidFill>
            <a:round/>
            <a:headEnd/>
            <a:tailEnd/>
          </a:ln>
        </p:spPr>
        <p:txBody>
          <a:bodyPr/>
          <a:lstStyle/>
          <a:p>
            <a:endParaRPr lang="en-US"/>
          </a:p>
        </p:txBody>
      </p:sp>
      <p:sp>
        <p:nvSpPr>
          <p:cNvPr id="22544" name="Line 38"/>
          <p:cNvSpPr>
            <a:spLocks noChangeShapeType="1"/>
          </p:cNvSpPr>
          <p:nvPr/>
        </p:nvSpPr>
        <p:spPr bwMode="auto">
          <a:xfrm>
            <a:off x="1371601" y="4437065"/>
            <a:ext cx="168275" cy="439737"/>
          </a:xfrm>
          <a:prstGeom prst="line">
            <a:avLst/>
          </a:prstGeom>
          <a:noFill/>
          <a:ln w="12700">
            <a:solidFill>
              <a:schemeClr val="tx1"/>
            </a:solidFill>
            <a:round/>
            <a:headEnd/>
            <a:tailEnd type="triangle" w="med" len="med"/>
          </a:ln>
        </p:spPr>
        <p:txBody>
          <a:bodyPr/>
          <a:lstStyle/>
          <a:p>
            <a:endParaRPr lang="en-US"/>
          </a:p>
        </p:txBody>
      </p:sp>
      <p:sp>
        <p:nvSpPr>
          <p:cNvPr id="22545" name="Line 35"/>
          <p:cNvSpPr>
            <a:spLocks noChangeShapeType="1"/>
          </p:cNvSpPr>
          <p:nvPr/>
        </p:nvSpPr>
        <p:spPr bwMode="auto">
          <a:xfrm>
            <a:off x="2732088" y="3825875"/>
            <a:ext cx="0" cy="1208088"/>
          </a:xfrm>
          <a:prstGeom prst="line">
            <a:avLst/>
          </a:prstGeom>
          <a:noFill/>
          <a:ln w="12700">
            <a:solidFill>
              <a:schemeClr val="tx1"/>
            </a:solidFill>
            <a:prstDash val="dash"/>
            <a:round/>
            <a:headEnd/>
            <a:tailEnd/>
          </a:ln>
        </p:spPr>
        <p:txBody>
          <a:bodyPr/>
          <a:lstStyle/>
          <a:p>
            <a:endParaRPr lang="en-US"/>
          </a:p>
        </p:txBody>
      </p:sp>
      <p:sp>
        <p:nvSpPr>
          <p:cNvPr id="22546" name="Freeform 6"/>
          <p:cNvSpPr>
            <a:spLocks/>
          </p:cNvSpPr>
          <p:nvPr/>
        </p:nvSpPr>
        <p:spPr bwMode="auto">
          <a:xfrm>
            <a:off x="1331913" y="3810002"/>
            <a:ext cx="1401762"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2547" name="Text Box 37"/>
          <p:cNvSpPr txBox="1">
            <a:spLocks noChangeArrowheads="1"/>
          </p:cNvSpPr>
          <p:nvPr/>
        </p:nvSpPr>
        <p:spPr bwMode="auto">
          <a:xfrm>
            <a:off x="3657600" y="4114800"/>
            <a:ext cx="990600" cy="368300"/>
          </a:xfrm>
          <a:prstGeom prst="rect">
            <a:avLst/>
          </a:prstGeom>
          <a:noFill/>
          <a:ln w="12700">
            <a:noFill/>
            <a:miter lim="800000"/>
            <a:headEnd/>
            <a:tailEnd/>
          </a:ln>
        </p:spPr>
        <p:txBody>
          <a:bodyPr>
            <a:spAutoFit/>
          </a:bodyPr>
          <a:lstStyle/>
          <a:p>
            <a:pPr>
              <a:spcBef>
                <a:spcPct val="50000"/>
              </a:spcBef>
            </a:pPr>
            <a:r>
              <a:rPr lang="en-US" b="1"/>
              <a:t>0.025</a:t>
            </a:r>
          </a:p>
        </p:txBody>
      </p:sp>
      <p:sp>
        <p:nvSpPr>
          <p:cNvPr id="22548" name="Line 38"/>
          <p:cNvSpPr>
            <a:spLocks noChangeShapeType="1"/>
          </p:cNvSpPr>
          <p:nvPr/>
        </p:nvSpPr>
        <p:spPr bwMode="auto">
          <a:xfrm flipH="1">
            <a:off x="3902076" y="4430713"/>
            <a:ext cx="136525" cy="495300"/>
          </a:xfrm>
          <a:prstGeom prst="line">
            <a:avLst/>
          </a:prstGeom>
          <a:noFill/>
          <a:ln w="12700">
            <a:solidFill>
              <a:schemeClr val="tx1"/>
            </a:solidFill>
            <a:round/>
            <a:headEnd/>
            <a:tailEnd type="triangle" w="med" len="med"/>
          </a:ln>
        </p:spPr>
        <p:txBody>
          <a:bodyPr/>
          <a:lstStyle/>
          <a:p>
            <a:endParaRPr lang="en-US"/>
          </a:p>
        </p:txBody>
      </p:sp>
      <p:sp>
        <p:nvSpPr>
          <p:cNvPr id="22549" name="Line 36"/>
          <p:cNvSpPr>
            <a:spLocks noChangeShapeType="1"/>
          </p:cNvSpPr>
          <p:nvPr/>
        </p:nvSpPr>
        <p:spPr bwMode="auto">
          <a:xfrm>
            <a:off x="3733800" y="4876800"/>
            <a:ext cx="0" cy="166688"/>
          </a:xfrm>
          <a:prstGeom prst="line">
            <a:avLst/>
          </a:prstGeom>
          <a:noFill/>
          <a:ln w="28575">
            <a:solidFill>
              <a:schemeClr val="tx1"/>
            </a:solidFill>
            <a:round/>
            <a:headEnd/>
            <a:tailEnd/>
          </a:ln>
        </p:spPr>
        <p:txBody>
          <a:bodyPr/>
          <a:lstStyle/>
          <a:p>
            <a:endParaRPr lang="en-US"/>
          </a:p>
        </p:txBody>
      </p:sp>
      <p:sp>
        <p:nvSpPr>
          <p:cNvPr id="22550" name="Freeform 45"/>
          <p:cNvSpPr>
            <a:spLocks/>
          </p:cNvSpPr>
          <p:nvPr/>
        </p:nvSpPr>
        <p:spPr bwMode="auto">
          <a:xfrm>
            <a:off x="2744789" y="3811590"/>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22551" name="Rectangle 32"/>
          <p:cNvSpPr>
            <a:spLocks noChangeArrowheads="1"/>
          </p:cNvSpPr>
          <p:nvPr/>
        </p:nvSpPr>
        <p:spPr bwMode="auto">
          <a:xfrm>
            <a:off x="3336926" y="5030788"/>
            <a:ext cx="701675" cy="366712"/>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1.96</a:t>
            </a:r>
          </a:p>
        </p:txBody>
      </p:sp>
      <p:graphicFrame>
        <p:nvGraphicFramePr>
          <p:cNvPr id="22530" name="Object 32"/>
          <p:cNvGraphicFramePr>
            <a:graphicFrameLocks noChangeAspect="1"/>
          </p:cNvGraphicFramePr>
          <p:nvPr/>
        </p:nvGraphicFramePr>
        <p:xfrm>
          <a:off x="2192339" y="5721350"/>
          <a:ext cx="1227137" cy="527050"/>
        </p:xfrm>
        <a:graphic>
          <a:graphicData uri="http://schemas.openxmlformats.org/presentationml/2006/ole">
            <p:oleObj spid="_x0000_s29698" name="Equation" r:id="rId3" imgW="533169" imgH="228501" progId="">
              <p:embed/>
            </p:oleObj>
          </a:graphicData>
        </a:graphic>
      </p:graphicFrame>
      <p:graphicFrame>
        <p:nvGraphicFramePr>
          <p:cNvPr id="22531" name="Object 1"/>
          <p:cNvGraphicFramePr>
            <a:graphicFrameLocks noChangeAspect="1"/>
          </p:cNvGraphicFramePr>
          <p:nvPr/>
        </p:nvGraphicFramePr>
        <p:xfrm>
          <a:off x="152401" y="5715002"/>
          <a:ext cx="1660525" cy="498475"/>
        </p:xfrm>
        <a:graphic>
          <a:graphicData uri="http://schemas.openxmlformats.org/presentationml/2006/ole">
            <p:oleObj spid="_x0000_s29699" name="Equation" r:id="rId4" imgW="723586" imgH="215806" progId="">
              <p:embed/>
            </p:oleObj>
          </a:graphicData>
        </a:graphic>
      </p:graphicFrame>
      <p:graphicFrame>
        <p:nvGraphicFramePr>
          <p:cNvPr id="22532" name="Object 3"/>
          <p:cNvGraphicFramePr>
            <a:graphicFrameLocks noChangeAspect="1"/>
          </p:cNvGraphicFramePr>
          <p:nvPr/>
        </p:nvGraphicFramePr>
        <p:xfrm>
          <a:off x="3714750" y="5721350"/>
          <a:ext cx="1695450" cy="527050"/>
        </p:xfrm>
        <a:graphic>
          <a:graphicData uri="http://schemas.openxmlformats.org/presentationml/2006/ole">
            <p:oleObj spid="_x0000_s29700" name="Equation" r:id="rId5" imgW="736600" imgH="228600" progId="">
              <p:embed/>
            </p:oleObj>
          </a:graphicData>
        </a:graphic>
      </p:graphicFrame>
      <p:graphicFrame>
        <p:nvGraphicFramePr>
          <p:cNvPr id="22533" name="Object 5"/>
          <p:cNvGraphicFramePr>
            <a:graphicFrameLocks noChangeAspect="1"/>
          </p:cNvGraphicFramePr>
          <p:nvPr/>
        </p:nvGraphicFramePr>
        <p:xfrm>
          <a:off x="1371600" y="2438400"/>
          <a:ext cx="5638800" cy="927100"/>
        </p:xfrm>
        <a:graphic>
          <a:graphicData uri="http://schemas.openxmlformats.org/presentationml/2006/ole">
            <p:oleObj spid="_x0000_s29701" name="Equation" r:id="rId6" imgW="2819400" imgH="457200" progId="">
              <p:embed/>
            </p:oleObj>
          </a:graphicData>
        </a:graphic>
      </p:graphicFrame>
      <p:sp>
        <p:nvSpPr>
          <p:cNvPr id="22552" name="Text Box 37"/>
          <p:cNvSpPr txBox="1">
            <a:spLocks noChangeArrowheads="1"/>
          </p:cNvSpPr>
          <p:nvPr/>
        </p:nvSpPr>
        <p:spPr bwMode="auto">
          <a:xfrm>
            <a:off x="2362200" y="4267200"/>
            <a:ext cx="990600" cy="368300"/>
          </a:xfrm>
          <a:prstGeom prst="rect">
            <a:avLst/>
          </a:prstGeom>
          <a:noFill/>
          <a:ln w="12700">
            <a:noFill/>
            <a:miter lim="800000"/>
            <a:headEnd/>
            <a:tailEnd/>
          </a:ln>
        </p:spPr>
        <p:txBody>
          <a:bodyPr>
            <a:spAutoFit/>
          </a:bodyPr>
          <a:lstStyle/>
          <a:p>
            <a:pPr>
              <a:spcBef>
                <a:spcPct val="50000"/>
              </a:spcBef>
            </a:pPr>
            <a:r>
              <a:rPr lang="en-US" b="1"/>
              <a:t>0.95</a:t>
            </a:r>
          </a:p>
        </p:txBody>
      </p:sp>
      <p:sp>
        <p:nvSpPr>
          <p:cNvPr id="34" name="Rectangle 33"/>
          <p:cNvSpPr/>
          <p:nvPr/>
        </p:nvSpPr>
        <p:spPr>
          <a:xfrm>
            <a:off x="1070673" y="1321893"/>
            <a:ext cx="4724400" cy="838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22534" name="Object 7"/>
          <p:cNvGraphicFramePr>
            <a:graphicFrameLocks noChangeAspect="1"/>
          </p:cNvGraphicFramePr>
          <p:nvPr/>
        </p:nvGraphicFramePr>
        <p:xfrm>
          <a:off x="2987824" y="1700808"/>
          <a:ext cx="304800" cy="361950"/>
        </p:xfrm>
        <a:graphic>
          <a:graphicData uri="http://schemas.openxmlformats.org/presentationml/2006/ole">
            <p:oleObj spid="_x0000_s29702" name="Equation" r:id="rId7" imgW="139579" imgH="164957" progId="">
              <p:embed/>
            </p:oleObj>
          </a:graphicData>
        </a:graphic>
      </p:graphicFrame>
      <p:sp>
        <p:nvSpPr>
          <p:cNvPr id="22554" name="Line 38"/>
          <p:cNvSpPr>
            <a:spLocks noChangeShapeType="1"/>
          </p:cNvSpPr>
          <p:nvPr/>
        </p:nvSpPr>
        <p:spPr bwMode="auto">
          <a:xfrm flipH="1" flipV="1">
            <a:off x="3733800" y="5334000"/>
            <a:ext cx="304800" cy="381000"/>
          </a:xfrm>
          <a:prstGeom prst="line">
            <a:avLst/>
          </a:prstGeom>
          <a:noFill/>
          <a:ln w="12700">
            <a:solidFill>
              <a:schemeClr val="tx1"/>
            </a:solidFill>
            <a:round/>
            <a:headEnd/>
            <a:tailEnd type="triangle" w="med" len="med"/>
          </a:ln>
        </p:spPr>
        <p:txBody>
          <a:bodyPr/>
          <a:lstStyle/>
          <a:p>
            <a:endParaRPr lang="en-US"/>
          </a:p>
        </p:txBody>
      </p:sp>
      <p:sp>
        <p:nvSpPr>
          <p:cNvPr id="22555" name="Line 38"/>
          <p:cNvSpPr>
            <a:spLocks noChangeShapeType="1"/>
          </p:cNvSpPr>
          <p:nvPr/>
        </p:nvSpPr>
        <p:spPr bwMode="auto">
          <a:xfrm flipV="1">
            <a:off x="1355726" y="5334000"/>
            <a:ext cx="396875" cy="381000"/>
          </a:xfrm>
          <a:prstGeom prst="line">
            <a:avLst/>
          </a:prstGeom>
          <a:noFill/>
          <a:ln w="12700">
            <a:solidFill>
              <a:schemeClr val="tx1"/>
            </a:solidFill>
            <a:round/>
            <a:headEnd/>
            <a:tailEnd type="triangle" w="med" len="med"/>
          </a:ln>
        </p:spPr>
        <p:txBody>
          <a:bodyPr/>
          <a:lstStyle/>
          <a:p>
            <a:endParaRPr lang="en-US"/>
          </a:p>
        </p:txBody>
      </p:sp>
      <p:sp>
        <p:nvSpPr>
          <p:cNvPr id="22556" name="Line 38"/>
          <p:cNvSpPr>
            <a:spLocks noChangeShapeType="1"/>
          </p:cNvSpPr>
          <p:nvPr/>
        </p:nvSpPr>
        <p:spPr bwMode="auto">
          <a:xfrm flipH="1" flipV="1">
            <a:off x="2743200" y="5334000"/>
            <a:ext cx="7938" cy="457200"/>
          </a:xfrm>
          <a:prstGeom prst="line">
            <a:avLst/>
          </a:prstGeom>
          <a:noFill/>
          <a:ln w="12700">
            <a:solidFill>
              <a:schemeClr val="tx1"/>
            </a:solidFill>
            <a:round/>
            <a:headEnd/>
            <a:tailEnd type="triangle" w="med" len="med"/>
          </a:ln>
        </p:spPr>
        <p:txBody>
          <a:bodyPr/>
          <a:lstStyle/>
          <a:p>
            <a:endParaRPr lang="en-US"/>
          </a:p>
        </p:txBody>
      </p:sp>
      <p:sp>
        <p:nvSpPr>
          <p:cNvPr id="56351" name="TextBox 9"/>
          <p:cNvSpPr txBox="1">
            <a:spLocks noChangeArrowheads="1"/>
          </p:cNvSpPr>
          <p:nvPr/>
        </p:nvSpPr>
        <p:spPr bwMode="auto">
          <a:xfrm>
            <a:off x="5715001" y="4084639"/>
            <a:ext cx="3286125" cy="2308324"/>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32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nSpc>
                <a:spcPct val="100000"/>
              </a:lnSpc>
              <a:spcBef>
                <a:spcPct val="0"/>
              </a:spcBef>
              <a:buNone/>
              <a:defRPr/>
            </a:pPr>
            <a:r>
              <a:rPr lang="ro-RO" sz="2400" dirty="0" smtClean="0"/>
              <a:t>O medie de eșantion (cu n = 40) între 35,45 și 38,55 este considerată consecventă cu afirmația că adevărata medie este 37</a:t>
            </a:r>
            <a:endParaRPr lang="en-US" sz="2400" dirty="0" smtClean="0">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Content Placeholder 2"/>
          <p:cNvSpPr>
            <a:spLocks noGrp="1"/>
          </p:cNvSpPr>
          <p:nvPr>
            <p:ph idx="1"/>
          </p:nvPr>
        </p:nvSpPr>
        <p:spPr>
          <a:xfrm>
            <a:off x="457200" y="1328738"/>
            <a:ext cx="8229600" cy="4525962"/>
          </a:xfrm>
        </p:spPr>
        <p:txBody>
          <a:bodyPr>
            <a:normAutofit/>
          </a:bodyPr>
          <a:lstStyle/>
          <a:p>
            <a:r>
              <a:rPr lang="vi-VN" sz="2400" dirty="0" smtClean="0"/>
              <a:t>Pe măsură ce dimensiunea eșantionului </a:t>
            </a:r>
            <a:r>
              <a:rPr lang="vi-VN" sz="2400" b="1" dirty="0" smtClean="0"/>
              <a:t>crește</a:t>
            </a:r>
            <a:r>
              <a:rPr lang="vi-VN" sz="2400" dirty="0" smtClean="0"/>
              <a:t> </a:t>
            </a:r>
            <a:endParaRPr lang="en-US" sz="2400" dirty="0" smtClean="0"/>
          </a:p>
          <a:p>
            <a:pPr lvl="1"/>
            <a:r>
              <a:rPr lang="vi-VN" sz="2200" dirty="0" smtClean="0"/>
              <a:t>eroarea standard a mediei devine </a:t>
            </a:r>
            <a:r>
              <a:rPr lang="vi-VN" sz="2200" b="1" dirty="0" smtClean="0"/>
              <a:t>mai mică </a:t>
            </a:r>
            <a:endParaRPr lang="en-US" sz="2200" b="1" dirty="0" smtClean="0"/>
          </a:p>
          <a:p>
            <a:pPr lvl="1"/>
            <a:r>
              <a:rPr lang="vi-VN" sz="2200" dirty="0" smtClean="0"/>
              <a:t>ceea ce la rândul său </a:t>
            </a:r>
            <a:r>
              <a:rPr lang="vi-VN" sz="2200" b="1" dirty="0" smtClean="0"/>
              <a:t>reduce</a:t>
            </a:r>
            <a:r>
              <a:rPr lang="vi-VN" sz="2200" dirty="0" smtClean="0"/>
              <a:t> eroarea de eșantionare</a:t>
            </a:r>
            <a:endParaRPr lang="en-US" sz="2200" dirty="0" smtClean="0"/>
          </a:p>
        </p:txBody>
      </p:sp>
      <p:sp>
        <p:nvSpPr>
          <p:cNvPr id="23560" name="Rectangle 2"/>
          <p:cNvSpPr>
            <a:spLocks noChangeArrowheads="1"/>
          </p:cNvSpPr>
          <p:nvPr/>
        </p:nvSpPr>
        <p:spPr bwMode="auto">
          <a:xfrm>
            <a:off x="609600" y="4038600"/>
            <a:ext cx="2971800" cy="1143000"/>
          </a:xfrm>
          <a:prstGeom prst="rect">
            <a:avLst/>
          </a:prstGeom>
          <a:solidFill>
            <a:srgbClr val="CCE9AD"/>
          </a:solidFill>
          <a:ln w="9525" algn="ctr">
            <a:solidFill>
              <a:schemeClr val="tx1"/>
            </a:solidFill>
            <a:miter lim="800000"/>
            <a:headEnd/>
            <a:tailEnd/>
          </a:ln>
        </p:spPr>
        <p:txBody>
          <a:bodyPr wrap="none" anchor="ctr"/>
          <a:lstStyle/>
          <a:p>
            <a:pPr eaLnBrk="1" hangingPunct="1"/>
            <a:endParaRPr lang="en-US"/>
          </a:p>
        </p:txBody>
      </p:sp>
      <p:sp>
        <p:nvSpPr>
          <p:cNvPr id="23561" name="Line 6"/>
          <p:cNvSpPr>
            <a:spLocks noChangeShapeType="1"/>
          </p:cNvSpPr>
          <p:nvPr/>
        </p:nvSpPr>
        <p:spPr bwMode="auto">
          <a:xfrm flipH="1">
            <a:off x="5791200" y="3689350"/>
            <a:ext cx="685800" cy="76200"/>
          </a:xfrm>
          <a:prstGeom prst="line">
            <a:avLst/>
          </a:prstGeom>
          <a:noFill/>
          <a:ln w="25400">
            <a:solidFill>
              <a:schemeClr val="tx2"/>
            </a:solidFill>
            <a:round/>
            <a:headEnd/>
            <a:tailEnd type="triangle" w="med" len="med"/>
          </a:ln>
        </p:spPr>
        <p:txBody>
          <a:bodyPr wrap="none" anchor="ctr"/>
          <a:lstStyle/>
          <a:p>
            <a:endParaRPr lang="en-US"/>
          </a:p>
        </p:txBody>
      </p:sp>
      <p:sp>
        <p:nvSpPr>
          <p:cNvPr id="23562" name="Line 7"/>
          <p:cNvSpPr>
            <a:spLocks noChangeShapeType="1"/>
          </p:cNvSpPr>
          <p:nvPr/>
        </p:nvSpPr>
        <p:spPr bwMode="auto">
          <a:xfrm flipH="1">
            <a:off x="5638800" y="5060950"/>
            <a:ext cx="762000" cy="76200"/>
          </a:xfrm>
          <a:prstGeom prst="line">
            <a:avLst/>
          </a:prstGeom>
          <a:noFill/>
          <a:ln w="25400">
            <a:solidFill>
              <a:srgbClr val="00B400"/>
            </a:solidFill>
            <a:round/>
            <a:headEnd/>
            <a:tailEnd type="triangle" w="med" len="med"/>
          </a:ln>
        </p:spPr>
        <p:txBody>
          <a:bodyPr wrap="none" anchor="ctr"/>
          <a:lstStyle/>
          <a:p>
            <a:endParaRPr lang="en-US"/>
          </a:p>
        </p:txBody>
      </p:sp>
      <p:sp>
        <p:nvSpPr>
          <p:cNvPr id="23563" name="Rectangle 8"/>
          <p:cNvSpPr>
            <a:spLocks noChangeArrowheads="1"/>
          </p:cNvSpPr>
          <p:nvPr/>
        </p:nvSpPr>
        <p:spPr bwMode="auto">
          <a:xfrm>
            <a:off x="6367464" y="4724401"/>
            <a:ext cx="2319337" cy="828432"/>
          </a:xfrm>
          <a:prstGeom prst="rect">
            <a:avLst/>
          </a:prstGeom>
          <a:noFill/>
          <a:ln w="12700">
            <a:noFill/>
            <a:miter lim="800000"/>
            <a:headEnd/>
            <a:tailEnd/>
          </a:ln>
        </p:spPr>
        <p:txBody>
          <a:bodyPr lIns="90488" tIns="44450" rIns="90488" bIns="44450">
            <a:spAutoFit/>
          </a:bodyPr>
          <a:lstStyle/>
          <a:p>
            <a:pPr>
              <a:spcBef>
                <a:spcPct val="50000"/>
              </a:spcBef>
            </a:pPr>
            <a:r>
              <a:rPr lang="ro-RO" sz="2400" dirty="0" smtClean="0">
                <a:solidFill>
                  <a:srgbClr val="00B400"/>
                </a:solidFill>
              </a:rPr>
              <a:t>Dimensiune mare</a:t>
            </a:r>
            <a:endParaRPr lang="ro-RO" sz="2400" dirty="0">
              <a:solidFill>
                <a:srgbClr val="00B400"/>
              </a:solidFill>
            </a:endParaRPr>
          </a:p>
        </p:txBody>
      </p:sp>
      <p:sp>
        <p:nvSpPr>
          <p:cNvPr id="23564" name="Rectangle 9"/>
          <p:cNvSpPr>
            <a:spLocks noChangeArrowheads="1"/>
          </p:cNvSpPr>
          <p:nvPr/>
        </p:nvSpPr>
        <p:spPr bwMode="auto">
          <a:xfrm>
            <a:off x="6477000" y="3209926"/>
            <a:ext cx="2133600" cy="828432"/>
          </a:xfrm>
          <a:prstGeom prst="rect">
            <a:avLst/>
          </a:prstGeom>
          <a:noFill/>
          <a:ln w="12700">
            <a:noFill/>
            <a:miter lim="800000"/>
            <a:headEnd/>
            <a:tailEnd/>
          </a:ln>
        </p:spPr>
        <p:txBody>
          <a:bodyPr lIns="90488" tIns="44450" rIns="90488" bIns="44450">
            <a:spAutoFit/>
          </a:bodyPr>
          <a:lstStyle/>
          <a:p>
            <a:pPr>
              <a:spcBef>
                <a:spcPct val="50000"/>
              </a:spcBef>
            </a:pPr>
            <a:r>
              <a:rPr lang="ro-RO" sz="2400" dirty="0" smtClean="0">
                <a:solidFill>
                  <a:schemeClr val="tx2"/>
                </a:solidFill>
              </a:rPr>
              <a:t>Dimensiune mica</a:t>
            </a:r>
            <a:endParaRPr lang="ro-RO" sz="2400" dirty="0">
              <a:solidFill>
                <a:schemeClr val="tx2"/>
              </a:solidFill>
            </a:endParaRPr>
          </a:p>
        </p:txBody>
      </p:sp>
      <p:sp>
        <p:nvSpPr>
          <p:cNvPr id="23565" name="Line 10"/>
          <p:cNvSpPr>
            <a:spLocks noChangeShapeType="1"/>
          </p:cNvSpPr>
          <p:nvPr/>
        </p:nvSpPr>
        <p:spPr bwMode="auto">
          <a:xfrm>
            <a:off x="4267200" y="4222750"/>
            <a:ext cx="2286000" cy="0"/>
          </a:xfrm>
          <a:prstGeom prst="line">
            <a:avLst/>
          </a:prstGeom>
          <a:noFill/>
          <a:ln w="19050">
            <a:solidFill>
              <a:schemeClr val="tx1"/>
            </a:solidFill>
            <a:round/>
            <a:headEnd/>
            <a:tailEnd/>
          </a:ln>
        </p:spPr>
        <p:txBody>
          <a:bodyPr wrap="none" anchor="ctr"/>
          <a:lstStyle/>
          <a:p>
            <a:endParaRPr lang="en-US"/>
          </a:p>
        </p:txBody>
      </p:sp>
      <p:sp>
        <p:nvSpPr>
          <p:cNvPr id="23566" name="Freeform 13"/>
          <p:cNvSpPr>
            <a:spLocks/>
          </p:cNvSpPr>
          <p:nvPr/>
        </p:nvSpPr>
        <p:spPr bwMode="auto">
          <a:xfrm>
            <a:off x="4876801" y="4376738"/>
            <a:ext cx="468313" cy="1370012"/>
          </a:xfrm>
          <a:custGeom>
            <a:avLst/>
            <a:gdLst>
              <a:gd name="T0" fmla="*/ 0 w 864"/>
              <a:gd name="T1" fmla="*/ 2147483647 h 1919"/>
              <a:gd name="T2" fmla="*/ 2147483647 w 864"/>
              <a:gd name="T3" fmla="*/ 2147483647 h 1919"/>
              <a:gd name="T4" fmla="*/ 2147483647 w 864"/>
              <a:gd name="T5" fmla="*/ 2147483647 h 1919"/>
              <a:gd name="T6" fmla="*/ 2147483647 w 864"/>
              <a:gd name="T7" fmla="*/ 2147483647 h 1919"/>
              <a:gd name="T8" fmla="*/ 2147483647 w 864"/>
              <a:gd name="T9" fmla="*/ 2147483647 h 1919"/>
              <a:gd name="T10" fmla="*/ 2147483647 w 864"/>
              <a:gd name="T11" fmla="*/ 2147483647 h 1919"/>
              <a:gd name="T12" fmla="*/ 2147483647 w 864"/>
              <a:gd name="T13" fmla="*/ 2147483647 h 1919"/>
              <a:gd name="T14" fmla="*/ 2147483647 w 864"/>
              <a:gd name="T15" fmla="*/ 2147483647 h 1919"/>
              <a:gd name="T16" fmla="*/ 2147483647 w 864"/>
              <a:gd name="T17" fmla="*/ 2147483647 h 1919"/>
              <a:gd name="T18" fmla="*/ 2147483647 w 864"/>
              <a:gd name="T19" fmla="*/ 2147483647 h 1919"/>
              <a:gd name="T20" fmla="*/ 2147483647 w 864"/>
              <a:gd name="T21" fmla="*/ 2147483647 h 1919"/>
              <a:gd name="T22" fmla="*/ 2147483647 w 864"/>
              <a:gd name="T23" fmla="*/ 2147483647 h 1919"/>
              <a:gd name="T24" fmla="*/ 2147483647 w 864"/>
              <a:gd name="T25" fmla="*/ 2147483647 h 1919"/>
              <a:gd name="T26" fmla="*/ 2147483647 w 864"/>
              <a:gd name="T27" fmla="*/ 2147483647 h 1919"/>
              <a:gd name="T28" fmla="*/ 2147483647 w 864"/>
              <a:gd name="T29" fmla="*/ 2147483647 h 1919"/>
              <a:gd name="T30" fmla="*/ 2147483647 w 864"/>
              <a:gd name="T31" fmla="*/ 0 h 1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4"/>
              <a:gd name="T49" fmla="*/ 0 h 1919"/>
              <a:gd name="T50" fmla="*/ 864 w 864"/>
              <a:gd name="T51" fmla="*/ 1919 h 1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4" h="1919">
                <a:moveTo>
                  <a:pt x="0" y="1918"/>
                </a:moveTo>
                <a:lnTo>
                  <a:pt x="90" y="1899"/>
                </a:lnTo>
                <a:lnTo>
                  <a:pt x="136" y="1874"/>
                </a:lnTo>
                <a:lnTo>
                  <a:pt x="183" y="1844"/>
                </a:lnTo>
                <a:lnTo>
                  <a:pt x="227" y="1800"/>
                </a:lnTo>
                <a:lnTo>
                  <a:pt x="273" y="1738"/>
                </a:lnTo>
                <a:lnTo>
                  <a:pt x="319" y="1660"/>
                </a:lnTo>
                <a:lnTo>
                  <a:pt x="409" y="1440"/>
                </a:lnTo>
                <a:lnTo>
                  <a:pt x="499" y="1126"/>
                </a:lnTo>
                <a:lnTo>
                  <a:pt x="591" y="748"/>
                </a:lnTo>
                <a:lnTo>
                  <a:pt x="635" y="556"/>
                </a:lnTo>
                <a:lnTo>
                  <a:pt x="681" y="380"/>
                </a:lnTo>
                <a:lnTo>
                  <a:pt x="727" y="225"/>
                </a:lnTo>
                <a:lnTo>
                  <a:pt x="771" y="103"/>
                </a:lnTo>
                <a:lnTo>
                  <a:pt x="817" y="25"/>
                </a:lnTo>
                <a:lnTo>
                  <a:pt x="863" y="0"/>
                </a:lnTo>
              </a:path>
            </a:pathLst>
          </a:custGeom>
          <a:noFill/>
          <a:ln w="76200" cap="rnd" cmpd="sng">
            <a:solidFill>
              <a:srgbClr val="00B400"/>
            </a:solidFill>
            <a:prstDash val="solid"/>
            <a:round/>
            <a:headEnd type="none" w="med" len="med"/>
            <a:tailEnd type="none" w="med" len="med"/>
          </a:ln>
        </p:spPr>
        <p:txBody>
          <a:bodyPr/>
          <a:lstStyle/>
          <a:p>
            <a:endParaRPr lang="en-US"/>
          </a:p>
        </p:txBody>
      </p:sp>
      <p:sp>
        <p:nvSpPr>
          <p:cNvPr id="23567" name="Freeform 14"/>
          <p:cNvSpPr>
            <a:spLocks/>
          </p:cNvSpPr>
          <p:nvPr/>
        </p:nvSpPr>
        <p:spPr bwMode="auto">
          <a:xfrm>
            <a:off x="5332414" y="4376738"/>
            <a:ext cx="534987" cy="1370012"/>
          </a:xfrm>
          <a:custGeom>
            <a:avLst/>
            <a:gdLst>
              <a:gd name="T0" fmla="*/ 2147483647 w 960"/>
              <a:gd name="T1" fmla="*/ 2147483647 h 1919"/>
              <a:gd name="T2" fmla="*/ 2147483647 w 960"/>
              <a:gd name="T3" fmla="*/ 2147483647 h 1919"/>
              <a:gd name="T4" fmla="*/ 2147483647 w 960"/>
              <a:gd name="T5" fmla="*/ 2147483647 h 1919"/>
              <a:gd name="T6" fmla="*/ 2147483647 w 960"/>
              <a:gd name="T7" fmla="*/ 2147483647 h 1919"/>
              <a:gd name="T8" fmla="*/ 2147483647 w 960"/>
              <a:gd name="T9" fmla="*/ 2147483647 h 1919"/>
              <a:gd name="T10" fmla="*/ 2147483647 w 960"/>
              <a:gd name="T11" fmla="*/ 2147483647 h 1919"/>
              <a:gd name="T12" fmla="*/ 2147483647 w 960"/>
              <a:gd name="T13" fmla="*/ 2147483647 h 1919"/>
              <a:gd name="T14" fmla="*/ 2147483647 w 960"/>
              <a:gd name="T15" fmla="*/ 2147483647 h 1919"/>
              <a:gd name="T16" fmla="*/ 2147483647 w 960"/>
              <a:gd name="T17" fmla="*/ 2147483647 h 1919"/>
              <a:gd name="T18" fmla="*/ 2147483647 w 960"/>
              <a:gd name="T19" fmla="*/ 2147483647 h 1919"/>
              <a:gd name="T20" fmla="*/ 2147483647 w 960"/>
              <a:gd name="T21" fmla="*/ 2147483647 h 1919"/>
              <a:gd name="T22" fmla="*/ 2147483647 w 960"/>
              <a:gd name="T23" fmla="*/ 2147483647 h 1919"/>
              <a:gd name="T24" fmla="*/ 2147483647 w 960"/>
              <a:gd name="T25" fmla="*/ 2147483647 h 1919"/>
              <a:gd name="T26" fmla="*/ 2147483647 w 960"/>
              <a:gd name="T27" fmla="*/ 2147483647 h 1919"/>
              <a:gd name="T28" fmla="*/ 2147483647 w 960"/>
              <a:gd name="T29" fmla="*/ 2147483647 h 1919"/>
              <a:gd name="T30" fmla="*/ 0 w 960"/>
              <a:gd name="T31" fmla="*/ 0 h 1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0"/>
              <a:gd name="T49" fmla="*/ 0 h 1919"/>
              <a:gd name="T50" fmla="*/ 960 w 960"/>
              <a:gd name="T51" fmla="*/ 1919 h 19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0" h="1919">
                <a:moveTo>
                  <a:pt x="959" y="1918"/>
                </a:moveTo>
                <a:lnTo>
                  <a:pt x="858" y="1899"/>
                </a:lnTo>
                <a:lnTo>
                  <a:pt x="807" y="1874"/>
                </a:lnTo>
                <a:lnTo>
                  <a:pt x="758" y="1844"/>
                </a:lnTo>
                <a:lnTo>
                  <a:pt x="706" y="1800"/>
                </a:lnTo>
                <a:lnTo>
                  <a:pt x="655" y="1738"/>
                </a:lnTo>
                <a:lnTo>
                  <a:pt x="607" y="1660"/>
                </a:lnTo>
                <a:lnTo>
                  <a:pt x="504" y="1440"/>
                </a:lnTo>
                <a:lnTo>
                  <a:pt x="404" y="1126"/>
                </a:lnTo>
                <a:lnTo>
                  <a:pt x="303" y="748"/>
                </a:lnTo>
                <a:lnTo>
                  <a:pt x="252" y="556"/>
                </a:lnTo>
                <a:lnTo>
                  <a:pt x="200" y="380"/>
                </a:lnTo>
                <a:lnTo>
                  <a:pt x="152" y="225"/>
                </a:lnTo>
                <a:lnTo>
                  <a:pt x="101" y="103"/>
                </a:lnTo>
                <a:lnTo>
                  <a:pt x="49" y="25"/>
                </a:lnTo>
                <a:lnTo>
                  <a:pt x="0" y="0"/>
                </a:lnTo>
              </a:path>
            </a:pathLst>
          </a:custGeom>
          <a:noFill/>
          <a:ln w="76200" cap="rnd" cmpd="sng">
            <a:solidFill>
              <a:srgbClr val="00B400"/>
            </a:solidFill>
            <a:prstDash val="solid"/>
            <a:round/>
            <a:headEnd type="none" w="med" len="med"/>
            <a:tailEnd type="none" w="med" len="med"/>
          </a:ln>
        </p:spPr>
        <p:txBody>
          <a:bodyPr/>
          <a:lstStyle/>
          <a:p>
            <a:endParaRPr lang="en-US"/>
          </a:p>
        </p:txBody>
      </p:sp>
      <p:graphicFrame>
        <p:nvGraphicFramePr>
          <p:cNvPr id="23554" name="Object 15"/>
          <p:cNvGraphicFramePr>
            <a:graphicFrameLocks noChangeAspect="1"/>
          </p:cNvGraphicFramePr>
          <p:nvPr/>
        </p:nvGraphicFramePr>
        <p:xfrm>
          <a:off x="5929314" y="5791200"/>
          <a:ext cx="327025" cy="381000"/>
        </p:xfrm>
        <a:graphic>
          <a:graphicData uri="http://schemas.openxmlformats.org/presentationml/2006/ole">
            <p:oleObj spid="_x0000_s30722" name="Equation" r:id="rId3" imgW="0" imgH="25560" progId="">
              <p:embed/>
            </p:oleObj>
          </a:graphicData>
        </a:graphic>
      </p:graphicFrame>
      <p:graphicFrame>
        <p:nvGraphicFramePr>
          <p:cNvPr id="23555" name="Object 17"/>
          <p:cNvGraphicFramePr>
            <a:graphicFrameLocks noChangeAspect="1"/>
          </p:cNvGraphicFramePr>
          <p:nvPr/>
        </p:nvGraphicFramePr>
        <p:xfrm>
          <a:off x="696913" y="4560888"/>
          <a:ext cx="1314450" cy="487362"/>
        </p:xfrm>
        <a:graphic>
          <a:graphicData uri="http://schemas.openxmlformats.org/presentationml/2006/ole">
            <p:oleObj spid="_x0000_s30723" name="Equation" r:id="rId4" imgW="685800" imgH="254000" progId="">
              <p:embed/>
            </p:oleObj>
          </a:graphicData>
        </a:graphic>
      </p:graphicFrame>
      <p:graphicFrame>
        <p:nvGraphicFramePr>
          <p:cNvPr id="23556" name="Object 18"/>
          <p:cNvGraphicFramePr>
            <a:graphicFrameLocks noChangeAspect="1"/>
          </p:cNvGraphicFramePr>
          <p:nvPr/>
        </p:nvGraphicFramePr>
        <p:xfrm>
          <a:off x="5214939" y="5753100"/>
          <a:ext cx="347662" cy="419100"/>
        </p:xfrm>
        <a:graphic>
          <a:graphicData uri="http://schemas.openxmlformats.org/presentationml/2006/ole">
            <p:oleObj spid="_x0000_s30724" name="Equation" r:id="rId5" imgW="190500" imgH="228600" progId="">
              <p:embed/>
            </p:oleObj>
          </a:graphicData>
        </a:graphic>
      </p:graphicFrame>
      <p:sp>
        <p:nvSpPr>
          <p:cNvPr id="23568" name="Freeform 19"/>
          <p:cNvSpPr>
            <a:spLocks/>
          </p:cNvSpPr>
          <p:nvPr/>
        </p:nvSpPr>
        <p:spPr bwMode="auto">
          <a:xfrm>
            <a:off x="4419600" y="3384550"/>
            <a:ext cx="914400" cy="762000"/>
          </a:xfrm>
          <a:custGeom>
            <a:avLst/>
            <a:gdLst>
              <a:gd name="T0" fmla="*/ 0 w 1344"/>
              <a:gd name="T1" fmla="*/ 2147483647 h 1487"/>
              <a:gd name="T2" fmla="*/ 2147483647 w 1344"/>
              <a:gd name="T3" fmla="*/ 2147483647 h 1487"/>
              <a:gd name="T4" fmla="*/ 2147483647 w 1344"/>
              <a:gd name="T5" fmla="*/ 2147483647 h 1487"/>
              <a:gd name="T6" fmla="*/ 2147483647 w 1344"/>
              <a:gd name="T7" fmla="*/ 2147483647 h 1487"/>
              <a:gd name="T8" fmla="*/ 2147483647 w 1344"/>
              <a:gd name="T9" fmla="*/ 2147483647 h 1487"/>
              <a:gd name="T10" fmla="*/ 2147483647 w 1344"/>
              <a:gd name="T11" fmla="*/ 2147483647 h 1487"/>
              <a:gd name="T12" fmla="*/ 2147483647 w 1344"/>
              <a:gd name="T13" fmla="*/ 2147483647 h 1487"/>
              <a:gd name="T14" fmla="*/ 2147483647 w 1344"/>
              <a:gd name="T15" fmla="*/ 2147483647 h 1487"/>
              <a:gd name="T16" fmla="*/ 2147483647 w 1344"/>
              <a:gd name="T17" fmla="*/ 2147483647 h 1487"/>
              <a:gd name="T18" fmla="*/ 2147483647 w 1344"/>
              <a:gd name="T19" fmla="*/ 2147483647 h 1487"/>
              <a:gd name="T20" fmla="*/ 2147483647 w 1344"/>
              <a:gd name="T21" fmla="*/ 2147483647 h 1487"/>
              <a:gd name="T22" fmla="*/ 2147483647 w 1344"/>
              <a:gd name="T23" fmla="*/ 2147483647 h 1487"/>
              <a:gd name="T24" fmla="*/ 2147483647 w 1344"/>
              <a:gd name="T25" fmla="*/ 2147483647 h 1487"/>
              <a:gd name="T26" fmla="*/ 2147483647 w 1344"/>
              <a:gd name="T27" fmla="*/ 2147483647 h 1487"/>
              <a:gd name="T28" fmla="*/ 2147483647 w 1344"/>
              <a:gd name="T29" fmla="*/ 2147483647 h 1487"/>
              <a:gd name="T30" fmla="*/ 2147483647 w 1344"/>
              <a:gd name="T31" fmla="*/ 0 h 14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4"/>
              <a:gd name="T49" fmla="*/ 0 h 1487"/>
              <a:gd name="T50" fmla="*/ 1344 w 1344"/>
              <a:gd name="T51" fmla="*/ 1487 h 14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4" h="1487">
                <a:moveTo>
                  <a:pt x="0" y="1486"/>
                </a:moveTo>
                <a:lnTo>
                  <a:pt x="141" y="1471"/>
                </a:lnTo>
                <a:lnTo>
                  <a:pt x="212" y="1452"/>
                </a:lnTo>
                <a:lnTo>
                  <a:pt x="284" y="1429"/>
                </a:lnTo>
                <a:lnTo>
                  <a:pt x="353" y="1395"/>
                </a:lnTo>
                <a:lnTo>
                  <a:pt x="425" y="1347"/>
                </a:lnTo>
                <a:lnTo>
                  <a:pt x="496" y="1287"/>
                </a:lnTo>
                <a:lnTo>
                  <a:pt x="636" y="1116"/>
                </a:lnTo>
                <a:lnTo>
                  <a:pt x="776" y="872"/>
                </a:lnTo>
                <a:lnTo>
                  <a:pt x="919" y="580"/>
                </a:lnTo>
                <a:lnTo>
                  <a:pt x="988" y="431"/>
                </a:lnTo>
                <a:lnTo>
                  <a:pt x="1060" y="294"/>
                </a:lnTo>
                <a:lnTo>
                  <a:pt x="1130" y="174"/>
                </a:lnTo>
                <a:lnTo>
                  <a:pt x="1199" y="80"/>
                </a:lnTo>
                <a:lnTo>
                  <a:pt x="1271" y="20"/>
                </a:lnTo>
                <a:lnTo>
                  <a:pt x="1343" y="0"/>
                </a:lnTo>
              </a:path>
            </a:pathLst>
          </a:custGeom>
          <a:noFill/>
          <a:ln w="76200" cap="rnd" cmpd="sng">
            <a:solidFill>
              <a:schemeClr val="tx2"/>
            </a:solidFill>
            <a:prstDash val="solid"/>
            <a:round/>
            <a:headEnd type="none" w="med" len="med"/>
            <a:tailEnd type="none" w="med" len="med"/>
          </a:ln>
        </p:spPr>
        <p:txBody>
          <a:bodyPr/>
          <a:lstStyle/>
          <a:p>
            <a:endParaRPr lang="en-US"/>
          </a:p>
        </p:txBody>
      </p:sp>
      <p:sp>
        <p:nvSpPr>
          <p:cNvPr id="23569" name="Freeform 20"/>
          <p:cNvSpPr>
            <a:spLocks/>
          </p:cNvSpPr>
          <p:nvPr/>
        </p:nvSpPr>
        <p:spPr bwMode="auto">
          <a:xfrm>
            <a:off x="5322888" y="3384550"/>
            <a:ext cx="1077912" cy="762000"/>
          </a:xfrm>
          <a:custGeom>
            <a:avLst/>
            <a:gdLst>
              <a:gd name="T0" fmla="*/ 2147483647 w 1583"/>
              <a:gd name="T1" fmla="*/ 2147483647 h 1487"/>
              <a:gd name="T2" fmla="*/ 2147483647 w 1583"/>
              <a:gd name="T3" fmla="*/ 2147483647 h 1487"/>
              <a:gd name="T4" fmla="*/ 2147483647 w 1583"/>
              <a:gd name="T5" fmla="*/ 2147483647 h 1487"/>
              <a:gd name="T6" fmla="*/ 2147483647 w 1583"/>
              <a:gd name="T7" fmla="*/ 2147483647 h 1487"/>
              <a:gd name="T8" fmla="*/ 2147483647 w 1583"/>
              <a:gd name="T9" fmla="*/ 2147483647 h 1487"/>
              <a:gd name="T10" fmla="*/ 2147483647 w 1583"/>
              <a:gd name="T11" fmla="*/ 2147483647 h 1487"/>
              <a:gd name="T12" fmla="*/ 2147483647 w 1583"/>
              <a:gd name="T13" fmla="*/ 2147483647 h 1487"/>
              <a:gd name="T14" fmla="*/ 2147483647 w 1583"/>
              <a:gd name="T15" fmla="*/ 2147483647 h 1487"/>
              <a:gd name="T16" fmla="*/ 2147483647 w 1583"/>
              <a:gd name="T17" fmla="*/ 2147483647 h 1487"/>
              <a:gd name="T18" fmla="*/ 2147483647 w 1583"/>
              <a:gd name="T19" fmla="*/ 2147483647 h 1487"/>
              <a:gd name="T20" fmla="*/ 2147483647 w 1583"/>
              <a:gd name="T21" fmla="*/ 2147483647 h 1487"/>
              <a:gd name="T22" fmla="*/ 2147483647 w 1583"/>
              <a:gd name="T23" fmla="*/ 2147483647 h 1487"/>
              <a:gd name="T24" fmla="*/ 2147483647 w 1583"/>
              <a:gd name="T25" fmla="*/ 2147483647 h 1487"/>
              <a:gd name="T26" fmla="*/ 2147483647 w 1583"/>
              <a:gd name="T27" fmla="*/ 2147483647 h 1487"/>
              <a:gd name="T28" fmla="*/ 2147483647 w 1583"/>
              <a:gd name="T29" fmla="*/ 2147483647 h 1487"/>
              <a:gd name="T30" fmla="*/ 0 w 1583"/>
              <a:gd name="T31" fmla="*/ 0 h 14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3"/>
              <a:gd name="T49" fmla="*/ 0 h 1487"/>
              <a:gd name="T50" fmla="*/ 1583 w 1583"/>
              <a:gd name="T51" fmla="*/ 1487 h 14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3" h="1487">
                <a:moveTo>
                  <a:pt x="1582" y="1486"/>
                </a:moveTo>
                <a:lnTo>
                  <a:pt x="1416" y="1471"/>
                </a:lnTo>
                <a:lnTo>
                  <a:pt x="1332" y="1452"/>
                </a:lnTo>
                <a:lnTo>
                  <a:pt x="1250" y="1429"/>
                </a:lnTo>
                <a:lnTo>
                  <a:pt x="1166" y="1395"/>
                </a:lnTo>
                <a:lnTo>
                  <a:pt x="1081" y="1347"/>
                </a:lnTo>
                <a:lnTo>
                  <a:pt x="1001" y="1287"/>
                </a:lnTo>
                <a:lnTo>
                  <a:pt x="832" y="1116"/>
                </a:lnTo>
                <a:lnTo>
                  <a:pt x="666" y="872"/>
                </a:lnTo>
                <a:lnTo>
                  <a:pt x="500" y="580"/>
                </a:lnTo>
                <a:lnTo>
                  <a:pt x="415" y="431"/>
                </a:lnTo>
                <a:lnTo>
                  <a:pt x="331" y="294"/>
                </a:lnTo>
                <a:lnTo>
                  <a:pt x="251" y="174"/>
                </a:lnTo>
                <a:lnTo>
                  <a:pt x="166" y="80"/>
                </a:lnTo>
                <a:lnTo>
                  <a:pt x="82" y="20"/>
                </a:lnTo>
                <a:lnTo>
                  <a:pt x="0" y="0"/>
                </a:lnTo>
              </a:path>
            </a:pathLst>
          </a:custGeom>
          <a:noFill/>
          <a:ln w="76200" cap="rnd" cmpd="sng">
            <a:solidFill>
              <a:schemeClr val="tx2"/>
            </a:solidFill>
            <a:prstDash val="solid"/>
            <a:round/>
            <a:headEnd type="none" w="med" len="med"/>
            <a:tailEnd type="none" w="med" len="med"/>
          </a:ln>
        </p:spPr>
        <p:txBody>
          <a:bodyPr/>
          <a:lstStyle/>
          <a:p>
            <a:endParaRPr lang="en-US"/>
          </a:p>
        </p:txBody>
      </p:sp>
      <p:sp>
        <p:nvSpPr>
          <p:cNvPr id="23570" name="Line 23"/>
          <p:cNvSpPr>
            <a:spLocks noChangeShapeType="1"/>
          </p:cNvSpPr>
          <p:nvPr/>
        </p:nvSpPr>
        <p:spPr bwMode="auto">
          <a:xfrm>
            <a:off x="4800600" y="5822950"/>
            <a:ext cx="1143000" cy="0"/>
          </a:xfrm>
          <a:prstGeom prst="line">
            <a:avLst/>
          </a:prstGeom>
          <a:noFill/>
          <a:ln w="19050">
            <a:solidFill>
              <a:schemeClr val="tx1"/>
            </a:solidFill>
            <a:round/>
            <a:headEnd/>
            <a:tailEnd/>
          </a:ln>
        </p:spPr>
        <p:txBody>
          <a:bodyPr wrap="none" anchor="ctr"/>
          <a:lstStyle/>
          <a:p>
            <a:endParaRPr lang="en-US"/>
          </a:p>
        </p:txBody>
      </p:sp>
      <p:graphicFrame>
        <p:nvGraphicFramePr>
          <p:cNvPr id="23557" name="Object 24"/>
          <p:cNvGraphicFramePr>
            <a:graphicFrameLocks noChangeAspect="1"/>
          </p:cNvGraphicFramePr>
          <p:nvPr/>
        </p:nvGraphicFramePr>
        <p:xfrm>
          <a:off x="6538914" y="4222750"/>
          <a:ext cx="327025" cy="381000"/>
        </p:xfrm>
        <a:graphic>
          <a:graphicData uri="http://schemas.openxmlformats.org/presentationml/2006/ole">
            <p:oleObj spid="_x0000_s30725" name="Equation" r:id="rId6" imgW="0" imgH="25560" progId="">
              <p:embed/>
            </p:oleObj>
          </a:graphicData>
        </a:graphic>
      </p:graphicFrame>
      <p:sp>
        <p:nvSpPr>
          <p:cNvPr id="23571" name="AutoShape 28"/>
          <p:cNvSpPr>
            <a:spLocks/>
          </p:cNvSpPr>
          <p:nvPr/>
        </p:nvSpPr>
        <p:spPr bwMode="auto">
          <a:xfrm>
            <a:off x="3733800" y="3841750"/>
            <a:ext cx="304800" cy="1752600"/>
          </a:xfrm>
          <a:prstGeom prst="leftBrace">
            <a:avLst>
              <a:gd name="adj1" fmla="val 47917"/>
              <a:gd name="adj2" fmla="val 50000"/>
            </a:avLst>
          </a:prstGeom>
          <a:noFill/>
          <a:ln w="19050">
            <a:solidFill>
              <a:schemeClr val="tx1"/>
            </a:solidFill>
            <a:round/>
            <a:headEnd/>
            <a:tailEnd/>
          </a:ln>
        </p:spPr>
        <p:txBody>
          <a:bodyPr wrap="none" anchor="ctr"/>
          <a:lstStyle/>
          <a:p>
            <a:pPr eaLnBrk="1" hangingPunct="1"/>
            <a:endParaRPr lang="en-US"/>
          </a:p>
        </p:txBody>
      </p:sp>
      <p:sp>
        <p:nvSpPr>
          <p:cNvPr id="23572" name="Text Box 29"/>
          <p:cNvSpPr txBox="1">
            <a:spLocks noChangeArrowheads="1"/>
          </p:cNvSpPr>
          <p:nvPr/>
        </p:nvSpPr>
        <p:spPr bwMode="auto">
          <a:xfrm>
            <a:off x="228600" y="3917950"/>
            <a:ext cx="3429000" cy="1754326"/>
          </a:xfrm>
          <a:prstGeom prst="rect">
            <a:avLst/>
          </a:prstGeom>
          <a:noFill/>
          <a:ln w="19050" algn="ctr">
            <a:noFill/>
            <a:miter lim="800000"/>
            <a:headEnd/>
            <a:tailEnd/>
          </a:ln>
        </p:spPr>
        <p:txBody>
          <a:bodyPr>
            <a:spAutoFit/>
          </a:bodyPr>
          <a:lstStyle/>
          <a:p>
            <a:pPr lvl="1" eaLnBrk="1" hangingPunct="1">
              <a:lnSpc>
                <a:spcPct val="150000"/>
              </a:lnSpc>
            </a:pPr>
            <a:r>
              <a:rPr lang="ro-RO" sz="2400" dirty="0" err="1" smtClean="0"/>
              <a:t>cand</a:t>
            </a:r>
            <a:r>
              <a:rPr lang="ro-RO" sz="2400" dirty="0" smtClean="0"/>
              <a:t>  </a:t>
            </a:r>
            <a:r>
              <a:rPr lang="ro-RO" sz="2400" i="1" dirty="0" smtClean="0"/>
              <a:t>n</a:t>
            </a:r>
            <a:r>
              <a:rPr lang="ro-RO" sz="2400" dirty="0" smtClean="0"/>
              <a:t>  creste,</a:t>
            </a:r>
          </a:p>
          <a:p>
            <a:pPr lvl="1" eaLnBrk="1" hangingPunct="1">
              <a:lnSpc>
                <a:spcPct val="150000"/>
              </a:lnSpc>
            </a:pPr>
            <a:r>
              <a:rPr lang="ro-RO" sz="2400" dirty="0" smtClean="0"/>
              <a:t>                     </a:t>
            </a:r>
            <a:r>
              <a:rPr lang="ro-RO" sz="2400" dirty="0" err="1" smtClean="0"/>
              <a:t>descreste</a:t>
            </a:r>
            <a:endParaRPr lang="ro-RO" sz="2400" dirty="0"/>
          </a:p>
        </p:txBody>
      </p:sp>
      <p:sp>
        <p:nvSpPr>
          <p:cNvPr id="23573" name="Line 3"/>
          <p:cNvSpPr>
            <a:spLocks noChangeShapeType="1"/>
          </p:cNvSpPr>
          <p:nvPr/>
        </p:nvSpPr>
        <p:spPr bwMode="auto">
          <a:xfrm>
            <a:off x="5334001" y="3384550"/>
            <a:ext cx="11113" cy="2438400"/>
          </a:xfrm>
          <a:prstGeom prst="line">
            <a:avLst/>
          </a:prstGeom>
          <a:noFill/>
          <a:ln w="9525">
            <a:solidFill>
              <a:schemeClr val="tx1"/>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altLang="en-US" dirty="0" err="1" smtClean="0"/>
              <a:t>Examplu</a:t>
            </a:r>
            <a:endParaRPr lang="en-US" altLang="en-US" dirty="0" smtClean="0"/>
          </a:p>
        </p:txBody>
      </p:sp>
      <p:sp>
        <p:nvSpPr>
          <p:cNvPr id="28675" name="Rectangle 3"/>
          <p:cNvSpPr>
            <a:spLocks noGrp="1" noChangeArrowheads="1"/>
          </p:cNvSpPr>
          <p:nvPr>
            <p:ph type="body" idx="4294967295"/>
          </p:nvPr>
        </p:nvSpPr>
        <p:spPr>
          <a:xfrm>
            <a:off x="609600" y="1905000"/>
            <a:ext cx="8077200" cy="4114800"/>
          </a:xfrm>
        </p:spPr>
        <p:txBody>
          <a:bodyPr>
            <a:normAutofit/>
          </a:bodyPr>
          <a:lstStyle/>
          <a:p>
            <a:pPr algn="just"/>
            <a:r>
              <a:rPr lang="ro-RO" sz="2400" dirty="0" smtClean="0">
                <a:latin typeface="Calibri" pitchFamily="34" charset="0"/>
                <a:cs typeface="Calibri" pitchFamily="34" charset="0"/>
              </a:rPr>
              <a:t>Să presupunem că o populație are </a:t>
            </a:r>
            <a:r>
              <a:rPr lang="ro-RO" sz="2400" dirty="0" smtClean="0">
                <a:solidFill>
                  <a:srgbClr val="7030A0"/>
                </a:solidFill>
                <a:latin typeface="Calibri" pitchFamily="34" charset="0"/>
                <a:cs typeface="Calibri" pitchFamily="34" charset="0"/>
              </a:rPr>
              <a:t>media μ = 8 </a:t>
            </a:r>
            <a:r>
              <a:rPr lang="ro-RO" sz="2400" dirty="0" smtClean="0">
                <a:latin typeface="Calibri" pitchFamily="34" charset="0"/>
                <a:cs typeface="Calibri" pitchFamily="34" charset="0"/>
              </a:rPr>
              <a:t>și </a:t>
            </a:r>
            <a:r>
              <a:rPr lang="ro-RO" sz="2400" dirty="0" smtClean="0">
                <a:solidFill>
                  <a:srgbClr val="7030A0"/>
                </a:solidFill>
                <a:latin typeface="Calibri" pitchFamily="34" charset="0"/>
                <a:cs typeface="Calibri" pitchFamily="34" charset="0"/>
              </a:rPr>
              <a:t>abaterea standard σ = 3</a:t>
            </a:r>
            <a:r>
              <a:rPr lang="ro-RO" sz="2400" dirty="0" smtClean="0">
                <a:latin typeface="Calibri" pitchFamily="34" charset="0"/>
                <a:cs typeface="Calibri" pitchFamily="34" charset="0"/>
              </a:rPr>
              <a:t>. Să presupunem că este selectat un eșantion aleatoriu de mărimea n = 36.</a:t>
            </a:r>
          </a:p>
          <a:p>
            <a:pPr algn="just"/>
            <a:endParaRPr lang="ro-RO" altLang="en-US" sz="2400" dirty="0" smtClean="0">
              <a:latin typeface="Calibri" pitchFamily="34" charset="0"/>
              <a:cs typeface="Calibri" pitchFamily="34" charset="0"/>
              <a:sym typeface="Symbol" pitchFamily="18" charset="2"/>
            </a:endParaRPr>
          </a:p>
          <a:p>
            <a:pPr algn="just"/>
            <a:r>
              <a:rPr lang="ro-RO" sz="2400" dirty="0" smtClean="0">
                <a:latin typeface="Calibri" pitchFamily="34" charset="0"/>
                <a:cs typeface="Calibri" pitchFamily="34" charset="0"/>
              </a:rPr>
              <a:t>Care este probabilitatea ca media eșantionului să fie cuprinsă între 7,8 și 8,2?</a:t>
            </a:r>
            <a:endParaRPr lang="ro-RO" altLang="en-US" sz="2400" dirty="0" smtClean="0">
              <a:latin typeface="Calibri" pitchFamily="34" charset="0"/>
              <a:cs typeface="Calibri" pitchFamily="34" charset="0"/>
              <a:sym typeface="Symbol" pitchFamily="18" charset="2"/>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idx="4294967295"/>
          </p:nvPr>
        </p:nvSpPr>
        <p:spPr/>
        <p:txBody>
          <a:bodyPr/>
          <a:lstStyle/>
          <a:p>
            <a:pPr eaLnBrk="1" hangingPunct="1"/>
            <a:r>
              <a:rPr lang="en-US" altLang="en-US" dirty="0" err="1" smtClean="0"/>
              <a:t>Examplu</a:t>
            </a:r>
            <a:endParaRPr lang="en-US" altLang="en-US" dirty="0" smtClean="0"/>
          </a:p>
        </p:txBody>
      </p:sp>
      <p:sp>
        <p:nvSpPr>
          <p:cNvPr id="16390" name="Rectangle 3"/>
          <p:cNvSpPr>
            <a:spLocks noGrp="1" noChangeArrowheads="1"/>
          </p:cNvSpPr>
          <p:nvPr>
            <p:ph type="body" idx="4294967295"/>
          </p:nvPr>
        </p:nvSpPr>
        <p:spPr>
          <a:xfrm>
            <a:off x="609600" y="1676400"/>
            <a:ext cx="8396235" cy="4419600"/>
          </a:xfrm>
        </p:spPr>
        <p:txBody>
          <a:bodyPr>
            <a:normAutofit/>
          </a:bodyPr>
          <a:lstStyle/>
          <a:p>
            <a:pPr eaLnBrk="1" hangingPunct="1">
              <a:spcBef>
                <a:spcPct val="60000"/>
              </a:spcBef>
              <a:buFont typeface="Wingdings" pitchFamily="2" charset="2"/>
              <a:buNone/>
            </a:pPr>
            <a:r>
              <a:rPr lang="ro-RO" altLang="en-US" sz="2400" dirty="0" smtClean="0">
                <a:solidFill>
                  <a:schemeClr val="tx1"/>
                </a:solidFill>
              </a:rPr>
              <a:t>Soluție:</a:t>
            </a:r>
          </a:p>
          <a:p>
            <a:pPr eaLnBrk="1" hangingPunct="1">
              <a:spcBef>
                <a:spcPct val="60000"/>
              </a:spcBef>
            </a:pPr>
            <a:r>
              <a:rPr lang="ro-RO" altLang="en-US" sz="2400" dirty="0" smtClean="0">
                <a:solidFill>
                  <a:schemeClr val="tx1"/>
                </a:solidFill>
              </a:rPr>
              <a:t>Chiar daca populația nu este distribuita normal, Teorema de Limita Centrala poate fi folosita(n &gt; 30)</a:t>
            </a:r>
          </a:p>
          <a:p>
            <a:pPr eaLnBrk="1" hangingPunct="1">
              <a:spcBef>
                <a:spcPct val="60000"/>
              </a:spcBef>
            </a:pPr>
            <a:r>
              <a:rPr lang="ro-RO" altLang="en-US" sz="2400" dirty="0" smtClean="0">
                <a:solidFill>
                  <a:schemeClr val="tx1"/>
                </a:solidFill>
              </a:rPr>
              <a:t>… distribuția de eșantionare a      este aproximativ normala</a:t>
            </a:r>
          </a:p>
          <a:p>
            <a:pPr eaLnBrk="1" hangingPunct="1">
              <a:spcBef>
                <a:spcPct val="60000"/>
              </a:spcBef>
            </a:pPr>
            <a:r>
              <a:rPr lang="ro-RO" altLang="en-US" sz="2400" dirty="0" smtClean="0">
                <a:solidFill>
                  <a:schemeClr val="tx1"/>
                </a:solidFill>
              </a:rPr>
              <a:t>… cu media      </a:t>
            </a:r>
            <a:r>
              <a:rPr lang="ro-RO" altLang="en-US" sz="2400" dirty="0" smtClean="0">
                <a:solidFill>
                  <a:schemeClr val="tx1"/>
                </a:solidFill>
                <a:sym typeface="Symbol" pitchFamily="18" charset="2"/>
              </a:rPr>
              <a:t>=  8 </a:t>
            </a:r>
          </a:p>
          <a:p>
            <a:pPr eaLnBrk="1" hangingPunct="1">
              <a:spcBef>
                <a:spcPct val="60000"/>
              </a:spcBef>
            </a:pPr>
            <a:r>
              <a:rPr lang="ro-RO" altLang="en-US" sz="2400" dirty="0" smtClean="0">
                <a:solidFill>
                  <a:schemeClr val="tx1"/>
                </a:solidFill>
                <a:sym typeface="Symbol" pitchFamily="18" charset="2"/>
              </a:rPr>
              <a:t>…si abaterea standard </a:t>
            </a:r>
          </a:p>
          <a:p>
            <a:pPr eaLnBrk="1" hangingPunct="1">
              <a:spcBef>
                <a:spcPct val="60000"/>
              </a:spcBef>
            </a:pPr>
            <a:endParaRPr lang="ro-RO" altLang="en-US" sz="2400" dirty="0" smtClean="0">
              <a:solidFill>
                <a:schemeClr val="tx1"/>
              </a:solidFill>
              <a:sym typeface="Symbol" pitchFamily="18" charset="2"/>
            </a:endParaRPr>
          </a:p>
        </p:txBody>
      </p:sp>
      <p:graphicFrame>
        <p:nvGraphicFramePr>
          <p:cNvPr id="16386" name="Object 8"/>
          <p:cNvGraphicFramePr>
            <a:graphicFrameLocks noChangeAspect="1"/>
          </p:cNvGraphicFramePr>
          <p:nvPr/>
        </p:nvGraphicFramePr>
        <p:xfrm>
          <a:off x="5292080" y="3212976"/>
          <a:ext cx="381000" cy="533400"/>
        </p:xfrm>
        <a:graphic>
          <a:graphicData uri="http://schemas.openxmlformats.org/presentationml/2006/ole">
            <p:oleObj spid="_x0000_s31746" name="Equation" r:id="rId3" imgW="126780" imgH="164814" progId="">
              <p:embed/>
            </p:oleObj>
          </a:graphicData>
        </a:graphic>
      </p:graphicFrame>
      <p:graphicFrame>
        <p:nvGraphicFramePr>
          <p:cNvPr id="16387" name="Object 9"/>
          <p:cNvGraphicFramePr>
            <a:graphicFrameLocks noChangeAspect="1"/>
          </p:cNvGraphicFramePr>
          <p:nvPr/>
        </p:nvGraphicFramePr>
        <p:xfrm>
          <a:off x="2627784" y="4149080"/>
          <a:ext cx="403225" cy="488950"/>
        </p:xfrm>
        <a:graphic>
          <a:graphicData uri="http://schemas.openxmlformats.org/presentationml/2006/ole">
            <p:oleObj spid="_x0000_s31747" name="Equation" r:id="rId4" imgW="177569" imgH="215619" progId="">
              <p:embed/>
            </p:oleObj>
          </a:graphicData>
        </a:graphic>
      </p:graphicFrame>
      <p:graphicFrame>
        <p:nvGraphicFramePr>
          <p:cNvPr id="16388" name="Object 10"/>
          <p:cNvGraphicFramePr>
            <a:graphicFrameLocks noChangeAspect="1"/>
          </p:cNvGraphicFramePr>
          <p:nvPr/>
        </p:nvGraphicFramePr>
        <p:xfrm>
          <a:off x="4427984" y="4581128"/>
          <a:ext cx="2927350" cy="854075"/>
        </p:xfrm>
        <a:graphic>
          <a:graphicData uri="http://schemas.openxmlformats.org/presentationml/2006/ole">
            <p:oleObj spid="_x0000_s31748" name="Equation" r:id="rId5" imgW="1435100" imgH="419100" progId="">
              <p:embed/>
            </p:oleObj>
          </a:graphicData>
        </a:graphic>
      </p:graphicFrame>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2"/>
          <p:cNvSpPr>
            <a:spLocks noChangeArrowheads="1"/>
          </p:cNvSpPr>
          <p:nvPr/>
        </p:nvSpPr>
        <p:spPr bwMode="auto">
          <a:xfrm>
            <a:off x="6629400" y="3613150"/>
            <a:ext cx="1143000" cy="457200"/>
          </a:xfrm>
          <a:prstGeom prst="rect">
            <a:avLst/>
          </a:prstGeom>
          <a:solidFill>
            <a:srgbClr val="FDE0BD"/>
          </a:solidFill>
          <a:ln w="19050" algn="ctr">
            <a:solidFill>
              <a:schemeClr val="tx1"/>
            </a:solidFill>
            <a:miter lim="800000"/>
            <a:headEnd/>
            <a:tailEnd/>
          </a:ln>
        </p:spPr>
        <p:txBody>
          <a:bodyPr wrap="none" anchor="ctr"/>
          <a:lstStyle/>
          <a:p>
            <a:pPr algn="ctr" eaLnBrk="1" hangingPunct="1">
              <a:spcBef>
                <a:spcPct val="50000"/>
              </a:spcBef>
            </a:pPr>
            <a:endParaRPr lang="en-US" altLang="en-US"/>
          </a:p>
        </p:txBody>
      </p:sp>
      <p:sp>
        <p:nvSpPr>
          <p:cNvPr id="17416" name="Freeform 3"/>
          <p:cNvSpPr>
            <a:spLocks/>
          </p:cNvSpPr>
          <p:nvPr/>
        </p:nvSpPr>
        <p:spPr bwMode="auto">
          <a:xfrm>
            <a:off x="6927851" y="4648200"/>
            <a:ext cx="549275" cy="1295400"/>
          </a:xfrm>
          <a:custGeom>
            <a:avLst/>
            <a:gdLst>
              <a:gd name="T0" fmla="*/ 2147483647 w 346"/>
              <a:gd name="T1" fmla="*/ 0 h 816"/>
              <a:gd name="T2" fmla="*/ 2147483647 w 346"/>
              <a:gd name="T3" fmla="*/ 2147483647 h 816"/>
              <a:gd name="T4" fmla="*/ 2147483647 w 346"/>
              <a:gd name="T5" fmla="*/ 2147483647 h 816"/>
              <a:gd name="T6" fmla="*/ 2147483647 w 346"/>
              <a:gd name="T7" fmla="*/ 2147483647 h 816"/>
              <a:gd name="T8" fmla="*/ 2147483647 w 346"/>
              <a:gd name="T9" fmla="*/ 2147483647 h 816"/>
              <a:gd name="T10" fmla="*/ 2147483647 w 346"/>
              <a:gd name="T11" fmla="*/ 2147483647 h 816"/>
              <a:gd name="T12" fmla="*/ 2147483647 w 346"/>
              <a:gd name="T13" fmla="*/ 2147483647 h 816"/>
              <a:gd name="T14" fmla="*/ 0 w 346"/>
              <a:gd name="T15" fmla="*/ 2147483647 h 816"/>
              <a:gd name="T16" fmla="*/ 2147483647 w 346"/>
              <a:gd name="T17" fmla="*/ 2147483647 h 816"/>
              <a:gd name="T18" fmla="*/ 2147483647 w 346"/>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816"/>
              <a:gd name="T32" fmla="*/ 346 w 346"/>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816">
                <a:moveTo>
                  <a:pt x="346" y="0"/>
                </a:moveTo>
                <a:lnTo>
                  <a:pt x="261" y="43"/>
                </a:lnTo>
                <a:lnTo>
                  <a:pt x="198" y="125"/>
                </a:lnTo>
                <a:lnTo>
                  <a:pt x="155" y="185"/>
                </a:lnTo>
                <a:lnTo>
                  <a:pt x="91" y="289"/>
                </a:lnTo>
                <a:lnTo>
                  <a:pt x="49" y="370"/>
                </a:lnTo>
                <a:lnTo>
                  <a:pt x="6" y="452"/>
                </a:lnTo>
                <a:lnTo>
                  <a:pt x="0" y="816"/>
                </a:lnTo>
                <a:lnTo>
                  <a:pt x="340" y="816"/>
                </a:lnTo>
                <a:lnTo>
                  <a:pt x="346" y="0"/>
                </a:lnTo>
              </a:path>
            </a:pathLst>
          </a:custGeom>
          <a:solidFill>
            <a:srgbClr val="FFCCFF"/>
          </a:solidFill>
          <a:ln w="12700" cap="rnd">
            <a:noFill/>
            <a:round/>
            <a:headEnd/>
            <a:tailEnd/>
          </a:ln>
        </p:spPr>
        <p:txBody>
          <a:bodyPr/>
          <a:lstStyle/>
          <a:p>
            <a:endParaRPr lang="en-US"/>
          </a:p>
        </p:txBody>
      </p:sp>
      <p:sp>
        <p:nvSpPr>
          <p:cNvPr id="17417" name="Freeform 4"/>
          <p:cNvSpPr>
            <a:spLocks/>
          </p:cNvSpPr>
          <p:nvPr/>
        </p:nvSpPr>
        <p:spPr bwMode="auto">
          <a:xfrm>
            <a:off x="7467600" y="4648200"/>
            <a:ext cx="541338" cy="1295400"/>
          </a:xfrm>
          <a:custGeom>
            <a:avLst/>
            <a:gdLst>
              <a:gd name="T0" fmla="*/ 0 w 409"/>
              <a:gd name="T1" fmla="*/ 0 h 1008"/>
              <a:gd name="T2" fmla="*/ 2147483647 w 409"/>
              <a:gd name="T3" fmla="*/ 2147483647 h 1008"/>
              <a:gd name="T4" fmla="*/ 2147483647 w 409"/>
              <a:gd name="T5" fmla="*/ 2147483647 h 1008"/>
              <a:gd name="T6" fmla="*/ 2147483647 w 409"/>
              <a:gd name="T7" fmla="*/ 2147483647 h 1008"/>
              <a:gd name="T8" fmla="*/ 2147483647 w 409"/>
              <a:gd name="T9" fmla="*/ 2147483647 h 1008"/>
              <a:gd name="T10" fmla="*/ 2147483647 w 409"/>
              <a:gd name="T11" fmla="*/ 2147483647 h 1008"/>
              <a:gd name="T12" fmla="*/ 2147483647 w 409"/>
              <a:gd name="T13" fmla="*/ 2147483647 h 1008"/>
              <a:gd name="T14" fmla="*/ 2147483647 w 409"/>
              <a:gd name="T15" fmla="*/ 2147483647 h 1008"/>
              <a:gd name="T16" fmla="*/ 0 w 409"/>
              <a:gd name="T17" fmla="*/ 2147483647 h 1008"/>
              <a:gd name="T18" fmla="*/ 0 w 409"/>
              <a:gd name="T19" fmla="*/ 0 h 10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9"/>
              <a:gd name="T31" fmla="*/ 0 h 1008"/>
              <a:gd name="T32" fmla="*/ 409 w 409"/>
              <a:gd name="T33" fmla="*/ 1008 h 10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9" h="1008">
                <a:moveTo>
                  <a:pt x="0" y="0"/>
                </a:moveTo>
                <a:lnTo>
                  <a:pt x="102" y="55"/>
                </a:lnTo>
                <a:lnTo>
                  <a:pt x="177" y="161"/>
                </a:lnTo>
                <a:lnTo>
                  <a:pt x="229" y="239"/>
                </a:lnTo>
                <a:lnTo>
                  <a:pt x="306" y="373"/>
                </a:lnTo>
                <a:lnTo>
                  <a:pt x="356" y="477"/>
                </a:lnTo>
                <a:lnTo>
                  <a:pt x="408" y="583"/>
                </a:lnTo>
                <a:lnTo>
                  <a:pt x="408" y="1007"/>
                </a:lnTo>
                <a:lnTo>
                  <a:pt x="0" y="1007"/>
                </a:lnTo>
                <a:lnTo>
                  <a:pt x="0" y="0"/>
                </a:lnTo>
              </a:path>
            </a:pathLst>
          </a:custGeom>
          <a:solidFill>
            <a:srgbClr val="FFCCFF"/>
          </a:solidFill>
          <a:ln w="12700" cap="rnd">
            <a:noFill/>
            <a:round/>
            <a:headEnd/>
            <a:tailEnd/>
          </a:ln>
        </p:spPr>
        <p:txBody>
          <a:bodyPr/>
          <a:lstStyle/>
          <a:p>
            <a:endParaRPr lang="en-US"/>
          </a:p>
        </p:txBody>
      </p:sp>
      <p:sp>
        <p:nvSpPr>
          <p:cNvPr id="17418" name="Line 5"/>
          <p:cNvSpPr>
            <a:spLocks noChangeShapeType="1"/>
          </p:cNvSpPr>
          <p:nvPr/>
        </p:nvSpPr>
        <p:spPr bwMode="auto">
          <a:xfrm>
            <a:off x="7467600" y="4648200"/>
            <a:ext cx="0" cy="1295400"/>
          </a:xfrm>
          <a:prstGeom prst="line">
            <a:avLst/>
          </a:prstGeom>
          <a:noFill/>
          <a:ln w="19050">
            <a:solidFill>
              <a:schemeClr val="tx1"/>
            </a:solidFill>
            <a:prstDash val="sysDot"/>
            <a:miter lim="800000"/>
            <a:headEnd/>
            <a:tailEnd/>
          </a:ln>
        </p:spPr>
        <p:txBody>
          <a:bodyPr wrap="none"/>
          <a:lstStyle/>
          <a:p>
            <a:endParaRPr lang="en-US"/>
          </a:p>
        </p:txBody>
      </p:sp>
      <p:sp>
        <p:nvSpPr>
          <p:cNvPr id="17419" name="Freeform 6"/>
          <p:cNvSpPr>
            <a:spLocks/>
          </p:cNvSpPr>
          <p:nvPr/>
        </p:nvSpPr>
        <p:spPr bwMode="auto">
          <a:xfrm>
            <a:off x="4035426" y="4724400"/>
            <a:ext cx="546100" cy="1301750"/>
          </a:xfrm>
          <a:custGeom>
            <a:avLst/>
            <a:gdLst>
              <a:gd name="T0" fmla="*/ 2147483647 w 344"/>
              <a:gd name="T1" fmla="*/ 0 h 820"/>
              <a:gd name="T2" fmla="*/ 2147483647 w 344"/>
              <a:gd name="T3" fmla="*/ 2147483647 h 820"/>
              <a:gd name="T4" fmla="*/ 2147483647 w 344"/>
              <a:gd name="T5" fmla="*/ 2147483647 h 820"/>
              <a:gd name="T6" fmla="*/ 2147483647 w 344"/>
              <a:gd name="T7" fmla="*/ 2147483647 h 820"/>
              <a:gd name="T8" fmla="*/ 2147483647 w 344"/>
              <a:gd name="T9" fmla="*/ 2147483647 h 820"/>
              <a:gd name="T10" fmla="*/ 2147483647 w 344"/>
              <a:gd name="T11" fmla="*/ 2147483647 h 820"/>
              <a:gd name="T12" fmla="*/ 2147483647 w 344"/>
              <a:gd name="T13" fmla="*/ 2147483647 h 820"/>
              <a:gd name="T14" fmla="*/ 0 w 344"/>
              <a:gd name="T15" fmla="*/ 2147483647 h 820"/>
              <a:gd name="T16" fmla="*/ 2147483647 w 344"/>
              <a:gd name="T17" fmla="*/ 2147483647 h 820"/>
              <a:gd name="T18" fmla="*/ 2147483647 w 344"/>
              <a:gd name="T19" fmla="*/ 0 h 8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820"/>
              <a:gd name="T32" fmla="*/ 344 w 344"/>
              <a:gd name="T33" fmla="*/ 820 h 8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820">
                <a:moveTo>
                  <a:pt x="344" y="0"/>
                </a:moveTo>
                <a:lnTo>
                  <a:pt x="259" y="43"/>
                </a:lnTo>
                <a:lnTo>
                  <a:pt x="196" y="125"/>
                </a:lnTo>
                <a:lnTo>
                  <a:pt x="153" y="185"/>
                </a:lnTo>
                <a:lnTo>
                  <a:pt x="89" y="289"/>
                </a:lnTo>
                <a:lnTo>
                  <a:pt x="47" y="370"/>
                </a:lnTo>
                <a:lnTo>
                  <a:pt x="4" y="452"/>
                </a:lnTo>
                <a:lnTo>
                  <a:pt x="0" y="820"/>
                </a:lnTo>
                <a:lnTo>
                  <a:pt x="344" y="816"/>
                </a:lnTo>
                <a:lnTo>
                  <a:pt x="344" y="0"/>
                </a:lnTo>
              </a:path>
            </a:pathLst>
          </a:custGeom>
          <a:solidFill>
            <a:schemeClr val="accent1"/>
          </a:solidFill>
          <a:ln w="12700" cap="rnd">
            <a:noFill/>
            <a:round/>
            <a:headEnd/>
            <a:tailEnd/>
          </a:ln>
        </p:spPr>
        <p:txBody>
          <a:bodyPr/>
          <a:lstStyle/>
          <a:p>
            <a:endParaRPr lang="en-US"/>
          </a:p>
        </p:txBody>
      </p:sp>
      <p:sp>
        <p:nvSpPr>
          <p:cNvPr id="17420" name="Freeform 7"/>
          <p:cNvSpPr>
            <a:spLocks/>
          </p:cNvSpPr>
          <p:nvPr/>
        </p:nvSpPr>
        <p:spPr bwMode="auto">
          <a:xfrm>
            <a:off x="4572000" y="4724400"/>
            <a:ext cx="533400" cy="1295400"/>
          </a:xfrm>
          <a:custGeom>
            <a:avLst/>
            <a:gdLst>
              <a:gd name="T0" fmla="*/ 0 w 409"/>
              <a:gd name="T1" fmla="*/ 0 h 1008"/>
              <a:gd name="T2" fmla="*/ 2147483647 w 409"/>
              <a:gd name="T3" fmla="*/ 2147483647 h 1008"/>
              <a:gd name="T4" fmla="*/ 2147483647 w 409"/>
              <a:gd name="T5" fmla="*/ 2147483647 h 1008"/>
              <a:gd name="T6" fmla="*/ 2147483647 w 409"/>
              <a:gd name="T7" fmla="*/ 2147483647 h 1008"/>
              <a:gd name="T8" fmla="*/ 2147483647 w 409"/>
              <a:gd name="T9" fmla="*/ 2147483647 h 1008"/>
              <a:gd name="T10" fmla="*/ 2147483647 w 409"/>
              <a:gd name="T11" fmla="*/ 2147483647 h 1008"/>
              <a:gd name="T12" fmla="*/ 2147483647 w 409"/>
              <a:gd name="T13" fmla="*/ 2147483647 h 1008"/>
              <a:gd name="T14" fmla="*/ 2147483647 w 409"/>
              <a:gd name="T15" fmla="*/ 2147483647 h 1008"/>
              <a:gd name="T16" fmla="*/ 0 w 409"/>
              <a:gd name="T17" fmla="*/ 2147483647 h 1008"/>
              <a:gd name="T18" fmla="*/ 0 w 409"/>
              <a:gd name="T19" fmla="*/ 0 h 10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9"/>
              <a:gd name="T31" fmla="*/ 0 h 1008"/>
              <a:gd name="T32" fmla="*/ 409 w 409"/>
              <a:gd name="T33" fmla="*/ 1008 h 10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9" h="1008">
                <a:moveTo>
                  <a:pt x="0" y="0"/>
                </a:moveTo>
                <a:lnTo>
                  <a:pt x="102" y="55"/>
                </a:lnTo>
                <a:lnTo>
                  <a:pt x="177" y="161"/>
                </a:lnTo>
                <a:lnTo>
                  <a:pt x="229" y="239"/>
                </a:lnTo>
                <a:lnTo>
                  <a:pt x="306" y="373"/>
                </a:lnTo>
                <a:lnTo>
                  <a:pt x="356" y="477"/>
                </a:lnTo>
                <a:lnTo>
                  <a:pt x="408" y="583"/>
                </a:lnTo>
                <a:lnTo>
                  <a:pt x="408" y="1007"/>
                </a:lnTo>
                <a:lnTo>
                  <a:pt x="0" y="1007"/>
                </a:lnTo>
                <a:lnTo>
                  <a:pt x="0" y="0"/>
                </a:lnTo>
              </a:path>
            </a:pathLst>
          </a:custGeom>
          <a:solidFill>
            <a:schemeClr val="accent1"/>
          </a:solidFill>
          <a:ln w="12700" cap="rnd">
            <a:noFill/>
            <a:round/>
            <a:headEnd/>
            <a:tailEnd/>
          </a:ln>
        </p:spPr>
        <p:txBody>
          <a:bodyPr/>
          <a:lstStyle/>
          <a:p>
            <a:endParaRPr lang="en-US"/>
          </a:p>
        </p:txBody>
      </p:sp>
      <p:sp>
        <p:nvSpPr>
          <p:cNvPr id="17421" name="Line 8"/>
          <p:cNvSpPr>
            <a:spLocks noChangeShapeType="1"/>
          </p:cNvSpPr>
          <p:nvPr/>
        </p:nvSpPr>
        <p:spPr bwMode="auto">
          <a:xfrm>
            <a:off x="4572000" y="4724400"/>
            <a:ext cx="0" cy="1295400"/>
          </a:xfrm>
          <a:prstGeom prst="line">
            <a:avLst/>
          </a:prstGeom>
          <a:noFill/>
          <a:ln w="19050">
            <a:solidFill>
              <a:schemeClr val="tx1"/>
            </a:solidFill>
            <a:prstDash val="sysDot"/>
            <a:miter lim="800000"/>
            <a:headEnd/>
            <a:tailEnd/>
          </a:ln>
        </p:spPr>
        <p:txBody>
          <a:bodyPr wrap="none"/>
          <a:lstStyle/>
          <a:p>
            <a:endParaRPr lang="en-US"/>
          </a:p>
        </p:txBody>
      </p:sp>
      <p:sp>
        <p:nvSpPr>
          <p:cNvPr id="17422" name="Rectangle 9"/>
          <p:cNvSpPr>
            <a:spLocks noGrp="1" noChangeArrowheads="1"/>
          </p:cNvSpPr>
          <p:nvPr>
            <p:ph type="title" idx="4294967295"/>
          </p:nvPr>
        </p:nvSpPr>
        <p:spPr/>
        <p:txBody>
          <a:bodyPr/>
          <a:lstStyle/>
          <a:p>
            <a:pPr eaLnBrk="1" hangingPunct="1"/>
            <a:r>
              <a:rPr lang="en-US" altLang="en-US" dirty="0" err="1" smtClean="0"/>
              <a:t>Exemplu</a:t>
            </a:r>
            <a:endParaRPr lang="en-US" altLang="en-US" dirty="0" smtClean="0"/>
          </a:p>
        </p:txBody>
      </p:sp>
      <p:sp>
        <p:nvSpPr>
          <p:cNvPr id="17423" name="Rectangle 10"/>
          <p:cNvSpPr>
            <a:spLocks noGrp="1" noChangeArrowheads="1"/>
          </p:cNvSpPr>
          <p:nvPr>
            <p:ph type="body" idx="4294967295"/>
          </p:nvPr>
        </p:nvSpPr>
        <p:spPr>
          <a:xfrm>
            <a:off x="316523" y="1524000"/>
            <a:ext cx="4026877" cy="545960"/>
          </a:xfrm>
        </p:spPr>
        <p:txBody>
          <a:bodyPr>
            <a:normAutofit/>
          </a:bodyPr>
          <a:lstStyle/>
          <a:p>
            <a:pPr eaLnBrk="1" hangingPunct="1">
              <a:spcBef>
                <a:spcPct val="60000"/>
              </a:spcBef>
              <a:buFont typeface="Wingdings" pitchFamily="2" charset="2"/>
              <a:buNone/>
            </a:pPr>
            <a:r>
              <a:rPr lang="en-US" altLang="en-US" sz="2400" dirty="0" smtClean="0">
                <a:solidFill>
                  <a:schemeClr val="tx1"/>
                </a:solidFill>
              </a:rPr>
              <a:t>   Solutia</a:t>
            </a:r>
          </a:p>
          <a:p>
            <a:pPr eaLnBrk="1" hangingPunct="1">
              <a:spcBef>
                <a:spcPct val="60000"/>
              </a:spcBef>
            </a:pPr>
            <a:endParaRPr lang="en-US" altLang="en-US" sz="2400" dirty="0" smtClean="0">
              <a:solidFill>
                <a:schemeClr val="tx1"/>
              </a:solidFill>
              <a:sym typeface="Symbol" pitchFamily="18" charset="2"/>
            </a:endParaRPr>
          </a:p>
        </p:txBody>
      </p:sp>
      <p:graphicFrame>
        <p:nvGraphicFramePr>
          <p:cNvPr id="17410" name="Object 12"/>
          <p:cNvGraphicFramePr>
            <a:graphicFrameLocks noChangeAspect="1"/>
          </p:cNvGraphicFramePr>
          <p:nvPr/>
        </p:nvGraphicFramePr>
        <p:xfrm>
          <a:off x="1447801" y="2133600"/>
          <a:ext cx="6386513" cy="1917700"/>
        </p:xfrm>
        <a:graphic>
          <a:graphicData uri="http://schemas.openxmlformats.org/presentationml/2006/ole">
            <p:oleObj spid="_x0000_s32770" name="Equation" r:id="rId3" imgW="3086100" imgH="927100" progId="">
              <p:embed/>
            </p:oleObj>
          </a:graphicData>
        </a:graphic>
      </p:graphicFrame>
      <p:sp>
        <p:nvSpPr>
          <p:cNvPr id="17425" name="Freeform 13"/>
          <p:cNvSpPr>
            <a:spLocks/>
          </p:cNvSpPr>
          <p:nvPr/>
        </p:nvSpPr>
        <p:spPr bwMode="auto">
          <a:xfrm>
            <a:off x="4572000" y="4724400"/>
            <a:ext cx="1219200" cy="1219200"/>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folHlink"/>
            </a:solidFill>
            <a:round/>
            <a:headEnd/>
            <a:tailEnd/>
          </a:ln>
        </p:spPr>
        <p:txBody>
          <a:bodyPr/>
          <a:lstStyle/>
          <a:p>
            <a:endParaRPr lang="en-US"/>
          </a:p>
        </p:txBody>
      </p:sp>
      <p:sp>
        <p:nvSpPr>
          <p:cNvPr id="17426" name="Freeform 14"/>
          <p:cNvSpPr>
            <a:spLocks/>
          </p:cNvSpPr>
          <p:nvPr/>
        </p:nvSpPr>
        <p:spPr bwMode="auto">
          <a:xfrm>
            <a:off x="3352800" y="4724400"/>
            <a:ext cx="1220788" cy="1219200"/>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folHlink"/>
            </a:solidFill>
            <a:round/>
            <a:headEnd/>
            <a:tailEnd/>
          </a:ln>
        </p:spPr>
        <p:txBody>
          <a:bodyPr/>
          <a:lstStyle/>
          <a:p>
            <a:endParaRPr lang="en-US"/>
          </a:p>
        </p:txBody>
      </p:sp>
      <p:sp>
        <p:nvSpPr>
          <p:cNvPr id="17427" name="Freeform 15"/>
          <p:cNvSpPr>
            <a:spLocks/>
          </p:cNvSpPr>
          <p:nvPr/>
        </p:nvSpPr>
        <p:spPr bwMode="auto">
          <a:xfrm>
            <a:off x="7467600" y="4648200"/>
            <a:ext cx="1219200" cy="1219200"/>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folHlink"/>
            </a:solidFill>
            <a:round/>
            <a:headEnd/>
            <a:tailEnd/>
          </a:ln>
        </p:spPr>
        <p:txBody>
          <a:bodyPr/>
          <a:lstStyle/>
          <a:p>
            <a:endParaRPr lang="en-US"/>
          </a:p>
        </p:txBody>
      </p:sp>
      <p:sp>
        <p:nvSpPr>
          <p:cNvPr id="17428" name="Freeform 16"/>
          <p:cNvSpPr>
            <a:spLocks/>
          </p:cNvSpPr>
          <p:nvPr/>
        </p:nvSpPr>
        <p:spPr bwMode="auto">
          <a:xfrm>
            <a:off x="6248400" y="4648200"/>
            <a:ext cx="1220788" cy="1219200"/>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folHlink"/>
            </a:solidFill>
            <a:round/>
            <a:headEnd/>
            <a:tailEnd/>
          </a:ln>
        </p:spPr>
        <p:txBody>
          <a:bodyPr/>
          <a:lstStyle/>
          <a:p>
            <a:endParaRPr lang="en-US"/>
          </a:p>
        </p:txBody>
      </p:sp>
      <p:sp>
        <p:nvSpPr>
          <p:cNvPr id="17429" name="Text Box 17"/>
          <p:cNvSpPr txBox="1">
            <a:spLocks noChangeArrowheads="1"/>
          </p:cNvSpPr>
          <p:nvPr/>
        </p:nvSpPr>
        <p:spPr bwMode="auto">
          <a:xfrm>
            <a:off x="8610600" y="5943602"/>
            <a:ext cx="381000" cy="396875"/>
          </a:xfrm>
          <a:prstGeom prst="rect">
            <a:avLst/>
          </a:prstGeom>
          <a:noFill/>
          <a:ln w="19050" algn="ctr">
            <a:noFill/>
            <a:miter lim="800000"/>
            <a:headEnd/>
            <a:tailEnd/>
          </a:ln>
        </p:spPr>
        <p:txBody>
          <a:bodyPr>
            <a:spAutoFit/>
          </a:bodyPr>
          <a:lstStyle/>
          <a:p>
            <a:pPr algn="ctr" eaLnBrk="1" hangingPunct="1">
              <a:spcBef>
                <a:spcPct val="50000"/>
              </a:spcBef>
            </a:pPr>
            <a:r>
              <a:rPr lang="en-US" altLang="en-US" sz="2000"/>
              <a:t>Z</a:t>
            </a:r>
          </a:p>
        </p:txBody>
      </p:sp>
      <p:sp>
        <p:nvSpPr>
          <p:cNvPr id="17430" name="Text Box 18"/>
          <p:cNvSpPr txBox="1">
            <a:spLocks noChangeArrowheads="1"/>
          </p:cNvSpPr>
          <p:nvPr/>
        </p:nvSpPr>
        <p:spPr bwMode="auto">
          <a:xfrm>
            <a:off x="3810000" y="5943600"/>
            <a:ext cx="1600200" cy="336550"/>
          </a:xfrm>
          <a:prstGeom prst="rect">
            <a:avLst/>
          </a:prstGeom>
          <a:noFill/>
          <a:ln w="19050" algn="ctr">
            <a:noFill/>
            <a:miter lim="800000"/>
            <a:headEnd/>
            <a:tailEnd/>
          </a:ln>
        </p:spPr>
        <p:txBody>
          <a:bodyPr>
            <a:spAutoFit/>
          </a:bodyPr>
          <a:lstStyle/>
          <a:p>
            <a:pPr eaLnBrk="1" hangingPunct="1">
              <a:spcBef>
                <a:spcPct val="50000"/>
              </a:spcBef>
            </a:pPr>
            <a:r>
              <a:rPr lang="en-US" altLang="en-US" sz="1600"/>
              <a:t>7.8             8.2</a:t>
            </a:r>
          </a:p>
        </p:txBody>
      </p:sp>
      <p:sp>
        <p:nvSpPr>
          <p:cNvPr id="17431" name="Line 19"/>
          <p:cNvSpPr>
            <a:spLocks noChangeShapeType="1"/>
          </p:cNvSpPr>
          <p:nvPr/>
        </p:nvSpPr>
        <p:spPr bwMode="auto">
          <a:xfrm>
            <a:off x="3276600" y="6019800"/>
            <a:ext cx="2590800" cy="0"/>
          </a:xfrm>
          <a:prstGeom prst="line">
            <a:avLst/>
          </a:prstGeom>
          <a:noFill/>
          <a:ln w="19050">
            <a:solidFill>
              <a:schemeClr val="tx1"/>
            </a:solidFill>
            <a:round/>
            <a:headEnd/>
            <a:tailEnd/>
          </a:ln>
        </p:spPr>
        <p:txBody>
          <a:bodyPr wrap="none" anchor="ctr"/>
          <a:lstStyle/>
          <a:p>
            <a:endParaRPr lang="en-US"/>
          </a:p>
        </p:txBody>
      </p:sp>
      <p:sp>
        <p:nvSpPr>
          <p:cNvPr id="17432" name="Line 20"/>
          <p:cNvSpPr>
            <a:spLocks noChangeShapeType="1"/>
          </p:cNvSpPr>
          <p:nvPr/>
        </p:nvSpPr>
        <p:spPr bwMode="auto">
          <a:xfrm>
            <a:off x="6248400" y="5943600"/>
            <a:ext cx="2590800" cy="0"/>
          </a:xfrm>
          <a:prstGeom prst="line">
            <a:avLst/>
          </a:prstGeom>
          <a:noFill/>
          <a:ln w="19050">
            <a:solidFill>
              <a:schemeClr val="tx1"/>
            </a:solidFill>
            <a:round/>
            <a:headEnd/>
            <a:tailEnd/>
          </a:ln>
        </p:spPr>
        <p:txBody>
          <a:bodyPr wrap="none" anchor="ctr"/>
          <a:lstStyle/>
          <a:p>
            <a:endParaRPr lang="en-US"/>
          </a:p>
        </p:txBody>
      </p:sp>
      <p:sp>
        <p:nvSpPr>
          <p:cNvPr id="17433" name="Text Box 21"/>
          <p:cNvSpPr txBox="1">
            <a:spLocks noChangeArrowheads="1"/>
          </p:cNvSpPr>
          <p:nvPr/>
        </p:nvSpPr>
        <p:spPr bwMode="auto">
          <a:xfrm>
            <a:off x="6705600" y="5867400"/>
            <a:ext cx="1600200" cy="336550"/>
          </a:xfrm>
          <a:prstGeom prst="rect">
            <a:avLst/>
          </a:prstGeom>
          <a:noFill/>
          <a:ln w="19050" algn="ctr">
            <a:noFill/>
            <a:miter lim="800000"/>
            <a:headEnd/>
            <a:tailEnd/>
          </a:ln>
        </p:spPr>
        <p:txBody>
          <a:bodyPr>
            <a:spAutoFit/>
          </a:bodyPr>
          <a:lstStyle/>
          <a:p>
            <a:pPr eaLnBrk="1" hangingPunct="1">
              <a:spcBef>
                <a:spcPct val="50000"/>
              </a:spcBef>
            </a:pPr>
            <a:r>
              <a:rPr lang="en-US" altLang="en-US" sz="1600"/>
              <a:t>-0.4            0.4</a:t>
            </a:r>
          </a:p>
        </p:txBody>
      </p:sp>
      <p:sp>
        <p:nvSpPr>
          <p:cNvPr id="17434" name="AutoShape 22"/>
          <p:cNvSpPr>
            <a:spLocks noChangeArrowheads="1"/>
          </p:cNvSpPr>
          <p:nvPr/>
        </p:nvSpPr>
        <p:spPr bwMode="auto">
          <a:xfrm>
            <a:off x="5486400" y="5257800"/>
            <a:ext cx="1066800" cy="228600"/>
          </a:xfrm>
          <a:prstGeom prst="rightArrow">
            <a:avLst>
              <a:gd name="adj1" fmla="val 50000"/>
              <a:gd name="adj2" fmla="val 116667"/>
            </a:avLst>
          </a:prstGeom>
          <a:solidFill>
            <a:schemeClr val="hlink"/>
          </a:solidFill>
          <a:ln w="19050" algn="ctr">
            <a:solidFill>
              <a:schemeClr val="tx1"/>
            </a:solidFill>
            <a:miter lim="800000"/>
            <a:headEnd/>
            <a:tailEnd/>
          </a:ln>
        </p:spPr>
        <p:txBody>
          <a:bodyPr wrap="none" anchor="ctr"/>
          <a:lstStyle/>
          <a:p>
            <a:pPr algn="ctr" eaLnBrk="1" hangingPunct="1">
              <a:spcBef>
                <a:spcPct val="50000"/>
              </a:spcBef>
            </a:pPr>
            <a:endParaRPr lang="en-US" altLang="en-US"/>
          </a:p>
        </p:txBody>
      </p:sp>
      <p:sp>
        <p:nvSpPr>
          <p:cNvPr id="17435" name="Text Box 23"/>
          <p:cNvSpPr txBox="1">
            <a:spLocks noChangeArrowheads="1"/>
          </p:cNvSpPr>
          <p:nvPr/>
        </p:nvSpPr>
        <p:spPr bwMode="auto">
          <a:xfrm>
            <a:off x="2819400" y="4343400"/>
            <a:ext cx="1676400" cy="641350"/>
          </a:xfrm>
          <a:prstGeom prst="rect">
            <a:avLst/>
          </a:prstGeom>
          <a:noFill/>
          <a:ln w="19050" algn="ctr">
            <a:noFill/>
            <a:miter lim="800000"/>
            <a:headEnd/>
            <a:tailEnd/>
          </a:ln>
        </p:spPr>
        <p:txBody>
          <a:bodyPr>
            <a:spAutoFit/>
          </a:bodyPr>
          <a:lstStyle/>
          <a:p>
            <a:pPr algn="ctr" eaLnBrk="1" hangingPunct="1">
              <a:spcBef>
                <a:spcPct val="50000"/>
              </a:spcBef>
            </a:pPr>
            <a:r>
              <a:rPr lang="en-US" altLang="en-US" sz="1800" dirty="0" smtClean="0"/>
              <a:t>Sampling Distribution</a:t>
            </a:r>
            <a:endParaRPr lang="en-US" altLang="en-US" sz="1800" dirty="0"/>
          </a:p>
        </p:txBody>
      </p:sp>
      <p:sp>
        <p:nvSpPr>
          <p:cNvPr id="17436" name="Text Box 24"/>
          <p:cNvSpPr txBox="1">
            <a:spLocks noChangeArrowheads="1"/>
          </p:cNvSpPr>
          <p:nvPr/>
        </p:nvSpPr>
        <p:spPr bwMode="auto">
          <a:xfrm>
            <a:off x="5257800" y="4343400"/>
            <a:ext cx="2362200" cy="641350"/>
          </a:xfrm>
          <a:prstGeom prst="rect">
            <a:avLst/>
          </a:prstGeom>
          <a:noFill/>
          <a:ln w="19050" algn="ctr">
            <a:noFill/>
            <a:miter lim="800000"/>
            <a:headEnd/>
            <a:tailEnd/>
          </a:ln>
        </p:spPr>
        <p:txBody>
          <a:bodyPr>
            <a:spAutoFit/>
          </a:bodyPr>
          <a:lstStyle/>
          <a:p>
            <a:pPr algn="ctr" eaLnBrk="1" hangingPunct="1">
              <a:spcBef>
                <a:spcPct val="50000"/>
              </a:spcBef>
            </a:pPr>
            <a:r>
              <a:rPr lang="en-US" altLang="en-US" sz="1800"/>
              <a:t>Standard Normal Distribution</a:t>
            </a:r>
          </a:p>
        </p:txBody>
      </p:sp>
      <p:sp>
        <p:nvSpPr>
          <p:cNvPr id="17437" name="Line 28"/>
          <p:cNvSpPr>
            <a:spLocks noChangeShapeType="1"/>
          </p:cNvSpPr>
          <p:nvPr/>
        </p:nvSpPr>
        <p:spPr bwMode="auto">
          <a:xfrm>
            <a:off x="304800" y="4343400"/>
            <a:ext cx="8534400" cy="0"/>
          </a:xfrm>
          <a:prstGeom prst="line">
            <a:avLst/>
          </a:prstGeom>
          <a:noFill/>
          <a:ln w="19050">
            <a:solidFill>
              <a:schemeClr val="hlink"/>
            </a:solidFill>
            <a:round/>
            <a:headEnd/>
            <a:tailEnd/>
          </a:ln>
        </p:spPr>
        <p:txBody>
          <a:bodyPr wrap="none" anchor="ctr"/>
          <a:lstStyle/>
          <a:p>
            <a:endParaRPr lang="en-US"/>
          </a:p>
        </p:txBody>
      </p:sp>
      <p:sp>
        <p:nvSpPr>
          <p:cNvPr id="17438" name="Line 29"/>
          <p:cNvSpPr>
            <a:spLocks noChangeShapeType="1"/>
          </p:cNvSpPr>
          <p:nvPr/>
        </p:nvSpPr>
        <p:spPr bwMode="auto">
          <a:xfrm>
            <a:off x="1524000" y="5181600"/>
            <a:ext cx="0" cy="838200"/>
          </a:xfrm>
          <a:prstGeom prst="line">
            <a:avLst/>
          </a:prstGeom>
          <a:noFill/>
          <a:ln w="19050">
            <a:solidFill>
              <a:schemeClr val="tx1"/>
            </a:solidFill>
            <a:prstDash val="sysDot"/>
            <a:miter lim="800000"/>
            <a:headEnd/>
            <a:tailEnd/>
          </a:ln>
        </p:spPr>
        <p:txBody>
          <a:bodyPr wrap="none"/>
          <a:lstStyle/>
          <a:p>
            <a:endParaRPr lang="en-US"/>
          </a:p>
        </p:txBody>
      </p:sp>
      <p:sp>
        <p:nvSpPr>
          <p:cNvPr id="17439" name="Line 30"/>
          <p:cNvSpPr>
            <a:spLocks noChangeShapeType="1"/>
          </p:cNvSpPr>
          <p:nvPr/>
        </p:nvSpPr>
        <p:spPr bwMode="auto">
          <a:xfrm>
            <a:off x="228600" y="6019800"/>
            <a:ext cx="2590800" cy="1588"/>
          </a:xfrm>
          <a:prstGeom prst="line">
            <a:avLst/>
          </a:prstGeom>
          <a:noFill/>
          <a:ln w="19050">
            <a:solidFill>
              <a:schemeClr val="tx1"/>
            </a:solidFill>
            <a:round/>
            <a:headEnd/>
            <a:tailEnd/>
          </a:ln>
        </p:spPr>
        <p:txBody>
          <a:bodyPr wrap="none" anchor="ctr"/>
          <a:lstStyle/>
          <a:p>
            <a:endParaRPr lang="en-US"/>
          </a:p>
        </p:txBody>
      </p:sp>
      <p:sp>
        <p:nvSpPr>
          <p:cNvPr id="17440" name="Text Box 31"/>
          <p:cNvSpPr txBox="1">
            <a:spLocks noChangeArrowheads="1"/>
          </p:cNvSpPr>
          <p:nvPr/>
        </p:nvSpPr>
        <p:spPr bwMode="auto">
          <a:xfrm>
            <a:off x="0" y="4343401"/>
            <a:ext cx="1371600" cy="646331"/>
          </a:xfrm>
          <a:prstGeom prst="rect">
            <a:avLst/>
          </a:prstGeom>
          <a:noFill/>
          <a:ln w="19050" algn="ctr">
            <a:noFill/>
            <a:miter lim="800000"/>
            <a:headEnd/>
            <a:tailEnd/>
          </a:ln>
        </p:spPr>
        <p:txBody>
          <a:bodyPr>
            <a:spAutoFit/>
          </a:bodyPr>
          <a:lstStyle/>
          <a:p>
            <a:pPr algn="ctr" eaLnBrk="1" hangingPunct="1">
              <a:spcBef>
                <a:spcPct val="50000"/>
              </a:spcBef>
            </a:pPr>
            <a:r>
              <a:rPr lang="ro-RO" altLang="en-US" sz="1800" dirty="0" smtClean="0"/>
              <a:t>Distribuția</a:t>
            </a:r>
            <a:r>
              <a:rPr lang="ro-RO" altLang="en-US" dirty="0" smtClean="0"/>
              <a:t> populației</a:t>
            </a:r>
            <a:endParaRPr lang="ro-RO" altLang="en-US" sz="1800" dirty="0"/>
          </a:p>
        </p:txBody>
      </p:sp>
      <p:sp>
        <p:nvSpPr>
          <p:cNvPr id="17441" name="Text Box 32"/>
          <p:cNvSpPr txBox="1">
            <a:spLocks noChangeArrowheads="1"/>
          </p:cNvSpPr>
          <p:nvPr/>
        </p:nvSpPr>
        <p:spPr bwMode="auto">
          <a:xfrm>
            <a:off x="1828800" y="51054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2" name="Text Box 33"/>
          <p:cNvSpPr txBox="1">
            <a:spLocks noChangeArrowheads="1"/>
          </p:cNvSpPr>
          <p:nvPr/>
        </p:nvSpPr>
        <p:spPr bwMode="auto">
          <a:xfrm>
            <a:off x="1981200" y="52578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3" name="Text Box 34"/>
          <p:cNvSpPr txBox="1">
            <a:spLocks noChangeArrowheads="1"/>
          </p:cNvSpPr>
          <p:nvPr/>
        </p:nvSpPr>
        <p:spPr bwMode="auto">
          <a:xfrm>
            <a:off x="2133600" y="54102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4" name="Text Box 35"/>
          <p:cNvSpPr txBox="1">
            <a:spLocks noChangeArrowheads="1"/>
          </p:cNvSpPr>
          <p:nvPr/>
        </p:nvSpPr>
        <p:spPr bwMode="auto">
          <a:xfrm>
            <a:off x="2286000" y="55626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5" name="Text Box 36"/>
          <p:cNvSpPr txBox="1">
            <a:spLocks noChangeArrowheads="1"/>
          </p:cNvSpPr>
          <p:nvPr/>
        </p:nvSpPr>
        <p:spPr bwMode="auto">
          <a:xfrm>
            <a:off x="1676400" y="51054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6" name="Text Box 37"/>
          <p:cNvSpPr txBox="1">
            <a:spLocks noChangeArrowheads="1"/>
          </p:cNvSpPr>
          <p:nvPr/>
        </p:nvSpPr>
        <p:spPr bwMode="auto">
          <a:xfrm>
            <a:off x="1447800" y="50292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7" name="Text Box 38"/>
          <p:cNvSpPr txBox="1">
            <a:spLocks noChangeArrowheads="1"/>
          </p:cNvSpPr>
          <p:nvPr/>
        </p:nvSpPr>
        <p:spPr bwMode="auto">
          <a:xfrm>
            <a:off x="1295400" y="49530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8" name="Text Box 39"/>
          <p:cNvSpPr txBox="1">
            <a:spLocks noChangeArrowheads="1"/>
          </p:cNvSpPr>
          <p:nvPr/>
        </p:nvSpPr>
        <p:spPr bwMode="auto">
          <a:xfrm>
            <a:off x="1143000" y="49530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49" name="Text Box 40"/>
          <p:cNvSpPr txBox="1">
            <a:spLocks noChangeArrowheads="1"/>
          </p:cNvSpPr>
          <p:nvPr/>
        </p:nvSpPr>
        <p:spPr bwMode="auto">
          <a:xfrm>
            <a:off x="914400" y="51054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50" name="Text Box 41"/>
          <p:cNvSpPr txBox="1">
            <a:spLocks noChangeArrowheads="1"/>
          </p:cNvSpPr>
          <p:nvPr/>
        </p:nvSpPr>
        <p:spPr bwMode="auto">
          <a:xfrm>
            <a:off x="762000" y="53340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51" name="Text Box 42"/>
          <p:cNvSpPr txBox="1">
            <a:spLocks noChangeArrowheads="1"/>
          </p:cNvSpPr>
          <p:nvPr/>
        </p:nvSpPr>
        <p:spPr bwMode="auto">
          <a:xfrm>
            <a:off x="609600" y="54102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52" name="Text Box 43"/>
          <p:cNvSpPr txBox="1">
            <a:spLocks noChangeArrowheads="1"/>
          </p:cNvSpPr>
          <p:nvPr/>
        </p:nvSpPr>
        <p:spPr bwMode="auto">
          <a:xfrm>
            <a:off x="457200" y="5486402"/>
            <a:ext cx="304800" cy="366713"/>
          </a:xfrm>
          <a:prstGeom prst="rect">
            <a:avLst/>
          </a:prstGeom>
          <a:noFill/>
          <a:ln w="19050" algn="ctr">
            <a:noFill/>
            <a:miter lim="800000"/>
            <a:headEnd/>
            <a:tailEnd/>
          </a:ln>
        </p:spPr>
        <p:txBody>
          <a:bodyPr>
            <a:spAutoFit/>
          </a:bodyPr>
          <a:lstStyle/>
          <a:p>
            <a:pPr eaLnBrk="1" hangingPunct="1">
              <a:spcBef>
                <a:spcPct val="50000"/>
              </a:spcBef>
            </a:pPr>
            <a:r>
              <a:rPr lang="en-US" altLang="en-US" sz="1800"/>
              <a:t>?</a:t>
            </a:r>
          </a:p>
        </p:txBody>
      </p:sp>
      <p:sp>
        <p:nvSpPr>
          <p:cNvPr id="17453" name="AutoShape 44"/>
          <p:cNvSpPr>
            <a:spLocks noChangeArrowheads="1"/>
          </p:cNvSpPr>
          <p:nvPr/>
        </p:nvSpPr>
        <p:spPr bwMode="auto">
          <a:xfrm>
            <a:off x="2590800" y="5257800"/>
            <a:ext cx="1066800" cy="228600"/>
          </a:xfrm>
          <a:prstGeom prst="rightArrow">
            <a:avLst>
              <a:gd name="adj1" fmla="val 50000"/>
              <a:gd name="adj2" fmla="val 116667"/>
            </a:avLst>
          </a:prstGeom>
          <a:solidFill>
            <a:schemeClr val="hlink"/>
          </a:solidFill>
          <a:ln w="19050" algn="ctr">
            <a:solidFill>
              <a:schemeClr val="tx1"/>
            </a:solidFill>
            <a:miter lim="800000"/>
            <a:headEnd/>
            <a:tailEnd/>
          </a:ln>
        </p:spPr>
        <p:txBody>
          <a:bodyPr wrap="none" anchor="ctr"/>
          <a:lstStyle/>
          <a:p>
            <a:pPr algn="ctr" eaLnBrk="1" hangingPunct="1">
              <a:spcBef>
                <a:spcPct val="50000"/>
              </a:spcBef>
            </a:pPr>
            <a:endParaRPr lang="en-US" altLang="en-US"/>
          </a:p>
        </p:txBody>
      </p:sp>
      <p:sp>
        <p:nvSpPr>
          <p:cNvPr id="17454" name="Text Box 45"/>
          <p:cNvSpPr txBox="1">
            <a:spLocks noChangeArrowheads="1"/>
          </p:cNvSpPr>
          <p:nvPr/>
        </p:nvSpPr>
        <p:spPr bwMode="auto">
          <a:xfrm>
            <a:off x="2743200" y="5410200"/>
            <a:ext cx="838200" cy="304800"/>
          </a:xfrm>
          <a:prstGeom prst="rect">
            <a:avLst/>
          </a:prstGeom>
          <a:noFill/>
          <a:ln w="19050" algn="ctr">
            <a:noFill/>
            <a:miter lim="800000"/>
            <a:headEnd/>
            <a:tailEnd/>
          </a:ln>
        </p:spPr>
        <p:txBody>
          <a:bodyPr>
            <a:spAutoFit/>
          </a:bodyPr>
          <a:lstStyle/>
          <a:p>
            <a:pPr eaLnBrk="1" hangingPunct="1">
              <a:spcBef>
                <a:spcPct val="50000"/>
              </a:spcBef>
            </a:pPr>
            <a:r>
              <a:rPr lang="en-US" altLang="en-US" sz="1400"/>
              <a:t>Sample</a:t>
            </a:r>
          </a:p>
        </p:txBody>
      </p:sp>
      <p:sp>
        <p:nvSpPr>
          <p:cNvPr id="17455" name="Text Box 46"/>
          <p:cNvSpPr txBox="1">
            <a:spLocks noChangeArrowheads="1"/>
          </p:cNvSpPr>
          <p:nvPr/>
        </p:nvSpPr>
        <p:spPr bwMode="auto">
          <a:xfrm>
            <a:off x="5410200" y="5410200"/>
            <a:ext cx="1143000" cy="304800"/>
          </a:xfrm>
          <a:prstGeom prst="rect">
            <a:avLst/>
          </a:prstGeom>
          <a:noFill/>
          <a:ln w="19050" algn="ctr">
            <a:noFill/>
            <a:miter lim="800000"/>
            <a:headEnd/>
            <a:tailEnd/>
          </a:ln>
        </p:spPr>
        <p:txBody>
          <a:bodyPr>
            <a:spAutoFit/>
          </a:bodyPr>
          <a:lstStyle/>
          <a:p>
            <a:pPr eaLnBrk="1" hangingPunct="1">
              <a:spcBef>
                <a:spcPct val="50000"/>
              </a:spcBef>
            </a:pPr>
            <a:r>
              <a:rPr lang="en-US" altLang="en-US" sz="1400"/>
              <a:t>Standardize</a:t>
            </a:r>
          </a:p>
        </p:txBody>
      </p:sp>
      <p:graphicFrame>
        <p:nvGraphicFramePr>
          <p:cNvPr id="17411" name="Object 13"/>
          <p:cNvGraphicFramePr>
            <a:graphicFrameLocks noChangeAspect="1"/>
          </p:cNvGraphicFramePr>
          <p:nvPr/>
        </p:nvGraphicFramePr>
        <p:xfrm>
          <a:off x="1295400" y="6096000"/>
          <a:ext cx="565150" cy="311150"/>
        </p:xfrm>
        <a:graphic>
          <a:graphicData uri="http://schemas.openxmlformats.org/presentationml/2006/ole">
            <p:oleObj spid="_x0000_s32771" name="Equation" r:id="rId4" imgW="368140" imgH="203112" progId="">
              <p:embed/>
            </p:oleObj>
          </a:graphicData>
        </a:graphic>
      </p:graphicFrame>
      <p:graphicFrame>
        <p:nvGraphicFramePr>
          <p:cNvPr id="17412" name="Object 14"/>
          <p:cNvGraphicFramePr>
            <a:graphicFrameLocks noChangeAspect="1"/>
          </p:cNvGraphicFramePr>
          <p:nvPr/>
        </p:nvGraphicFramePr>
        <p:xfrm>
          <a:off x="4257676" y="6096000"/>
          <a:ext cx="681038" cy="369888"/>
        </p:xfrm>
        <a:graphic>
          <a:graphicData uri="http://schemas.openxmlformats.org/presentationml/2006/ole">
            <p:oleObj spid="_x0000_s32772" name="Equation" r:id="rId5" imgW="444307" imgH="241195" progId="">
              <p:embed/>
            </p:oleObj>
          </a:graphicData>
        </a:graphic>
      </p:graphicFrame>
      <p:graphicFrame>
        <p:nvGraphicFramePr>
          <p:cNvPr id="17413" name="Object 15"/>
          <p:cNvGraphicFramePr>
            <a:graphicFrameLocks noChangeAspect="1"/>
          </p:cNvGraphicFramePr>
          <p:nvPr/>
        </p:nvGraphicFramePr>
        <p:xfrm>
          <a:off x="7162801" y="6019800"/>
          <a:ext cx="661988" cy="330200"/>
        </p:xfrm>
        <a:graphic>
          <a:graphicData uri="http://schemas.openxmlformats.org/presentationml/2006/ole">
            <p:oleObj spid="_x0000_s32773" name="Equation" r:id="rId6" imgW="431613" imgH="215806" progId="">
              <p:embed/>
            </p:oleObj>
          </a:graphicData>
        </a:graphic>
      </p:graphicFrame>
      <p:graphicFrame>
        <p:nvGraphicFramePr>
          <p:cNvPr id="17414" name="Object 16"/>
          <p:cNvGraphicFramePr>
            <a:graphicFrameLocks noChangeAspect="1"/>
          </p:cNvGraphicFramePr>
          <p:nvPr/>
        </p:nvGraphicFramePr>
        <p:xfrm>
          <a:off x="5680075" y="6019800"/>
          <a:ext cx="298450" cy="381000"/>
        </p:xfrm>
        <a:graphic>
          <a:graphicData uri="http://schemas.openxmlformats.org/presentationml/2006/ole">
            <p:oleObj spid="_x0000_s32774" name="Equation" r:id="rId7" imgW="152640" imgH="203040" progId="">
              <p:embed/>
            </p:oleObj>
          </a:graphicData>
        </a:graphic>
      </p:graphicFrame>
      <p:sp>
        <p:nvSpPr>
          <p:cNvPr id="17456" name="Text Box 51"/>
          <p:cNvSpPr txBox="1">
            <a:spLocks noChangeArrowheads="1"/>
          </p:cNvSpPr>
          <p:nvPr/>
        </p:nvSpPr>
        <p:spPr bwMode="auto">
          <a:xfrm>
            <a:off x="2514600" y="6019802"/>
            <a:ext cx="457200" cy="396875"/>
          </a:xfrm>
          <a:prstGeom prst="rect">
            <a:avLst/>
          </a:prstGeom>
          <a:noFill/>
          <a:ln w="19050" algn="ctr">
            <a:noFill/>
            <a:miter lim="800000"/>
            <a:headEnd/>
            <a:tailEnd/>
          </a:ln>
        </p:spPr>
        <p:txBody>
          <a:bodyPr>
            <a:spAutoFit/>
          </a:bodyPr>
          <a:lstStyle/>
          <a:p>
            <a:pPr algn="ctr" eaLnBrk="1" hangingPunct="1">
              <a:spcBef>
                <a:spcPct val="50000"/>
              </a:spcBef>
            </a:pPr>
            <a:r>
              <a:rPr lang="en-US" altLang="en-US" sz="2000"/>
              <a:t>X</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lstStyle/>
          <a:p>
            <a:pPr eaLnBrk="1" hangingPunct="1">
              <a:lnSpc>
                <a:spcPct val="120000"/>
              </a:lnSpc>
            </a:pPr>
            <a:r>
              <a:rPr lang="en-US" altLang="en-US" dirty="0" smtClean="0"/>
              <a:t>Population Proportions</a:t>
            </a:r>
          </a:p>
        </p:txBody>
      </p:sp>
      <p:sp>
        <p:nvSpPr>
          <p:cNvPr id="18436" name="Rectangle 3"/>
          <p:cNvSpPr>
            <a:spLocks noGrp="1" noChangeArrowheads="1"/>
          </p:cNvSpPr>
          <p:nvPr>
            <p:ph type="body" idx="4294967295"/>
          </p:nvPr>
        </p:nvSpPr>
        <p:spPr>
          <a:xfrm>
            <a:off x="609600" y="1676400"/>
            <a:ext cx="8001000" cy="4800600"/>
          </a:xfrm>
        </p:spPr>
        <p:txBody>
          <a:bodyPr>
            <a:normAutofit/>
          </a:bodyPr>
          <a:lstStyle/>
          <a:p>
            <a:pPr>
              <a:spcBef>
                <a:spcPct val="50000"/>
              </a:spcBef>
              <a:buNone/>
            </a:pPr>
            <a:r>
              <a:rPr lang="ro-RO" altLang="en-US" sz="2400" dirty="0" smtClean="0">
                <a:latin typeface="Calibri" pitchFamily="34" charset="0"/>
                <a:cs typeface="Calibri" pitchFamily="34" charset="0"/>
              </a:rPr>
              <a:t>   π = </a:t>
            </a:r>
            <a:r>
              <a:rPr lang="ro-RO" sz="2400" dirty="0" smtClean="0">
                <a:latin typeface="Calibri" pitchFamily="34" charset="0"/>
                <a:cs typeface="Calibri" pitchFamily="34" charset="0"/>
              </a:rPr>
              <a:t>proporția populației având unele caracteristici</a:t>
            </a:r>
            <a:endParaRPr lang="ro-RO" altLang="en-US" sz="2400" dirty="0" smtClean="0">
              <a:latin typeface="Calibri" pitchFamily="34" charset="0"/>
              <a:cs typeface="Calibri" pitchFamily="34" charset="0"/>
            </a:endParaRPr>
          </a:p>
          <a:p>
            <a:pPr eaLnBrk="1" hangingPunct="1">
              <a:lnSpc>
                <a:spcPct val="120000"/>
              </a:lnSpc>
              <a:spcBef>
                <a:spcPct val="50000"/>
              </a:spcBef>
            </a:pPr>
            <a:r>
              <a:rPr lang="ro-RO" altLang="en-US" sz="2400" dirty="0" err="1" smtClean="0">
                <a:solidFill>
                  <a:schemeClr val="folHlink"/>
                </a:solidFill>
                <a:latin typeface="Calibri" pitchFamily="34" charset="0"/>
                <a:cs typeface="Calibri" pitchFamily="34" charset="0"/>
              </a:rPr>
              <a:t>Sample</a:t>
            </a:r>
            <a:r>
              <a:rPr lang="ro-RO" altLang="en-US" sz="2400" dirty="0" smtClean="0">
                <a:solidFill>
                  <a:schemeClr val="folHlink"/>
                </a:solidFill>
                <a:latin typeface="Calibri" pitchFamily="34" charset="0"/>
                <a:cs typeface="Calibri" pitchFamily="34" charset="0"/>
              </a:rPr>
              <a:t> </a:t>
            </a:r>
            <a:r>
              <a:rPr lang="ro-RO" altLang="en-US" sz="2400" dirty="0" err="1" smtClean="0">
                <a:solidFill>
                  <a:schemeClr val="folHlink"/>
                </a:solidFill>
                <a:latin typeface="Calibri" pitchFamily="34" charset="0"/>
                <a:cs typeface="Calibri" pitchFamily="34" charset="0"/>
              </a:rPr>
              <a:t>proportion</a:t>
            </a:r>
            <a:r>
              <a:rPr lang="ro-RO" altLang="en-US" sz="2400" dirty="0" smtClean="0">
                <a:latin typeface="Calibri" pitchFamily="34" charset="0"/>
                <a:cs typeface="Calibri" pitchFamily="34" charset="0"/>
              </a:rPr>
              <a:t> </a:t>
            </a:r>
            <a:r>
              <a:rPr lang="ro-RO" altLang="en-US" sz="2400" dirty="0" smtClean="0">
                <a:solidFill>
                  <a:schemeClr val="folHlink"/>
                </a:solidFill>
                <a:latin typeface="Calibri" pitchFamily="34" charset="0"/>
                <a:cs typeface="Calibri" pitchFamily="34" charset="0"/>
              </a:rPr>
              <a:t>(p)</a:t>
            </a:r>
            <a:r>
              <a:rPr lang="ro-RO" altLang="en-US" sz="2400" dirty="0" smtClean="0">
                <a:latin typeface="Calibri" pitchFamily="34" charset="0"/>
                <a:cs typeface="Calibri" pitchFamily="34" charset="0"/>
              </a:rPr>
              <a:t>  oferă o estimare pentru  π:</a:t>
            </a:r>
          </a:p>
          <a:p>
            <a:pPr eaLnBrk="1" hangingPunct="1">
              <a:spcBef>
                <a:spcPct val="50000"/>
              </a:spcBef>
            </a:pPr>
            <a:endParaRPr lang="ro-RO" altLang="en-US" sz="2400" dirty="0" smtClean="0">
              <a:latin typeface="Calibri" pitchFamily="34" charset="0"/>
              <a:cs typeface="Calibri" pitchFamily="34" charset="0"/>
            </a:endParaRPr>
          </a:p>
          <a:p>
            <a:pPr eaLnBrk="1" hangingPunct="1">
              <a:spcBef>
                <a:spcPct val="50000"/>
              </a:spcBef>
            </a:pPr>
            <a:endParaRPr lang="ro-RO" altLang="en-US" sz="2400" dirty="0" smtClean="0">
              <a:latin typeface="Calibri" pitchFamily="34" charset="0"/>
              <a:cs typeface="Calibri" pitchFamily="34" charset="0"/>
            </a:endParaRPr>
          </a:p>
          <a:p>
            <a:pPr eaLnBrk="1" hangingPunct="1">
              <a:spcBef>
                <a:spcPct val="50000"/>
              </a:spcBef>
            </a:pPr>
            <a:r>
              <a:rPr lang="ro-RO" altLang="en-US" sz="2400" dirty="0" smtClean="0">
                <a:latin typeface="Calibri" pitchFamily="34" charset="0"/>
                <a:cs typeface="Calibri" pitchFamily="34" charset="0"/>
              </a:rPr>
              <a:t>0 ≤  p ≤ 1</a:t>
            </a:r>
          </a:p>
          <a:p>
            <a:pPr>
              <a:lnSpc>
                <a:spcPct val="90000"/>
              </a:lnSpc>
              <a:spcBef>
                <a:spcPct val="50000"/>
              </a:spcBef>
            </a:pPr>
            <a:r>
              <a:rPr lang="ro-RO" altLang="en-US" sz="2400" dirty="0" smtClean="0">
                <a:latin typeface="Calibri" pitchFamily="34" charset="0"/>
                <a:cs typeface="Calibri" pitchFamily="34" charset="0"/>
              </a:rPr>
              <a:t>p este aproximativ normal distribuit când n este mare (presupunem eșantionare cu înlocuire dintr-o populație finită sau fără înlocuire dintr-o populație infinită) </a:t>
            </a:r>
          </a:p>
        </p:txBody>
      </p:sp>
      <p:graphicFrame>
        <p:nvGraphicFramePr>
          <p:cNvPr id="18434" name="Object 4"/>
          <p:cNvGraphicFramePr>
            <a:graphicFrameLocks noChangeAspect="1"/>
          </p:cNvGraphicFramePr>
          <p:nvPr/>
        </p:nvGraphicFramePr>
        <p:xfrm>
          <a:off x="764475" y="3017242"/>
          <a:ext cx="7315200" cy="667493"/>
        </p:xfrm>
        <a:graphic>
          <a:graphicData uri="http://schemas.openxmlformats.org/presentationml/2006/ole">
            <p:oleObj spid="_x0000_s33794" name="Equation" r:id="rId3" imgW="4749800" imgH="431800" progId="">
              <p:embed/>
            </p:oleObj>
          </a:graphicData>
        </a:graphic>
      </p:graphicFrame>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a:xfrm>
            <a:off x="609600" y="381000"/>
            <a:ext cx="7793038" cy="762000"/>
          </a:xfrm>
        </p:spPr>
        <p:txBody>
          <a:bodyPr/>
          <a:lstStyle/>
          <a:p>
            <a:pPr eaLnBrk="1" hangingPunct="1">
              <a:lnSpc>
                <a:spcPct val="80000"/>
              </a:lnSpc>
            </a:pPr>
            <a:r>
              <a:rPr lang="ro-RO" altLang="en-US" dirty="0" smtClean="0"/>
              <a:t>Distribuția de eșantionare pentru p</a:t>
            </a:r>
          </a:p>
        </p:txBody>
      </p:sp>
      <p:sp>
        <p:nvSpPr>
          <p:cNvPr id="19462" name="Rectangle 3"/>
          <p:cNvSpPr>
            <a:spLocks noGrp="1" noChangeArrowheads="1"/>
          </p:cNvSpPr>
          <p:nvPr>
            <p:ph type="body" idx="4294967295"/>
          </p:nvPr>
        </p:nvSpPr>
        <p:spPr>
          <a:xfrm>
            <a:off x="609600" y="1600200"/>
            <a:ext cx="8077200" cy="4532313"/>
          </a:xfrm>
        </p:spPr>
        <p:txBody>
          <a:bodyPr>
            <a:normAutofit/>
          </a:bodyPr>
          <a:lstStyle/>
          <a:p>
            <a:pPr eaLnBrk="1" hangingPunct="1">
              <a:lnSpc>
                <a:spcPct val="120000"/>
              </a:lnSpc>
            </a:pPr>
            <a:r>
              <a:rPr lang="ro-RO" altLang="en-US" sz="2400" dirty="0" smtClean="0"/>
              <a:t>Poate fi aproximata cu o distribuție normala daca</a:t>
            </a:r>
          </a:p>
          <a:p>
            <a:pPr lvl="1" eaLnBrk="1" hangingPunct="1">
              <a:lnSpc>
                <a:spcPct val="120000"/>
              </a:lnSpc>
            </a:pPr>
            <a:r>
              <a:rPr lang="ro-RO" altLang="en-US" sz="2400" dirty="0" smtClean="0"/>
              <a:t> </a:t>
            </a:r>
          </a:p>
          <a:p>
            <a:pPr lvl="1" eaLnBrk="1" hangingPunct="1">
              <a:lnSpc>
                <a:spcPct val="120000"/>
              </a:lnSpc>
            </a:pPr>
            <a:endParaRPr lang="ro-RO" altLang="en-US" sz="2400" dirty="0" smtClean="0"/>
          </a:p>
          <a:p>
            <a:pPr lvl="1" eaLnBrk="1" hangingPunct="1">
              <a:lnSpc>
                <a:spcPct val="120000"/>
              </a:lnSpc>
            </a:pPr>
            <a:endParaRPr lang="ro-RO" altLang="en-US" sz="2400" dirty="0" smtClean="0"/>
          </a:p>
          <a:p>
            <a:pPr lvl="1" eaLnBrk="1" hangingPunct="1">
              <a:lnSpc>
                <a:spcPct val="120000"/>
              </a:lnSpc>
            </a:pPr>
            <a:endParaRPr lang="ro-RO" altLang="en-US" sz="2400" dirty="0" smtClean="0"/>
          </a:p>
          <a:p>
            <a:pPr lvl="1" eaLnBrk="1" hangingPunct="1">
              <a:lnSpc>
                <a:spcPct val="120000"/>
              </a:lnSpc>
              <a:buFont typeface="Wingdings" pitchFamily="2" charset="2"/>
              <a:buNone/>
            </a:pPr>
            <a:r>
              <a:rPr lang="ro-RO" altLang="en-US" sz="2400" dirty="0" smtClean="0"/>
              <a:t>unde</a:t>
            </a:r>
          </a:p>
          <a:p>
            <a:pPr lvl="1" eaLnBrk="1" hangingPunct="1">
              <a:lnSpc>
                <a:spcPct val="120000"/>
              </a:lnSpc>
              <a:buFont typeface="Wingdings" pitchFamily="2" charset="2"/>
              <a:buNone/>
            </a:pPr>
            <a:r>
              <a:rPr lang="ro-RO" altLang="en-US" sz="2400" dirty="0" smtClean="0"/>
              <a:t>				       </a:t>
            </a:r>
            <a:r>
              <a:rPr lang="ro-RO" altLang="en-US" sz="2400" dirty="0" err="1" smtClean="0"/>
              <a:t>and</a:t>
            </a:r>
            <a:endParaRPr lang="ro-RO" altLang="en-US" sz="2400" dirty="0" smtClean="0"/>
          </a:p>
        </p:txBody>
      </p:sp>
      <p:sp>
        <p:nvSpPr>
          <p:cNvPr id="19463" name="Rectangle 4"/>
          <p:cNvSpPr>
            <a:spLocks noChangeArrowheads="1"/>
          </p:cNvSpPr>
          <p:nvPr/>
        </p:nvSpPr>
        <p:spPr bwMode="auto">
          <a:xfrm>
            <a:off x="2971801" y="6019800"/>
            <a:ext cx="3986213" cy="705321"/>
          </a:xfrm>
          <a:prstGeom prst="rect">
            <a:avLst/>
          </a:prstGeom>
          <a:noFill/>
          <a:ln w="12700">
            <a:noFill/>
            <a:miter lim="800000"/>
            <a:headEnd/>
            <a:tailEnd/>
          </a:ln>
        </p:spPr>
        <p:txBody>
          <a:bodyPr lIns="90488" tIns="44450" rIns="90488" bIns="44450">
            <a:spAutoFit/>
          </a:bodyPr>
          <a:lstStyle/>
          <a:p>
            <a:pPr>
              <a:spcBef>
                <a:spcPct val="50000"/>
              </a:spcBef>
            </a:pPr>
            <a:r>
              <a:rPr lang="en-US" altLang="en-US" sz="2000" dirty="0" smtClean="0"/>
              <a:t>(</a:t>
            </a:r>
            <a:r>
              <a:rPr lang="en-US" altLang="en-US" sz="2000" dirty="0" err="1" smtClean="0"/>
              <a:t>unde</a:t>
            </a:r>
            <a:r>
              <a:rPr lang="en-US" altLang="en-US" sz="2000" dirty="0" smtClean="0"/>
              <a:t> </a:t>
            </a:r>
            <a:r>
              <a:rPr lang="el-GR" altLang="en-US" sz="2000" dirty="0">
                <a:cs typeface="Times New Roman" pitchFamily="18" charset="0"/>
              </a:rPr>
              <a:t>π</a:t>
            </a:r>
            <a:r>
              <a:rPr lang="en-US" altLang="en-US" sz="2000" dirty="0"/>
              <a:t> = </a:t>
            </a:r>
            <a:r>
              <a:rPr lang="en-US" altLang="en-US" sz="2000" dirty="0" err="1" smtClean="0"/>
              <a:t>proportia</a:t>
            </a:r>
            <a:r>
              <a:rPr lang="en-US" altLang="en-US" sz="2000" dirty="0" smtClean="0"/>
              <a:t> din </a:t>
            </a:r>
            <a:r>
              <a:rPr lang="en-US" altLang="en-US" sz="2000" dirty="0" err="1" smtClean="0"/>
              <a:t>populatie</a:t>
            </a:r>
            <a:r>
              <a:rPr lang="en-US" altLang="en-US" sz="2000" dirty="0" smtClean="0"/>
              <a:t>)</a:t>
            </a:r>
            <a:endParaRPr lang="en-US" altLang="en-US" sz="2000" dirty="0"/>
          </a:p>
        </p:txBody>
      </p:sp>
      <p:sp>
        <p:nvSpPr>
          <p:cNvPr id="19464" name="Rectangle 5"/>
          <p:cNvSpPr>
            <a:spLocks noChangeArrowheads="1"/>
          </p:cNvSpPr>
          <p:nvPr/>
        </p:nvSpPr>
        <p:spPr bwMode="auto">
          <a:xfrm>
            <a:off x="5486401" y="2133600"/>
            <a:ext cx="2600325" cy="705321"/>
          </a:xfrm>
          <a:prstGeom prst="rect">
            <a:avLst/>
          </a:prstGeom>
          <a:noFill/>
          <a:ln w="12700">
            <a:solidFill>
              <a:schemeClr val="tx1"/>
            </a:solidFill>
            <a:miter lim="800000"/>
            <a:headEnd/>
            <a:tailEnd/>
          </a:ln>
        </p:spPr>
        <p:txBody>
          <a:bodyPr lIns="90488" tIns="44450" rIns="90488" bIns="44450">
            <a:spAutoFit/>
          </a:bodyPr>
          <a:lstStyle/>
          <a:p>
            <a:pPr>
              <a:spcBef>
                <a:spcPct val="50000"/>
              </a:spcBef>
            </a:pPr>
            <a:r>
              <a:rPr lang="en-US" altLang="en-US" sz="2000"/>
              <a:t>Sampling Distribution</a:t>
            </a:r>
          </a:p>
        </p:txBody>
      </p:sp>
      <p:sp>
        <p:nvSpPr>
          <p:cNvPr id="19465" name="Rectangle 6"/>
          <p:cNvSpPr>
            <a:spLocks noChangeArrowheads="1"/>
          </p:cNvSpPr>
          <p:nvPr/>
        </p:nvSpPr>
        <p:spPr bwMode="auto">
          <a:xfrm>
            <a:off x="5713413" y="3656013"/>
            <a:ext cx="304800" cy="1524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66" name="Rectangle 7"/>
          <p:cNvSpPr>
            <a:spLocks noChangeArrowheads="1"/>
          </p:cNvSpPr>
          <p:nvPr/>
        </p:nvSpPr>
        <p:spPr bwMode="auto">
          <a:xfrm>
            <a:off x="5408613" y="3732213"/>
            <a:ext cx="304800" cy="762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67" name="Rectangle 8"/>
          <p:cNvSpPr>
            <a:spLocks noChangeArrowheads="1"/>
          </p:cNvSpPr>
          <p:nvPr/>
        </p:nvSpPr>
        <p:spPr bwMode="auto">
          <a:xfrm>
            <a:off x="6018213" y="3427413"/>
            <a:ext cx="304800" cy="3810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68" name="Rectangle 9"/>
          <p:cNvSpPr>
            <a:spLocks noChangeArrowheads="1"/>
          </p:cNvSpPr>
          <p:nvPr/>
        </p:nvSpPr>
        <p:spPr bwMode="auto">
          <a:xfrm>
            <a:off x="6323013" y="3122613"/>
            <a:ext cx="304800" cy="6858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69" name="Rectangle 10"/>
          <p:cNvSpPr>
            <a:spLocks noChangeArrowheads="1"/>
          </p:cNvSpPr>
          <p:nvPr/>
        </p:nvSpPr>
        <p:spPr bwMode="auto">
          <a:xfrm>
            <a:off x="6932613" y="3122613"/>
            <a:ext cx="304800" cy="6858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70" name="Rectangle 11"/>
          <p:cNvSpPr>
            <a:spLocks noChangeArrowheads="1"/>
          </p:cNvSpPr>
          <p:nvPr/>
        </p:nvSpPr>
        <p:spPr bwMode="auto">
          <a:xfrm>
            <a:off x="6627813" y="2970213"/>
            <a:ext cx="304800" cy="8382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71" name="Rectangle 12"/>
          <p:cNvSpPr>
            <a:spLocks noChangeArrowheads="1"/>
          </p:cNvSpPr>
          <p:nvPr/>
        </p:nvSpPr>
        <p:spPr bwMode="auto">
          <a:xfrm>
            <a:off x="7237413" y="3427413"/>
            <a:ext cx="304800" cy="3810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72" name="Rectangle 13"/>
          <p:cNvSpPr>
            <a:spLocks noChangeArrowheads="1"/>
          </p:cNvSpPr>
          <p:nvPr/>
        </p:nvSpPr>
        <p:spPr bwMode="auto">
          <a:xfrm>
            <a:off x="7542213" y="3656013"/>
            <a:ext cx="304800" cy="1524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73" name="Rectangle 14"/>
          <p:cNvSpPr>
            <a:spLocks noChangeArrowheads="1"/>
          </p:cNvSpPr>
          <p:nvPr/>
        </p:nvSpPr>
        <p:spPr bwMode="auto">
          <a:xfrm>
            <a:off x="7847013" y="3732213"/>
            <a:ext cx="304800" cy="76200"/>
          </a:xfrm>
          <a:prstGeom prst="rect">
            <a:avLst/>
          </a:prstGeom>
          <a:solidFill>
            <a:schemeClr val="accent2"/>
          </a:solidFill>
          <a:ln w="12700">
            <a:solidFill>
              <a:schemeClr val="bg2"/>
            </a:solidFill>
            <a:miter lim="800000"/>
            <a:headEnd/>
            <a:tailEnd/>
          </a:ln>
        </p:spPr>
        <p:txBody>
          <a:bodyPr wrap="none" anchor="ctr"/>
          <a:lstStyle/>
          <a:p>
            <a:pPr algn="ctr" eaLnBrk="1" hangingPunct="1">
              <a:spcBef>
                <a:spcPct val="50000"/>
              </a:spcBef>
            </a:pPr>
            <a:endParaRPr lang="en-US" altLang="en-US"/>
          </a:p>
        </p:txBody>
      </p:sp>
      <p:sp>
        <p:nvSpPr>
          <p:cNvPr id="19474" name="Line 15"/>
          <p:cNvSpPr>
            <a:spLocks noChangeShapeType="1"/>
          </p:cNvSpPr>
          <p:nvPr/>
        </p:nvSpPr>
        <p:spPr bwMode="auto">
          <a:xfrm flipH="1">
            <a:off x="5105400" y="2743200"/>
            <a:ext cx="0" cy="1066800"/>
          </a:xfrm>
          <a:prstGeom prst="line">
            <a:avLst/>
          </a:prstGeom>
          <a:noFill/>
          <a:ln w="12700">
            <a:solidFill>
              <a:schemeClr val="tx1"/>
            </a:solidFill>
            <a:round/>
            <a:headEnd/>
            <a:tailEnd/>
          </a:ln>
        </p:spPr>
        <p:txBody>
          <a:bodyPr wrap="none" anchor="ctr"/>
          <a:lstStyle/>
          <a:p>
            <a:endParaRPr lang="en-US"/>
          </a:p>
        </p:txBody>
      </p:sp>
      <p:sp>
        <p:nvSpPr>
          <p:cNvPr id="19475" name="Line 16"/>
          <p:cNvSpPr>
            <a:spLocks noChangeShapeType="1"/>
          </p:cNvSpPr>
          <p:nvPr/>
        </p:nvSpPr>
        <p:spPr bwMode="auto">
          <a:xfrm>
            <a:off x="5105400" y="3810000"/>
            <a:ext cx="3429000" cy="0"/>
          </a:xfrm>
          <a:prstGeom prst="line">
            <a:avLst/>
          </a:prstGeom>
          <a:noFill/>
          <a:ln w="12700">
            <a:solidFill>
              <a:schemeClr val="tx1"/>
            </a:solidFill>
            <a:round/>
            <a:headEnd/>
            <a:tailEnd/>
          </a:ln>
        </p:spPr>
        <p:txBody>
          <a:bodyPr wrap="none" anchor="ctr"/>
          <a:lstStyle/>
          <a:p>
            <a:endParaRPr lang="en-US"/>
          </a:p>
        </p:txBody>
      </p:sp>
      <p:sp>
        <p:nvSpPr>
          <p:cNvPr id="19476" name="Line 17"/>
          <p:cNvSpPr>
            <a:spLocks noChangeShapeType="1"/>
          </p:cNvSpPr>
          <p:nvPr/>
        </p:nvSpPr>
        <p:spPr bwMode="auto">
          <a:xfrm>
            <a:off x="5105400" y="3505200"/>
            <a:ext cx="3276600" cy="0"/>
          </a:xfrm>
          <a:prstGeom prst="line">
            <a:avLst/>
          </a:prstGeom>
          <a:noFill/>
          <a:ln w="12700" cap="rnd">
            <a:solidFill>
              <a:schemeClr val="tx1"/>
            </a:solidFill>
            <a:prstDash val="sysDot"/>
            <a:round/>
            <a:headEnd/>
            <a:tailEnd/>
          </a:ln>
        </p:spPr>
        <p:txBody>
          <a:bodyPr wrap="none" anchor="ctr"/>
          <a:lstStyle/>
          <a:p>
            <a:endParaRPr lang="en-US"/>
          </a:p>
        </p:txBody>
      </p:sp>
      <p:sp>
        <p:nvSpPr>
          <p:cNvPr id="19477" name="Line 18"/>
          <p:cNvSpPr>
            <a:spLocks noChangeShapeType="1"/>
          </p:cNvSpPr>
          <p:nvPr/>
        </p:nvSpPr>
        <p:spPr bwMode="auto">
          <a:xfrm>
            <a:off x="5105400" y="3200400"/>
            <a:ext cx="3276600" cy="0"/>
          </a:xfrm>
          <a:prstGeom prst="line">
            <a:avLst/>
          </a:prstGeom>
          <a:noFill/>
          <a:ln w="12700" cap="rnd">
            <a:solidFill>
              <a:schemeClr val="tx1"/>
            </a:solidFill>
            <a:prstDash val="sysDot"/>
            <a:round/>
            <a:headEnd/>
            <a:tailEnd/>
          </a:ln>
        </p:spPr>
        <p:txBody>
          <a:bodyPr wrap="none" anchor="ctr"/>
          <a:lstStyle/>
          <a:p>
            <a:endParaRPr lang="en-US"/>
          </a:p>
        </p:txBody>
      </p:sp>
      <p:sp>
        <p:nvSpPr>
          <p:cNvPr id="19478" name="Line 19"/>
          <p:cNvSpPr>
            <a:spLocks noChangeShapeType="1"/>
          </p:cNvSpPr>
          <p:nvPr/>
        </p:nvSpPr>
        <p:spPr bwMode="auto">
          <a:xfrm>
            <a:off x="5105400" y="2895600"/>
            <a:ext cx="3276600" cy="0"/>
          </a:xfrm>
          <a:prstGeom prst="line">
            <a:avLst/>
          </a:prstGeom>
          <a:noFill/>
          <a:ln w="12700" cap="rnd">
            <a:solidFill>
              <a:schemeClr val="tx1"/>
            </a:solidFill>
            <a:prstDash val="sysDot"/>
            <a:round/>
            <a:headEnd/>
            <a:tailEnd/>
          </a:ln>
        </p:spPr>
        <p:txBody>
          <a:bodyPr wrap="none" anchor="ctr"/>
          <a:lstStyle/>
          <a:p>
            <a:endParaRPr lang="en-US"/>
          </a:p>
        </p:txBody>
      </p:sp>
      <p:grpSp>
        <p:nvGrpSpPr>
          <p:cNvPr id="2" name="Group 20"/>
          <p:cNvGrpSpPr>
            <a:grpSpLocks/>
          </p:cNvGrpSpPr>
          <p:nvPr/>
        </p:nvGrpSpPr>
        <p:grpSpPr bwMode="auto">
          <a:xfrm>
            <a:off x="5561014" y="2894013"/>
            <a:ext cx="2439987" cy="825500"/>
            <a:chOff x="3216" y="2304"/>
            <a:chExt cx="1537" cy="520"/>
          </a:xfrm>
        </p:grpSpPr>
        <p:sp>
          <p:nvSpPr>
            <p:cNvPr id="19485" name="Freeform 21"/>
            <p:cNvSpPr>
              <a:spLocks/>
            </p:cNvSpPr>
            <p:nvPr/>
          </p:nvSpPr>
          <p:spPr bwMode="auto">
            <a:xfrm>
              <a:off x="3986" y="2304"/>
              <a:ext cx="767" cy="520"/>
            </a:xfrm>
            <a:custGeom>
              <a:avLst/>
              <a:gdLst>
                <a:gd name="T0" fmla="*/ 766 w 767"/>
                <a:gd name="T1" fmla="*/ 519 h 520"/>
                <a:gd name="T2" fmla="*/ 686 w 767"/>
                <a:gd name="T3" fmla="*/ 513 h 520"/>
                <a:gd name="T4" fmla="*/ 645 w 767"/>
                <a:gd name="T5" fmla="*/ 507 h 520"/>
                <a:gd name="T6" fmla="*/ 605 w 767"/>
                <a:gd name="T7" fmla="*/ 499 h 520"/>
                <a:gd name="T8" fmla="*/ 564 w 767"/>
                <a:gd name="T9" fmla="*/ 487 h 520"/>
                <a:gd name="T10" fmla="*/ 523 w 767"/>
                <a:gd name="T11" fmla="*/ 470 h 520"/>
                <a:gd name="T12" fmla="*/ 485 w 767"/>
                <a:gd name="T13" fmla="*/ 449 h 520"/>
                <a:gd name="T14" fmla="*/ 403 w 767"/>
                <a:gd name="T15" fmla="*/ 389 h 520"/>
                <a:gd name="T16" fmla="*/ 322 w 767"/>
                <a:gd name="T17" fmla="*/ 304 h 520"/>
                <a:gd name="T18" fmla="*/ 242 w 767"/>
                <a:gd name="T19" fmla="*/ 203 h 520"/>
                <a:gd name="T20" fmla="*/ 201 w 767"/>
                <a:gd name="T21" fmla="*/ 151 h 520"/>
                <a:gd name="T22" fmla="*/ 160 w 767"/>
                <a:gd name="T23" fmla="*/ 102 h 520"/>
                <a:gd name="T24" fmla="*/ 121 w 767"/>
                <a:gd name="T25" fmla="*/ 61 h 520"/>
                <a:gd name="T26" fmla="*/ 80 w 767"/>
                <a:gd name="T27" fmla="*/ 28 h 520"/>
                <a:gd name="T28" fmla="*/ 39 w 767"/>
                <a:gd name="T29" fmla="*/ 7 h 520"/>
                <a:gd name="T30" fmla="*/ 0 w 767"/>
                <a:gd name="T31" fmla="*/ 0 h 5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7"/>
                <a:gd name="T49" fmla="*/ 0 h 520"/>
                <a:gd name="T50" fmla="*/ 767 w 767"/>
                <a:gd name="T51" fmla="*/ 520 h 5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7" h="520">
                  <a:moveTo>
                    <a:pt x="766" y="519"/>
                  </a:moveTo>
                  <a:lnTo>
                    <a:pt x="686" y="513"/>
                  </a:lnTo>
                  <a:lnTo>
                    <a:pt x="645" y="507"/>
                  </a:lnTo>
                  <a:lnTo>
                    <a:pt x="605" y="499"/>
                  </a:lnTo>
                  <a:lnTo>
                    <a:pt x="564" y="487"/>
                  </a:lnTo>
                  <a:lnTo>
                    <a:pt x="523" y="470"/>
                  </a:lnTo>
                  <a:lnTo>
                    <a:pt x="485" y="449"/>
                  </a:lnTo>
                  <a:lnTo>
                    <a:pt x="403" y="389"/>
                  </a:lnTo>
                  <a:lnTo>
                    <a:pt x="322" y="304"/>
                  </a:lnTo>
                  <a:lnTo>
                    <a:pt x="242" y="203"/>
                  </a:lnTo>
                  <a:lnTo>
                    <a:pt x="201" y="151"/>
                  </a:lnTo>
                  <a:lnTo>
                    <a:pt x="160" y="102"/>
                  </a:lnTo>
                  <a:lnTo>
                    <a:pt x="121" y="61"/>
                  </a:lnTo>
                  <a:lnTo>
                    <a:pt x="80" y="28"/>
                  </a:lnTo>
                  <a:lnTo>
                    <a:pt x="39" y="7"/>
                  </a:lnTo>
                  <a:lnTo>
                    <a:pt x="0" y="0"/>
                  </a:lnTo>
                </a:path>
              </a:pathLst>
            </a:custGeom>
            <a:noFill/>
            <a:ln w="50800" cap="rnd">
              <a:solidFill>
                <a:srgbClr val="FF0000"/>
              </a:solidFill>
              <a:round/>
              <a:headEnd/>
              <a:tailEnd/>
            </a:ln>
          </p:spPr>
          <p:txBody>
            <a:bodyPr/>
            <a:lstStyle/>
            <a:p>
              <a:endParaRPr lang="en-US"/>
            </a:p>
          </p:txBody>
        </p:sp>
        <p:sp>
          <p:nvSpPr>
            <p:cNvPr id="19486" name="Freeform 22"/>
            <p:cNvSpPr>
              <a:spLocks/>
            </p:cNvSpPr>
            <p:nvPr/>
          </p:nvSpPr>
          <p:spPr bwMode="auto">
            <a:xfrm>
              <a:off x="3216" y="2304"/>
              <a:ext cx="771" cy="520"/>
            </a:xfrm>
            <a:custGeom>
              <a:avLst/>
              <a:gdLst>
                <a:gd name="T0" fmla="*/ 0 w 771"/>
                <a:gd name="T1" fmla="*/ 519 h 520"/>
                <a:gd name="T2" fmla="*/ 81 w 771"/>
                <a:gd name="T3" fmla="*/ 513 h 520"/>
                <a:gd name="T4" fmla="*/ 122 w 771"/>
                <a:gd name="T5" fmla="*/ 507 h 520"/>
                <a:gd name="T6" fmla="*/ 163 w 771"/>
                <a:gd name="T7" fmla="*/ 499 h 520"/>
                <a:gd name="T8" fmla="*/ 202 w 771"/>
                <a:gd name="T9" fmla="*/ 487 h 520"/>
                <a:gd name="T10" fmla="*/ 243 w 771"/>
                <a:gd name="T11" fmla="*/ 470 h 520"/>
                <a:gd name="T12" fmla="*/ 285 w 771"/>
                <a:gd name="T13" fmla="*/ 449 h 520"/>
                <a:gd name="T14" fmla="*/ 364 w 771"/>
                <a:gd name="T15" fmla="*/ 389 h 520"/>
                <a:gd name="T16" fmla="*/ 445 w 771"/>
                <a:gd name="T17" fmla="*/ 304 h 520"/>
                <a:gd name="T18" fmla="*/ 527 w 771"/>
                <a:gd name="T19" fmla="*/ 203 h 520"/>
                <a:gd name="T20" fmla="*/ 567 w 771"/>
                <a:gd name="T21" fmla="*/ 151 h 520"/>
                <a:gd name="T22" fmla="*/ 608 w 771"/>
                <a:gd name="T23" fmla="*/ 102 h 520"/>
                <a:gd name="T24" fmla="*/ 648 w 771"/>
                <a:gd name="T25" fmla="*/ 61 h 520"/>
                <a:gd name="T26" fmla="*/ 688 w 771"/>
                <a:gd name="T27" fmla="*/ 28 h 520"/>
                <a:gd name="T28" fmla="*/ 729 w 771"/>
                <a:gd name="T29" fmla="*/ 7 h 520"/>
                <a:gd name="T30" fmla="*/ 770 w 771"/>
                <a:gd name="T31" fmla="*/ 0 h 5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1"/>
                <a:gd name="T49" fmla="*/ 0 h 520"/>
                <a:gd name="T50" fmla="*/ 771 w 771"/>
                <a:gd name="T51" fmla="*/ 520 h 5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1" h="520">
                  <a:moveTo>
                    <a:pt x="0" y="519"/>
                  </a:moveTo>
                  <a:lnTo>
                    <a:pt x="81" y="513"/>
                  </a:lnTo>
                  <a:lnTo>
                    <a:pt x="122" y="507"/>
                  </a:lnTo>
                  <a:lnTo>
                    <a:pt x="163" y="499"/>
                  </a:lnTo>
                  <a:lnTo>
                    <a:pt x="202" y="487"/>
                  </a:lnTo>
                  <a:lnTo>
                    <a:pt x="243" y="470"/>
                  </a:lnTo>
                  <a:lnTo>
                    <a:pt x="285" y="449"/>
                  </a:lnTo>
                  <a:lnTo>
                    <a:pt x="364" y="389"/>
                  </a:lnTo>
                  <a:lnTo>
                    <a:pt x="445" y="304"/>
                  </a:lnTo>
                  <a:lnTo>
                    <a:pt x="527" y="203"/>
                  </a:lnTo>
                  <a:lnTo>
                    <a:pt x="567" y="151"/>
                  </a:lnTo>
                  <a:lnTo>
                    <a:pt x="608" y="102"/>
                  </a:lnTo>
                  <a:lnTo>
                    <a:pt x="648" y="61"/>
                  </a:lnTo>
                  <a:lnTo>
                    <a:pt x="688" y="28"/>
                  </a:lnTo>
                  <a:lnTo>
                    <a:pt x="729" y="7"/>
                  </a:lnTo>
                  <a:lnTo>
                    <a:pt x="770" y="0"/>
                  </a:lnTo>
                </a:path>
              </a:pathLst>
            </a:custGeom>
            <a:noFill/>
            <a:ln w="50800" cap="rnd">
              <a:solidFill>
                <a:srgbClr val="FF0000"/>
              </a:solidFill>
              <a:round/>
              <a:headEnd/>
              <a:tailEnd/>
            </a:ln>
          </p:spPr>
          <p:txBody>
            <a:bodyPr/>
            <a:lstStyle/>
            <a:p>
              <a:endParaRPr lang="en-US"/>
            </a:p>
          </p:txBody>
        </p:sp>
      </p:grpSp>
      <p:sp>
        <p:nvSpPr>
          <p:cNvPr id="19480" name="Rectangle 23"/>
          <p:cNvSpPr>
            <a:spLocks noChangeArrowheads="1"/>
          </p:cNvSpPr>
          <p:nvPr/>
        </p:nvSpPr>
        <p:spPr bwMode="auto">
          <a:xfrm>
            <a:off x="4572001" y="2286000"/>
            <a:ext cx="1216025" cy="393700"/>
          </a:xfrm>
          <a:prstGeom prst="rect">
            <a:avLst/>
          </a:prstGeom>
          <a:noFill/>
          <a:ln w="12700">
            <a:noFill/>
            <a:miter lim="800000"/>
            <a:headEnd/>
            <a:tailEnd/>
          </a:ln>
        </p:spPr>
        <p:txBody>
          <a:bodyPr lIns="90488" tIns="44450" rIns="90488" bIns="44450">
            <a:spAutoFit/>
          </a:bodyPr>
          <a:lstStyle/>
          <a:p>
            <a:pPr>
              <a:spcBef>
                <a:spcPct val="50000"/>
              </a:spcBef>
            </a:pPr>
            <a:r>
              <a:rPr lang="en-US" altLang="en-US" sz="2000"/>
              <a:t>P(</a:t>
            </a:r>
            <a:r>
              <a:rPr lang="en-US" altLang="en-US" sz="800"/>
              <a:t> </a:t>
            </a:r>
            <a:r>
              <a:rPr lang="en-US" altLang="en-US" sz="2000"/>
              <a:t>p</a:t>
            </a:r>
            <a:r>
              <a:rPr lang="en-US" altLang="en-US" sz="2000" baseline="-25000"/>
              <a:t>s</a:t>
            </a:r>
            <a:r>
              <a:rPr lang="en-US" altLang="en-US" sz="2000"/>
              <a:t>)</a:t>
            </a:r>
          </a:p>
        </p:txBody>
      </p:sp>
      <p:sp>
        <p:nvSpPr>
          <p:cNvPr id="19481" name="Rectangle 24"/>
          <p:cNvSpPr>
            <a:spLocks noChangeArrowheads="1"/>
          </p:cNvSpPr>
          <p:nvPr/>
        </p:nvSpPr>
        <p:spPr bwMode="auto">
          <a:xfrm>
            <a:off x="4724401" y="2743200"/>
            <a:ext cx="454025" cy="1163638"/>
          </a:xfrm>
          <a:prstGeom prst="rect">
            <a:avLst/>
          </a:prstGeom>
          <a:noFill/>
          <a:ln w="12700">
            <a:noFill/>
            <a:miter lim="800000"/>
            <a:headEnd/>
            <a:tailEnd/>
          </a:ln>
        </p:spPr>
        <p:txBody>
          <a:bodyPr lIns="90488" tIns="44450" rIns="90488" bIns="44450">
            <a:spAutoFit/>
          </a:bodyPr>
          <a:lstStyle/>
          <a:p>
            <a:pPr>
              <a:lnSpc>
                <a:spcPct val="60000"/>
              </a:lnSpc>
              <a:spcBef>
                <a:spcPct val="50000"/>
              </a:spcBef>
            </a:pPr>
            <a:r>
              <a:rPr lang="en-US" altLang="en-US" sz="1800" b="1"/>
              <a:t>.3</a:t>
            </a:r>
          </a:p>
          <a:p>
            <a:pPr>
              <a:lnSpc>
                <a:spcPct val="60000"/>
              </a:lnSpc>
              <a:spcBef>
                <a:spcPct val="50000"/>
              </a:spcBef>
            </a:pPr>
            <a:r>
              <a:rPr lang="en-US" altLang="en-US" sz="1800" b="1"/>
              <a:t>.2</a:t>
            </a:r>
          </a:p>
          <a:p>
            <a:pPr>
              <a:lnSpc>
                <a:spcPct val="60000"/>
              </a:lnSpc>
              <a:spcBef>
                <a:spcPct val="50000"/>
              </a:spcBef>
            </a:pPr>
            <a:r>
              <a:rPr lang="en-US" altLang="en-US" sz="1800" b="1"/>
              <a:t>.1</a:t>
            </a:r>
          </a:p>
          <a:p>
            <a:pPr>
              <a:lnSpc>
                <a:spcPct val="60000"/>
              </a:lnSpc>
              <a:spcBef>
                <a:spcPct val="50000"/>
              </a:spcBef>
            </a:pPr>
            <a:r>
              <a:rPr lang="en-US" altLang="en-US" sz="1800" b="1"/>
              <a:t> 0</a:t>
            </a:r>
          </a:p>
        </p:txBody>
      </p:sp>
      <p:sp>
        <p:nvSpPr>
          <p:cNvPr id="19482" name="Rectangle 25"/>
          <p:cNvSpPr>
            <a:spLocks noChangeArrowheads="1"/>
          </p:cNvSpPr>
          <p:nvPr/>
        </p:nvSpPr>
        <p:spPr bwMode="auto">
          <a:xfrm>
            <a:off x="4876801" y="3810000"/>
            <a:ext cx="3806825" cy="643766"/>
          </a:xfrm>
          <a:prstGeom prst="rect">
            <a:avLst/>
          </a:prstGeom>
          <a:noFill/>
          <a:ln w="12700">
            <a:noFill/>
            <a:miter lim="800000"/>
            <a:headEnd/>
            <a:tailEnd/>
          </a:ln>
        </p:spPr>
        <p:txBody>
          <a:bodyPr lIns="90488" tIns="44450" rIns="90488" bIns="44450">
            <a:spAutoFit/>
          </a:bodyPr>
          <a:lstStyle/>
          <a:p>
            <a:pPr>
              <a:spcBef>
                <a:spcPct val="50000"/>
              </a:spcBef>
            </a:pPr>
            <a:r>
              <a:rPr lang="en-US" altLang="en-US" sz="1800" b="1"/>
              <a:t>   0      . 2       .4       .6        8       1</a:t>
            </a:r>
          </a:p>
        </p:txBody>
      </p:sp>
      <p:sp>
        <p:nvSpPr>
          <p:cNvPr id="19483" name="Rectangle 26"/>
          <p:cNvSpPr>
            <a:spLocks noChangeArrowheads="1"/>
          </p:cNvSpPr>
          <p:nvPr/>
        </p:nvSpPr>
        <p:spPr bwMode="auto">
          <a:xfrm>
            <a:off x="8534401" y="3733801"/>
            <a:ext cx="454025" cy="394467"/>
          </a:xfrm>
          <a:prstGeom prst="rect">
            <a:avLst/>
          </a:prstGeom>
          <a:noFill/>
          <a:ln w="12700">
            <a:noFill/>
            <a:miter lim="800000"/>
            <a:headEnd/>
            <a:tailEnd/>
          </a:ln>
        </p:spPr>
        <p:txBody>
          <a:bodyPr lIns="90488" tIns="44450" rIns="90488" bIns="44450">
            <a:spAutoFit/>
          </a:bodyPr>
          <a:lstStyle/>
          <a:p>
            <a:pPr>
              <a:lnSpc>
                <a:spcPct val="110000"/>
              </a:lnSpc>
              <a:spcBef>
                <a:spcPct val="50000"/>
              </a:spcBef>
            </a:pPr>
            <a:r>
              <a:rPr lang="en-US" altLang="en-US"/>
              <a:t>p</a:t>
            </a:r>
            <a:endParaRPr lang="en-US" altLang="en-US" baseline="-25000"/>
          </a:p>
        </p:txBody>
      </p:sp>
      <p:graphicFrame>
        <p:nvGraphicFramePr>
          <p:cNvPr id="19458" name="Object 8"/>
          <p:cNvGraphicFramePr>
            <a:graphicFrameLocks noChangeAspect="1"/>
          </p:cNvGraphicFramePr>
          <p:nvPr/>
        </p:nvGraphicFramePr>
        <p:xfrm>
          <a:off x="2152650" y="5159377"/>
          <a:ext cx="1200150" cy="671513"/>
        </p:xfrm>
        <a:graphic>
          <a:graphicData uri="http://schemas.openxmlformats.org/presentationml/2006/ole">
            <p:oleObj spid="_x0000_s34818" name="Equation" r:id="rId3" imgW="431613" imgH="241195" progId="">
              <p:embed/>
            </p:oleObj>
          </a:graphicData>
        </a:graphic>
      </p:graphicFrame>
      <p:graphicFrame>
        <p:nvGraphicFramePr>
          <p:cNvPr id="19459" name="Object 9"/>
          <p:cNvGraphicFramePr>
            <a:graphicFrameLocks noChangeAspect="1"/>
          </p:cNvGraphicFramePr>
          <p:nvPr/>
        </p:nvGraphicFramePr>
        <p:xfrm>
          <a:off x="4894263" y="4837115"/>
          <a:ext cx="2563812" cy="1182687"/>
        </p:xfrm>
        <a:graphic>
          <a:graphicData uri="http://schemas.openxmlformats.org/presentationml/2006/ole">
            <p:oleObj spid="_x0000_s34819" name="Equation" r:id="rId4" imgW="965200" imgH="444500" progId="">
              <p:embed/>
            </p:oleObj>
          </a:graphicData>
        </a:graphic>
      </p:graphicFrame>
      <p:graphicFrame>
        <p:nvGraphicFramePr>
          <p:cNvPr id="19460" name="Object 10"/>
          <p:cNvGraphicFramePr>
            <a:graphicFrameLocks noChangeAspect="1"/>
          </p:cNvGraphicFramePr>
          <p:nvPr/>
        </p:nvGraphicFramePr>
        <p:xfrm>
          <a:off x="1060451" y="2606500"/>
          <a:ext cx="1670050" cy="1420812"/>
        </p:xfrm>
        <a:graphic>
          <a:graphicData uri="http://schemas.openxmlformats.org/presentationml/2006/ole">
            <p:oleObj spid="_x0000_s34820" name="Equation" r:id="rId5" imgW="774364" imgH="660113" progId="">
              <p:embed/>
            </p:oleObj>
          </a:graphicData>
        </a:graphic>
      </p:graphicFrame>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609600" y="327027"/>
            <a:ext cx="7924800" cy="892175"/>
          </a:xfrm>
        </p:spPr>
        <p:txBody>
          <a:bodyPr/>
          <a:lstStyle/>
          <a:p>
            <a:pPr eaLnBrk="1" hangingPunct="1">
              <a:lnSpc>
                <a:spcPct val="80000"/>
              </a:lnSpc>
            </a:pPr>
            <a:r>
              <a:rPr lang="ro-RO" altLang="en-US" dirty="0" err="1" smtClean="0"/>
              <a:t>Z-Value</a:t>
            </a:r>
            <a:r>
              <a:rPr lang="ro-RO" altLang="en-US" dirty="0" smtClean="0"/>
              <a:t> pentru </a:t>
            </a:r>
            <a:r>
              <a:rPr lang="ro-RO" altLang="en-US" dirty="0" err="1" smtClean="0"/>
              <a:t>proportii</a:t>
            </a:r>
            <a:endParaRPr lang="ro-RO" altLang="en-US" dirty="0" smtClean="0"/>
          </a:p>
        </p:txBody>
      </p:sp>
      <p:sp>
        <p:nvSpPr>
          <p:cNvPr id="20484" name="Text Box 6"/>
          <p:cNvSpPr txBox="1">
            <a:spLocks noChangeArrowheads="1"/>
          </p:cNvSpPr>
          <p:nvPr/>
        </p:nvSpPr>
        <p:spPr bwMode="auto">
          <a:xfrm>
            <a:off x="1524000" y="1752600"/>
            <a:ext cx="4267200" cy="369332"/>
          </a:xfrm>
          <a:prstGeom prst="rect">
            <a:avLst/>
          </a:prstGeom>
          <a:noFill/>
          <a:ln w="19050" algn="ctr">
            <a:noFill/>
            <a:miter lim="800000"/>
            <a:headEnd/>
            <a:tailEnd/>
          </a:ln>
        </p:spPr>
        <p:txBody>
          <a:bodyPr>
            <a:spAutoFit/>
          </a:bodyPr>
          <a:lstStyle/>
          <a:p>
            <a:pPr eaLnBrk="1" hangingPunct="1">
              <a:spcBef>
                <a:spcPct val="50000"/>
              </a:spcBef>
            </a:pPr>
            <a:endParaRPr lang="en-US" altLang="en-US"/>
          </a:p>
        </p:txBody>
      </p:sp>
      <p:graphicFrame>
        <p:nvGraphicFramePr>
          <p:cNvPr id="20482" name="Object 4"/>
          <p:cNvGraphicFramePr>
            <a:graphicFrameLocks noChangeAspect="1"/>
          </p:cNvGraphicFramePr>
          <p:nvPr/>
        </p:nvGraphicFramePr>
        <p:xfrm>
          <a:off x="2787651" y="2409825"/>
          <a:ext cx="3644900" cy="1581150"/>
        </p:xfrm>
        <a:graphic>
          <a:graphicData uri="http://schemas.openxmlformats.org/presentationml/2006/ole">
            <p:oleObj spid="_x0000_s35842" name="Equation" r:id="rId3" imgW="1435100" imgH="622300" progId="">
              <p:embed/>
            </p:oleObj>
          </a:graphicData>
        </a:graphic>
      </p:graphicFrame>
      <p:sp>
        <p:nvSpPr>
          <p:cNvPr id="20485" name="Text Box 8"/>
          <p:cNvSpPr txBox="1">
            <a:spLocks noChangeArrowheads="1"/>
          </p:cNvSpPr>
          <p:nvPr/>
        </p:nvSpPr>
        <p:spPr bwMode="auto">
          <a:xfrm>
            <a:off x="609600" y="1600202"/>
            <a:ext cx="7239000" cy="519113"/>
          </a:xfrm>
          <a:prstGeom prst="rect">
            <a:avLst/>
          </a:prstGeom>
          <a:noFill/>
          <a:ln w="19050" algn="ctr">
            <a:noFill/>
            <a:miter lim="800000"/>
            <a:headEnd/>
            <a:tailEnd/>
          </a:ln>
        </p:spPr>
        <p:txBody>
          <a:bodyPr>
            <a:spAutoFit/>
          </a:bodyPr>
          <a:lstStyle/>
          <a:p>
            <a:pPr eaLnBrk="1" hangingPunct="1">
              <a:spcBef>
                <a:spcPct val="50000"/>
              </a:spcBef>
            </a:pPr>
            <a:r>
              <a:rPr lang="ro-RO" altLang="en-US" sz="2800" dirty="0" smtClean="0">
                <a:solidFill>
                  <a:schemeClr val="folHlink"/>
                </a:solidFill>
              </a:rPr>
              <a:t>Standardizam p la o valoare z cu formula:</a:t>
            </a:r>
            <a:endParaRPr lang="ro-RO" altLang="en-US" sz="2800" dirty="0">
              <a:solidFill>
                <a:schemeClr val="folHlin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15106"/>
          </a:xfrm>
        </p:spPr>
        <p:txBody>
          <a:bodyPr>
            <a:normAutofit/>
          </a:bodyPr>
          <a:lstStyle/>
          <a:p>
            <a:pPr algn="just">
              <a:buNone/>
            </a:pPr>
            <a:endParaRPr lang="en-GB" sz="1800" dirty="0" smtClean="0">
              <a:solidFill>
                <a:schemeClr val="tx1"/>
              </a:solidFill>
              <a:latin typeface="Calibri" pitchFamily="34" charset="0"/>
              <a:cs typeface="Calibri" pitchFamily="34" charset="0"/>
            </a:endParaRPr>
          </a:p>
          <a:p>
            <a:pPr algn="just">
              <a:buNone/>
            </a:pPr>
            <a:r>
              <a:rPr lang="en-GB" sz="1800" dirty="0" smtClean="0">
                <a:solidFill>
                  <a:schemeClr val="tx1"/>
                </a:solidFill>
                <a:latin typeface="Calibri" pitchFamily="34" charset="0"/>
                <a:cs typeface="Calibri" pitchFamily="34" charset="0"/>
              </a:rPr>
              <a:t>D</a:t>
            </a:r>
            <a:r>
              <a:rPr lang="vi-VN" sz="1800" dirty="0" smtClean="0">
                <a:solidFill>
                  <a:schemeClr val="tx1"/>
                </a:solidFill>
                <a:latin typeface="Calibri" pitchFamily="34" charset="0"/>
                <a:cs typeface="Calibri" pitchFamily="34" charset="0"/>
              </a:rPr>
              <a:t>upă tipul variaţiei, variabilele numerice pot fi:</a:t>
            </a:r>
          </a:p>
          <a:p>
            <a:pPr algn="just"/>
            <a:r>
              <a:rPr lang="vi-VN" sz="1800" dirty="0" smtClean="0">
                <a:solidFill>
                  <a:schemeClr val="tx1"/>
                </a:solidFill>
                <a:latin typeface="Calibri" pitchFamily="34" charset="0"/>
                <a:cs typeface="Calibri" pitchFamily="34" charset="0"/>
              </a:rPr>
              <a:t>cu variaţie continuă, atunci când pot lua, practic, orice valoare într-un interval din</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domeniul lor de valori;</a:t>
            </a:r>
            <a:endParaRPr lang="en-GB" sz="1800" dirty="0" smtClean="0">
              <a:solidFill>
                <a:schemeClr val="tx1"/>
              </a:solidFill>
              <a:latin typeface="Calibri" pitchFamily="34" charset="0"/>
              <a:cs typeface="Calibri" pitchFamily="34" charset="0"/>
            </a:endParaRPr>
          </a:p>
          <a:p>
            <a:pPr algn="just"/>
            <a:endParaRPr lang="vi-VN" sz="1800" dirty="0" smtClean="0">
              <a:solidFill>
                <a:schemeClr val="tx1"/>
              </a:solidFill>
              <a:latin typeface="Calibri" pitchFamily="34" charset="0"/>
              <a:cs typeface="Calibri" pitchFamily="34" charset="0"/>
            </a:endParaRPr>
          </a:p>
          <a:p>
            <a:pPr algn="just"/>
            <a:r>
              <a:rPr lang="vi-VN" sz="1800" dirty="0" smtClean="0">
                <a:solidFill>
                  <a:schemeClr val="tx1"/>
                </a:solidFill>
                <a:latin typeface="Calibri" pitchFamily="34" charset="0"/>
                <a:cs typeface="Calibri" pitchFamily="34" charset="0"/>
              </a:rPr>
              <a:t>cu variaţie discontinuă (discrete), atunci când pot lua doar anumite valori, strict</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determinate într-un interval din domeniul lor de valori.</a:t>
            </a:r>
          </a:p>
          <a:p>
            <a:pPr algn="just">
              <a:buNone/>
            </a:pPr>
            <a:endParaRPr lang="en-GB"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În cele mai multe cazuri, deosebirea, diferenţa între variabilele cu variaţie continuă şi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cele cu variaţie discretă se poate face stabilind dacă datele provin dintr-o numărătoare sau</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dintr-o măsurătoare (primele sunt discrete, cele din urmă continue). </a:t>
            </a:r>
          </a:p>
          <a:p>
            <a:pPr algn="just">
              <a:buNone/>
            </a:pPr>
            <a:endParaRPr lang="vi-VN"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57494" y="4602145"/>
            <a:ext cx="6664570" cy="1295400"/>
          </a:xfrm>
          <a:prstGeom prst="rect">
            <a:avLst/>
          </a:prstGeom>
          <a:solidFill>
            <a:srgbClr val="FDE0BD"/>
          </a:solidFill>
          <a:ln w="9525" algn="ctr">
            <a:solidFill>
              <a:schemeClr val="tx1"/>
            </a:solidFill>
            <a:miter lim="800000"/>
            <a:headEnd/>
            <a:tailEnd/>
          </a:ln>
        </p:spPr>
        <p:txBody>
          <a:bodyPr wrap="none" anchor="ctr"/>
          <a:lstStyle/>
          <a:p>
            <a:pPr algn="ctr" eaLnBrk="1" hangingPunct="1">
              <a:spcBef>
                <a:spcPct val="50000"/>
              </a:spcBef>
            </a:pPr>
            <a:endParaRPr lang="en-US" altLang="en-US"/>
          </a:p>
        </p:txBody>
      </p:sp>
      <p:sp>
        <p:nvSpPr>
          <p:cNvPr id="29699" name="Rectangle 3"/>
          <p:cNvSpPr>
            <a:spLocks noGrp="1" noChangeArrowheads="1"/>
          </p:cNvSpPr>
          <p:nvPr>
            <p:ph type="title" idx="4294967295"/>
          </p:nvPr>
        </p:nvSpPr>
        <p:spPr/>
        <p:txBody>
          <a:bodyPr/>
          <a:lstStyle/>
          <a:p>
            <a:pPr eaLnBrk="1" hangingPunct="1"/>
            <a:r>
              <a:rPr lang="en-US" altLang="en-US" dirty="0" err="1" smtClean="0"/>
              <a:t>Examplu</a:t>
            </a:r>
            <a:endParaRPr lang="en-US" altLang="en-US" dirty="0" smtClean="0"/>
          </a:p>
        </p:txBody>
      </p:sp>
      <p:sp>
        <p:nvSpPr>
          <p:cNvPr id="29700" name="Rectangle 4"/>
          <p:cNvSpPr>
            <a:spLocks noGrp="1" noChangeArrowheads="1"/>
          </p:cNvSpPr>
          <p:nvPr>
            <p:ph type="body" idx="4294967295"/>
          </p:nvPr>
        </p:nvSpPr>
        <p:spPr>
          <a:xfrm>
            <a:off x="508000" y="1707444"/>
            <a:ext cx="8077200" cy="2286000"/>
          </a:xfrm>
        </p:spPr>
        <p:txBody>
          <a:bodyPr>
            <a:normAutofit/>
          </a:bodyPr>
          <a:lstStyle/>
          <a:p>
            <a:pPr algn="just">
              <a:lnSpc>
                <a:spcPct val="120000"/>
              </a:lnSpc>
            </a:pPr>
            <a:r>
              <a:rPr lang="ro-RO" sz="2400" dirty="0" smtClean="0">
                <a:latin typeface="Calibri" pitchFamily="34" charset="0"/>
                <a:cs typeface="Calibri" pitchFamily="34" charset="0"/>
              </a:rPr>
              <a:t>Dacă proporția reală a alegătorilor care susțin Propunerea A este π = 0,4, care este probabilitatea ca un eșantion de mărime 200 să dea o proporție de eșantionare între 0,40 și 0,45</a:t>
            </a:r>
            <a:r>
              <a:rPr lang="ro-RO" sz="2400" dirty="0" smtClean="0"/>
              <a:t>?</a:t>
            </a:r>
            <a:endParaRPr lang="ro-RO" altLang="en-US" sz="2400" dirty="0" smtClean="0">
              <a:solidFill>
                <a:schemeClr val="tx1"/>
              </a:solidFill>
            </a:endParaRPr>
          </a:p>
        </p:txBody>
      </p:sp>
      <p:sp>
        <p:nvSpPr>
          <p:cNvPr id="29701" name="Rectangle 5"/>
          <p:cNvSpPr>
            <a:spLocks noChangeArrowheads="1"/>
          </p:cNvSpPr>
          <p:nvPr/>
        </p:nvSpPr>
        <p:spPr bwMode="auto">
          <a:xfrm>
            <a:off x="677426" y="4572000"/>
            <a:ext cx="8077200" cy="1447800"/>
          </a:xfrm>
          <a:prstGeom prst="rect">
            <a:avLst/>
          </a:prstGeom>
          <a:noFill/>
          <a:ln w="9525">
            <a:noFill/>
            <a:miter lim="800000"/>
            <a:headEnd/>
            <a:tailEnd/>
          </a:ln>
        </p:spPr>
        <p:txBody>
          <a:bodyPr lIns="85342" tIns="42672" rIns="85342" bIns="42672"/>
          <a:lstStyle/>
          <a:p>
            <a:pPr marL="320675" indent="-320675" defTabSz="852488" eaLnBrk="1" hangingPunct="1">
              <a:lnSpc>
                <a:spcPct val="120000"/>
              </a:lnSpc>
              <a:spcBef>
                <a:spcPct val="20000"/>
              </a:spcBef>
              <a:buClr>
                <a:schemeClr val="folHlink"/>
              </a:buClr>
              <a:buSzPct val="60000"/>
              <a:buFont typeface="Wingdings" pitchFamily="2" charset="2"/>
              <a:buChar char="n"/>
            </a:pPr>
            <a:r>
              <a:rPr lang="en-US" altLang="en-US" sz="2800" dirty="0"/>
              <a:t>i.e.:   </a:t>
            </a:r>
            <a:r>
              <a:rPr lang="en-US" altLang="en-US" sz="2800" b="1" dirty="0" err="1" smtClean="0">
                <a:solidFill>
                  <a:schemeClr val="folHlink"/>
                </a:solidFill>
              </a:rPr>
              <a:t>daca</a:t>
            </a:r>
            <a:r>
              <a:rPr lang="en-US" altLang="en-US" sz="2800" b="1" dirty="0" smtClean="0">
                <a:solidFill>
                  <a:schemeClr val="folHlink"/>
                </a:solidFill>
              </a:rPr>
              <a:t>  </a:t>
            </a:r>
            <a:r>
              <a:rPr lang="el-GR" altLang="en-US" sz="2800" b="1" dirty="0">
                <a:solidFill>
                  <a:schemeClr val="folHlink"/>
                </a:solidFill>
                <a:latin typeface="Times New Roman" pitchFamily="18" charset="0"/>
                <a:cs typeface="Times New Roman" pitchFamily="18" charset="0"/>
              </a:rPr>
              <a:t>π</a:t>
            </a:r>
            <a:r>
              <a:rPr lang="en-US" altLang="en-US" sz="2800" b="1" dirty="0">
                <a:solidFill>
                  <a:schemeClr val="folHlink"/>
                </a:solidFill>
              </a:rPr>
              <a:t> = 0.4  </a:t>
            </a:r>
            <a:r>
              <a:rPr lang="en-US" altLang="en-US" sz="2800" b="1" dirty="0" err="1" smtClean="0">
                <a:solidFill>
                  <a:schemeClr val="folHlink"/>
                </a:solidFill>
              </a:rPr>
              <a:t>si</a:t>
            </a:r>
            <a:r>
              <a:rPr lang="en-US" altLang="en-US" sz="2800" b="1" dirty="0" smtClean="0">
                <a:solidFill>
                  <a:schemeClr val="folHlink"/>
                </a:solidFill>
              </a:rPr>
              <a:t>  </a:t>
            </a:r>
            <a:r>
              <a:rPr lang="en-US" altLang="en-US" sz="2800" b="1" dirty="0">
                <a:solidFill>
                  <a:schemeClr val="folHlink"/>
                </a:solidFill>
              </a:rPr>
              <a:t>n = 200, </a:t>
            </a:r>
            <a:r>
              <a:rPr lang="en-US" altLang="en-US" sz="2800" b="1" dirty="0" smtClean="0">
                <a:solidFill>
                  <a:schemeClr val="folHlink"/>
                </a:solidFill>
              </a:rPr>
              <a:t>cat </a:t>
            </a:r>
            <a:r>
              <a:rPr lang="en-US" altLang="en-US" sz="2800" b="1" dirty="0" err="1" smtClean="0">
                <a:solidFill>
                  <a:schemeClr val="folHlink"/>
                </a:solidFill>
              </a:rPr>
              <a:t>este</a:t>
            </a:r>
            <a:endParaRPr lang="en-US" altLang="en-US" sz="2800" b="1" dirty="0">
              <a:solidFill>
                <a:schemeClr val="folHlink"/>
              </a:solidFill>
            </a:endParaRPr>
          </a:p>
          <a:p>
            <a:pPr marL="320675" indent="-320675" defTabSz="852488" eaLnBrk="1" hangingPunct="1">
              <a:lnSpc>
                <a:spcPct val="130000"/>
              </a:lnSpc>
              <a:spcBef>
                <a:spcPct val="20000"/>
              </a:spcBef>
              <a:buClr>
                <a:schemeClr val="folHlink"/>
              </a:buClr>
              <a:buSzPct val="60000"/>
              <a:buFont typeface="Wingdings" pitchFamily="2" charset="2"/>
              <a:buNone/>
            </a:pPr>
            <a:r>
              <a:rPr lang="en-US" altLang="en-US" sz="2800" b="1" dirty="0">
                <a:solidFill>
                  <a:schemeClr val="folHlink"/>
                </a:solidFill>
              </a:rPr>
              <a:t>			     P(0.40 ≤ p ≤ 0.45) ?</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p:txBody>
          <a:bodyPr/>
          <a:lstStyle/>
          <a:p>
            <a:pPr eaLnBrk="1" hangingPunct="1"/>
            <a:r>
              <a:rPr lang="en-US" altLang="en-US" dirty="0" err="1" smtClean="0"/>
              <a:t>Examplu</a:t>
            </a:r>
            <a:endParaRPr lang="en-US" altLang="en-US" dirty="0" smtClean="0"/>
          </a:p>
        </p:txBody>
      </p:sp>
      <p:sp>
        <p:nvSpPr>
          <p:cNvPr id="21510" name="Rectangle 3"/>
          <p:cNvSpPr>
            <a:spLocks noGrp="1" noChangeArrowheads="1"/>
          </p:cNvSpPr>
          <p:nvPr>
            <p:ph type="body" idx="4294967295"/>
          </p:nvPr>
        </p:nvSpPr>
        <p:spPr>
          <a:xfrm>
            <a:off x="609600" y="1676400"/>
            <a:ext cx="8077200" cy="1595438"/>
          </a:xfrm>
        </p:spPr>
        <p:txBody>
          <a:bodyPr>
            <a:normAutofit/>
          </a:bodyPr>
          <a:lstStyle/>
          <a:p>
            <a:pPr eaLnBrk="1" hangingPunct="1"/>
            <a:r>
              <a:rPr lang="en-US" altLang="en-US" sz="2400" dirty="0" smtClean="0">
                <a:solidFill>
                  <a:schemeClr val="folHlink"/>
                </a:solidFill>
              </a:rPr>
              <a:t>        </a:t>
            </a:r>
            <a:r>
              <a:rPr lang="en-US" altLang="en-US" sz="2400" b="1" dirty="0" err="1" smtClean="0">
                <a:solidFill>
                  <a:schemeClr val="folHlink"/>
                </a:solidFill>
              </a:rPr>
              <a:t>daca</a:t>
            </a:r>
            <a:r>
              <a:rPr lang="en-US" altLang="en-US" sz="2400" b="1" dirty="0" smtClean="0">
                <a:solidFill>
                  <a:schemeClr val="folHlink"/>
                </a:solidFill>
              </a:rPr>
              <a:t>  </a:t>
            </a:r>
            <a:r>
              <a:rPr lang="el-GR" altLang="en-US" sz="2400" b="1" dirty="0" smtClean="0">
                <a:solidFill>
                  <a:schemeClr val="folHlink"/>
                </a:solidFill>
                <a:cs typeface="Times New Roman" pitchFamily="18" charset="0"/>
              </a:rPr>
              <a:t>π</a:t>
            </a:r>
            <a:r>
              <a:rPr lang="en-US" altLang="en-US" sz="2400" b="1" dirty="0" smtClean="0">
                <a:solidFill>
                  <a:schemeClr val="folHlink"/>
                </a:solidFill>
              </a:rPr>
              <a:t> = 0.4  </a:t>
            </a:r>
            <a:r>
              <a:rPr lang="en-US" altLang="en-US" sz="2400" b="1" dirty="0" err="1" smtClean="0">
                <a:solidFill>
                  <a:schemeClr val="folHlink"/>
                </a:solidFill>
              </a:rPr>
              <a:t>si</a:t>
            </a:r>
            <a:r>
              <a:rPr lang="en-US" altLang="en-US" sz="2400" b="1" dirty="0" smtClean="0">
                <a:solidFill>
                  <a:schemeClr val="folHlink"/>
                </a:solidFill>
              </a:rPr>
              <a:t>  n = 200, care </a:t>
            </a:r>
            <a:r>
              <a:rPr lang="en-US" altLang="en-US" sz="2400" b="1" dirty="0" err="1" smtClean="0">
                <a:solidFill>
                  <a:schemeClr val="folHlink"/>
                </a:solidFill>
              </a:rPr>
              <a:t>este</a:t>
            </a:r>
            <a:endParaRPr lang="en-US" altLang="en-US" sz="2400" b="1" dirty="0" smtClean="0">
              <a:solidFill>
                <a:schemeClr val="folHlink"/>
              </a:solidFill>
            </a:endParaRPr>
          </a:p>
          <a:p>
            <a:pPr eaLnBrk="1" hangingPunct="1">
              <a:buFont typeface="Wingdings" pitchFamily="2" charset="2"/>
              <a:buNone/>
            </a:pPr>
            <a:r>
              <a:rPr lang="en-US" altLang="en-US" sz="2400" b="1" dirty="0" smtClean="0">
                <a:solidFill>
                  <a:schemeClr val="folHlink"/>
                </a:solidFill>
              </a:rPr>
              <a:t>			     P(0.40 ≤ p ≤ 0.45) ?</a:t>
            </a:r>
          </a:p>
        </p:txBody>
      </p:sp>
      <p:graphicFrame>
        <p:nvGraphicFramePr>
          <p:cNvPr id="21506" name="Object 8"/>
          <p:cNvGraphicFramePr>
            <a:graphicFrameLocks noChangeAspect="1"/>
          </p:cNvGraphicFramePr>
          <p:nvPr/>
        </p:nvGraphicFramePr>
        <p:xfrm>
          <a:off x="1855789" y="2971802"/>
          <a:ext cx="5646737" cy="930275"/>
        </p:xfrm>
        <a:graphic>
          <a:graphicData uri="http://schemas.openxmlformats.org/presentationml/2006/ole">
            <p:oleObj spid="_x0000_s36866" name="Equation" r:id="rId3" imgW="2705100" imgH="444500" progId="">
              <p:embed/>
            </p:oleObj>
          </a:graphicData>
        </a:graphic>
      </p:graphicFrame>
      <p:graphicFrame>
        <p:nvGraphicFramePr>
          <p:cNvPr id="21507" name="Object 9"/>
          <p:cNvGraphicFramePr>
            <a:graphicFrameLocks noChangeAspect="1"/>
          </p:cNvGraphicFramePr>
          <p:nvPr/>
        </p:nvGraphicFramePr>
        <p:xfrm>
          <a:off x="2057400" y="4572002"/>
          <a:ext cx="6934200" cy="1357313"/>
        </p:xfrm>
        <a:graphic>
          <a:graphicData uri="http://schemas.openxmlformats.org/presentationml/2006/ole">
            <p:oleObj spid="_x0000_s36867" name="Equation" r:id="rId4" imgW="3505200" imgH="685800" progId="">
              <p:embed/>
            </p:oleObj>
          </a:graphicData>
        </a:graphic>
      </p:graphicFrame>
      <p:sp>
        <p:nvSpPr>
          <p:cNvPr id="21512" name="Text Box 7"/>
          <p:cNvSpPr txBox="1">
            <a:spLocks noChangeArrowheads="1"/>
          </p:cNvSpPr>
          <p:nvPr/>
        </p:nvSpPr>
        <p:spPr bwMode="auto">
          <a:xfrm>
            <a:off x="381000" y="3200400"/>
            <a:ext cx="1905000" cy="369332"/>
          </a:xfrm>
          <a:prstGeom prst="rect">
            <a:avLst/>
          </a:prstGeom>
          <a:noFill/>
          <a:ln w="19050" algn="ctr">
            <a:noFill/>
            <a:miter lim="800000"/>
            <a:headEnd/>
            <a:tailEnd/>
          </a:ln>
        </p:spPr>
        <p:txBody>
          <a:bodyPr>
            <a:spAutoFit/>
          </a:bodyPr>
          <a:lstStyle/>
          <a:p>
            <a:pPr eaLnBrk="1" hangingPunct="1">
              <a:spcBef>
                <a:spcPct val="50000"/>
              </a:spcBef>
            </a:pPr>
            <a:r>
              <a:rPr lang="en-US" altLang="en-US" dirty="0" err="1" smtClean="0"/>
              <a:t>Aflati</a:t>
            </a:r>
            <a:r>
              <a:rPr lang="en-US" altLang="en-US" dirty="0" smtClean="0"/>
              <a:t>  </a:t>
            </a:r>
            <a:r>
              <a:rPr lang="en-US" altLang="en-US" dirty="0"/>
              <a:t>: </a:t>
            </a:r>
          </a:p>
        </p:txBody>
      </p:sp>
      <p:sp>
        <p:nvSpPr>
          <p:cNvPr id="21513" name="Text Box 8"/>
          <p:cNvSpPr txBox="1">
            <a:spLocks noChangeArrowheads="1"/>
          </p:cNvSpPr>
          <p:nvPr/>
        </p:nvSpPr>
        <p:spPr bwMode="auto">
          <a:xfrm>
            <a:off x="321734" y="4481691"/>
            <a:ext cx="2286000" cy="461665"/>
          </a:xfrm>
          <a:prstGeom prst="rect">
            <a:avLst/>
          </a:prstGeom>
          <a:noFill/>
          <a:ln w="19050" algn="ctr">
            <a:noFill/>
            <a:miter lim="800000"/>
            <a:headEnd/>
            <a:tailEnd/>
          </a:ln>
        </p:spPr>
        <p:txBody>
          <a:bodyPr>
            <a:spAutoFit/>
          </a:bodyPr>
          <a:lstStyle/>
          <a:p>
            <a:pPr eaLnBrk="1" hangingPunct="1">
              <a:spcBef>
                <a:spcPct val="50000"/>
              </a:spcBef>
            </a:pPr>
            <a:r>
              <a:rPr lang="en-US" altLang="en-US" sz="2400" dirty="0" err="1" smtClean="0"/>
              <a:t>Standardizati</a:t>
            </a:r>
            <a:r>
              <a:rPr lang="en-US" altLang="en-US" sz="2400" dirty="0" smtClean="0"/>
              <a:t>: </a:t>
            </a:r>
            <a:endParaRPr lang="en-US" altLang="en-US" sz="2400" dirty="0"/>
          </a:p>
        </p:txBody>
      </p:sp>
      <p:sp>
        <p:nvSpPr>
          <p:cNvPr id="21514" name="Line 9"/>
          <p:cNvSpPr>
            <a:spLocks noChangeShapeType="1"/>
          </p:cNvSpPr>
          <p:nvPr/>
        </p:nvSpPr>
        <p:spPr bwMode="auto">
          <a:xfrm>
            <a:off x="381000" y="2743200"/>
            <a:ext cx="8458200" cy="0"/>
          </a:xfrm>
          <a:prstGeom prst="line">
            <a:avLst/>
          </a:prstGeom>
          <a:noFill/>
          <a:ln w="19050">
            <a:solidFill>
              <a:schemeClr val="folHlink"/>
            </a:solidFill>
            <a:round/>
            <a:headEnd/>
            <a:tailEnd/>
          </a:ln>
        </p:spPr>
        <p:txBody>
          <a:bodyPr wrap="none" anchor="ctr"/>
          <a:lstStyle/>
          <a:p>
            <a:endParaRPr lang="en-US"/>
          </a:p>
        </p:txBody>
      </p:sp>
      <p:graphicFrame>
        <p:nvGraphicFramePr>
          <p:cNvPr id="21508" name="Object 10">
            <a:hlinkClick r:id="" action="ppaction://ole?verb=0"/>
          </p:cNvPr>
          <p:cNvGraphicFramePr>
            <a:graphicFrameLocks/>
          </p:cNvGraphicFramePr>
          <p:nvPr/>
        </p:nvGraphicFramePr>
        <p:xfrm>
          <a:off x="1219200" y="3195638"/>
          <a:ext cx="457200" cy="538162"/>
        </p:xfrm>
        <a:graphic>
          <a:graphicData uri="http://schemas.openxmlformats.org/presentationml/2006/ole">
            <p:oleObj spid="_x0000_s36868" name="Equation" r:id="rId5" imgW="6493320" imgH="7700400" progId="">
              <p:embed/>
            </p:oleObj>
          </a:graphicData>
        </a:graphic>
      </p:graphicFrame>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064000" y="3420533"/>
            <a:ext cx="1143000" cy="457200"/>
          </a:xfrm>
          <a:prstGeom prst="rect">
            <a:avLst/>
          </a:prstGeom>
          <a:solidFill>
            <a:srgbClr val="FDE0BD"/>
          </a:solidFill>
          <a:ln w="19050" algn="ctr">
            <a:solidFill>
              <a:schemeClr val="tx1"/>
            </a:solidFill>
            <a:miter lim="800000"/>
            <a:headEnd/>
            <a:tailEnd/>
          </a:ln>
        </p:spPr>
        <p:txBody>
          <a:bodyPr wrap="none" anchor="ctr"/>
          <a:lstStyle/>
          <a:p>
            <a:pPr algn="ctr" eaLnBrk="1" hangingPunct="1">
              <a:spcBef>
                <a:spcPct val="50000"/>
              </a:spcBef>
            </a:pPr>
            <a:endParaRPr lang="en-US" altLang="en-US"/>
          </a:p>
        </p:txBody>
      </p:sp>
      <p:sp>
        <p:nvSpPr>
          <p:cNvPr id="30723" name="Freeform 3"/>
          <p:cNvSpPr>
            <a:spLocks/>
          </p:cNvSpPr>
          <p:nvPr/>
        </p:nvSpPr>
        <p:spPr bwMode="auto">
          <a:xfrm>
            <a:off x="6477000" y="4708525"/>
            <a:ext cx="800100" cy="1295400"/>
          </a:xfrm>
          <a:custGeom>
            <a:avLst/>
            <a:gdLst>
              <a:gd name="T0" fmla="*/ 0 w 504"/>
              <a:gd name="T1" fmla="*/ 0 h 816"/>
              <a:gd name="T2" fmla="*/ 2147483647 w 504"/>
              <a:gd name="T3" fmla="*/ 2147483647 h 816"/>
              <a:gd name="T4" fmla="*/ 2147483647 w 504"/>
              <a:gd name="T5" fmla="*/ 2147483647 h 816"/>
              <a:gd name="T6" fmla="*/ 2147483647 w 504"/>
              <a:gd name="T7" fmla="*/ 2147483647 h 816"/>
              <a:gd name="T8" fmla="*/ 2147483647 w 504"/>
              <a:gd name="T9" fmla="*/ 2147483647 h 816"/>
              <a:gd name="T10" fmla="*/ 2147483647 w 504"/>
              <a:gd name="T11" fmla="*/ 2147483647 h 816"/>
              <a:gd name="T12" fmla="*/ 2147483647 w 504"/>
              <a:gd name="T13" fmla="*/ 2147483647 h 816"/>
              <a:gd name="T14" fmla="*/ 2147483647 w 504"/>
              <a:gd name="T15" fmla="*/ 2147483647 h 816"/>
              <a:gd name="T16" fmla="*/ 2147483647 w 504"/>
              <a:gd name="T17" fmla="*/ 2147483647 h 816"/>
              <a:gd name="T18" fmla="*/ 0 w 504"/>
              <a:gd name="T19" fmla="*/ 2147483647 h 816"/>
              <a:gd name="T20" fmla="*/ 0 w 504"/>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4"/>
              <a:gd name="T34" fmla="*/ 0 h 816"/>
              <a:gd name="T35" fmla="*/ 504 w 504"/>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4" h="816">
                <a:moveTo>
                  <a:pt x="0" y="0"/>
                </a:moveTo>
                <a:lnTo>
                  <a:pt x="120" y="90"/>
                </a:lnTo>
                <a:lnTo>
                  <a:pt x="84" y="45"/>
                </a:lnTo>
                <a:lnTo>
                  <a:pt x="184" y="188"/>
                </a:lnTo>
                <a:lnTo>
                  <a:pt x="256" y="320"/>
                </a:lnTo>
                <a:lnTo>
                  <a:pt x="312" y="438"/>
                </a:lnTo>
                <a:lnTo>
                  <a:pt x="438" y="620"/>
                </a:lnTo>
                <a:lnTo>
                  <a:pt x="504" y="676"/>
                </a:lnTo>
                <a:lnTo>
                  <a:pt x="504" y="816"/>
                </a:lnTo>
                <a:lnTo>
                  <a:pt x="0" y="815"/>
                </a:lnTo>
                <a:lnTo>
                  <a:pt x="0" y="0"/>
                </a:lnTo>
              </a:path>
            </a:pathLst>
          </a:custGeom>
          <a:solidFill>
            <a:srgbClr val="FCC2E0"/>
          </a:solidFill>
          <a:ln w="12700" cap="rnd">
            <a:noFill/>
            <a:round/>
            <a:headEnd/>
            <a:tailEnd/>
          </a:ln>
        </p:spPr>
        <p:txBody>
          <a:bodyPr/>
          <a:lstStyle/>
          <a:p>
            <a:endParaRPr lang="en-US"/>
          </a:p>
        </p:txBody>
      </p:sp>
      <p:sp>
        <p:nvSpPr>
          <p:cNvPr id="30724" name="Rectangle 4"/>
          <p:cNvSpPr>
            <a:spLocks noGrp="1" noChangeArrowheads="1"/>
          </p:cNvSpPr>
          <p:nvPr>
            <p:ph type="title" idx="4294967295"/>
          </p:nvPr>
        </p:nvSpPr>
        <p:spPr/>
        <p:txBody>
          <a:bodyPr/>
          <a:lstStyle/>
          <a:p>
            <a:pPr eaLnBrk="1" hangingPunct="1"/>
            <a:r>
              <a:rPr lang="en-US" altLang="en-US" dirty="0" err="1" smtClean="0"/>
              <a:t>Examplu</a:t>
            </a:r>
            <a:endParaRPr lang="en-US" altLang="en-US" dirty="0" smtClean="0"/>
          </a:p>
        </p:txBody>
      </p:sp>
      <p:sp>
        <p:nvSpPr>
          <p:cNvPr id="30725" name="Line 5"/>
          <p:cNvSpPr>
            <a:spLocks noChangeShapeType="1"/>
          </p:cNvSpPr>
          <p:nvPr/>
        </p:nvSpPr>
        <p:spPr bwMode="auto">
          <a:xfrm>
            <a:off x="6477000" y="4708525"/>
            <a:ext cx="0" cy="1295400"/>
          </a:xfrm>
          <a:prstGeom prst="line">
            <a:avLst/>
          </a:prstGeom>
          <a:noFill/>
          <a:ln w="19050">
            <a:solidFill>
              <a:schemeClr val="tx1"/>
            </a:solidFill>
            <a:prstDash val="sysDot"/>
            <a:miter lim="800000"/>
            <a:headEnd/>
            <a:tailEnd/>
          </a:ln>
        </p:spPr>
        <p:txBody>
          <a:bodyPr wrap="none"/>
          <a:lstStyle/>
          <a:p>
            <a:endParaRPr lang="en-US"/>
          </a:p>
        </p:txBody>
      </p:sp>
      <p:sp>
        <p:nvSpPr>
          <p:cNvPr id="30726" name="Freeform 6"/>
          <p:cNvSpPr>
            <a:spLocks/>
          </p:cNvSpPr>
          <p:nvPr/>
        </p:nvSpPr>
        <p:spPr bwMode="auto">
          <a:xfrm>
            <a:off x="2743200" y="4708525"/>
            <a:ext cx="800100" cy="1295400"/>
          </a:xfrm>
          <a:custGeom>
            <a:avLst/>
            <a:gdLst>
              <a:gd name="T0" fmla="*/ 0 w 504"/>
              <a:gd name="T1" fmla="*/ 0 h 816"/>
              <a:gd name="T2" fmla="*/ 2147483647 w 504"/>
              <a:gd name="T3" fmla="*/ 2147483647 h 816"/>
              <a:gd name="T4" fmla="*/ 2147483647 w 504"/>
              <a:gd name="T5" fmla="*/ 2147483647 h 816"/>
              <a:gd name="T6" fmla="*/ 2147483647 w 504"/>
              <a:gd name="T7" fmla="*/ 2147483647 h 816"/>
              <a:gd name="T8" fmla="*/ 2147483647 w 504"/>
              <a:gd name="T9" fmla="*/ 2147483647 h 816"/>
              <a:gd name="T10" fmla="*/ 2147483647 w 504"/>
              <a:gd name="T11" fmla="*/ 2147483647 h 816"/>
              <a:gd name="T12" fmla="*/ 2147483647 w 504"/>
              <a:gd name="T13" fmla="*/ 2147483647 h 816"/>
              <a:gd name="T14" fmla="*/ 2147483647 w 504"/>
              <a:gd name="T15" fmla="*/ 2147483647 h 816"/>
              <a:gd name="T16" fmla="*/ 2147483647 w 504"/>
              <a:gd name="T17" fmla="*/ 2147483647 h 816"/>
              <a:gd name="T18" fmla="*/ 0 w 504"/>
              <a:gd name="T19" fmla="*/ 2147483647 h 816"/>
              <a:gd name="T20" fmla="*/ 0 w 504"/>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4"/>
              <a:gd name="T34" fmla="*/ 0 h 816"/>
              <a:gd name="T35" fmla="*/ 504 w 504"/>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4" h="816">
                <a:moveTo>
                  <a:pt x="0" y="0"/>
                </a:moveTo>
                <a:lnTo>
                  <a:pt x="120" y="90"/>
                </a:lnTo>
                <a:lnTo>
                  <a:pt x="84" y="45"/>
                </a:lnTo>
                <a:lnTo>
                  <a:pt x="184" y="188"/>
                </a:lnTo>
                <a:lnTo>
                  <a:pt x="256" y="320"/>
                </a:lnTo>
                <a:lnTo>
                  <a:pt x="312" y="438"/>
                </a:lnTo>
                <a:lnTo>
                  <a:pt x="438" y="620"/>
                </a:lnTo>
                <a:lnTo>
                  <a:pt x="504" y="676"/>
                </a:lnTo>
                <a:lnTo>
                  <a:pt x="504" y="816"/>
                </a:lnTo>
                <a:lnTo>
                  <a:pt x="0" y="815"/>
                </a:lnTo>
                <a:lnTo>
                  <a:pt x="0" y="0"/>
                </a:lnTo>
              </a:path>
            </a:pathLst>
          </a:custGeom>
          <a:solidFill>
            <a:schemeClr val="accent1"/>
          </a:solidFill>
          <a:ln w="12700" cap="rnd">
            <a:noFill/>
            <a:round/>
            <a:headEnd/>
            <a:tailEnd/>
          </a:ln>
        </p:spPr>
        <p:txBody>
          <a:bodyPr/>
          <a:lstStyle/>
          <a:p>
            <a:endParaRPr lang="en-US"/>
          </a:p>
        </p:txBody>
      </p:sp>
      <p:sp>
        <p:nvSpPr>
          <p:cNvPr id="30727" name="Line 7"/>
          <p:cNvSpPr>
            <a:spLocks noChangeShapeType="1"/>
          </p:cNvSpPr>
          <p:nvPr/>
        </p:nvSpPr>
        <p:spPr bwMode="auto">
          <a:xfrm>
            <a:off x="2743200" y="4708525"/>
            <a:ext cx="0" cy="1295400"/>
          </a:xfrm>
          <a:prstGeom prst="line">
            <a:avLst/>
          </a:prstGeom>
          <a:noFill/>
          <a:ln w="19050">
            <a:solidFill>
              <a:schemeClr val="tx1"/>
            </a:solidFill>
            <a:prstDash val="sysDot"/>
            <a:miter lim="800000"/>
            <a:headEnd/>
            <a:tailEnd/>
          </a:ln>
        </p:spPr>
        <p:txBody>
          <a:bodyPr wrap="none"/>
          <a:lstStyle/>
          <a:p>
            <a:endParaRPr lang="en-US"/>
          </a:p>
        </p:txBody>
      </p:sp>
      <p:sp>
        <p:nvSpPr>
          <p:cNvPr id="30728" name="Freeform 8"/>
          <p:cNvSpPr>
            <a:spLocks/>
          </p:cNvSpPr>
          <p:nvPr/>
        </p:nvSpPr>
        <p:spPr bwMode="auto">
          <a:xfrm>
            <a:off x="2743200" y="4708525"/>
            <a:ext cx="1219200" cy="1219200"/>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folHlink"/>
            </a:solidFill>
            <a:round/>
            <a:headEnd/>
            <a:tailEnd/>
          </a:ln>
        </p:spPr>
        <p:txBody>
          <a:bodyPr/>
          <a:lstStyle/>
          <a:p>
            <a:endParaRPr lang="en-US"/>
          </a:p>
        </p:txBody>
      </p:sp>
      <p:sp>
        <p:nvSpPr>
          <p:cNvPr id="30729" name="Freeform 9"/>
          <p:cNvSpPr>
            <a:spLocks/>
          </p:cNvSpPr>
          <p:nvPr/>
        </p:nvSpPr>
        <p:spPr bwMode="auto">
          <a:xfrm>
            <a:off x="1524000" y="4708525"/>
            <a:ext cx="1220788" cy="1219200"/>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folHlink"/>
            </a:solidFill>
            <a:round/>
            <a:headEnd/>
            <a:tailEnd/>
          </a:ln>
        </p:spPr>
        <p:txBody>
          <a:bodyPr/>
          <a:lstStyle/>
          <a:p>
            <a:endParaRPr lang="en-US"/>
          </a:p>
        </p:txBody>
      </p:sp>
      <p:sp>
        <p:nvSpPr>
          <p:cNvPr id="30730" name="Freeform 10"/>
          <p:cNvSpPr>
            <a:spLocks/>
          </p:cNvSpPr>
          <p:nvPr/>
        </p:nvSpPr>
        <p:spPr bwMode="auto">
          <a:xfrm>
            <a:off x="6477000" y="4708525"/>
            <a:ext cx="1219200" cy="1219200"/>
          </a:xfrm>
          <a:custGeom>
            <a:avLst/>
            <a:gdLst>
              <a:gd name="T0" fmla="*/ 2147483647 w 1030"/>
              <a:gd name="T1" fmla="*/ 2147483647 h 991"/>
              <a:gd name="T2" fmla="*/ 2147483647 w 1030"/>
              <a:gd name="T3" fmla="*/ 2147483647 h 991"/>
              <a:gd name="T4" fmla="*/ 2147483647 w 1030"/>
              <a:gd name="T5" fmla="*/ 2147483647 h 991"/>
              <a:gd name="T6" fmla="*/ 2147483647 w 1030"/>
              <a:gd name="T7" fmla="*/ 2147483647 h 991"/>
              <a:gd name="T8" fmla="*/ 2147483647 w 1030"/>
              <a:gd name="T9" fmla="*/ 2147483647 h 991"/>
              <a:gd name="T10" fmla="*/ 2147483647 w 1030"/>
              <a:gd name="T11" fmla="*/ 2147483647 h 991"/>
              <a:gd name="T12" fmla="*/ 2147483647 w 1030"/>
              <a:gd name="T13" fmla="*/ 2147483647 h 991"/>
              <a:gd name="T14" fmla="*/ 2147483647 w 1030"/>
              <a:gd name="T15" fmla="*/ 2147483647 h 991"/>
              <a:gd name="T16" fmla="*/ 2147483647 w 1030"/>
              <a:gd name="T17" fmla="*/ 2147483647 h 991"/>
              <a:gd name="T18" fmla="*/ 2147483647 w 1030"/>
              <a:gd name="T19" fmla="*/ 2147483647 h 991"/>
              <a:gd name="T20" fmla="*/ 2147483647 w 1030"/>
              <a:gd name="T21" fmla="*/ 2147483647 h 991"/>
              <a:gd name="T22" fmla="*/ 2147483647 w 1030"/>
              <a:gd name="T23" fmla="*/ 2147483647 h 991"/>
              <a:gd name="T24" fmla="*/ 2147483647 w 1030"/>
              <a:gd name="T25" fmla="*/ 2147483647 h 991"/>
              <a:gd name="T26" fmla="*/ 2147483647 w 1030"/>
              <a:gd name="T27" fmla="*/ 2147483647 h 991"/>
              <a:gd name="T28" fmla="*/ 2147483647 w 1030"/>
              <a:gd name="T29" fmla="*/ 2147483647 h 991"/>
              <a:gd name="T30" fmla="*/ 0 w 1030"/>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0"/>
              <a:gd name="T49" fmla="*/ 0 h 991"/>
              <a:gd name="T50" fmla="*/ 1030 w 1030"/>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0" h="991">
                <a:moveTo>
                  <a:pt x="1029" y="990"/>
                </a:moveTo>
                <a:lnTo>
                  <a:pt x="921" y="980"/>
                </a:lnTo>
                <a:lnTo>
                  <a:pt x="866" y="967"/>
                </a:lnTo>
                <a:lnTo>
                  <a:pt x="813" y="952"/>
                </a:lnTo>
                <a:lnTo>
                  <a:pt x="758" y="929"/>
                </a:lnTo>
                <a:lnTo>
                  <a:pt x="703" y="897"/>
                </a:lnTo>
                <a:lnTo>
                  <a:pt x="651" y="857"/>
                </a:lnTo>
                <a:lnTo>
                  <a:pt x="541" y="743"/>
                </a:lnTo>
                <a:lnTo>
                  <a:pt x="433" y="581"/>
                </a:lnTo>
                <a:lnTo>
                  <a:pt x="325" y="386"/>
                </a:lnTo>
                <a:lnTo>
                  <a:pt x="270" y="287"/>
                </a:lnTo>
                <a:lnTo>
                  <a:pt x="215" y="196"/>
                </a:lnTo>
                <a:lnTo>
                  <a:pt x="163" y="116"/>
                </a:lnTo>
                <a:lnTo>
                  <a:pt x="108" y="53"/>
                </a:lnTo>
                <a:lnTo>
                  <a:pt x="53" y="13"/>
                </a:lnTo>
                <a:lnTo>
                  <a:pt x="0" y="0"/>
                </a:lnTo>
              </a:path>
            </a:pathLst>
          </a:custGeom>
          <a:noFill/>
          <a:ln w="50800" cap="rnd">
            <a:solidFill>
              <a:schemeClr val="folHlink"/>
            </a:solidFill>
            <a:round/>
            <a:headEnd/>
            <a:tailEnd/>
          </a:ln>
        </p:spPr>
        <p:txBody>
          <a:bodyPr/>
          <a:lstStyle/>
          <a:p>
            <a:endParaRPr lang="en-US"/>
          </a:p>
        </p:txBody>
      </p:sp>
      <p:sp>
        <p:nvSpPr>
          <p:cNvPr id="30731" name="Freeform 11"/>
          <p:cNvSpPr>
            <a:spLocks/>
          </p:cNvSpPr>
          <p:nvPr/>
        </p:nvSpPr>
        <p:spPr bwMode="auto">
          <a:xfrm>
            <a:off x="5257800" y="4708525"/>
            <a:ext cx="1220788" cy="1219200"/>
          </a:xfrm>
          <a:custGeom>
            <a:avLst/>
            <a:gdLst>
              <a:gd name="T0" fmla="*/ 0 w 1032"/>
              <a:gd name="T1" fmla="*/ 2147483647 h 991"/>
              <a:gd name="T2" fmla="*/ 2147483647 w 1032"/>
              <a:gd name="T3" fmla="*/ 2147483647 h 991"/>
              <a:gd name="T4" fmla="*/ 2147483647 w 1032"/>
              <a:gd name="T5" fmla="*/ 2147483647 h 991"/>
              <a:gd name="T6" fmla="*/ 2147483647 w 1032"/>
              <a:gd name="T7" fmla="*/ 2147483647 h 991"/>
              <a:gd name="T8" fmla="*/ 2147483647 w 1032"/>
              <a:gd name="T9" fmla="*/ 2147483647 h 991"/>
              <a:gd name="T10" fmla="*/ 2147483647 w 1032"/>
              <a:gd name="T11" fmla="*/ 2147483647 h 991"/>
              <a:gd name="T12" fmla="*/ 2147483647 w 1032"/>
              <a:gd name="T13" fmla="*/ 2147483647 h 991"/>
              <a:gd name="T14" fmla="*/ 2147483647 w 1032"/>
              <a:gd name="T15" fmla="*/ 2147483647 h 991"/>
              <a:gd name="T16" fmla="*/ 2147483647 w 1032"/>
              <a:gd name="T17" fmla="*/ 2147483647 h 991"/>
              <a:gd name="T18" fmla="*/ 2147483647 w 1032"/>
              <a:gd name="T19" fmla="*/ 2147483647 h 991"/>
              <a:gd name="T20" fmla="*/ 2147483647 w 1032"/>
              <a:gd name="T21" fmla="*/ 2147483647 h 991"/>
              <a:gd name="T22" fmla="*/ 2147483647 w 1032"/>
              <a:gd name="T23" fmla="*/ 2147483647 h 991"/>
              <a:gd name="T24" fmla="*/ 2147483647 w 1032"/>
              <a:gd name="T25" fmla="*/ 2147483647 h 991"/>
              <a:gd name="T26" fmla="*/ 2147483647 w 1032"/>
              <a:gd name="T27" fmla="*/ 2147483647 h 991"/>
              <a:gd name="T28" fmla="*/ 2147483647 w 1032"/>
              <a:gd name="T29" fmla="*/ 2147483647 h 991"/>
              <a:gd name="T30" fmla="*/ 2147483647 w 1032"/>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2"/>
              <a:gd name="T49" fmla="*/ 0 h 991"/>
              <a:gd name="T50" fmla="*/ 1032 w 1032"/>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2" h="991">
                <a:moveTo>
                  <a:pt x="0" y="990"/>
                </a:moveTo>
                <a:lnTo>
                  <a:pt x="108" y="980"/>
                </a:lnTo>
                <a:lnTo>
                  <a:pt x="163" y="967"/>
                </a:lnTo>
                <a:lnTo>
                  <a:pt x="218" y="952"/>
                </a:lnTo>
                <a:lnTo>
                  <a:pt x="271" y="929"/>
                </a:lnTo>
                <a:lnTo>
                  <a:pt x="326" y="897"/>
                </a:lnTo>
                <a:lnTo>
                  <a:pt x="381" y="857"/>
                </a:lnTo>
                <a:lnTo>
                  <a:pt x="488" y="743"/>
                </a:lnTo>
                <a:lnTo>
                  <a:pt x="596" y="581"/>
                </a:lnTo>
                <a:lnTo>
                  <a:pt x="706" y="386"/>
                </a:lnTo>
                <a:lnTo>
                  <a:pt x="759" y="287"/>
                </a:lnTo>
                <a:lnTo>
                  <a:pt x="814" y="196"/>
                </a:lnTo>
                <a:lnTo>
                  <a:pt x="868" y="116"/>
                </a:lnTo>
                <a:lnTo>
                  <a:pt x="921" y="53"/>
                </a:lnTo>
                <a:lnTo>
                  <a:pt x="976" y="13"/>
                </a:lnTo>
                <a:lnTo>
                  <a:pt x="1031" y="0"/>
                </a:lnTo>
              </a:path>
            </a:pathLst>
          </a:custGeom>
          <a:noFill/>
          <a:ln w="50800" cap="rnd">
            <a:solidFill>
              <a:schemeClr val="folHlink"/>
            </a:solidFill>
            <a:round/>
            <a:headEnd/>
            <a:tailEnd/>
          </a:ln>
        </p:spPr>
        <p:txBody>
          <a:bodyPr/>
          <a:lstStyle/>
          <a:p>
            <a:endParaRPr lang="en-US"/>
          </a:p>
        </p:txBody>
      </p:sp>
      <p:sp>
        <p:nvSpPr>
          <p:cNvPr id="30732" name="Text Box 12"/>
          <p:cNvSpPr txBox="1">
            <a:spLocks noChangeArrowheads="1"/>
          </p:cNvSpPr>
          <p:nvPr/>
        </p:nvSpPr>
        <p:spPr bwMode="auto">
          <a:xfrm>
            <a:off x="7620000" y="6003927"/>
            <a:ext cx="381000" cy="396875"/>
          </a:xfrm>
          <a:prstGeom prst="rect">
            <a:avLst/>
          </a:prstGeom>
          <a:noFill/>
          <a:ln w="19050" algn="ctr">
            <a:noFill/>
            <a:miter lim="800000"/>
            <a:headEnd/>
            <a:tailEnd/>
          </a:ln>
        </p:spPr>
        <p:txBody>
          <a:bodyPr>
            <a:spAutoFit/>
          </a:bodyPr>
          <a:lstStyle/>
          <a:p>
            <a:pPr algn="ctr" eaLnBrk="1" hangingPunct="1">
              <a:spcBef>
                <a:spcPct val="50000"/>
              </a:spcBef>
            </a:pPr>
            <a:r>
              <a:rPr lang="en-US" altLang="en-US" sz="2000"/>
              <a:t>Z</a:t>
            </a:r>
          </a:p>
        </p:txBody>
      </p:sp>
      <p:sp>
        <p:nvSpPr>
          <p:cNvPr id="30733" name="Text Box 13"/>
          <p:cNvSpPr txBox="1">
            <a:spLocks noChangeArrowheads="1"/>
          </p:cNvSpPr>
          <p:nvPr/>
        </p:nvSpPr>
        <p:spPr bwMode="auto">
          <a:xfrm>
            <a:off x="3276600" y="5927725"/>
            <a:ext cx="685800" cy="336550"/>
          </a:xfrm>
          <a:prstGeom prst="rect">
            <a:avLst/>
          </a:prstGeom>
          <a:noFill/>
          <a:ln w="19050" algn="ctr">
            <a:noFill/>
            <a:miter lim="800000"/>
            <a:headEnd/>
            <a:tailEnd/>
          </a:ln>
        </p:spPr>
        <p:txBody>
          <a:bodyPr>
            <a:spAutoFit/>
          </a:bodyPr>
          <a:lstStyle/>
          <a:p>
            <a:pPr eaLnBrk="1" hangingPunct="1">
              <a:spcBef>
                <a:spcPct val="50000"/>
              </a:spcBef>
            </a:pPr>
            <a:r>
              <a:rPr lang="en-US" altLang="en-US" sz="1600"/>
              <a:t>0.45</a:t>
            </a:r>
          </a:p>
        </p:txBody>
      </p:sp>
      <p:sp>
        <p:nvSpPr>
          <p:cNvPr id="30734" name="Line 14"/>
          <p:cNvSpPr>
            <a:spLocks noChangeShapeType="1"/>
          </p:cNvSpPr>
          <p:nvPr/>
        </p:nvSpPr>
        <p:spPr bwMode="auto">
          <a:xfrm>
            <a:off x="1447800" y="6003925"/>
            <a:ext cx="2590800" cy="0"/>
          </a:xfrm>
          <a:prstGeom prst="line">
            <a:avLst/>
          </a:prstGeom>
          <a:noFill/>
          <a:ln w="19050">
            <a:solidFill>
              <a:schemeClr val="tx1"/>
            </a:solidFill>
            <a:round/>
            <a:headEnd/>
            <a:tailEnd/>
          </a:ln>
        </p:spPr>
        <p:txBody>
          <a:bodyPr wrap="none" anchor="ctr"/>
          <a:lstStyle/>
          <a:p>
            <a:endParaRPr lang="en-US"/>
          </a:p>
        </p:txBody>
      </p:sp>
      <p:sp>
        <p:nvSpPr>
          <p:cNvPr id="30735" name="Line 15"/>
          <p:cNvSpPr>
            <a:spLocks noChangeShapeType="1"/>
          </p:cNvSpPr>
          <p:nvPr/>
        </p:nvSpPr>
        <p:spPr bwMode="auto">
          <a:xfrm>
            <a:off x="5257800" y="6003925"/>
            <a:ext cx="2590800" cy="0"/>
          </a:xfrm>
          <a:prstGeom prst="line">
            <a:avLst/>
          </a:prstGeom>
          <a:noFill/>
          <a:ln w="19050">
            <a:solidFill>
              <a:schemeClr val="tx1"/>
            </a:solidFill>
            <a:round/>
            <a:headEnd/>
            <a:tailEnd/>
          </a:ln>
        </p:spPr>
        <p:txBody>
          <a:bodyPr wrap="none" anchor="ctr"/>
          <a:lstStyle/>
          <a:p>
            <a:endParaRPr lang="en-US"/>
          </a:p>
        </p:txBody>
      </p:sp>
      <p:sp>
        <p:nvSpPr>
          <p:cNvPr id="30736" name="Text Box 16"/>
          <p:cNvSpPr txBox="1">
            <a:spLocks noChangeArrowheads="1"/>
          </p:cNvSpPr>
          <p:nvPr/>
        </p:nvSpPr>
        <p:spPr bwMode="auto">
          <a:xfrm>
            <a:off x="6934200" y="5927725"/>
            <a:ext cx="609600" cy="336550"/>
          </a:xfrm>
          <a:prstGeom prst="rect">
            <a:avLst/>
          </a:prstGeom>
          <a:noFill/>
          <a:ln w="19050" algn="ctr">
            <a:noFill/>
            <a:miter lim="800000"/>
            <a:headEnd/>
            <a:tailEnd/>
          </a:ln>
        </p:spPr>
        <p:txBody>
          <a:bodyPr>
            <a:spAutoFit/>
          </a:bodyPr>
          <a:lstStyle/>
          <a:p>
            <a:pPr eaLnBrk="1" hangingPunct="1">
              <a:spcBef>
                <a:spcPct val="50000"/>
              </a:spcBef>
            </a:pPr>
            <a:r>
              <a:rPr lang="en-US" altLang="en-US" sz="1600"/>
              <a:t>1.44</a:t>
            </a:r>
          </a:p>
        </p:txBody>
      </p:sp>
      <p:sp>
        <p:nvSpPr>
          <p:cNvPr id="30737" name="AutoShape 17"/>
          <p:cNvSpPr>
            <a:spLocks noChangeArrowheads="1"/>
          </p:cNvSpPr>
          <p:nvPr/>
        </p:nvSpPr>
        <p:spPr bwMode="auto">
          <a:xfrm>
            <a:off x="4038600" y="5318125"/>
            <a:ext cx="1295400" cy="228600"/>
          </a:xfrm>
          <a:prstGeom prst="rightArrow">
            <a:avLst>
              <a:gd name="adj1" fmla="val 50000"/>
              <a:gd name="adj2" fmla="val 141667"/>
            </a:avLst>
          </a:prstGeom>
          <a:solidFill>
            <a:schemeClr val="hlink"/>
          </a:solidFill>
          <a:ln w="19050" algn="ctr">
            <a:solidFill>
              <a:schemeClr val="tx1"/>
            </a:solidFill>
            <a:miter lim="800000"/>
            <a:headEnd/>
            <a:tailEnd/>
          </a:ln>
        </p:spPr>
        <p:txBody>
          <a:bodyPr wrap="none" anchor="ctr"/>
          <a:lstStyle/>
          <a:p>
            <a:pPr algn="ctr" eaLnBrk="1" hangingPunct="1">
              <a:spcBef>
                <a:spcPct val="50000"/>
              </a:spcBef>
            </a:pPr>
            <a:endParaRPr lang="en-US" altLang="en-US"/>
          </a:p>
        </p:txBody>
      </p:sp>
      <p:sp>
        <p:nvSpPr>
          <p:cNvPr id="30738" name="Text Box 18"/>
          <p:cNvSpPr txBox="1">
            <a:spLocks noChangeArrowheads="1"/>
          </p:cNvSpPr>
          <p:nvPr/>
        </p:nvSpPr>
        <p:spPr bwMode="auto">
          <a:xfrm>
            <a:off x="7086600" y="4860926"/>
            <a:ext cx="914400" cy="369332"/>
          </a:xfrm>
          <a:prstGeom prst="rect">
            <a:avLst/>
          </a:prstGeom>
          <a:noFill/>
          <a:ln w="19050" algn="ctr">
            <a:solidFill>
              <a:schemeClr val="tx1"/>
            </a:solidFill>
            <a:miter lim="800000"/>
            <a:headEnd/>
            <a:tailEnd/>
          </a:ln>
        </p:spPr>
        <p:txBody>
          <a:bodyPr>
            <a:spAutoFit/>
          </a:bodyPr>
          <a:lstStyle/>
          <a:p>
            <a:pPr eaLnBrk="1" hangingPunct="1">
              <a:spcBef>
                <a:spcPct val="50000"/>
              </a:spcBef>
            </a:pPr>
            <a:r>
              <a:rPr lang="en-US" altLang="en-US" sz="1800"/>
              <a:t>0.4251</a:t>
            </a:r>
          </a:p>
        </p:txBody>
      </p:sp>
      <p:sp>
        <p:nvSpPr>
          <p:cNvPr id="30739" name="Line 19"/>
          <p:cNvSpPr>
            <a:spLocks noChangeShapeType="1"/>
          </p:cNvSpPr>
          <p:nvPr/>
        </p:nvSpPr>
        <p:spPr bwMode="auto">
          <a:xfrm flipH="1">
            <a:off x="6705600" y="5165725"/>
            <a:ext cx="381000" cy="228600"/>
          </a:xfrm>
          <a:prstGeom prst="line">
            <a:avLst/>
          </a:prstGeom>
          <a:noFill/>
          <a:ln w="19050">
            <a:solidFill>
              <a:schemeClr val="tx1"/>
            </a:solidFill>
            <a:round/>
            <a:headEnd/>
            <a:tailEnd type="triangle" w="med" len="med"/>
          </a:ln>
        </p:spPr>
        <p:txBody>
          <a:bodyPr wrap="none" anchor="ctr"/>
          <a:lstStyle/>
          <a:p>
            <a:endParaRPr lang="en-US"/>
          </a:p>
        </p:txBody>
      </p:sp>
      <p:sp>
        <p:nvSpPr>
          <p:cNvPr id="30740" name="Text Box 20"/>
          <p:cNvSpPr txBox="1">
            <a:spLocks noChangeArrowheads="1"/>
          </p:cNvSpPr>
          <p:nvPr/>
        </p:nvSpPr>
        <p:spPr bwMode="auto">
          <a:xfrm>
            <a:off x="4038600" y="5470525"/>
            <a:ext cx="1143000" cy="304800"/>
          </a:xfrm>
          <a:prstGeom prst="rect">
            <a:avLst/>
          </a:prstGeom>
          <a:noFill/>
          <a:ln w="19050" algn="ctr">
            <a:noFill/>
            <a:miter lim="800000"/>
            <a:headEnd/>
            <a:tailEnd/>
          </a:ln>
        </p:spPr>
        <p:txBody>
          <a:bodyPr>
            <a:spAutoFit/>
          </a:bodyPr>
          <a:lstStyle/>
          <a:p>
            <a:pPr eaLnBrk="1" hangingPunct="1">
              <a:spcBef>
                <a:spcPct val="50000"/>
              </a:spcBef>
            </a:pPr>
            <a:r>
              <a:rPr lang="en-US" altLang="en-US" sz="1400"/>
              <a:t>Standardize</a:t>
            </a:r>
          </a:p>
        </p:txBody>
      </p:sp>
      <p:sp>
        <p:nvSpPr>
          <p:cNvPr id="30741" name="Rectangle 21"/>
          <p:cNvSpPr>
            <a:spLocks noChangeArrowheads="1"/>
          </p:cNvSpPr>
          <p:nvPr/>
        </p:nvSpPr>
        <p:spPr bwMode="auto">
          <a:xfrm>
            <a:off x="1447800" y="4251325"/>
            <a:ext cx="2743200" cy="393700"/>
          </a:xfrm>
          <a:prstGeom prst="rect">
            <a:avLst/>
          </a:prstGeom>
          <a:noFill/>
          <a:ln w="12700">
            <a:noFill/>
            <a:miter lim="800000"/>
            <a:headEnd/>
            <a:tailEnd/>
          </a:ln>
        </p:spPr>
        <p:txBody>
          <a:bodyPr lIns="90488" tIns="44450" rIns="90488" bIns="44450">
            <a:spAutoFit/>
          </a:bodyPr>
          <a:lstStyle/>
          <a:p>
            <a:pPr>
              <a:spcBef>
                <a:spcPct val="50000"/>
              </a:spcBef>
            </a:pPr>
            <a:r>
              <a:rPr lang="en-US" altLang="en-US" sz="2000"/>
              <a:t>Sampling Distribution</a:t>
            </a:r>
          </a:p>
        </p:txBody>
      </p:sp>
      <p:sp>
        <p:nvSpPr>
          <p:cNvPr id="30742" name="Rectangle 22"/>
          <p:cNvSpPr>
            <a:spLocks noChangeArrowheads="1"/>
          </p:cNvSpPr>
          <p:nvPr/>
        </p:nvSpPr>
        <p:spPr bwMode="auto">
          <a:xfrm>
            <a:off x="4953000" y="4022725"/>
            <a:ext cx="2971800"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a:t>Standardized </a:t>
            </a:r>
            <a:br>
              <a:rPr lang="en-US" altLang="en-US" sz="2000"/>
            </a:br>
            <a:r>
              <a:rPr lang="en-US" altLang="en-US" sz="2000"/>
              <a:t>Normal Distribution</a:t>
            </a:r>
          </a:p>
        </p:txBody>
      </p:sp>
      <p:sp>
        <p:nvSpPr>
          <p:cNvPr id="30743" name="Rectangle 23"/>
          <p:cNvSpPr>
            <a:spLocks noGrp="1" noChangeArrowheads="1"/>
          </p:cNvSpPr>
          <p:nvPr>
            <p:ph type="body" idx="4294967295"/>
          </p:nvPr>
        </p:nvSpPr>
        <p:spPr>
          <a:xfrm>
            <a:off x="609600" y="1676400"/>
            <a:ext cx="8077200" cy="1595438"/>
          </a:xfrm>
        </p:spPr>
        <p:txBody>
          <a:bodyPr>
            <a:normAutofit/>
          </a:bodyPr>
          <a:lstStyle/>
          <a:p>
            <a:pPr eaLnBrk="1" hangingPunct="1"/>
            <a:r>
              <a:rPr lang="en-US" altLang="en-US" sz="2400" dirty="0" smtClean="0">
                <a:solidFill>
                  <a:schemeClr val="folHlink"/>
                </a:solidFill>
              </a:rPr>
              <a:t>        </a:t>
            </a:r>
            <a:r>
              <a:rPr lang="en-US" altLang="en-US" sz="2400" b="1" dirty="0" err="1" smtClean="0">
                <a:solidFill>
                  <a:schemeClr val="folHlink"/>
                </a:solidFill>
              </a:rPr>
              <a:t>daca</a:t>
            </a:r>
            <a:r>
              <a:rPr lang="en-US" altLang="en-US" sz="2400" b="1" dirty="0" smtClean="0">
                <a:solidFill>
                  <a:schemeClr val="folHlink"/>
                </a:solidFill>
              </a:rPr>
              <a:t>  </a:t>
            </a:r>
            <a:r>
              <a:rPr lang="el-GR" altLang="en-US" sz="2400" b="1" dirty="0" smtClean="0">
                <a:solidFill>
                  <a:schemeClr val="folHlink"/>
                </a:solidFill>
                <a:cs typeface="Times New Roman" pitchFamily="18" charset="0"/>
              </a:rPr>
              <a:t>π</a:t>
            </a:r>
            <a:r>
              <a:rPr lang="en-US" altLang="en-US" sz="2400" b="1" dirty="0" smtClean="0">
                <a:solidFill>
                  <a:schemeClr val="folHlink"/>
                </a:solidFill>
              </a:rPr>
              <a:t> = 0.4  </a:t>
            </a:r>
            <a:r>
              <a:rPr lang="en-US" altLang="en-US" sz="2400" b="1" dirty="0" err="1" smtClean="0">
                <a:solidFill>
                  <a:schemeClr val="folHlink"/>
                </a:solidFill>
              </a:rPr>
              <a:t>si</a:t>
            </a:r>
            <a:r>
              <a:rPr lang="en-US" altLang="en-US" sz="2400" b="1" dirty="0" smtClean="0">
                <a:solidFill>
                  <a:schemeClr val="folHlink"/>
                </a:solidFill>
              </a:rPr>
              <a:t> n = 200, cat </a:t>
            </a:r>
            <a:r>
              <a:rPr lang="en-US" altLang="en-US" sz="2400" b="1" dirty="0" err="1" smtClean="0">
                <a:solidFill>
                  <a:schemeClr val="folHlink"/>
                </a:solidFill>
              </a:rPr>
              <a:t>este</a:t>
            </a:r>
            <a:endParaRPr lang="en-US" altLang="en-US" sz="2400" b="1" dirty="0" smtClean="0">
              <a:solidFill>
                <a:schemeClr val="folHlink"/>
              </a:solidFill>
            </a:endParaRPr>
          </a:p>
          <a:p>
            <a:pPr eaLnBrk="1" hangingPunct="1">
              <a:buFont typeface="Wingdings" pitchFamily="2" charset="2"/>
              <a:buNone/>
            </a:pPr>
            <a:r>
              <a:rPr lang="en-US" altLang="en-US" sz="2400" b="1" dirty="0" smtClean="0">
                <a:solidFill>
                  <a:schemeClr val="folHlink"/>
                </a:solidFill>
              </a:rPr>
              <a:t>			     P(0.40 ≤ p ≤ 0.45) ?</a:t>
            </a:r>
          </a:p>
        </p:txBody>
      </p:sp>
      <p:sp>
        <p:nvSpPr>
          <p:cNvPr id="30745" name="Line 25"/>
          <p:cNvSpPr>
            <a:spLocks noChangeShapeType="1"/>
          </p:cNvSpPr>
          <p:nvPr/>
        </p:nvSpPr>
        <p:spPr bwMode="auto">
          <a:xfrm>
            <a:off x="381000" y="2743200"/>
            <a:ext cx="8458200" cy="0"/>
          </a:xfrm>
          <a:prstGeom prst="line">
            <a:avLst/>
          </a:prstGeom>
          <a:noFill/>
          <a:ln w="19050">
            <a:solidFill>
              <a:schemeClr val="folHlink"/>
            </a:solidFill>
            <a:round/>
            <a:headEnd/>
            <a:tailEnd/>
          </a:ln>
        </p:spPr>
        <p:txBody>
          <a:bodyPr wrap="none" anchor="ctr"/>
          <a:lstStyle/>
          <a:p>
            <a:endParaRPr lang="en-US"/>
          </a:p>
        </p:txBody>
      </p:sp>
      <p:sp>
        <p:nvSpPr>
          <p:cNvPr id="30746" name="Text Box 26"/>
          <p:cNvSpPr txBox="1">
            <a:spLocks noChangeArrowheads="1"/>
          </p:cNvSpPr>
          <p:nvPr/>
        </p:nvSpPr>
        <p:spPr bwMode="auto">
          <a:xfrm>
            <a:off x="381000" y="2819401"/>
            <a:ext cx="8305800" cy="1015663"/>
          </a:xfrm>
          <a:prstGeom prst="rect">
            <a:avLst/>
          </a:prstGeom>
          <a:noFill/>
          <a:ln w="19050" algn="ctr">
            <a:noFill/>
            <a:miter lim="800000"/>
            <a:headEnd/>
            <a:tailEnd/>
          </a:ln>
        </p:spPr>
        <p:txBody>
          <a:bodyPr>
            <a:spAutoFit/>
          </a:bodyPr>
          <a:lstStyle/>
          <a:p>
            <a:pPr eaLnBrk="1" hangingPunct="1">
              <a:spcBef>
                <a:spcPct val="50000"/>
              </a:spcBef>
            </a:pPr>
            <a:r>
              <a:rPr lang="en-US" altLang="en-US" sz="2400" dirty="0" err="1" smtClean="0"/>
              <a:t>Folosind</a:t>
            </a:r>
            <a:r>
              <a:rPr lang="en-US" altLang="en-US" sz="2400" dirty="0" smtClean="0"/>
              <a:t> </a:t>
            </a:r>
            <a:r>
              <a:rPr lang="en-US" altLang="en-US" sz="2400" dirty="0" err="1" smtClean="0"/>
              <a:t>tabelul</a:t>
            </a:r>
            <a:r>
              <a:rPr lang="en-US" altLang="en-US" sz="2400" dirty="0" smtClean="0"/>
              <a:t>:</a:t>
            </a:r>
            <a:endParaRPr lang="en-US" altLang="en-US" sz="2400" dirty="0"/>
          </a:p>
          <a:p>
            <a:pPr eaLnBrk="1" hangingPunct="1">
              <a:spcBef>
                <a:spcPct val="50000"/>
              </a:spcBef>
            </a:pPr>
            <a:r>
              <a:rPr lang="en-US" altLang="en-US" sz="2400" dirty="0"/>
              <a:t>P(0 ≤ Z ≤ 1.44) =  0.9251 – 0.5000 = 0.4251</a:t>
            </a:r>
          </a:p>
        </p:txBody>
      </p:sp>
      <p:sp>
        <p:nvSpPr>
          <p:cNvPr id="30747" name="Text Box 27"/>
          <p:cNvSpPr txBox="1">
            <a:spLocks noChangeArrowheads="1"/>
          </p:cNvSpPr>
          <p:nvPr/>
        </p:nvSpPr>
        <p:spPr bwMode="auto">
          <a:xfrm>
            <a:off x="2514600" y="5927725"/>
            <a:ext cx="609600" cy="336550"/>
          </a:xfrm>
          <a:prstGeom prst="rect">
            <a:avLst/>
          </a:prstGeom>
          <a:noFill/>
          <a:ln w="19050" algn="ctr">
            <a:noFill/>
            <a:miter lim="800000"/>
            <a:headEnd/>
            <a:tailEnd/>
          </a:ln>
        </p:spPr>
        <p:txBody>
          <a:bodyPr>
            <a:spAutoFit/>
          </a:bodyPr>
          <a:lstStyle/>
          <a:p>
            <a:pPr eaLnBrk="1" hangingPunct="1">
              <a:spcBef>
                <a:spcPct val="50000"/>
              </a:spcBef>
            </a:pPr>
            <a:r>
              <a:rPr lang="en-US" altLang="en-US" sz="1600"/>
              <a:t>0.40</a:t>
            </a:r>
          </a:p>
        </p:txBody>
      </p:sp>
      <p:sp>
        <p:nvSpPr>
          <p:cNvPr id="30748" name="Text Box 28"/>
          <p:cNvSpPr txBox="1">
            <a:spLocks noChangeArrowheads="1"/>
          </p:cNvSpPr>
          <p:nvPr/>
        </p:nvSpPr>
        <p:spPr bwMode="auto">
          <a:xfrm>
            <a:off x="6324600" y="5927725"/>
            <a:ext cx="381000" cy="336550"/>
          </a:xfrm>
          <a:prstGeom prst="rect">
            <a:avLst/>
          </a:prstGeom>
          <a:noFill/>
          <a:ln w="19050" algn="ctr">
            <a:noFill/>
            <a:miter lim="800000"/>
            <a:headEnd/>
            <a:tailEnd/>
          </a:ln>
        </p:spPr>
        <p:txBody>
          <a:bodyPr>
            <a:spAutoFit/>
          </a:bodyPr>
          <a:lstStyle/>
          <a:p>
            <a:pPr eaLnBrk="1" hangingPunct="1">
              <a:spcBef>
                <a:spcPct val="50000"/>
              </a:spcBef>
            </a:pPr>
            <a:r>
              <a:rPr lang="en-US" altLang="en-US" sz="1600"/>
              <a:t>0</a:t>
            </a:r>
          </a:p>
        </p:txBody>
      </p:sp>
      <p:sp>
        <p:nvSpPr>
          <p:cNvPr id="30749" name="Text Box 29"/>
          <p:cNvSpPr txBox="1">
            <a:spLocks noChangeArrowheads="1"/>
          </p:cNvSpPr>
          <p:nvPr/>
        </p:nvSpPr>
        <p:spPr bwMode="auto">
          <a:xfrm>
            <a:off x="3962400" y="6003927"/>
            <a:ext cx="609600" cy="396875"/>
          </a:xfrm>
          <a:prstGeom prst="rect">
            <a:avLst/>
          </a:prstGeom>
          <a:noFill/>
          <a:ln w="19050" algn="ctr">
            <a:noFill/>
            <a:miter lim="800000"/>
            <a:headEnd/>
            <a:tailEnd/>
          </a:ln>
        </p:spPr>
        <p:txBody>
          <a:bodyPr>
            <a:spAutoFit/>
          </a:bodyPr>
          <a:lstStyle/>
          <a:p>
            <a:pPr eaLnBrk="1" hangingPunct="1">
              <a:spcBef>
                <a:spcPct val="50000"/>
              </a:spcBef>
            </a:pPr>
            <a:r>
              <a:rPr lang="en-US" altLang="en-US" sz="2000"/>
              <a:t>p</a:t>
            </a:r>
            <a:endParaRPr lang="en-US" altLang="en-US" sz="2000" baseline="-2500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Title 1"/>
          <p:cNvSpPr>
            <a:spLocks noGrp="1"/>
          </p:cNvSpPr>
          <p:nvPr>
            <p:ph type="title"/>
          </p:nvPr>
        </p:nvSpPr>
        <p:spPr>
          <a:xfrm>
            <a:off x="679450" y="214489"/>
            <a:ext cx="7886700" cy="914400"/>
          </a:xfrm>
        </p:spPr>
        <p:txBody>
          <a:bodyPr>
            <a:normAutofit fontScale="90000"/>
          </a:bodyPr>
          <a:lstStyle/>
          <a:p>
            <a:pPr>
              <a:lnSpc>
                <a:spcPct val="80000"/>
              </a:lnSpc>
              <a:defRPr/>
            </a:pPr>
            <a:r>
              <a:rPr lang="en-US" dirty="0" smtClean="0"/>
              <a:t>The Sampling Distribution of the Proportion</a:t>
            </a:r>
          </a:p>
        </p:txBody>
      </p:sp>
      <p:sp>
        <p:nvSpPr>
          <p:cNvPr id="32773" name="Content Placeholder 2"/>
          <p:cNvSpPr>
            <a:spLocks noGrp="1"/>
          </p:cNvSpPr>
          <p:nvPr>
            <p:ph idx="1"/>
          </p:nvPr>
        </p:nvSpPr>
        <p:spPr>
          <a:xfrm>
            <a:off x="457200" y="1295400"/>
            <a:ext cx="8229600" cy="4953000"/>
          </a:xfrm>
        </p:spPr>
        <p:txBody>
          <a:bodyPr>
            <a:normAutofit/>
          </a:bodyPr>
          <a:lstStyle/>
          <a:p>
            <a:pPr algn="just">
              <a:spcBef>
                <a:spcPct val="0"/>
              </a:spcBef>
            </a:pPr>
            <a:r>
              <a:rPr lang="en-US" sz="2400" b="1" dirty="0" err="1" smtClean="0">
                <a:solidFill>
                  <a:schemeClr val="tx1"/>
                </a:solidFill>
                <a:latin typeface="Calibri" pitchFamily="34" charset="0"/>
                <a:cs typeface="Calibri" pitchFamily="34" charset="0"/>
              </a:rPr>
              <a:t>Examplu</a:t>
            </a:r>
            <a:r>
              <a:rPr lang="en-US" sz="2400" b="1" dirty="0" smtClean="0">
                <a:solidFill>
                  <a:schemeClr val="tx1"/>
                </a:solidFill>
                <a:latin typeface="Calibri" pitchFamily="34" charset="0"/>
                <a:cs typeface="Calibri" pitchFamily="34" charset="0"/>
              </a:rPr>
              <a:t>: </a:t>
            </a:r>
            <a:r>
              <a:rPr lang="vi-VN" sz="2400" dirty="0" smtClean="0">
                <a:latin typeface="Calibri" pitchFamily="34" charset="0"/>
                <a:cs typeface="Calibri" pitchFamily="34" charset="0"/>
              </a:rPr>
              <a:t>Un partid politic susține că candidatul său este susținut de 60% din toți alegătorii (p = 0,6). Un sondaj este realizat pentru a verifica această afirmație. Un eșantion aleatoriu de dimensiunea 250 găsește 130 de persoane care susțin candidatul</a:t>
            </a:r>
            <a:r>
              <a:rPr lang="en-US" sz="2400" dirty="0" smtClean="0">
                <a:solidFill>
                  <a:schemeClr val="tx1"/>
                </a:solidFill>
                <a:latin typeface="Calibri" pitchFamily="34" charset="0"/>
                <a:cs typeface="Calibri" pitchFamily="34" charset="0"/>
              </a:rPr>
              <a:t>.</a:t>
            </a:r>
          </a:p>
          <a:p>
            <a:pPr algn="just">
              <a:spcBef>
                <a:spcPct val="0"/>
              </a:spcBef>
            </a:pPr>
            <a:r>
              <a:rPr lang="vi-VN" sz="2400" dirty="0" smtClean="0">
                <a:latin typeface="Calibri" pitchFamily="34" charset="0"/>
                <a:cs typeface="Calibri" pitchFamily="34" charset="0"/>
              </a:rPr>
              <a:t>Aceste dovezi validează afirmația partidului politic?</a:t>
            </a:r>
            <a:endParaRPr lang="vi-VN" sz="2400" dirty="0">
              <a:latin typeface="Calibri" pitchFamily="34" charset="0"/>
              <a:cs typeface="Calibri" pitchFamily="34" charset="0"/>
            </a:endParaRPr>
          </a:p>
        </p:txBody>
      </p:sp>
      <p:sp>
        <p:nvSpPr>
          <p:cNvPr id="2" name="Rectangle 1"/>
          <p:cNvSpPr/>
          <p:nvPr/>
        </p:nvSpPr>
        <p:spPr>
          <a:xfrm>
            <a:off x="821267" y="2765072"/>
            <a:ext cx="716280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637" name="Rectangle 2"/>
          <p:cNvSpPr>
            <a:spLocks noChangeArrowheads="1"/>
          </p:cNvSpPr>
          <p:nvPr/>
        </p:nvSpPr>
        <p:spPr bwMode="auto">
          <a:xfrm>
            <a:off x="762000" y="4038601"/>
            <a:ext cx="7753350" cy="1938992"/>
          </a:xfrm>
          <a:prstGeom prst="rect">
            <a:avLst/>
          </a:prstGeom>
          <a:noFill/>
          <a:ln>
            <a:noFill/>
          </a:ln>
          <a:extLst>
            <a:ext uri="{909E8E84-426E-40DD-AFC4-6F175D3DCCD1}"/>
            <a:ext uri="{91240B29-F687-4F45-9708-019B960494DF}"/>
          </a:extLst>
        </p:spPr>
        <p:txBody>
          <a:bodyPr>
            <a:spAutoFit/>
          </a:bodyPr>
          <a:lstStyle>
            <a:lvl1pPr>
              <a:lnSpc>
                <a:spcPct val="90000"/>
              </a:lnSpc>
              <a:spcBef>
                <a:spcPts val="750"/>
              </a:spcBef>
              <a:buFont typeface="Arial" panose="020B0604020202020204" pitchFamily="34" charset="0"/>
              <a:buChar char="•"/>
              <a:defRPr sz="3200">
                <a:solidFill>
                  <a:schemeClr val="tx1"/>
                </a:solidFill>
                <a:latin typeface="Calibri" panose="020F0502020204030204" pitchFamily="34" charset="0"/>
              </a:defRPr>
            </a:lvl1pPr>
            <a:lvl2pPr marL="914400" indent="-5143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lvl="1">
              <a:lnSpc>
                <a:spcPct val="100000"/>
              </a:lnSpc>
              <a:spcBef>
                <a:spcPct val="0"/>
              </a:spcBef>
              <a:buClr>
                <a:srgbClr val="00B400"/>
              </a:buClr>
              <a:buFontTx/>
              <a:buAutoNum type="arabicPeriod"/>
              <a:defRPr/>
            </a:pPr>
            <a:r>
              <a:rPr lang="ro-RO" sz="2400" dirty="0" smtClean="0">
                <a:cs typeface="Calibri" pitchFamily="34" charset="0"/>
              </a:rPr>
              <a:t>Găsiți eroarea standard a proporției</a:t>
            </a:r>
          </a:p>
          <a:p>
            <a:pPr lvl="1">
              <a:lnSpc>
                <a:spcPct val="100000"/>
              </a:lnSpc>
              <a:spcBef>
                <a:spcPct val="0"/>
              </a:spcBef>
              <a:buClr>
                <a:srgbClr val="00B400"/>
              </a:buClr>
              <a:buFontTx/>
              <a:buAutoNum type="arabicPeriod"/>
              <a:defRPr/>
            </a:pPr>
            <a:r>
              <a:rPr lang="ro-RO" sz="2400" dirty="0" smtClean="0">
                <a:cs typeface="Calibri" pitchFamily="34" charset="0"/>
              </a:rPr>
              <a:t>Calculați scorul </a:t>
            </a:r>
            <a:r>
              <a:rPr lang="ro-RO" sz="2400" i="1" dirty="0" err="1" smtClean="0">
                <a:cs typeface="Calibri" pitchFamily="34" charset="0"/>
              </a:rPr>
              <a:t>z</a:t>
            </a:r>
            <a:r>
              <a:rPr lang="ro-RO" sz="2400" dirty="0" err="1" smtClean="0">
                <a:cs typeface="Calibri" pitchFamily="34" charset="0"/>
              </a:rPr>
              <a:t>-score</a:t>
            </a:r>
            <a:r>
              <a:rPr lang="ro-RO" sz="2400" dirty="0" smtClean="0">
                <a:cs typeface="Calibri" pitchFamily="34" charset="0"/>
              </a:rPr>
              <a:t> pentru       = 130/250 = 0.52</a:t>
            </a:r>
          </a:p>
          <a:p>
            <a:pPr lvl="1">
              <a:lnSpc>
                <a:spcPct val="100000"/>
              </a:lnSpc>
              <a:spcBef>
                <a:spcPct val="0"/>
              </a:spcBef>
              <a:buClr>
                <a:srgbClr val="00B400"/>
              </a:buClr>
              <a:buFontTx/>
              <a:buAutoNum type="arabicPeriod"/>
              <a:defRPr/>
            </a:pPr>
            <a:r>
              <a:rPr lang="ro-RO" sz="2400" dirty="0" smtClean="0">
                <a:cs typeface="Calibri" pitchFamily="34" charset="0"/>
              </a:rPr>
              <a:t>Determinați probabilitatea ca o proporție a eșantionului de       = 0.52 sau mai puțin ar putea fi obținuta dacă proporția adevărată este</a:t>
            </a:r>
            <a:r>
              <a:rPr lang="en-US" sz="2400" dirty="0" smtClean="0">
                <a:cs typeface="Calibri" pitchFamily="34" charset="0"/>
              </a:rPr>
              <a:t> </a:t>
            </a:r>
            <a:r>
              <a:rPr lang="ro-RO" sz="2400" i="1" dirty="0" smtClean="0">
                <a:cs typeface="Calibri" pitchFamily="34" charset="0"/>
              </a:rPr>
              <a:t>p</a:t>
            </a:r>
            <a:r>
              <a:rPr lang="ro-RO" sz="2400" dirty="0" smtClean="0">
                <a:cs typeface="Calibri" pitchFamily="34" charset="0"/>
              </a:rPr>
              <a:t> = 0.6 </a:t>
            </a:r>
          </a:p>
        </p:txBody>
      </p:sp>
      <p:graphicFrame>
        <p:nvGraphicFramePr>
          <p:cNvPr id="32770" name="Object 1"/>
          <p:cNvGraphicFramePr>
            <a:graphicFrameLocks noChangeAspect="1"/>
          </p:cNvGraphicFramePr>
          <p:nvPr/>
        </p:nvGraphicFramePr>
        <p:xfrm>
          <a:off x="5508104" y="4365104"/>
          <a:ext cx="376238" cy="423863"/>
        </p:xfrm>
        <a:graphic>
          <a:graphicData uri="http://schemas.openxmlformats.org/presentationml/2006/ole">
            <p:oleObj spid="_x0000_s37890" name="Equation" r:id="rId3" imgW="152334" imgH="190417" progId="">
              <p:embed/>
            </p:oleObj>
          </a:graphicData>
        </a:graphic>
      </p:graphicFrame>
      <p:graphicFrame>
        <p:nvGraphicFramePr>
          <p:cNvPr id="32771" name="Object 1"/>
          <p:cNvGraphicFramePr>
            <a:graphicFrameLocks noChangeAspect="1"/>
          </p:cNvGraphicFramePr>
          <p:nvPr/>
        </p:nvGraphicFramePr>
        <p:xfrm>
          <a:off x="3707904" y="5157192"/>
          <a:ext cx="376238" cy="423862"/>
        </p:xfrm>
        <a:graphic>
          <a:graphicData uri="http://schemas.openxmlformats.org/presentationml/2006/ole">
            <p:oleObj spid="_x0000_s37891" name="Equation" r:id="rId4" imgW="152334" imgH="190417" progId="">
              <p:embed/>
            </p:oleObj>
          </a:graphicData>
        </a:graphic>
      </p:graphicFrame>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Content Placeholder 2"/>
          <p:cNvSpPr>
            <a:spLocks noGrp="1"/>
          </p:cNvSpPr>
          <p:nvPr>
            <p:ph idx="1"/>
          </p:nvPr>
        </p:nvSpPr>
        <p:spPr>
          <a:xfrm>
            <a:off x="457200" y="1295400"/>
            <a:ext cx="8458200" cy="4525963"/>
          </a:xfrm>
        </p:spPr>
        <p:txBody>
          <a:bodyPr>
            <a:normAutofit/>
          </a:bodyPr>
          <a:lstStyle/>
          <a:p>
            <a:pPr marL="800100" lvl="2" indent="0">
              <a:buFontTx/>
              <a:buNone/>
            </a:pPr>
            <a:r>
              <a:rPr lang="ro-RO" sz="2400" dirty="0" smtClean="0">
                <a:sym typeface="Symbol" pitchFamily="18" charset="2"/>
              </a:rPr>
              <a:t>Este validata afirmația ca </a:t>
            </a:r>
            <a:r>
              <a:rPr lang="ro-RO" sz="2400" i="1" dirty="0" smtClean="0">
                <a:sym typeface="Symbol" pitchFamily="18" charset="2"/>
              </a:rPr>
              <a:t>p</a:t>
            </a:r>
            <a:r>
              <a:rPr lang="ro-RO" sz="2400" dirty="0" smtClean="0"/>
              <a:t> = 0.6 ?</a:t>
            </a:r>
          </a:p>
          <a:p>
            <a:pPr marL="800100" lvl="2" indent="0">
              <a:buFontTx/>
              <a:buNone/>
            </a:pPr>
            <a:endParaRPr lang="ro-RO" sz="2400" dirty="0" smtClean="0">
              <a:sym typeface="Symbol" pitchFamily="18" charset="2"/>
            </a:endParaRPr>
          </a:p>
          <a:p>
            <a:pPr>
              <a:spcBef>
                <a:spcPts val="1800"/>
              </a:spcBef>
              <a:buFontTx/>
              <a:buNone/>
            </a:pPr>
            <a:r>
              <a:rPr lang="ro-RO" sz="2400" dirty="0" smtClean="0">
                <a:solidFill>
                  <a:srgbClr val="00B400"/>
                </a:solidFill>
              </a:rPr>
              <a:t>1.</a:t>
            </a:r>
          </a:p>
          <a:p>
            <a:pPr>
              <a:spcBef>
                <a:spcPts val="1200"/>
              </a:spcBef>
              <a:buFontTx/>
              <a:buNone/>
            </a:pPr>
            <a:endParaRPr lang="ro-RO" sz="2400" dirty="0" smtClean="0">
              <a:solidFill>
                <a:srgbClr val="00B400"/>
              </a:solidFill>
            </a:endParaRPr>
          </a:p>
          <a:p>
            <a:pPr>
              <a:spcBef>
                <a:spcPts val="1200"/>
              </a:spcBef>
              <a:buFontTx/>
              <a:buNone/>
            </a:pPr>
            <a:r>
              <a:rPr lang="ro-RO" sz="2400" dirty="0" smtClean="0">
                <a:solidFill>
                  <a:srgbClr val="00B400"/>
                </a:solidFill>
              </a:rPr>
              <a:t>2.</a:t>
            </a:r>
          </a:p>
          <a:p>
            <a:pPr>
              <a:spcBef>
                <a:spcPts val="1200"/>
              </a:spcBef>
              <a:buFontTx/>
              <a:buNone/>
            </a:pPr>
            <a:endParaRPr lang="ro-RO" sz="2400" dirty="0" smtClean="0">
              <a:solidFill>
                <a:srgbClr val="00B400"/>
              </a:solidFill>
            </a:endParaRPr>
          </a:p>
          <a:p>
            <a:pPr>
              <a:spcBef>
                <a:spcPts val="1200"/>
              </a:spcBef>
              <a:buFontTx/>
              <a:buNone/>
            </a:pPr>
            <a:r>
              <a:rPr lang="ro-RO" sz="2400" dirty="0" smtClean="0">
                <a:solidFill>
                  <a:srgbClr val="00B400"/>
                </a:solidFill>
              </a:rPr>
              <a:t>3.    </a:t>
            </a:r>
          </a:p>
        </p:txBody>
      </p:sp>
      <p:sp>
        <p:nvSpPr>
          <p:cNvPr id="2" name="Rectangle 1"/>
          <p:cNvSpPr/>
          <p:nvPr/>
        </p:nvSpPr>
        <p:spPr>
          <a:xfrm>
            <a:off x="1028352" y="1356546"/>
            <a:ext cx="53340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33794" name="Object 7"/>
          <p:cNvGraphicFramePr>
            <a:graphicFrameLocks noChangeAspect="1"/>
          </p:cNvGraphicFramePr>
          <p:nvPr/>
        </p:nvGraphicFramePr>
        <p:xfrm>
          <a:off x="1111250" y="4938713"/>
          <a:ext cx="3629025" cy="901700"/>
        </p:xfrm>
        <a:graphic>
          <a:graphicData uri="http://schemas.openxmlformats.org/presentationml/2006/ole">
            <p:oleObj spid="_x0000_s38914" name="Equation" r:id="rId3" imgW="1841500" imgH="457200" progId="">
              <p:embed/>
            </p:oleObj>
          </a:graphicData>
        </a:graphic>
      </p:graphicFrame>
      <p:sp>
        <p:nvSpPr>
          <p:cNvPr id="33801" name="Rectangle 29"/>
          <p:cNvSpPr>
            <a:spLocks noChangeArrowheads="1"/>
          </p:cNvSpPr>
          <p:nvPr/>
        </p:nvSpPr>
        <p:spPr bwMode="auto">
          <a:xfrm>
            <a:off x="8766176" y="5646739"/>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33802" name="Rectangle 31"/>
          <p:cNvSpPr>
            <a:spLocks noChangeArrowheads="1"/>
          </p:cNvSpPr>
          <p:nvPr/>
        </p:nvSpPr>
        <p:spPr bwMode="auto">
          <a:xfrm>
            <a:off x="6991351" y="5643565"/>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33803" name="Rectangle 32"/>
          <p:cNvSpPr>
            <a:spLocks noChangeArrowheads="1"/>
          </p:cNvSpPr>
          <p:nvPr/>
        </p:nvSpPr>
        <p:spPr bwMode="auto">
          <a:xfrm>
            <a:off x="5711826" y="5638802"/>
            <a:ext cx="701675" cy="643766"/>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-2.58</a:t>
            </a:r>
          </a:p>
        </p:txBody>
      </p:sp>
      <p:sp>
        <p:nvSpPr>
          <p:cNvPr id="33804" name="Text Box 37"/>
          <p:cNvSpPr txBox="1">
            <a:spLocks noChangeArrowheads="1"/>
          </p:cNvSpPr>
          <p:nvPr/>
        </p:nvSpPr>
        <p:spPr bwMode="auto">
          <a:xfrm>
            <a:off x="5300663" y="4737100"/>
            <a:ext cx="990600" cy="368300"/>
          </a:xfrm>
          <a:prstGeom prst="rect">
            <a:avLst/>
          </a:prstGeom>
          <a:noFill/>
          <a:ln w="12700">
            <a:noFill/>
            <a:miter lim="800000"/>
            <a:headEnd/>
            <a:tailEnd/>
          </a:ln>
        </p:spPr>
        <p:txBody>
          <a:bodyPr>
            <a:spAutoFit/>
          </a:bodyPr>
          <a:lstStyle/>
          <a:p>
            <a:pPr>
              <a:spcBef>
                <a:spcPct val="50000"/>
              </a:spcBef>
            </a:pPr>
            <a:r>
              <a:rPr lang="en-US" b="1"/>
              <a:t>0.0049</a:t>
            </a:r>
          </a:p>
        </p:txBody>
      </p:sp>
      <p:sp>
        <p:nvSpPr>
          <p:cNvPr id="33805" name="Freeform 42"/>
          <p:cNvSpPr>
            <a:spLocks/>
          </p:cNvSpPr>
          <p:nvPr/>
        </p:nvSpPr>
        <p:spPr bwMode="auto">
          <a:xfrm>
            <a:off x="5413376" y="5643565"/>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33806" name="Freeform 45"/>
          <p:cNvSpPr>
            <a:spLocks/>
          </p:cNvSpPr>
          <p:nvPr/>
        </p:nvSpPr>
        <p:spPr bwMode="auto">
          <a:xfrm>
            <a:off x="7131051" y="4421190"/>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3807" name="Line 38"/>
          <p:cNvSpPr>
            <a:spLocks noChangeShapeType="1"/>
          </p:cNvSpPr>
          <p:nvPr/>
        </p:nvSpPr>
        <p:spPr bwMode="auto">
          <a:xfrm>
            <a:off x="5715001" y="5046665"/>
            <a:ext cx="168275" cy="439737"/>
          </a:xfrm>
          <a:prstGeom prst="line">
            <a:avLst/>
          </a:prstGeom>
          <a:noFill/>
          <a:ln w="12700">
            <a:solidFill>
              <a:schemeClr val="tx1"/>
            </a:solidFill>
            <a:round/>
            <a:headEnd/>
            <a:tailEnd type="triangle" w="med" len="med"/>
          </a:ln>
        </p:spPr>
        <p:txBody>
          <a:bodyPr/>
          <a:lstStyle/>
          <a:p>
            <a:endParaRPr lang="en-US"/>
          </a:p>
        </p:txBody>
      </p:sp>
      <p:sp>
        <p:nvSpPr>
          <p:cNvPr id="33808" name="Line 35"/>
          <p:cNvSpPr>
            <a:spLocks noChangeShapeType="1"/>
          </p:cNvSpPr>
          <p:nvPr/>
        </p:nvSpPr>
        <p:spPr bwMode="auto">
          <a:xfrm>
            <a:off x="7118350" y="4435475"/>
            <a:ext cx="0" cy="1208088"/>
          </a:xfrm>
          <a:prstGeom prst="line">
            <a:avLst/>
          </a:prstGeom>
          <a:noFill/>
          <a:ln w="12700">
            <a:solidFill>
              <a:schemeClr val="tx1"/>
            </a:solidFill>
            <a:prstDash val="dash"/>
            <a:round/>
            <a:headEnd/>
            <a:tailEnd/>
          </a:ln>
        </p:spPr>
        <p:txBody>
          <a:bodyPr/>
          <a:lstStyle/>
          <a:p>
            <a:endParaRPr lang="en-US"/>
          </a:p>
        </p:txBody>
      </p:sp>
      <p:sp>
        <p:nvSpPr>
          <p:cNvPr id="33809" name="Rectangle 27"/>
          <p:cNvSpPr>
            <a:spLocks noChangeArrowheads="1"/>
          </p:cNvSpPr>
          <p:nvPr/>
        </p:nvSpPr>
        <p:spPr bwMode="auto">
          <a:xfrm>
            <a:off x="5486400" y="6019802"/>
            <a:ext cx="990600" cy="366713"/>
          </a:xfrm>
          <a:prstGeom prst="rect">
            <a:avLst/>
          </a:prstGeom>
          <a:noFill/>
          <a:ln w="12700">
            <a:noFill/>
            <a:miter lim="800000"/>
            <a:headEnd/>
            <a:tailEnd/>
          </a:ln>
        </p:spPr>
        <p:txBody>
          <a:bodyPr lIns="90487" tIns="44450" rIns="90487" bIns="44450">
            <a:spAutoFit/>
          </a:bodyPr>
          <a:lstStyle/>
          <a:p>
            <a:pPr>
              <a:spcBef>
                <a:spcPct val="50000"/>
              </a:spcBef>
            </a:pPr>
            <a:r>
              <a:rPr lang="en-US"/>
              <a:t>    0.52</a:t>
            </a:r>
          </a:p>
        </p:txBody>
      </p:sp>
      <p:sp>
        <p:nvSpPr>
          <p:cNvPr id="33810" name="Rectangle 32"/>
          <p:cNvSpPr>
            <a:spLocks noChangeArrowheads="1"/>
          </p:cNvSpPr>
          <p:nvPr/>
        </p:nvSpPr>
        <p:spPr bwMode="auto">
          <a:xfrm>
            <a:off x="6781800" y="6019802"/>
            <a:ext cx="914400" cy="366713"/>
          </a:xfrm>
          <a:prstGeom prst="rect">
            <a:avLst/>
          </a:prstGeom>
          <a:noFill/>
          <a:ln w="12700">
            <a:noFill/>
            <a:miter lim="800000"/>
            <a:headEnd/>
            <a:tailEnd/>
          </a:ln>
        </p:spPr>
        <p:txBody>
          <a:bodyPr lIns="90487" tIns="44450" rIns="90487" bIns="44450">
            <a:spAutoFit/>
          </a:bodyPr>
          <a:lstStyle/>
          <a:p>
            <a:pPr>
              <a:spcBef>
                <a:spcPct val="50000"/>
              </a:spcBef>
            </a:pPr>
            <a:r>
              <a:rPr lang="en-US"/>
              <a:t> 0.60</a:t>
            </a:r>
          </a:p>
        </p:txBody>
      </p:sp>
      <p:graphicFrame>
        <p:nvGraphicFramePr>
          <p:cNvPr id="33795" name="Object 3"/>
          <p:cNvGraphicFramePr>
            <a:graphicFrameLocks noChangeAspect="1"/>
          </p:cNvGraphicFramePr>
          <p:nvPr/>
        </p:nvGraphicFramePr>
        <p:xfrm>
          <a:off x="1116013" y="2593975"/>
          <a:ext cx="5237162" cy="884238"/>
        </p:xfrm>
        <a:graphic>
          <a:graphicData uri="http://schemas.openxmlformats.org/presentationml/2006/ole">
            <p:oleObj spid="_x0000_s38915" name="Equation" r:id="rId4" imgW="2641600" imgH="444500" progId="">
              <p:embed/>
            </p:oleObj>
          </a:graphicData>
        </a:graphic>
      </p:graphicFrame>
      <p:graphicFrame>
        <p:nvGraphicFramePr>
          <p:cNvPr id="33796" name="Object 10"/>
          <p:cNvGraphicFramePr>
            <a:graphicFrameLocks noChangeAspect="1"/>
          </p:cNvGraphicFramePr>
          <p:nvPr/>
        </p:nvGraphicFramePr>
        <p:xfrm>
          <a:off x="1116014" y="3775077"/>
          <a:ext cx="4656137" cy="906463"/>
        </p:xfrm>
        <a:graphic>
          <a:graphicData uri="http://schemas.openxmlformats.org/presentationml/2006/ole">
            <p:oleObj spid="_x0000_s38916" name="Equation" r:id="rId5" imgW="2057400" imgH="444500" progId="">
              <p:embed/>
            </p:oleObj>
          </a:graphicData>
        </a:graphic>
      </p:graphicFrame>
      <p:sp>
        <p:nvSpPr>
          <p:cNvPr id="24" name="Freeform 23"/>
          <p:cNvSpPr/>
          <p:nvPr/>
        </p:nvSpPr>
        <p:spPr>
          <a:xfrm flipH="1">
            <a:off x="5702301" y="5505450"/>
            <a:ext cx="396875" cy="141288"/>
          </a:xfrm>
          <a:custGeom>
            <a:avLst/>
            <a:gdLst>
              <a:gd name="connsiteX0" fmla="*/ 7143 w 678656"/>
              <a:gd name="connsiteY0" fmla="*/ 335756 h 346875"/>
              <a:gd name="connsiteX1" fmla="*/ 7143 w 678656"/>
              <a:gd name="connsiteY1" fmla="*/ 335756 h 346875"/>
              <a:gd name="connsiteX2" fmla="*/ 85725 w 678656"/>
              <a:gd name="connsiteY2" fmla="*/ 342900 h 346875"/>
              <a:gd name="connsiteX3" fmla="*/ 385762 w 678656"/>
              <a:gd name="connsiteY3" fmla="*/ 340518 h 346875"/>
              <a:gd name="connsiteX4" fmla="*/ 407193 w 678656"/>
              <a:gd name="connsiteY4" fmla="*/ 338137 h 346875"/>
              <a:gd name="connsiteX5" fmla="*/ 423862 w 678656"/>
              <a:gd name="connsiteY5" fmla="*/ 335756 h 346875"/>
              <a:gd name="connsiteX6" fmla="*/ 461962 w 678656"/>
              <a:gd name="connsiteY6" fmla="*/ 333375 h 346875"/>
              <a:gd name="connsiteX7" fmla="*/ 535781 w 678656"/>
              <a:gd name="connsiteY7" fmla="*/ 335756 h 346875"/>
              <a:gd name="connsiteX8" fmla="*/ 573881 w 678656"/>
              <a:gd name="connsiteY8" fmla="*/ 338137 h 346875"/>
              <a:gd name="connsiteX9" fmla="*/ 678656 w 678656"/>
              <a:gd name="connsiteY9" fmla="*/ 340518 h 346875"/>
              <a:gd name="connsiteX10" fmla="*/ 676275 w 678656"/>
              <a:gd name="connsiteY10" fmla="*/ 333375 h 346875"/>
              <a:gd name="connsiteX11" fmla="*/ 671512 w 678656"/>
              <a:gd name="connsiteY11" fmla="*/ 326231 h 346875"/>
              <a:gd name="connsiteX12" fmla="*/ 669131 w 678656"/>
              <a:gd name="connsiteY12" fmla="*/ 316706 h 346875"/>
              <a:gd name="connsiteX13" fmla="*/ 666750 w 678656"/>
              <a:gd name="connsiteY13" fmla="*/ 261937 h 346875"/>
              <a:gd name="connsiteX14" fmla="*/ 585787 w 678656"/>
              <a:gd name="connsiteY14" fmla="*/ 254793 h 346875"/>
              <a:gd name="connsiteX15" fmla="*/ 561975 w 678656"/>
              <a:gd name="connsiteY15" fmla="*/ 252412 h 346875"/>
              <a:gd name="connsiteX16" fmla="*/ 509587 w 678656"/>
              <a:gd name="connsiteY16" fmla="*/ 242887 h 346875"/>
              <a:gd name="connsiteX17" fmla="*/ 471487 w 678656"/>
              <a:gd name="connsiteY17" fmla="*/ 240506 h 346875"/>
              <a:gd name="connsiteX18" fmla="*/ 464343 w 678656"/>
              <a:gd name="connsiteY18" fmla="*/ 238125 h 346875"/>
              <a:gd name="connsiteX19" fmla="*/ 433387 w 678656"/>
              <a:gd name="connsiteY19" fmla="*/ 233362 h 346875"/>
              <a:gd name="connsiteX20" fmla="*/ 416718 w 678656"/>
              <a:gd name="connsiteY20" fmla="*/ 228600 h 346875"/>
              <a:gd name="connsiteX21" fmla="*/ 392906 w 678656"/>
              <a:gd name="connsiteY21" fmla="*/ 223837 h 346875"/>
              <a:gd name="connsiteX22" fmla="*/ 373856 w 678656"/>
              <a:gd name="connsiteY22" fmla="*/ 219075 h 346875"/>
              <a:gd name="connsiteX23" fmla="*/ 366712 w 678656"/>
              <a:gd name="connsiteY23" fmla="*/ 216693 h 346875"/>
              <a:gd name="connsiteX24" fmla="*/ 345281 w 678656"/>
              <a:gd name="connsiteY24" fmla="*/ 211931 h 346875"/>
              <a:gd name="connsiteX25" fmla="*/ 330993 w 678656"/>
              <a:gd name="connsiteY25" fmla="*/ 207168 h 346875"/>
              <a:gd name="connsiteX26" fmla="*/ 321468 w 678656"/>
              <a:gd name="connsiteY26" fmla="*/ 204787 h 346875"/>
              <a:gd name="connsiteX27" fmla="*/ 307181 w 678656"/>
              <a:gd name="connsiteY27" fmla="*/ 200025 h 346875"/>
              <a:gd name="connsiteX28" fmla="*/ 292893 w 678656"/>
              <a:gd name="connsiteY28" fmla="*/ 197643 h 346875"/>
              <a:gd name="connsiteX29" fmla="*/ 285750 w 678656"/>
              <a:gd name="connsiteY29" fmla="*/ 195262 h 346875"/>
              <a:gd name="connsiteX30" fmla="*/ 273843 w 678656"/>
              <a:gd name="connsiteY30" fmla="*/ 192881 h 346875"/>
              <a:gd name="connsiteX31" fmla="*/ 257175 w 678656"/>
              <a:gd name="connsiteY31" fmla="*/ 183356 h 346875"/>
              <a:gd name="connsiteX32" fmla="*/ 240506 w 678656"/>
              <a:gd name="connsiteY32" fmla="*/ 176212 h 346875"/>
              <a:gd name="connsiteX33" fmla="*/ 226218 w 678656"/>
              <a:gd name="connsiteY33" fmla="*/ 161925 h 346875"/>
              <a:gd name="connsiteX34" fmla="*/ 211931 w 678656"/>
              <a:gd name="connsiteY34" fmla="*/ 150018 h 346875"/>
              <a:gd name="connsiteX35" fmla="*/ 197643 w 678656"/>
              <a:gd name="connsiteY35" fmla="*/ 145256 h 346875"/>
              <a:gd name="connsiteX36" fmla="*/ 176212 w 678656"/>
              <a:gd name="connsiteY36" fmla="*/ 135731 h 346875"/>
              <a:gd name="connsiteX37" fmla="*/ 161925 w 678656"/>
              <a:gd name="connsiteY37" fmla="*/ 130968 h 346875"/>
              <a:gd name="connsiteX38" fmla="*/ 154781 w 678656"/>
              <a:gd name="connsiteY38" fmla="*/ 126206 h 346875"/>
              <a:gd name="connsiteX39" fmla="*/ 138112 w 678656"/>
              <a:gd name="connsiteY39" fmla="*/ 121443 h 346875"/>
              <a:gd name="connsiteX40" fmla="*/ 130968 w 678656"/>
              <a:gd name="connsiteY40" fmla="*/ 116681 h 346875"/>
              <a:gd name="connsiteX41" fmla="*/ 123825 w 678656"/>
              <a:gd name="connsiteY41" fmla="*/ 114300 h 346875"/>
              <a:gd name="connsiteX42" fmla="*/ 111918 w 678656"/>
              <a:gd name="connsiteY42" fmla="*/ 100012 h 346875"/>
              <a:gd name="connsiteX43" fmla="*/ 104775 w 678656"/>
              <a:gd name="connsiteY43" fmla="*/ 92868 h 346875"/>
              <a:gd name="connsiteX44" fmla="*/ 97631 w 678656"/>
              <a:gd name="connsiteY44" fmla="*/ 78581 h 346875"/>
              <a:gd name="connsiteX45" fmla="*/ 83343 w 678656"/>
              <a:gd name="connsiteY45" fmla="*/ 69056 h 346875"/>
              <a:gd name="connsiteX46" fmla="*/ 80962 w 678656"/>
              <a:gd name="connsiteY46" fmla="*/ 61912 h 346875"/>
              <a:gd name="connsiteX47" fmla="*/ 66675 w 678656"/>
              <a:gd name="connsiteY47" fmla="*/ 52387 h 346875"/>
              <a:gd name="connsiteX48" fmla="*/ 54768 w 678656"/>
              <a:gd name="connsiteY48" fmla="*/ 42862 h 346875"/>
              <a:gd name="connsiteX49" fmla="*/ 47625 w 678656"/>
              <a:gd name="connsiteY49" fmla="*/ 35718 h 346875"/>
              <a:gd name="connsiteX50" fmla="*/ 40481 w 678656"/>
              <a:gd name="connsiteY50" fmla="*/ 30956 h 346875"/>
              <a:gd name="connsiteX51" fmla="*/ 23812 w 678656"/>
              <a:gd name="connsiteY51" fmla="*/ 9525 h 346875"/>
              <a:gd name="connsiteX52" fmla="*/ 9525 w 678656"/>
              <a:gd name="connsiteY52" fmla="*/ 0 h 346875"/>
              <a:gd name="connsiteX53" fmla="*/ 2381 w 678656"/>
              <a:gd name="connsiteY53" fmla="*/ 61912 h 346875"/>
              <a:gd name="connsiteX54" fmla="*/ 0 w 678656"/>
              <a:gd name="connsiteY54" fmla="*/ 85725 h 346875"/>
              <a:gd name="connsiteX55" fmla="*/ 4762 w 678656"/>
              <a:gd name="connsiteY55" fmla="*/ 183356 h 346875"/>
              <a:gd name="connsiteX56" fmla="*/ 9525 w 678656"/>
              <a:gd name="connsiteY56" fmla="*/ 235743 h 346875"/>
              <a:gd name="connsiteX57" fmla="*/ 7143 w 678656"/>
              <a:gd name="connsiteY57" fmla="*/ 335756 h 346875"/>
              <a:gd name="connsiteX0" fmla="*/ 11905 w 678656"/>
              <a:gd name="connsiteY0" fmla="*/ 345281 h 345281"/>
              <a:gd name="connsiteX1" fmla="*/ 7143 w 678656"/>
              <a:gd name="connsiteY1" fmla="*/ 335756 h 345281"/>
              <a:gd name="connsiteX2" fmla="*/ 85725 w 678656"/>
              <a:gd name="connsiteY2" fmla="*/ 342900 h 345281"/>
              <a:gd name="connsiteX3" fmla="*/ 385762 w 678656"/>
              <a:gd name="connsiteY3" fmla="*/ 340518 h 345281"/>
              <a:gd name="connsiteX4" fmla="*/ 407193 w 678656"/>
              <a:gd name="connsiteY4" fmla="*/ 338137 h 345281"/>
              <a:gd name="connsiteX5" fmla="*/ 423862 w 678656"/>
              <a:gd name="connsiteY5" fmla="*/ 335756 h 345281"/>
              <a:gd name="connsiteX6" fmla="*/ 461962 w 678656"/>
              <a:gd name="connsiteY6" fmla="*/ 333375 h 345281"/>
              <a:gd name="connsiteX7" fmla="*/ 535781 w 678656"/>
              <a:gd name="connsiteY7" fmla="*/ 335756 h 345281"/>
              <a:gd name="connsiteX8" fmla="*/ 573881 w 678656"/>
              <a:gd name="connsiteY8" fmla="*/ 338137 h 345281"/>
              <a:gd name="connsiteX9" fmla="*/ 678656 w 678656"/>
              <a:gd name="connsiteY9" fmla="*/ 340518 h 345281"/>
              <a:gd name="connsiteX10" fmla="*/ 676275 w 678656"/>
              <a:gd name="connsiteY10" fmla="*/ 333375 h 345281"/>
              <a:gd name="connsiteX11" fmla="*/ 671512 w 678656"/>
              <a:gd name="connsiteY11" fmla="*/ 326231 h 345281"/>
              <a:gd name="connsiteX12" fmla="*/ 669131 w 678656"/>
              <a:gd name="connsiteY12" fmla="*/ 316706 h 345281"/>
              <a:gd name="connsiteX13" fmla="*/ 666750 w 678656"/>
              <a:gd name="connsiteY13" fmla="*/ 261937 h 345281"/>
              <a:gd name="connsiteX14" fmla="*/ 585787 w 678656"/>
              <a:gd name="connsiteY14" fmla="*/ 254793 h 345281"/>
              <a:gd name="connsiteX15" fmla="*/ 561975 w 678656"/>
              <a:gd name="connsiteY15" fmla="*/ 252412 h 345281"/>
              <a:gd name="connsiteX16" fmla="*/ 509587 w 678656"/>
              <a:gd name="connsiteY16" fmla="*/ 242887 h 345281"/>
              <a:gd name="connsiteX17" fmla="*/ 471487 w 678656"/>
              <a:gd name="connsiteY17" fmla="*/ 240506 h 345281"/>
              <a:gd name="connsiteX18" fmla="*/ 464343 w 678656"/>
              <a:gd name="connsiteY18" fmla="*/ 238125 h 345281"/>
              <a:gd name="connsiteX19" fmla="*/ 433387 w 678656"/>
              <a:gd name="connsiteY19" fmla="*/ 233362 h 345281"/>
              <a:gd name="connsiteX20" fmla="*/ 416718 w 678656"/>
              <a:gd name="connsiteY20" fmla="*/ 228600 h 345281"/>
              <a:gd name="connsiteX21" fmla="*/ 392906 w 678656"/>
              <a:gd name="connsiteY21" fmla="*/ 223837 h 345281"/>
              <a:gd name="connsiteX22" fmla="*/ 373856 w 678656"/>
              <a:gd name="connsiteY22" fmla="*/ 219075 h 345281"/>
              <a:gd name="connsiteX23" fmla="*/ 366712 w 678656"/>
              <a:gd name="connsiteY23" fmla="*/ 216693 h 345281"/>
              <a:gd name="connsiteX24" fmla="*/ 345281 w 678656"/>
              <a:gd name="connsiteY24" fmla="*/ 211931 h 345281"/>
              <a:gd name="connsiteX25" fmla="*/ 330993 w 678656"/>
              <a:gd name="connsiteY25" fmla="*/ 207168 h 345281"/>
              <a:gd name="connsiteX26" fmla="*/ 321468 w 678656"/>
              <a:gd name="connsiteY26" fmla="*/ 204787 h 345281"/>
              <a:gd name="connsiteX27" fmla="*/ 307181 w 678656"/>
              <a:gd name="connsiteY27" fmla="*/ 200025 h 345281"/>
              <a:gd name="connsiteX28" fmla="*/ 292893 w 678656"/>
              <a:gd name="connsiteY28" fmla="*/ 197643 h 345281"/>
              <a:gd name="connsiteX29" fmla="*/ 285750 w 678656"/>
              <a:gd name="connsiteY29" fmla="*/ 195262 h 345281"/>
              <a:gd name="connsiteX30" fmla="*/ 273843 w 678656"/>
              <a:gd name="connsiteY30" fmla="*/ 192881 h 345281"/>
              <a:gd name="connsiteX31" fmla="*/ 257175 w 678656"/>
              <a:gd name="connsiteY31" fmla="*/ 183356 h 345281"/>
              <a:gd name="connsiteX32" fmla="*/ 240506 w 678656"/>
              <a:gd name="connsiteY32" fmla="*/ 176212 h 345281"/>
              <a:gd name="connsiteX33" fmla="*/ 226218 w 678656"/>
              <a:gd name="connsiteY33" fmla="*/ 161925 h 345281"/>
              <a:gd name="connsiteX34" fmla="*/ 211931 w 678656"/>
              <a:gd name="connsiteY34" fmla="*/ 150018 h 345281"/>
              <a:gd name="connsiteX35" fmla="*/ 197643 w 678656"/>
              <a:gd name="connsiteY35" fmla="*/ 145256 h 345281"/>
              <a:gd name="connsiteX36" fmla="*/ 176212 w 678656"/>
              <a:gd name="connsiteY36" fmla="*/ 135731 h 345281"/>
              <a:gd name="connsiteX37" fmla="*/ 161925 w 678656"/>
              <a:gd name="connsiteY37" fmla="*/ 130968 h 345281"/>
              <a:gd name="connsiteX38" fmla="*/ 154781 w 678656"/>
              <a:gd name="connsiteY38" fmla="*/ 126206 h 345281"/>
              <a:gd name="connsiteX39" fmla="*/ 138112 w 678656"/>
              <a:gd name="connsiteY39" fmla="*/ 121443 h 345281"/>
              <a:gd name="connsiteX40" fmla="*/ 130968 w 678656"/>
              <a:gd name="connsiteY40" fmla="*/ 116681 h 345281"/>
              <a:gd name="connsiteX41" fmla="*/ 123825 w 678656"/>
              <a:gd name="connsiteY41" fmla="*/ 114300 h 345281"/>
              <a:gd name="connsiteX42" fmla="*/ 111918 w 678656"/>
              <a:gd name="connsiteY42" fmla="*/ 100012 h 345281"/>
              <a:gd name="connsiteX43" fmla="*/ 104775 w 678656"/>
              <a:gd name="connsiteY43" fmla="*/ 92868 h 345281"/>
              <a:gd name="connsiteX44" fmla="*/ 97631 w 678656"/>
              <a:gd name="connsiteY44" fmla="*/ 78581 h 345281"/>
              <a:gd name="connsiteX45" fmla="*/ 83343 w 678656"/>
              <a:gd name="connsiteY45" fmla="*/ 69056 h 345281"/>
              <a:gd name="connsiteX46" fmla="*/ 80962 w 678656"/>
              <a:gd name="connsiteY46" fmla="*/ 61912 h 345281"/>
              <a:gd name="connsiteX47" fmla="*/ 66675 w 678656"/>
              <a:gd name="connsiteY47" fmla="*/ 52387 h 345281"/>
              <a:gd name="connsiteX48" fmla="*/ 54768 w 678656"/>
              <a:gd name="connsiteY48" fmla="*/ 42862 h 345281"/>
              <a:gd name="connsiteX49" fmla="*/ 47625 w 678656"/>
              <a:gd name="connsiteY49" fmla="*/ 35718 h 345281"/>
              <a:gd name="connsiteX50" fmla="*/ 40481 w 678656"/>
              <a:gd name="connsiteY50" fmla="*/ 30956 h 345281"/>
              <a:gd name="connsiteX51" fmla="*/ 23812 w 678656"/>
              <a:gd name="connsiteY51" fmla="*/ 9525 h 345281"/>
              <a:gd name="connsiteX52" fmla="*/ 9525 w 678656"/>
              <a:gd name="connsiteY52" fmla="*/ 0 h 345281"/>
              <a:gd name="connsiteX53" fmla="*/ 2381 w 678656"/>
              <a:gd name="connsiteY53" fmla="*/ 61912 h 345281"/>
              <a:gd name="connsiteX54" fmla="*/ 0 w 678656"/>
              <a:gd name="connsiteY54" fmla="*/ 85725 h 345281"/>
              <a:gd name="connsiteX55" fmla="*/ 4762 w 678656"/>
              <a:gd name="connsiteY55" fmla="*/ 183356 h 345281"/>
              <a:gd name="connsiteX56" fmla="*/ 9525 w 678656"/>
              <a:gd name="connsiteY56" fmla="*/ 235743 h 345281"/>
              <a:gd name="connsiteX57" fmla="*/ 11905 w 678656"/>
              <a:gd name="connsiteY57" fmla="*/ 345281 h 345281"/>
              <a:gd name="connsiteX0" fmla="*/ 9525 w 678656"/>
              <a:gd name="connsiteY0" fmla="*/ 235743 h 346406"/>
              <a:gd name="connsiteX1" fmla="*/ 7143 w 678656"/>
              <a:gd name="connsiteY1" fmla="*/ 335756 h 346406"/>
              <a:gd name="connsiteX2" fmla="*/ 85725 w 678656"/>
              <a:gd name="connsiteY2" fmla="*/ 342900 h 346406"/>
              <a:gd name="connsiteX3" fmla="*/ 385762 w 678656"/>
              <a:gd name="connsiteY3" fmla="*/ 340518 h 346406"/>
              <a:gd name="connsiteX4" fmla="*/ 407193 w 678656"/>
              <a:gd name="connsiteY4" fmla="*/ 338137 h 346406"/>
              <a:gd name="connsiteX5" fmla="*/ 423862 w 678656"/>
              <a:gd name="connsiteY5" fmla="*/ 335756 h 346406"/>
              <a:gd name="connsiteX6" fmla="*/ 461962 w 678656"/>
              <a:gd name="connsiteY6" fmla="*/ 333375 h 346406"/>
              <a:gd name="connsiteX7" fmla="*/ 535781 w 678656"/>
              <a:gd name="connsiteY7" fmla="*/ 335756 h 346406"/>
              <a:gd name="connsiteX8" fmla="*/ 573881 w 678656"/>
              <a:gd name="connsiteY8" fmla="*/ 338137 h 346406"/>
              <a:gd name="connsiteX9" fmla="*/ 678656 w 678656"/>
              <a:gd name="connsiteY9" fmla="*/ 340518 h 346406"/>
              <a:gd name="connsiteX10" fmla="*/ 676275 w 678656"/>
              <a:gd name="connsiteY10" fmla="*/ 333375 h 346406"/>
              <a:gd name="connsiteX11" fmla="*/ 671512 w 678656"/>
              <a:gd name="connsiteY11" fmla="*/ 326231 h 346406"/>
              <a:gd name="connsiteX12" fmla="*/ 669131 w 678656"/>
              <a:gd name="connsiteY12" fmla="*/ 316706 h 346406"/>
              <a:gd name="connsiteX13" fmla="*/ 666750 w 678656"/>
              <a:gd name="connsiteY13" fmla="*/ 261937 h 346406"/>
              <a:gd name="connsiteX14" fmla="*/ 585787 w 678656"/>
              <a:gd name="connsiteY14" fmla="*/ 254793 h 346406"/>
              <a:gd name="connsiteX15" fmla="*/ 561975 w 678656"/>
              <a:gd name="connsiteY15" fmla="*/ 252412 h 346406"/>
              <a:gd name="connsiteX16" fmla="*/ 509587 w 678656"/>
              <a:gd name="connsiteY16" fmla="*/ 242887 h 346406"/>
              <a:gd name="connsiteX17" fmla="*/ 471487 w 678656"/>
              <a:gd name="connsiteY17" fmla="*/ 240506 h 346406"/>
              <a:gd name="connsiteX18" fmla="*/ 464343 w 678656"/>
              <a:gd name="connsiteY18" fmla="*/ 238125 h 346406"/>
              <a:gd name="connsiteX19" fmla="*/ 433387 w 678656"/>
              <a:gd name="connsiteY19" fmla="*/ 233362 h 346406"/>
              <a:gd name="connsiteX20" fmla="*/ 416718 w 678656"/>
              <a:gd name="connsiteY20" fmla="*/ 228600 h 346406"/>
              <a:gd name="connsiteX21" fmla="*/ 392906 w 678656"/>
              <a:gd name="connsiteY21" fmla="*/ 223837 h 346406"/>
              <a:gd name="connsiteX22" fmla="*/ 373856 w 678656"/>
              <a:gd name="connsiteY22" fmla="*/ 219075 h 346406"/>
              <a:gd name="connsiteX23" fmla="*/ 366712 w 678656"/>
              <a:gd name="connsiteY23" fmla="*/ 216693 h 346406"/>
              <a:gd name="connsiteX24" fmla="*/ 345281 w 678656"/>
              <a:gd name="connsiteY24" fmla="*/ 211931 h 346406"/>
              <a:gd name="connsiteX25" fmla="*/ 330993 w 678656"/>
              <a:gd name="connsiteY25" fmla="*/ 207168 h 346406"/>
              <a:gd name="connsiteX26" fmla="*/ 321468 w 678656"/>
              <a:gd name="connsiteY26" fmla="*/ 204787 h 346406"/>
              <a:gd name="connsiteX27" fmla="*/ 307181 w 678656"/>
              <a:gd name="connsiteY27" fmla="*/ 200025 h 346406"/>
              <a:gd name="connsiteX28" fmla="*/ 292893 w 678656"/>
              <a:gd name="connsiteY28" fmla="*/ 197643 h 346406"/>
              <a:gd name="connsiteX29" fmla="*/ 285750 w 678656"/>
              <a:gd name="connsiteY29" fmla="*/ 195262 h 346406"/>
              <a:gd name="connsiteX30" fmla="*/ 273843 w 678656"/>
              <a:gd name="connsiteY30" fmla="*/ 192881 h 346406"/>
              <a:gd name="connsiteX31" fmla="*/ 257175 w 678656"/>
              <a:gd name="connsiteY31" fmla="*/ 183356 h 346406"/>
              <a:gd name="connsiteX32" fmla="*/ 240506 w 678656"/>
              <a:gd name="connsiteY32" fmla="*/ 176212 h 346406"/>
              <a:gd name="connsiteX33" fmla="*/ 226218 w 678656"/>
              <a:gd name="connsiteY33" fmla="*/ 161925 h 346406"/>
              <a:gd name="connsiteX34" fmla="*/ 211931 w 678656"/>
              <a:gd name="connsiteY34" fmla="*/ 150018 h 346406"/>
              <a:gd name="connsiteX35" fmla="*/ 197643 w 678656"/>
              <a:gd name="connsiteY35" fmla="*/ 145256 h 346406"/>
              <a:gd name="connsiteX36" fmla="*/ 176212 w 678656"/>
              <a:gd name="connsiteY36" fmla="*/ 135731 h 346406"/>
              <a:gd name="connsiteX37" fmla="*/ 161925 w 678656"/>
              <a:gd name="connsiteY37" fmla="*/ 130968 h 346406"/>
              <a:gd name="connsiteX38" fmla="*/ 154781 w 678656"/>
              <a:gd name="connsiteY38" fmla="*/ 126206 h 346406"/>
              <a:gd name="connsiteX39" fmla="*/ 138112 w 678656"/>
              <a:gd name="connsiteY39" fmla="*/ 121443 h 346406"/>
              <a:gd name="connsiteX40" fmla="*/ 130968 w 678656"/>
              <a:gd name="connsiteY40" fmla="*/ 116681 h 346406"/>
              <a:gd name="connsiteX41" fmla="*/ 123825 w 678656"/>
              <a:gd name="connsiteY41" fmla="*/ 114300 h 346406"/>
              <a:gd name="connsiteX42" fmla="*/ 111918 w 678656"/>
              <a:gd name="connsiteY42" fmla="*/ 100012 h 346406"/>
              <a:gd name="connsiteX43" fmla="*/ 104775 w 678656"/>
              <a:gd name="connsiteY43" fmla="*/ 92868 h 346406"/>
              <a:gd name="connsiteX44" fmla="*/ 97631 w 678656"/>
              <a:gd name="connsiteY44" fmla="*/ 78581 h 346406"/>
              <a:gd name="connsiteX45" fmla="*/ 83343 w 678656"/>
              <a:gd name="connsiteY45" fmla="*/ 69056 h 346406"/>
              <a:gd name="connsiteX46" fmla="*/ 80962 w 678656"/>
              <a:gd name="connsiteY46" fmla="*/ 61912 h 346406"/>
              <a:gd name="connsiteX47" fmla="*/ 66675 w 678656"/>
              <a:gd name="connsiteY47" fmla="*/ 52387 h 346406"/>
              <a:gd name="connsiteX48" fmla="*/ 54768 w 678656"/>
              <a:gd name="connsiteY48" fmla="*/ 42862 h 346406"/>
              <a:gd name="connsiteX49" fmla="*/ 47625 w 678656"/>
              <a:gd name="connsiteY49" fmla="*/ 35718 h 346406"/>
              <a:gd name="connsiteX50" fmla="*/ 40481 w 678656"/>
              <a:gd name="connsiteY50" fmla="*/ 30956 h 346406"/>
              <a:gd name="connsiteX51" fmla="*/ 23812 w 678656"/>
              <a:gd name="connsiteY51" fmla="*/ 9525 h 346406"/>
              <a:gd name="connsiteX52" fmla="*/ 9525 w 678656"/>
              <a:gd name="connsiteY52" fmla="*/ 0 h 346406"/>
              <a:gd name="connsiteX53" fmla="*/ 2381 w 678656"/>
              <a:gd name="connsiteY53" fmla="*/ 61912 h 346406"/>
              <a:gd name="connsiteX54" fmla="*/ 0 w 678656"/>
              <a:gd name="connsiteY54" fmla="*/ 85725 h 346406"/>
              <a:gd name="connsiteX55" fmla="*/ 4762 w 678656"/>
              <a:gd name="connsiteY55" fmla="*/ 183356 h 346406"/>
              <a:gd name="connsiteX56" fmla="*/ 9525 w 678656"/>
              <a:gd name="connsiteY56" fmla="*/ 235743 h 346406"/>
              <a:gd name="connsiteX0" fmla="*/ 9525 w 678656"/>
              <a:gd name="connsiteY0" fmla="*/ 235743 h 348060"/>
              <a:gd name="connsiteX1" fmla="*/ 7143 w 678656"/>
              <a:gd name="connsiteY1" fmla="*/ 335756 h 348060"/>
              <a:gd name="connsiteX2" fmla="*/ 85725 w 678656"/>
              <a:gd name="connsiteY2" fmla="*/ 342900 h 348060"/>
              <a:gd name="connsiteX3" fmla="*/ 385762 w 678656"/>
              <a:gd name="connsiteY3" fmla="*/ 340518 h 348060"/>
              <a:gd name="connsiteX4" fmla="*/ 407193 w 678656"/>
              <a:gd name="connsiteY4" fmla="*/ 338137 h 348060"/>
              <a:gd name="connsiteX5" fmla="*/ 423862 w 678656"/>
              <a:gd name="connsiteY5" fmla="*/ 335756 h 348060"/>
              <a:gd name="connsiteX6" fmla="*/ 461962 w 678656"/>
              <a:gd name="connsiteY6" fmla="*/ 333375 h 348060"/>
              <a:gd name="connsiteX7" fmla="*/ 535781 w 678656"/>
              <a:gd name="connsiteY7" fmla="*/ 335756 h 348060"/>
              <a:gd name="connsiteX8" fmla="*/ 573881 w 678656"/>
              <a:gd name="connsiteY8" fmla="*/ 338137 h 348060"/>
              <a:gd name="connsiteX9" fmla="*/ 678656 w 678656"/>
              <a:gd name="connsiteY9" fmla="*/ 340518 h 348060"/>
              <a:gd name="connsiteX10" fmla="*/ 676275 w 678656"/>
              <a:gd name="connsiteY10" fmla="*/ 333375 h 348060"/>
              <a:gd name="connsiteX11" fmla="*/ 671512 w 678656"/>
              <a:gd name="connsiteY11" fmla="*/ 326231 h 348060"/>
              <a:gd name="connsiteX12" fmla="*/ 669131 w 678656"/>
              <a:gd name="connsiteY12" fmla="*/ 316706 h 348060"/>
              <a:gd name="connsiteX13" fmla="*/ 666750 w 678656"/>
              <a:gd name="connsiteY13" fmla="*/ 261937 h 348060"/>
              <a:gd name="connsiteX14" fmla="*/ 585787 w 678656"/>
              <a:gd name="connsiteY14" fmla="*/ 254793 h 348060"/>
              <a:gd name="connsiteX15" fmla="*/ 561975 w 678656"/>
              <a:gd name="connsiteY15" fmla="*/ 252412 h 348060"/>
              <a:gd name="connsiteX16" fmla="*/ 509587 w 678656"/>
              <a:gd name="connsiteY16" fmla="*/ 242887 h 348060"/>
              <a:gd name="connsiteX17" fmla="*/ 471487 w 678656"/>
              <a:gd name="connsiteY17" fmla="*/ 240506 h 348060"/>
              <a:gd name="connsiteX18" fmla="*/ 464343 w 678656"/>
              <a:gd name="connsiteY18" fmla="*/ 238125 h 348060"/>
              <a:gd name="connsiteX19" fmla="*/ 433387 w 678656"/>
              <a:gd name="connsiteY19" fmla="*/ 233362 h 348060"/>
              <a:gd name="connsiteX20" fmla="*/ 416718 w 678656"/>
              <a:gd name="connsiteY20" fmla="*/ 228600 h 348060"/>
              <a:gd name="connsiteX21" fmla="*/ 392906 w 678656"/>
              <a:gd name="connsiteY21" fmla="*/ 223837 h 348060"/>
              <a:gd name="connsiteX22" fmla="*/ 373856 w 678656"/>
              <a:gd name="connsiteY22" fmla="*/ 219075 h 348060"/>
              <a:gd name="connsiteX23" fmla="*/ 366712 w 678656"/>
              <a:gd name="connsiteY23" fmla="*/ 216693 h 348060"/>
              <a:gd name="connsiteX24" fmla="*/ 345281 w 678656"/>
              <a:gd name="connsiteY24" fmla="*/ 211931 h 348060"/>
              <a:gd name="connsiteX25" fmla="*/ 330993 w 678656"/>
              <a:gd name="connsiteY25" fmla="*/ 207168 h 348060"/>
              <a:gd name="connsiteX26" fmla="*/ 321468 w 678656"/>
              <a:gd name="connsiteY26" fmla="*/ 204787 h 348060"/>
              <a:gd name="connsiteX27" fmla="*/ 307181 w 678656"/>
              <a:gd name="connsiteY27" fmla="*/ 200025 h 348060"/>
              <a:gd name="connsiteX28" fmla="*/ 292893 w 678656"/>
              <a:gd name="connsiteY28" fmla="*/ 197643 h 348060"/>
              <a:gd name="connsiteX29" fmla="*/ 285750 w 678656"/>
              <a:gd name="connsiteY29" fmla="*/ 195262 h 348060"/>
              <a:gd name="connsiteX30" fmla="*/ 273843 w 678656"/>
              <a:gd name="connsiteY30" fmla="*/ 192881 h 348060"/>
              <a:gd name="connsiteX31" fmla="*/ 257175 w 678656"/>
              <a:gd name="connsiteY31" fmla="*/ 183356 h 348060"/>
              <a:gd name="connsiteX32" fmla="*/ 240506 w 678656"/>
              <a:gd name="connsiteY32" fmla="*/ 176212 h 348060"/>
              <a:gd name="connsiteX33" fmla="*/ 226218 w 678656"/>
              <a:gd name="connsiteY33" fmla="*/ 161925 h 348060"/>
              <a:gd name="connsiteX34" fmla="*/ 211931 w 678656"/>
              <a:gd name="connsiteY34" fmla="*/ 150018 h 348060"/>
              <a:gd name="connsiteX35" fmla="*/ 197643 w 678656"/>
              <a:gd name="connsiteY35" fmla="*/ 145256 h 348060"/>
              <a:gd name="connsiteX36" fmla="*/ 176212 w 678656"/>
              <a:gd name="connsiteY36" fmla="*/ 135731 h 348060"/>
              <a:gd name="connsiteX37" fmla="*/ 161925 w 678656"/>
              <a:gd name="connsiteY37" fmla="*/ 130968 h 348060"/>
              <a:gd name="connsiteX38" fmla="*/ 154781 w 678656"/>
              <a:gd name="connsiteY38" fmla="*/ 126206 h 348060"/>
              <a:gd name="connsiteX39" fmla="*/ 138112 w 678656"/>
              <a:gd name="connsiteY39" fmla="*/ 121443 h 348060"/>
              <a:gd name="connsiteX40" fmla="*/ 130968 w 678656"/>
              <a:gd name="connsiteY40" fmla="*/ 116681 h 348060"/>
              <a:gd name="connsiteX41" fmla="*/ 123825 w 678656"/>
              <a:gd name="connsiteY41" fmla="*/ 114300 h 348060"/>
              <a:gd name="connsiteX42" fmla="*/ 111918 w 678656"/>
              <a:gd name="connsiteY42" fmla="*/ 100012 h 348060"/>
              <a:gd name="connsiteX43" fmla="*/ 104775 w 678656"/>
              <a:gd name="connsiteY43" fmla="*/ 92868 h 348060"/>
              <a:gd name="connsiteX44" fmla="*/ 97631 w 678656"/>
              <a:gd name="connsiteY44" fmla="*/ 78581 h 348060"/>
              <a:gd name="connsiteX45" fmla="*/ 83343 w 678656"/>
              <a:gd name="connsiteY45" fmla="*/ 69056 h 348060"/>
              <a:gd name="connsiteX46" fmla="*/ 80962 w 678656"/>
              <a:gd name="connsiteY46" fmla="*/ 61912 h 348060"/>
              <a:gd name="connsiteX47" fmla="*/ 66675 w 678656"/>
              <a:gd name="connsiteY47" fmla="*/ 52387 h 348060"/>
              <a:gd name="connsiteX48" fmla="*/ 54768 w 678656"/>
              <a:gd name="connsiteY48" fmla="*/ 42862 h 348060"/>
              <a:gd name="connsiteX49" fmla="*/ 47625 w 678656"/>
              <a:gd name="connsiteY49" fmla="*/ 35718 h 348060"/>
              <a:gd name="connsiteX50" fmla="*/ 40481 w 678656"/>
              <a:gd name="connsiteY50" fmla="*/ 30956 h 348060"/>
              <a:gd name="connsiteX51" fmla="*/ 23812 w 678656"/>
              <a:gd name="connsiteY51" fmla="*/ 9525 h 348060"/>
              <a:gd name="connsiteX52" fmla="*/ 9525 w 678656"/>
              <a:gd name="connsiteY52" fmla="*/ 0 h 348060"/>
              <a:gd name="connsiteX53" fmla="*/ 2381 w 678656"/>
              <a:gd name="connsiteY53" fmla="*/ 61912 h 348060"/>
              <a:gd name="connsiteX54" fmla="*/ 0 w 678656"/>
              <a:gd name="connsiteY54" fmla="*/ 85725 h 348060"/>
              <a:gd name="connsiteX55" fmla="*/ 4762 w 678656"/>
              <a:gd name="connsiteY55" fmla="*/ 183356 h 348060"/>
              <a:gd name="connsiteX56" fmla="*/ 9525 w 678656"/>
              <a:gd name="connsiteY56" fmla="*/ 235743 h 348060"/>
              <a:gd name="connsiteX0" fmla="*/ 18040 w 687171"/>
              <a:gd name="connsiteY0" fmla="*/ 235743 h 342950"/>
              <a:gd name="connsiteX1" fmla="*/ 15658 w 687171"/>
              <a:gd name="connsiteY1" fmla="*/ 335756 h 342950"/>
              <a:gd name="connsiteX2" fmla="*/ 94240 w 687171"/>
              <a:gd name="connsiteY2" fmla="*/ 342900 h 342950"/>
              <a:gd name="connsiteX3" fmla="*/ 394277 w 687171"/>
              <a:gd name="connsiteY3" fmla="*/ 340518 h 342950"/>
              <a:gd name="connsiteX4" fmla="*/ 415708 w 687171"/>
              <a:gd name="connsiteY4" fmla="*/ 338137 h 342950"/>
              <a:gd name="connsiteX5" fmla="*/ 432377 w 687171"/>
              <a:gd name="connsiteY5" fmla="*/ 335756 h 342950"/>
              <a:gd name="connsiteX6" fmla="*/ 470477 w 687171"/>
              <a:gd name="connsiteY6" fmla="*/ 333375 h 342950"/>
              <a:gd name="connsiteX7" fmla="*/ 544296 w 687171"/>
              <a:gd name="connsiteY7" fmla="*/ 335756 h 342950"/>
              <a:gd name="connsiteX8" fmla="*/ 582396 w 687171"/>
              <a:gd name="connsiteY8" fmla="*/ 338137 h 342950"/>
              <a:gd name="connsiteX9" fmla="*/ 687171 w 687171"/>
              <a:gd name="connsiteY9" fmla="*/ 340518 h 342950"/>
              <a:gd name="connsiteX10" fmla="*/ 684790 w 687171"/>
              <a:gd name="connsiteY10" fmla="*/ 333375 h 342950"/>
              <a:gd name="connsiteX11" fmla="*/ 680027 w 687171"/>
              <a:gd name="connsiteY11" fmla="*/ 326231 h 342950"/>
              <a:gd name="connsiteX12" fmla="*/ 677646 w 687171"/>
              <a:gd name="connsiteY12" fmla="*/ 316706 h 342950"/>
              <a:gd name="connsiteX13" fmla="*/ 675265 w 687171"/>
              <a:gd name="connsiteY13" fmla="*/ 261937 h 342950"/>
              <a:gd name="connsiteX14" fmla="*/ 594302 w 687171"/>
              <a:gd name="connsiteY14" fmla="*/ 254793 h 342950"/>
              <a:gd name="connsiteX15" fmla="*/ 570490 w 687171"/>
              <a:gd name="connsiteY15" fmla="*/ 252412 h 342950"/>
              <a:gd name="connsiteX16" fmla="*/ 518102 w 687171"/>
              <a:gd name="connsiteY16" fmla="*/ 242887 h 342950"/>
              <a:gd name="connsiteX17" fmla="*/ 480002 w 687171"/>
              <a:gd name="connsiteY17" fmla="*/ 240506 h 342950"/>
              <a:gd name="connsiteX18" fmla="*/ 472858 w 687171"/>
              <a:gd name="connsiteY18" fmla="*/ 238125 h 342950"/>
              <a:gd name="connsiteX19" fmla="*/ 441902 w 687171"/>
              <a:gd name="connsiteY19" fmla="*/ 233362 h 342950"/>
              <a:gd name="connsiteX20" fmla="*/ 425233 w 687171"/>
              <a:gd name="connsiteY20" fmla="*/ 228600 h 342950"/>
              <a:gd name="connsiteX21" fmla="*/ 401421 w 687171"/>
              <a:gd name="connsiteY21" fmla="*/ 223837 h 342950"/>
              <a:gd name="connsiteX22" fmla="*/ 382371 w 687171"/>
              <a:gd name="connsiteY22" fmla="*/ 219075 h 342950"/>
              <a:gd name="connsiteX23" fmla="*/ 375227 w 687171"/>
              <a:gd name="connsiteY23" fmla="*/ 216693 h 342950"/>
              <a:gd name="connsiteX24" fmla="*/ 353796 w 687171"/>
              <a:gd name="connsiteY24" fmla="*/ 211931 h 342950"/>
              <a:gd name="connsiteX25" fmla="*/ 339508 w 687171"/>
              <a:gd name="connsiteY25" fmla="*/ 207168 h 342950"/>
              <a:gd name="connsiteX26" fmla="*/ 329983 w 687171"/>
              <a:gd name="connsiteY26" fmla="*/ 204787 h 342950"/>
              <a:gd name="connsiteX27" fmla="*/ 315696 w 687171"/>
              <a:gd name="connsiteY27" fmla="*/ 200025 h 342950"/>
              <a:gd name="connsiteX28" fmla="*/ 301408 w 687171"/>
              <a:gd name="connsiteY28" fmla="*/ 197643 h 342950"/>
              <a:gd name="connsiteX29" fmla="*/ 294265 w 687171"/>
              <a:gd name="connsiteY29" fmla="*/ 195262 h 342950"/>
              <a:gd name="connsiteX30" fmla="*/ 282358 w 687171"/>
              <a:gd name="connsiteY30" fmla="*/ 192881 h 342950"/>
              <a:gd name="connsiteX31" fmla="*/ 265690 w 687171"/>
              <a:gd name="connsiteY31" fmla="*/ 183356 h 342950"/>
              <a:gd name="connsiteX32" fmla="*/ 249021 w 687171"/>
              <a:gd name="connsiteY32" fmla="*/ 176212 h 342950"/>
              <a:gd name="connsiteX33" fmla="*/ 234733 w 687171"/>
              <a:gd name="connsiteY33" fmla="*/ 161925 h 342950"/>
              <a:gd name="connsiteX34" fmla="*/ 220446 w 687171"/>
              <a:gd name="connsiteY34" fmla="*/ 150018 h 342950"/>
              <a:gd name="connsiteX35" fmla="*/ 206158 w 687171"/>
              <a:gd name="connsiteY35" fmla="*/ 145256 h 342950"/>
              <a:gd name="connsiteX36" fmla="*/ 184727 w 687171"/>
              <a:gd name="connsiteY36" fmla="*/ 135731 h 342950"/>
              <a:gd name="connsiteX37" fmla="*/ 170440 w 687171"/>
              <a:gd name="connsiteY37" fmla="*/ 130968 h 342950"/>
              <a:gd name="connsiteX38" fmla="*/ 163296 w 687171"/>
              <a:gd name="connsiteY38" fmla="*/ 126206 h 342950"/>
              <a:gd name="connsiteX39" fmla="*/ 146627 w 687171"/>
              <a:gd name="connsiteY39" fmla="*/ 121443 h 342950"/>
              <a:gd name="connsiteX40" fmla="*/ 139483 w 687171"/>
              <a:gd name="connsiteY40" fmla="*/ 116681 h 342950"/>
              <a:gd name="connsiteX41" fmla="*/ 132340 w 687171"/>
              <a:gd name="connsiteY41" fmla="*/ 114300 h 342950"/>
              <a:gd name="connsiteX42" fmla="*/ 120433 w 687171"/>
              <a:gd name="connsiteY42" fmla="*/ 100012 h 342950"/>
              <a:gd name="connsiteX43" fmla="*/ 113290 w 687171"/>
              <a:gd name="connsiteY43" fmla="*/ 92868 h 342950"/>
              <a:gd name="connsiteX44" fmla="*/ 106146 w 687171"/>
              <a:gd name="connsiteY44" fmla="*/ 78581 h 342950"/>
              <a:gd name="connsiteX45" fmla="*/ 91858 w 687171"/>
              <a:gd name="connsiteY45" fmla="*/ 69056 h 342950"/>
              <a:gd name="connsiteX46" fmla="*/ 89477 w 687171"/>
              <a:gd name="connsiteY46" fmla="*/ 61912 h 342950"/>
              <a:gd name="connsiteX47" fmla="*/ 75190 w 687171"/>
              <a:gd name="connsiteY47" fmla="*/ 52387 h 342950"/>
              <a:gd name="connsiteX48" fmla="*/ 63283 w 687171"/>
              <a:gd name="connsiteY48" fmla="*/ 42862 h 342950"/>
              <a:gd name="connsiteX49" fmla="*/ 56140 w 687171"/>
              <a:gd name="connsiteY49" fmla="*/ 35718 h 342950"/>
              <a:gd name="connsiteX50" fmla="*/ 48996 w 687171"/>
              <a:gd name="connsiteY50" fmla="*/ 30956 h 342950"/>
              <a:gd name="connsiteX51" fmla="*/ 32327 w 687171"/>
              <a:gd name="connsiteY51" fmla="*/ 9525 h 342950"/>
              <a:gd name="connsiteX52" fmla="*/ 18040 w 687171"/>
              <a:gd name="connsiteY52" fmla="*/ 0 h 342950"/>
              <a:gd name="connsiteX53" fmla="*/ 10896 w 687171"/>
              <a:gd name="connsiteY53" fmla="*/ 61912 h 342950"/>
              <a:gd name="connsiteX54" fmla="*/ 8515 w 687171"/>
              <a:gd name="connsiteY54" fmla="*/ 85725 h 342950"/>
              <a:gd name="connsiteX55" fmla="*/ 13277 w 687171"/>
              <a:gd name="connsiteY55" fmla="*/ 183356 h 342950"/>
              <a:gd name="connsiteX56" fmla="*/ 18040 w 687171"/>
              <a:gd name="connsiteY56" fmla="*/ 235743 h 342950"/>
              <a:gd name="connsiteX0" fmla="*/ 9525 w 678656"/>
              <a:gd name="connsiteY0" fmla="*/ 235743 h 358426"/>
              <a:gd name="connsiteX1" fmla="*/ 7143 w 678656"/>
              <a:gd name="connsiteY1" fmla="*/ 335756 h 358426"/>
              <a:gd name="connsiteX2" fmla="*/ 85725 w 678656"/>
              <a:gd name="connsiteY2" fmla="*/ 342900 h 358426"/>
              <a:gd name="connsiteX3" fmla="*/ 385762 w 678656"/>
              <a:gd name="connsiteY3" fmla="*/ 340518 h 358426"/>
              <a:gd name="connsiteX4" fmla="*/ 407193 w 678656"/>
              <a:gd name="connsiteY4" fmla="*/ 338137 h 358426"/>
              <a:gd name="connsiteX5" fmla="*/ 423862 w 678656"/>
              <a:gd name="connsiteY5" fmla="*/ 335756 h 358426"/>
              <a:gd name="connsiteX6" fmla="*/ 461962 w 678656"/>
              <a:gd name="connsiteY6" fmla="*/ 333375 h 358426"/>
              <a:gd name="connsiteX7" fmla="*/ 535781 w 678656"/>
              <a:gd name="connsiteY7" fmla="*/ 335756 h 358426"/>
              <a:gd name="connsiteX8" fmla="*/ 573881 w 678656"/>
              <a:gd name="connsiteY8" fmla="*/ 338137 h 358426"/>
              <a:gd name="connsiteX9" fmla="*/ 678656 w 678656"/>
              <a:gd name="connsiteY9" fmla="*/ 340518 h 358426"/>
              <a:gd name="connsiteX10" fmla="*/ 676275 w 678656"/>
              <a:gd name="connsiteY10" fmla="*/ 333375 h 358426"/>
              <a:gd name="connsiteX11" fmla="*/ 671512 w 678656"/>
              <a:gd name="connsiteY11" fmla="*/ 326231 h 358426"/>
              <a:gd name="connsiteX12" fmla="*/ 669131 w 678656"/>
              <a:gd name="connsiteY12" fmla="*/ 316706 h 358426"/>
              <a:gd name="connsiteX13" fmla="*/ 666750 w 678656"/>
              <a:gd name="connsiteY13" fmla="*/ 261937 h 358426"/>
              <a:gd name="connsiteX14" fmla="*/ 585787 w 678656"/>
              <a:gd name="connsiteY14" fmla="*/ 254793 h 358426"/>
              <a:gd name="connsiteX15" fmla="*/ 561975 w 678656"/>
              <a:gd name="connsiteY15" fmla="*/ 252412 h 358426"/>
              <a:gd name="connsiteX16" fmla="*/ 509587 w 678656"/>
              <a:gd name="connsiteY16" fmla="*/ 242887 h 358426"/>
              <a:gd name="connsiteX17" fmla="*/ 471487 w 678656"/>
              <a:gd name="connsiteY17" fmla="*/ 240506 h 358426"/>
              <a:gd name="connsiteX18" fmla="*/ 464343 w 678656"/>
              <a:gd name="connsiteY18" fmla="*/ 238125 h 358426"/>
              <a:gd name="connsiteX19" fmla="*/ 433387 w 678656"/>
              <a:gd name="connsiteY19" fmla="*/ 233362 h 358426"/>
              <a:gd name="connsiteX20" fmla="*/ 416718 w 678656"/>
              <a:gd name="connsiteY20" fmla="*/ 228600 h 358426"/>
              <a:gd name="connsiteX21" fmla="*/ 392906 w 678656"/>
              <a:gd name="connsiteY21" fmla="*/ 223837 h 358426"/>
              <a:gd name="connsiteX22" fmla="*/ 373856 w 678656"/>
              <a:gd name="connsiteY22" fmla="*/ 219075 h 358426"/>
              <a:gd name="connsiteX23" fmla="*/ 366712 w 678656"/>
              <a:gd name="connsiteY23" fmla="*/ 216693 h 358426"/>
              <a:gd name="connsiteX24" fmla="*/ 345281 w 678656"/>
              <a:gd name="connsiteY24" fmla="*/ 211931 h 358426"/>
              <a:gd name="connsiteX25" fmla="*/ 330993 w 678656"/>
              <a:gd name="connsiteY25" fmla="*/ 207168 h 358426"/>
              <a:gd name="connsiteX26" fmla="*/ 321468 w 678656"/>
              <a:gd name="connsiteY26" fmla="*/ 204787 h 358426"/>
              <a:gd name="connsiteX27" fmla="*/ 307181 w 678656"/>
              <a:gd name="connsiteY27" fmla="*/ 200025 h 358426"/>
              <a:gd name="connsiteX28" fmla="*/ 292893 w 678656"/>
              <a:gd name="connsiteY28" fmla="*/ 197643 h 358426"/>
              <a:gd name="connsiteX29" fmla="*/ 285750 w 678656"/>
              <a:gd name="connsiteY29" fmla="*/ 195262 h 358426"/>
              <a:gd name="connsiteX30" fmla="*/ 273843 w 678656"/>
              <a:gd name="connsiteY30" fmla="*/ 192881 h 358426"/>
              <a:gd name="connsiteX31" fmla="*/ 257175 w 678656"/>
              <a:gd name="connsiteY31" fmla="*/ 183356 h 358426"/>
              <a:gd name="connsiteX32" fmla="*/ 240506 w 678656"/>
              <a:gd name="connsiteY32" fmla="*/ 176212 h 358426"/>
              <a:gd name="connsiteX33" fmla="*/ 226218 w 678656"/>
              <a:gd name="connsiteY33" fmla="*/ 161925 h 358426"/>
              <a:gd name="connsiteX34" fmla="*/ 211931 w 678656"/>
              <a:gd name="connsiteY34" fmla="*/ 150018 h 358426"/>
              <a:gd name="connsiteX35" fmla="*/ 197643 w 678656"/>
              <a:gd name="connsiteY35" fmla="*/ 145256 h 358426"/>
              <a:gd name="connsiteX36" fmla="*/ 176212 w 678656"/>
              <a:gd name="connsiteY36" fmla="*/ 135731 h 358426"/>
              <a:gd name="connsiteX37" fmla="*/ 161925 w 678656"/>
              <a:gd name="connsiteY37" fmla="*/ 130968 h 358426"/>
              <a:gd name="connsiteX38" fmla="*/ 154781 w 678656"/>
              <a:gd name="connsiteY38" fmla="*/ 126206 h 358426"/>
              <a:gd name="connsiteX39" fmla="*/ 138112 w 678656"/>
              <a:gd name="connsiteY39" fmla="*/ 121443 h 358426"/>
              <a:gd name="connsiteX40" fmla="*/ 130968 w 678656"/>
              <a:gd name="connsiteY40" fmla="*/ 116681 h 358426"/>
              <a:gd name="connsiteX41" fmla="*/ 123825 w 678656"/>
              <a:gd name="connsiteY41" fmla="*/ 114300 h 358426"/>
              <a:gd name="connsiteX42" fmla="*/ 111918 w 678656"/>
              <a:gd name="connsiteY42" fmla="*/ 100012 h 358426"/>
              <a:gd name="connsiteX43" fmla="*/ 104775 w 678656"/>
              <a:gd name="connsiteY43" fmla="*/ 92868 h 358426"/>
              <a:gd name="connsiteX44" fmla="*/ 97631 w 678656"/>
              <a:gd name="connsiteY44" fmla="*/ 78581 h 358426"/>
              <a:gd name="connsiteX45" fmla="*/ 83343 w 678656"/>
              <a:gd name="connsiteY45" fmla="*/ 69056 h 358426"/>
              <a:gd name="connsiteX46" fmla="*/ 80962 w 678656"/>
              <a:gd name="connsiteY46" fmla="*/ 61912 h 358426"/>
              <a:gd name="connsiteX47" fmla="*/ 66675 w 678656"/>
              <a:gd name="connsiteY47" fmla="*/ 52387 h 358426"/>
              <a:gd name="connsiteX48" fmla="*/ 54768 w 678656"/>
              <a:gd name="connsiteY48" fmla="*/ 42862 h 358426"/>
              <a:gd name="connsiteX49" fmla="*/ 47625 w 678656"/>
              <a:gd name="connsiteY49" fmla="*/ 35718 h 358426"/>
              <a:gd name="connsiteX50" fmla="*/ 40481 w 678656"/>
              <a:gd name="connsiteY50" fmla="*/ 30956 h 358426"/>
              <a:gd name="connsiteX51" fmla="*/ 23812 w 678656"/>
              <a:gd name="connsiteY51" fmla="*/ 9525 h 358426"/>
              <a:gd name="connsiteX52" fmla="*/ 9525 w 678656"/>
              <a:gd name="connsiteY52" fmla="*/ 0 h 358426"/>
              <a:gd name="connsiteX53" fmla="*/ 2381 w 678656"/>
              <a:gd name="connsiteY53" fmla="*/ 61912 h 358426"/>
              <a:gd name="connsiteX54" fmla="*/ 0 w 678656"/>
              <a:gd name="connsiteY54" fmla="*/ 85725 h 358426"/>
              <a:gd name="connsiteX55" fmla="*/ 4762 w 678656"/>
              <a:gd name="connsiteY55" fmla="*/ 183356 h 358426"/>
              <a:gd name="connsiteX56" fmla="*/ 9525 w 678656"/>
              <a:gd name="connsiteY56" fmla="*/ 235743 h 358426"/>
              <a:gd name="connsiteX0" fmla="*/ 45577 w 714708"/>
              <a:gd name="connsiteY0" fmla="*/ 235743 h 343012"/>
              <a:gd name="connsiteX1" fmla="*/ 43195 w 714708"/>
              <a:gd name="connsiteY1" fmla="*/ 335756 h 343012"/>
              <a:gd name="connsiteX2" fmla="*/ 121777 w 714708"/>
              <a:gd name="connsiteY2" fmla="*/ 342900 h 343012"/>
              <a:gd name="connsiteX3" fmla="*/ 421814 w 714708"/>
              <a:gd name="connsiteY3" fmla="*/ 340518 h 343012"/>
              <a:gd name="connsiteX4" fmla="*/ 443245 w 714708"/>
              <a:gd name="connsiteY4" fmla="*/ 338137 h 343012"/>
              <a:gd name="connsiteX5" fmla="*/ 459914 w 714708"/>
              <a:gd name="connsiteY5" fmla="*/ 335756 h 343012"/>
              <a:gd name="connsiteX6" fmla="*/ 498014 w 714708"/>
              <a:gd name="connsiteY6" fmla="*/ 333375 h 343012"/>
              <a:gd name="connsiteX7" fmla="*/ 571833 w 714708"/>
              <a:gd name="connsiteY7" fmla="*/ 335756 h 343012"/>
              <a:gd name="connsiteX8" fmla="*/ 609933 w 714708"/>
              <a:gd name="connsiteY8" fmla="*/ 338137 h 343012"/>
              <a:gd name="connsiteX9" fmla="*/ 714708 w 714708"/>
              <a:gd name="connsiteY9" fmla="*/ 340518 h 343012"/>
              <a:gd name="connsiteX10" fmla="*/ 712327 w 714708"/>
              <a:gd name="connsiteY10" fmla="*/ 333375 h 343012"/>
              <a:gd name="connsiteX11" fmla="*/ 707564 w 714708"/>
              <a:gd name="connsiteY11" fmla="*/ 326231 h 343012"/>
              <a:gd name="connsiteX12" fmla="*/ 705183 w 714708"/>
              <a:gd name="connsiteY12" fmla="*/ 316706 h 343012"/>
              <a:gd name="connsiteX13" fmla="*/ 702802 w 714708"/>
              <a:gd name="connsiteY13" fmla="*/ 261937 h 343012"/>
              <a:gd name="connsiteX14" fmla="*/ 621839 w 714708"/>
              <a:gd name="connsiteY14" fmla="*/ 254793 h 343012"/>
              <a:gd name="connsiteX15" fmla="*/ 598027 w 714708"/>
              <a:gd name="connsiteY15" fmla="*/ 252412 h 343012"/>
              <a:gd name="connsiteX16" fmla="*/ 545639 w 714708"/>
              <a:gd name="connsiteY16" fmla="*/ 242887 h 343012"/>
              <a:gd name="connsiteX17" fmla="*/ 507539 w 714708"/>
              <a:gd name="connsiteY17" fmla="*/ 240506 h 343012"/>
              <a:gd name="connsiteX18" fmla="*/ 500395 w 714708"/>
              <a:gd name="connsiteY18" fmla="*/ 238125 h 343012"/>
              <a:gd name="connsiteX19" fmla="*/ 469439 w 714708"/>
              <a:gd name="connsiteY19" fmla="*/ 233362 h 343012"/>
              <a:gd name="connsiteX20" fmla="*/ 452770 w 714708"/>
              <a:gd name="connsiteY20" fmla="*/ 228600 h 343012"/>
              <a:gd name="connsiteX21" fmla="*/ 428958 w 714708"/>
              <a:gd name="connsiteY21" fmla="*/ 223837 h 343012"/>
              <a:gd name="connsiteX22" fmla="*/ 409908 w 714708"/>
              <a:gd name="connsiteY22" fmla="*/ 219075 h 343012"/>
              <a:gd name="connsiteX23" fmla="*/ 402764 w 714708"/>
              <a:gd name="connsiteY23" fmla="*/ 216693 h 343012"/>
              <a:gd name="connsiteX24" fmla="*/ 381333 w 714708"/>
              <a:gd name="connsiteY24" fmla="*/ 211931 h 343012"/>
              <a:gd name="connsiteX25" fmla="*/ 367045 w 714708"/>
              <a:gd name="connsiteY25" fmla="*/ 207168 h 343012"/>
              <a:gd name="connsiteX26" fmla="*/ 357520 w 714708"/>
              <a:gd name="connsiteY26" fmla="*/ 204787 h 343012"/>
              <a:gd name="connsiteX27" fmla="*/ 343233 w 714708"/>
              <a:gd name="connsiteY27" fmla="*/ 200025 h 343012"/>
              <a:gd name="connsiteX28" fmla="*/ 328945 w 714708"/>
              <a:gd name="connsiteY28" fmla="*/ 197643 h 343012"/>
              <a:gd name="connsiteX29" fmla="*/ 321802 w 714708"/>
              <a:gd name="connsiteY29" fmla="*/ 195262 h 343012"/>
              <a:gd name="connsiteX30" fmla="*/ 309895 w 714708"/>
              <a:gd name="connsiteY30" fmla="*/ 192881 h 343012"/>
              <a:gd name="connsiteX31" fmla="*/ 293227 w 714708"/>
              <a:gd name="connsiteY31" fmla="*/ 183356 h 343012"/>
              <a:gd name="connsiteX32" fmla="*/ 276558 w 714708"/>
              <a:gd name="connsiteY32" fmla="*/ 176212 h 343012"/>
              <a:gd name="connsiteX33" fmla="*/ 262270 w 714708"/>
              <a:gd name="connsiteY33" fmla="*/ 161925 h 343012"/>
              <a:gd name="connsiteX34" fmla="*/ 247983 w 714708"/>
              <a:gd name="connsiteY34" fmla="*/ 150018 h 343012"/>
              <a:gd name="connsiteX35" fmla="*/ 233695 w 714708"/>
              <a:gd name="connsiteY35" fmla="*/ 145256 h 343012"/>
              <a:gd name="connsiteX36" fmla="*/ 212264 w 714708"/>
              <a:gd name="connsiteY36" fmla="*/ 135731 h 343012"/>
              <a:gd name="connsiteX37" fmla="*/ 197977 w 714708"/>
              <a:gd name="connsiteY37" fmla="*/ 130968 h 343012"/>
              <a:gd name="connsiteX38" fmla="*/ 190833 w 714708"/>
              <a:gd name="connsiteY38" fmla="*/ 126206 h 343012"/>
              <a:gd name="connsiteX39" fmla="*/ 174164 w 714708"/>
              <a:gd name="connsiteY39" fmla="*/ 121443 h 343012"/>
              <a:gd name="connsiteX40" fmla="*/ 167020 w 714708"/>
              <a:gd name="connsiteY40" fmla="*/ 116681 h 343012"/>
              <a:gd name="connsiteX41" fmla="*/ 159877 w 714708"/>
              <a:gd name="connsiteY41" fmla="*/ 114300 h 343012"/>
              <a:gd name="connsiteX42" fmla="*/ 147970 w 714708"/>
              <a:gd name="connsiteY42" fmla="*/ 100012 h 343012"/>
              <a:gd name="connsiteX43" fmla="*/ 140827 w 714708"/>
              <a:gd name="connsiteY43" fmla="*/ 92868 h 343012"/>
              <a:gd name="connsiteX44" fmla="*/ 133683 w 714708"/>
              <a:gd name="connsiteY44" fmla="*/ 78581 h 343012"/>
              <a:gd name="connsiteX45" fmla="*/ 119395 w 714708"/>
              <a:gd name="connsiteY45" fmla="*/ 69056 h 343012"/>
              <a:gd name="connsiteX46" fmla="*/ 117014 w 714708"/>
              <a:gd name="connsiteY46" fmla="*/ 61912 h 343012"/>
              <a:gd name="connsiteX47" fmla="*/ 102727 w 714708"/>
              <a:gd name="connsiteY47" fmla="*/ 52387 h 343012"/>
              <a:gd name="connsiteX48" fmla="*/ 90820 w 714708"/>
              <a:gd name="connsiteY48" fmla="*/ 42862 h 343012"/>
              <a:gd name="connsiteX49" fmla="*/ 83677 w 714708"/>
              <a:gd name="connsiteY49" fmla="*/ 35718 h 343012"/>
              <a:gd name="connsiteX50" fmla="*/ 76533 w 714708"/>
              <a:gd name="connsiteY50" fmla="*/ 30956 h 343012"/>
              <a:gd name="connsiteX51" fmla="*/ 59864 w 714708"/>
              <a:gd name="connsiteY51" fmla="*/ 9525 h 343012"/>
              <a:gd name="connsiteX52" fmla="*/ 45577 w 714708"/>
              <a:gd name="connsiteY52" fmla="*/ 0 h 343012"/>
              <a:gd name="connsiteX53" fmla="*/ 38433 w 714708"/>
              <a:gd name="connsiteY53" fmla="*/ 61912 h 343012"/>
              <a:gd name="connsiteX54" fmla="*/ 36052 w 714708"/>
              <a:gd name="connsiteY54" fmla="*/ 85725 h 343012"/>
              <a:gd name="connsiteX55" fmla="*/ 40814 w 714708"/>
              <a:gd name="connsiteY55" fmla="*/ 183356 h 343012"/>
              <a:gd name="connsiteX56" fmla="*/ 45577 w 714708"/>
              <a:gd name="connsiteY56" fmla="*/ 235743 h 343012"/>
              <a:gd name="connsiteX0" fmla="*/ 9525 w 678656"/>
              <a:gd name="connsiteY0" fmla="*/ 235743 h 354446"/>
              <a:gd name="connsiteX1" fmla="*/ 7143 w 678656"/>
              <a:gd name="connsiteY1" fmla="*/ 335756 h 354446"/>
              <a:gd name="connsiteX2" fmla="*/ 85725 w 678656"/>
              <a:gd name="connsiteY2" fmla="*/ 342900 h 354446"/>
              <a:gd name="connsiteX3" fmla="*/ 385762 w 678656"/>
              <a:gd name="connsiteY3" fmla="*/ 340518 h 354446"/>
              <a:gd name="connsiteX4" fmla="*/ 407193 w 678656"/>
              <a:gd name="connsiteY4" fmla="*/ 338137 h 354446"/>
              <a:gd name="connsiteX5" fmla="*/ 423862 w 678656"/>
              <a:gd name="connsiteY5" fmla="*/ 335756 h 354446"/>
              <a:gd name="connsiteX6" fmla="*/ 461962 w 678656"/>
              <a:gd name="connsiteY6" fmla="*/ 333375 h 354446"/>
              <a:gd name="connsiteX7" fmla="*/ 535781 w 678656"/>
              <a:gd name="connsiteY7" fmla="*/ 335756 h 354446"/>
              <a:gd name="connsiteX8" fmla="*/ 573881 w 678656"/>
              <a:gd name="connsiteY8" fmla="*/ 338137 h 354446"/>
              <a:gd name="connsiteX9" fmla="*/ 678656 w 678656"/>
              <a:gd name="connsiteY9" fmla="*/ 340518 h 354446"/>
              <a:gd name="connsiteX10" fmla="*/ 676275 w 678656"/>
              <a:gd name="connsiteY10" fmla="*/ 333375 h 354446"/>
              <a:gd name="connsiteX11" fmla="*/ 671512 w 678656"/>
              <a:gd name="connsiteY11" fmla="*/ 326231 h 354446"/>
              <a:gd name="connsiteX12" fmla="*/ 669131 w 678656"/>
              <a:gd name="connsiteY12" fmla="*/ 316706 h 354446"/>
              <a:gd name="connsiteX13" fmla="*/ 666750 w 678656"/>
              <a:gd name="connsiteY13" fmla="*/ 261937 h 354446"/>
              <a:gd name="connsiteX14" fmla="*/ 585787 w 678656"/>
              <a:gd name="connsiteY14" fmla="*/ 254793 h 354446"/>
              <a:gd name="connsiteX15" fmla="*/ 561975 w 678656"/>
              <a:gd name="connsiteY15" fmla="*/ 252412 h 354446"/>
              <a:gd name="connsiteX16" fmla="*/ 509587 w 678656"/>
              <a:gd name="connsiteY16" fmla="*/ 242887 h 354446"/>
              <a:gd name="connsiteX17" fmla="*/ 471487 w 678656"/>
              <a:gd name="connsiteY17" fmla="*/ 240506 h 354446"/>
              <a:gd name="connsiteX18" fmla="*/ 464343 w 678656"/>
              <a:gd name="connsiteY18" fmla="*/ 238125 h 354446"/>
              <a:gd name="connsiteX19" fmla="*/ 433387 w 678656"/>
              <a:gd name="connsiteY19" fmla="*/ 233362 h 354446"/>
              <a:gd name="connsiteX20" fmla="*/ 416718 w 678656"/>
              <a:gd name="connsiteY20" fmla="*/ 228600 h 354446"/>
              <a:gd name="connsiteX21" fmla="*/ 392906 w 678656"/>
              <a:gd name="connsiteY21" fmla="*/ 223837 h 354446"/>
              <a:gd name="connsiteX22" fmla="*/ 373856 w 678656"/>
              <a:gd name="connsiteY22" fmla="*/ 219075 h 354446"/>
              <a:gd name="connsiteX23" fmla="*/ 366712 w 678656"/>
              <a:gd name="connsiteY23" fmla="*/ 216693 h 354446"/>
              <a:gd name="connsiteX24" fmla="*/ 345281 w 678656"/>
              <a:gd name="connsiteY24" fmla="*/ 211931 h 354446"/>
              <a:gd name="connsiteX25" fmla="*/ 330993 w 678656"/>
              <a:gd name="connsiteY25" fmla="*/ 207168 h 354446"/>
              <a:gd name="connsiteX26" fmla="*/ 321468 w 678656"/>
              <a:gd name="connsiteY26" fmla="*/ 204787 h 354446"/>
              <a:gd name="connsiteX27" fmla="*/ 307181 w 678656"/>
              <a:gd name="connsiteY27" fmla="*/ 200025 h 354446"/>
              <a:gd name="connsiteX28" fmla="*/ 292893 w 678656"/>
              <a:gd name="connsiteY28" fmla="*/ 197643 h 354446"/>
              <a:gd name="connsiteX29" fmla="*/ 285750 w 678656"/>
              <a:gd name="connsiteY29" fmla="*/ 195262 h 354446"/>
              <a:gd name="connsiteX30" fmla="*/ 273843 w 678656"/>
              <a:gd name="connsiteY30" fmla="*/ 192881 h 354446"/>
              <a:gd name="connsiteX31" fmla="*/ 257175 w 678656"/>
              <a:gd name="connsiteY31" fmla="*/ 183356 h 354446"/>
              <a:gd name="connsiteX32" fmla="*/ 240506 w 678656"/>
              <a:gd name="connsiteY32" fmla="*/ 176212 h 354446"/>
              <a:gd name="connsiteX33" fmla="*/ 226218 w 678656"/>
              <a:gd name="connsiteY33" fmla="*/ 161925 h 354446"/>
              <a:gd name="connsiteX34" fmla="*/ 211931 w 678656"/>
              <a:gd name="connsiteY34" fmla="*/ 150018 h 354446"/>
              <a:gd name="connsiteX35" fmla="*/ 197643 w 678656"/>
              <a:gd name="connsiteY35" fmla="*/ 145256 h 354446"/>
              <a:gd name="connsiteX36" fmla="*/ 176212 w 678656"/>
              <a:gd name="connsiteY36" fmla="*/ 135731 h 354446"/>
              <a:gd name="connsiteX37" fmla="*/ 161925 w 678656"/>
              <a:gd name="connsiteY37" fmla="*/ 130968 h 354446"/>
              <a:gd name="connsiteX38" fmla="*/ 154781 w 678656"/>
              <a:gd name="connsiteY38" fmla="*/ 126206 h 354446"/>
              <a:gd name="connsiteX39" fmla="*/ 138112 w 678656"/>
              <a:gd name="connsiteY39" fmla="*/ 121443 h 354446"/>
              <a:gd name="connsiteX40" fmla="*/ 130968 w 678656"/>
              <a:gd name="connsiteY40" fmla="*/ 116681 h 354446"/>
              <a:gd name="connsiteX41" fmla="*/ 123825 w 678656"/>
              <a:gd name="connsiteY41" fmla="*/ 114300 h 354446"/>
              <a:gd name="connsiteX42" fmla="*/ 111918 w 678656"/>
              <a:gd name="connsiteY42" fmla="*/ 100012 h 354446"/>
              <a:gd name="connsiteX43" fmla="*/ 104775 w 678656"/>
              <a:gd name="connsiteY43" fmla="*/ 92868 h 354446"/>
              <a:gd name="connsiteX44" fmla="*/ 97631 w 678656"/>
              <a:gd name="connsiteY44" fmla="*/ 78581 h 354446"/>
              <a:gd name="connsiteX45" fmla="*/ 83343 w 678656"/>
              <a:gd name="connsiteY45" fmla="*/ 69056 h 354446"/>
              <a:gd name="connsiteX46" fmla="*/ 80962 w 678656"/>
              <a:gd name="connsiteY46" fmla="*/ 61912 h 354446"/>
              <a:gd name="connsiteX47" fmla="*/ 66675 w 678656"/>
              <a:gd name="connsiteY47" fmla="*/ 52387 h 354446"/>
              <a:gd name="connsiteX48" fmla="*/ 54768 w 678656"/>
              <a:gd name="connsiteY48" fmla="*/ 42862 h 354446"/>
              <a:gd name="connsiteX49" fmla="*/ 47625 w 678656"/>
              <a:gd name="connsiteY49" fmla="*/ 35718 h 354446"/>
              <a:gd name="connsiteX50" fmla="*/ 40481 w 678656"/>
              <a:gd name="connsiteY50" fmla="*/ 30956 h 354446"/>
              <a:gd name="connsiteX51" fmla="*/ 23812 w 678656"/>
              <a:gd name="connsiteY51" fmla="*/ 9525 h 354446"/>
              <a:gd name="connsiteX52" fmla="*/ 9525 w 678656"/>
              <a:gd name="connsiteY52" fmla="*/ 0 h 354446"/>
              <a:gd name="connsiteX53" fmla="*/ 2381 w 678656"/>
              <a:gd name="connsiteY53" fmla="*/ 61912 h 354446"/>
              <a:gd name="connsiteX54" fmla="*/ 0 w 678656"/>
              <a:gd name="connsiteY54" fmla="*/ 85725 h 354446"/>
              <a:gd name="connsiteX55" fmla="*/ 4762 w 678656"/>
              <a:gd name="connsiteY55" fmla="*/ 183356 h 354446"/>
              <a:gd name="connsiteX56" fmla="*/ 9525 w 678656"/>
              <a:gd name="connsiteY56" fmla="*/ 235743 h 354446"/>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68541 w 680522"/>
              <a:gd name="connsiteY47" fmla="*/ 52387 h 342964"/>
              <a:gd name="connsiteX48" fmla="*/ 56634 w 680522"/>
              <a:gd name="connsiteY48" fmla="*/ 42862 h 342964"/>
              <a:gd name="connsiteX49" fmla="*/ 49491 w 680522"/>
              <a:gd name="connsiteY49" fmla="*/ 35718 h 342964"/>
              <a:gd name="connsiteX50" fmla="*/ 42347 w 680522"/>
              <a:gd name="connsiteY50" fmla="*/ 30956 h 342964"/>
              <a:gd name="connsiteX51" fmla="*/ 25678 w 680522"/>
              <a:gd name="connsiteY51" fmla="*/ 9525 h 342964"/>
              <a:gd name="connsiteX52" fmla="*/ 11391 w 680522"/>
              <a:gd name="connsiteY52" fmla="*/ 0 h 342964"/>
              <a:gd name="connsiteX53" fmla="*/ 4247 w 680522"/>
              <a:gd name="connsiteY53" fmla="*/ 61912 h 342964"/>
              <a:gd name="connsiteX54" fmla="*/ 1866 w 680522"/>
              <a:gd name="connsiteY54" fmla="*/ 85725 h 342964"/>
              <a:gd name="connsiteX55" fmla="*/ 6628 w 680522"/>
              <a:gd name="connsiteY55" fmla="*/ 183356 h 342964"/>
              <a:gd name="connsiteX56" fmla="*/ 11391 w 680522"/>
              <a:gd name="connsiteY5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56634 w 680522"/>
              <a:gd name="connsiteY47" fmla="*/ 42862 h 342964"/>
              <a:gd name="connsiteX48" fmla="*/ 49491 w 680522"/>
              <a:gd name="connsiteY48" fmla="*/ 35718 h 342964"/>
              <a:gd name="connsiteX49" fmla="*/ 42347 w 680522"/>
              <a:gd name="connsiteY49" fmla="*/ 30956 h 342964"/>
              <a:gd name="connsiteX50" fmla="*/ 25678 w 680522"/>
              <a:gd name="connsiteY50" fmla="*/ 9525 h 342964"/>
              <a:gd name="connsiteX51" fmla="*/ 11391 w 680522"/>
              <a:gd name="connsiteY51" fmla="*/ 0 h 342964"/>
              <a:gd name="connsiteX52" fmla="*/ 4247 w 680522"/>
              <a:gd name="connsiteY52" fmla="*/ 61912 h 342964"/>
              <a:gd name="connsiteX53" fmla="*/ 1866 w 680522"/>
              <a:gd name="connsiteY53" fmla="*/ 85725 h 342964"/>
              <a:gd name="connsiteX54" fmla="*/ 6628 w 680522"/>
              <a:gd name="connsiteY54" fmla="*/ 183356 h 342964"/>
              <a:gd name="connsiteX55" fmla="*/ 11391 w 680522"/>
              <a:gd name="connsiteY55"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25691 w 680522"/>
              <a:gd name="connsiteY40" fmla="*/ 114300 h 342964"/>
              <a:gd name="connsiteX41" fmla="*/ 113784 w 680522"/>
              <a:gd name="connsiteY41" fmla="*/ 100012 h 342964"/>
              <a:gd name="connsiteX42" fmla="*/ 106641 w 680522"/>
              <a:gd name="connsiteY42" fmla="*/ 92868 h 342964"/>
              <a:gd name="connsiteX43" fmla="*/ 99497 w 680522"/>
              <a:gd name="connsiteY43" fmla="*/ 78581 h 342964"/>
              <a:gd name="connsiteX44" fmla="*/ 85209 w 680522"/>
              <a:gd name="connsiteY44" fmla="*/ 69056 h 342964"/>
              <a:gd name="connsiteX45" fmla="*/ 82828 w 680522"/>
              <a:gd name="connsiteY45" fmla="*/ 61912 h 342964"/>
              <a:gd name="connsiteX46" fmla="*/ 56634 w 680522"/>
              <a:gd name="connsiteY46" fmla="*/ 42862 h 342964"/>
              <a:gd name="connsiteX47" fmla="*/ 49491 w 680522"/>
              <a:gd name="connsiteY47" fmla="*/ 35718 h 342964"/>
              <a:gd name="connsiteX48" fmla="*/ 42347 w 680522"/>
              <a:gd name="connsiteY48" fmla="*/ 30956 h 342964"/>
              <a:gd name="connsiteX49" fmla="*/ 25678 w 680522"/>
              <a:gd name="connsiteY49" fmla="*/ 9525 h 342964"/>
              <a:gd name="connsiteX50" fmla="*/ 11391 w 680522"/>
              <a:gd name="connsiteY50" fmla="*/ 0 h 342964"/>
              <a:gd name="connsiteX51" fmla="*/ 4247 w 680522"/>
              <a:gd name="connsiteY51" fmla="*/ 61912 h 342964"/>
              <a:gd name="connsiteX52" fmla="*/ 1866 w 680522"/>
              <a:gd name="connsiteY52" fmla="*/ 85725 h 342964"/>
              <a:gd name="connsiteX53" fmla="*/ 6628 w 680522"/>
              <a:gd name="connsiteY53" fmla="*/ 183356 h 342964"/>
              <a:gd name="connsiteX54" fmla="*/ 11391 w 680522"/>
              <a:gd name="connsiteY54"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56647 w 680522"/>
              <a:gd name="connsiteY37" fmla="*/ 126206 h 342964"/>
              <a:gd name="connsiteX38" fmla="*/ 139978 w 680522"/>
              <a:gd name="connsiteY38" fmla="*/ 121443 h 342964"/>
              <a:gd name="connsiteX39" fmla="*/ 125691 w 680522"/>
              <a:gd name="connsiteY39" fmla="*/ 114300 h 342964"/>
              <a:gd name="connsiteX40" fmla="*/ 113784 w 680522"/>
              <a:gd name="connsiteY40" fmla="*/ 100012 h 342964"/>
              <a:gd name="connsiteX41" fmla="*/ 106641 w 680522"/>
              <a:gd name="connsiteY41" fmla="*/ 92868 h 342964"/>
              <a:gd name="connsiteX42" fmla="*/ 99497 w 680522"/>
              <a:gd name="connsiteY42" fmla="*/ 78581 h 342964"/>
              <a:gd name="connsiteX43" fmla="*/ 85209 w 680522"/>
              <a:gd name="connsiteY43" fmla="*/ 69056 h 342964"/>
              <a:gd name="connsiteX44" fmla="*/ 82828 w 680522"/>
              <a:gd name="connsiteY44" fmla="*/ 61912 h 342964"/>
              <a:gd name="connsiteX45" fmla="*/ 56634 w 680522"/>
              <a:gd name="connsiteY45" fmla="*/ 42862 h 342964"/>
              <a:gd name="connsiteX46" fmla="*/ 49491 w 680522"/>
              <a:gd name="connsiteY46" fmla="*/ 35718 h 342964"/>
              <a:gd name="connsiteX47" fmla="*/ 42347 w 680522"/>
              <a:gd name="connsiteY47" fmla="*/ 30956 h 342964"/>
              <a:gd name="connsiteX48" fmla="*/ 25678 w 680522"/>
              <a:gd name="connsiteY48" fmla="*/ 9525 h 342964"/>
              <a:gd name="connsiteX49" fmla="*/ 11391 w 680522"/>
              <a:gd name="connsiteY49" fmla="*/ 0 h 342964"/>
              <a:gd name="connsiteX50" fmla="*/ 4247 w 680522"/>
              <a:gd name="connsiteY50" fmla="*/ 61912 h 342964"/>
              <a:gd name="connsiteX51" fmla="*/ 1866 w 680522"/>
              <a:gd name="connsiteY51" fmla="*/ 85725 h 342964"/>
              <a:gd name="connsiteX52" fmla="*/ 6628 w 680522"/>
              <a:gd name="connsiteY52" fmla="*/ 183356 h 342964"/>
              <a:gd name="connsiteX53" fmla="*/ 11391 w 680522"/>
              <a:gd name="connsiteY53"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56647 w 680522"/>
              <a:gd name="connsiteY36" fmla="*/ 126206 h 342964"/>
              <a:gd name="connsiteX37" fmla="*/ 139978 w 680522"/>
              <a:gd name="connsiteY37" fmla="*/ 121443 h 342964"/>
              <a:gd name="connsiteX38" fmla="*/ 125691 w 680522"/>
              <a:gd name="connsiteY38" fmla="*/ 114300 h 342964"/>
              <a:gd name="connsiteX39" fmla="*/ 113784 w 680522"/>
              <a:gd name="connsiteY39" fmla="*/ 100012 h 342964"/>
              <a:gd name="connsiteX40" fmla="*/ 106641 w 680522"/>
              <a:gd name="connsiteY40" fmla="*/ 92868 h 342964"/>
              <a:gd name="connsiteX41" fmla="*/ 99497 w 680522"/>
              <a:gd name="connsiteY41" fmla="*/ 78581 h 342964"/>
              <a:gd name="connsiteX42" fmla="*/ 85209 w 680522"/>
              <a:gd name="connsiteY42" fmla="*/ 69056 h 342964"/>
              <a:gd name="connsiteX43" fmla="*/ 82828 w 680522"/>
              <a:gd name="connsiteY43" fmla="*/ 61912 h 342964"/>
              <a:gd name="connsiteX44" fmla="*/ 56634 w 680522"/>
              <a:gd name="connsiteY44" fmla="*/ 42862 h 342964"/>
              <a:gd name="connsiteX45" fmla="*/ 49491 w 680522"/>
              <a:gd name="connsiteY45" fmla="*/ 35718 h 342964"/>
              <a:gd name="connsiteX46" fmla="*/ 42347 w 680522"/>
              <a:gd name="connsiteY46" fmla="*/ 30956 h 342964"/>
              <a:gd name="connsiteX47" fmla="*/ 25678 w 680522"/>
              <a:gd name="connsiteY47" fmla="*/ 9525 h 342964"/>
              <a:gd name="connsiteX48" fmla="*/ 11391 w 680522"/>
              <a:gd name="connsiteY48" fmla="*/ 0 h 342964"/>
              <a:gd name="connsiteX49" fmla="*/ 4247 w 680522"/>
              <a:gd name="connsiteY49" fmla="*/ 61912 h 342964"/>
              <a:gd name="connsiteX50" fmla="*/ 1866 w 680522"/>
              <a:gd name="connsiteY50" fmla="*/ 85725 h 342964"/>
              <a:gd name="connsiteX51" fmla="*/ 6628 w 680522"/>
              <a:gd name="connsiteY51" fmla="*/ 183356 h 342964"/>
              <a:gd name="connsiteX52" fmla="*/ 11391 w 680522"/>
              <a:gd name="connsiteY52"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42372 w 680522"/>
              <a:gd name="connsiteY31" fmla="*/ 176212 h 342964"/>
              <a:gd name="connsiteX32" fmla="*/ 228084 w 680522"/>
              <a:gd name="connsiteY32" fmla="*/ 161925 h 342964"/>
              <a:gd name="connsiteX33" fmla="*/ 213797 w 680522"/>
              <a:gd name="connsiteY33" fmla="*/ 150018 h 342964"/>
              <a:gd name="connsiteX34" fmla="*/ 199509 w 680522"/>
              <a:gd name="connsiteY34" fmla="*/ 145256 h 342964"/>
              <a:gd name="connsiteX35" fmla="*/ 156647 w 680522"/>
              <a:gd name="connsiteY35" fmla="*/ 126206 h 342964"/>
              <a:gd name="connsiteX36" fmla="*/ 139978 w 680522"/>
              <a:gd name="connsiteY36" fmla="*/ 121443 h 342964"/>
              <a:gd name="connsiteX37" fmla="*/ 125691 w 680522"/>
              <a:gd name="connsiteY37" fmla="*/ 114300 h 342964"/>
              <a:gd name="connsiteX38" fmla="*/ 113784 w 680522"/>
              <a:gd name="connsiteY38" fmla="*/ 100012 h 342964"/>
              <a:gd name="connsiteX39" fmla="*/ 106641 w 680522"/>
              <a:gd name="connsiteY39" fmla="*/ 92868 h 342964"/>
              <a:gd name="connsiteX40" fmla="*/ 99497 w 680522"/>
              <a:gd name="connsiteY40" fmla="*/ 78581 h 342964"/>
              <a:gd name="connsiteX41" fmla="*/ 85209 w 680522"/>
              <a:gd name="connsiteY41" fmla="*/ 69056 h 342964"/>
              <a:gd name="connsiteX42" fmla="*/ 82828 w 680522"/>
              <a:gd name="connsiteY42" fmla="*/ 61912 h 342964"/>
              <a:gd name="connsiteX43" fmla="*/ 56634 w 680522"/>
              <a:gd name="connsiteY43" fmla="*/ 42862 h 342964"/>
              <a:gd name="connsiteX44" fmla="*/ 49491 w 680522"/>
              <a:gd name="connsiteY44" fmla="*/ 35718 h 342964"/>
              <a:gd name="connsiteX45" fmla="*/ 42347 w 680522"/>
              <a:gd name="connsiteY45" fmla="*/ 30956 h 342964"/>
              <a:gd name="connsiteX46" fmla="*/ 25678 w 680522"/>
              <a:gd name="connsiteY46" fmla="*/ 9525 h 342964"/>
              <a:gd name="connsiteX47" fmla="*/ 11391 w 680522"/>
              <a:gd name="connsiteY47" fmla="*/ 0 h 342964"/>
              <a:gd name="connsiteX48" fmla="*/ 4247 w 680522"/>
              <a:gd name="connsiteY48" fmla="*/ 61912 h 342964"/>
              <a:gd name="connsiteX49" fmla="*/ 1866 w 680522"/>
              <a:gd name="connsiteY49" fmla="*/ 85725 h 342964"/>
              <a:gd name="connsiteX50" fmla="*/ 6628 w 680522"/>
              <a:gd name="connsiteY50" fmla="*/ 183356 h 342964"/>
              <a:gd name="connsiteX51" fmla="*/ 11391 w 680522"/>
              <a:gd name="connsiteY51"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09047 w 680522"/>
              <a:gd name="connsiteY26" fmla="*/ 200025 h 342964"/>
              <a:gd name="connsiteX27" fmla="*/ 294759 w 680522"/>
              <a:gd name="connsiteY27" fmla="*/ 197643 h 342964"/>
              <a:gd name="connsiteX28" fmla="*/ 287616 w 680522"/>
              <a:gd name="connsiteY28" fmla="*/ 195262 h 342964"/>
              <a:gd name="connsiteX29" fmla="*/ 275709 w 680522"/>
              <a:gd name="connsiteY29" fmla="*/ 192881 h 342964"/>
              <a:gd name="connsiteX30" fmla="*/ 242372 w 680522"/>
              <a:gd name="connsiteY30" fmla="*/ 176212 h 342964"/>
              <a:gd name="connsiteX31" fmla="*/ 228084 w 680522"/>
              <a:gd name="connsiteY31" fmla="*/ 161925 h 342964"/>
              <a:gd name="connsiteX32" fmla="*/ 213797 w 680522"/>
              <a:gd name="connsiteY32" fmla="*/ 150018 h 342964"/>
              <a:gd name="connsiteX33" fmla="*/ 199509 w 680522"/>
              <a:gd name="connsiteY33" fmla="*/ 145256 h 342964"/>
              <a:gd name="connsiteX34" fmla="*/ 156647 w 680522"/>
              <a:gd name="connsiteY34" fmla="*/ 126206 h 342964"/>
              <a:gd name="connsiteX35" fmla="*/ 139978 w 680522"/>
              <a:gd name="connsiteY35" fmla="*/ 121443 h 342964"/>
              <a:gd name="connsiteX36" fmla="*/ 125691 w 680522"/>
              <a:gd name="connsiteY36" fmla="*/ 114300 h 342964"/>
              <a:gd name="connsiteX37" fmla="*/ 113784 w 680522"/>
              <a:gd name="connsiteY37" fmla="*/ 100012 h 342964"/>
              <a:gd name="connsiteX38" fmla="*/ 106641 w 680522"/>
              <a:gd name="connsiteY38" fmla="*/ 92868 h 342964"/>
              <a:gd name="connsiteX39" fmla="*/ 99497 w 680522"/>
              <a:gd name="connsiteY39" fmla="*/ 78581 h 342964"/>
              <a:gd name="connsiteX40" fmla="*/ 85209 w 680522"/>
              <a:gd name="connsiteY40" fmla="*/ 69056 h 342964"/>
              <a:gd name="connsiteX41" fmla="*/ 82828 w 680522"/>
              <a:gd name="connsiteY41" fmla="*/ 61912 h 342964"/>
              <a:gd name="connsiteX42" fmla="*/ 56634 w 680522"/>
              <a:gd name="connsiteY42" fmla="*/ 42862 h 342964"/>
              <a:gd name="connsiteX43" fmla="*/ 49491 w 680522"/>
              <a:gd name="connsiteY43" fmla="*/ 35718 h 342964"/>
              <a:gd name="connsiteX44" fmla="*/ 42347 w 680522"/>
              <a:gd name="connsiteY44" fmla="*/ 30956 h 342964"/>
              <a:gd name="connsiteX45" fmla="*/ 25678 w 680522"/>
              <a:gd name="connsiteY45" fmla="*/ 9525 h 342964"/>
              <a:gd name="connsiteX46" fmla="*/ 11391 w 680522"/>
              <a:gd name="connsiteY46" fmla="*/ 0 h 342964"/>
              <a:gd name="connsiteX47" fmla="*/ 4247 w 680522"/>
              <a:gd name="connsiteY47" fmla="*/ 61912 h 342964"/>
              <a:gd name="connsiteX48" fmla="*/ 1866 w 680522"/>
              <a:gd name="connsiteY48" fmla="*/ 85725 h 342964"/>
              <a:gd name="connsiteX49" fmla="*/ 6628 w 680522"/>
              <a:gd name="connsiteY49" fmla="*/ 183356 h 342964"/>
              <a:gd name="connsiteX50" fmla="*/ 11391 w 680522"/>
              <a:gd name="connsiteY50"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309047 w 680522"/>
              <a:gd name="connsiteY25" fmla="*/ 200025 h 342964"/>
              <a:gd name="connsiteX26" fmla="*/ 294759 w 680522"/>
              <a:gd name="connsiteY26" fmla="*/ 197643 h 342964"/>
              <a:gd name="connsiteX27" fmla="*/ 287616 w 680522"/>
              <a:gd name="connsiteY27" fmla="*/ 195262 h 342964"/>
              <a:gd name="connsiteX28" fmla="*/ 275709 w 680522"/>
              <a:gd name="connsiteY28" fmla="*/ 192881 h 342964"/>
              <a:gd name="connsiteX29" fmla="*/ 242372 w 680522"/>
              <a:gd name="connsiteY29" fmla="*/ 176212 h 342964"/>
              <a:gd name="connsiteX30" fmla="*/ 228084 w 680522"/>
              <a:gd name="connsiteY30" fmla="*/ 161925 h 342964"/>
              <a:gd name="connsiteX31" fmla="*/ 213797 w 680522"/>
              <a:gd name="connsiteY31" fmla="*/ 150018 h 342964"/>
              <a:gd name="connsiteX32" fmla="*/ 199509 w 680522"/>
              <a:gd name="connsiteY32" fmla="*/ 145256 h 342964"/>
              <a:gd name="connsiteX33" fmla="*/ 156647 w 680522"/>
              <a:gd name="connsiteY33" fmla="*/ 126206 h 342964"/>
              <a:gd name="connsiteX34" fmla="*/ 139978 w 680522"/>
              <a:gd name="connsiteY34" fmla="*/ 121443 h 342964"/>
              <a:gd name="connsiteX35" fmla="*/ 125691 w 680522"/>
              <a:gd name="connsiteY35" fmla="*/ 114300 h 342964"/>
              <a:gd name="connsiteX36" fmla="*/ 113784 w 680522"/>
              <a:gd name="connsiteY36" fmla="*/ 100012 h 342964"/>
              <a:gd name="connsiteX37" fmla="*/ 106641 w 680522"/>
              <a:gd name="connsiteY37" fmla="*/ 92868 h 342964"/>
              <a:gd name="connsiteX38" fmla="*/ 99497 w 680522"/>
              <a:gd name="connsiteY38" fmla="*/ 78581 h 342964"/>
              <a:gd name="connsiteX39" fmla="*/ 85209 w 680522"/>
              <a:gd name="connsiteY39" fmla="*/ 69056 h 342964"/>
              <a:gd name="connsiteX40" fmla="*/ 82828 w 680522"/>
              <a:gd name="connsiteY40" fmla="*/ 61912 h 342964"/>
              <a:gd name="connsiteX41" fmla="*/ 56634 w 680522"/>
              <a:gd name="connsiteY41" fmla="*/ 42862 h 342964"/>
              <a:gd name="connsiteX42" fmla="*/ 49491 w 680522"/>
              <a:gd name="connsiteY42" fmla="*/ 35718 h 342964"/>
              <a:gd name="connsiteX43" fmla="*/ 42347 w 680522"/>
              <a:gd name="connsiteY43" fmla="*/ 30956 h 342964"/>
              <a:gd name="connsiteX44" fmla="*/ 25678 w 680522"/>
              <a:gd name="connsiteY44" fmla="*/ 9525 h 342964"/>
              <a:gd name="connsiteX45" fmla="*/ 11391 w 680522"/>
              <a:gd name="connsiteY45" fmla="*/ 0 h 342964"/>
              <a:gd name="connsiteX46" fmla="*/ 4247 w 680522"/>
              <a:gd name="connsiteY46" fmla="*/ 61912 h 342964"/>
              <a:gd name="connsiteX47" fmla="*/ 1866 w 680522"/>
              <a:gd name="connsiteY47" fmla="*/ 85725 h 342964"/>
              <a:gd name="connsiteX48" fmla="*/ 6628 w 680522"/>
              <a:gd name="connsiteY48" fmla="*/ 183356 h 342964"/>
              <a:gd name="connsiteX49" fmla="*/ 11391 w 680522"/>
              <a:gd name="connsiteY49"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294759 w 680522"/>
              <a:gd name="connsiteY25" fmla="*/ 197643 h 342964"/>
              <a:gd name="connsiteX26" fmla="*/ 287616 w 680522"/>
              <a:gd name="connsiteY26" fmla="*/ 195262 h 342964"/>
              <a:gd name="connsiteX27" fmla="*/ 275709 w 680522"/>
              <a:gd name="connsiteY27" fmla="*/ 192881 h 342964"/>
              <a:gd name="connsiteX28" fmla="*/ 242372 w 680522"/>
              <a:gd name="connsiteY28" fmla="*/ 176212 h 342964"/>
              <a:gd name="connsiteX29" fmla="*/ 228084 w 680522"/>
              <a:gd name="connsiteY29" fmla="*/ 161925 h 342964"/>
              <a:gd name="connsiteX30" fmla="*/ 213797 w 680522"/>
              <a:gd name="connsiteY30" fmla="*/ 150018 h 342964"/>
              <a:gd name="connsiteX31" fmla="*/ 199509 w 680522"/>
              <a:gd name="connsiteY31" fmla="*/ 145256 h 342964"/>
              <a:gd name="connsiteX32" fmla="*/ 156647 w 680522"/>
              <a:gd name="connsiteY32" fmla="*/ 126206 h 342964"/>
              <a:gd name="connsiteX33" fmla="*/ 139978 w 680522"/>
              <a:gd name="connsiteY33" fmla="*/ 121443 h 342964"/>
              <a:gd name="connsiteX34" fmla="*/ 125691 w 680522"/>
              <a:gd name="connsiteY34" fmla="*/ 114300 h 342964"/>
              <a:gd name="connsiteX35" fmla="*/ 113784 w 680522"/>
              <a:gd name="connsiteY35" fmla="*/ 100012 h 342964"/>
              <a:gd name="connsiteX36" fmla="*/ 106641 w 680522"/>
              <a:gd name="connsiteY36" fmla="*/ 92868 h 342964"/>
              <a:gd name="connsiteX37" fmla="*/ 99497 w 680522"/>
              <a:gd name="connsiteY37" fmla="*/ 78581 h 342964"/>
              <a:gd name="connsiteX38" fmla="*/ 85209 w 680522"/>
              <a:gd name="connsiteY38" fmla="*/ 69056 h 342964"/>
              <a:gd name="connsiteX39" fmla="*/ 82828 w 680522"/>
              <a:gd name="connsiteY39" fmla="*/ 61912 h 342964"/>
              <a:gd name="connsiteX40" fmla="*/ 56634 w 680522"/>
              <a:gd name="connsiteY40" fmla="*/ 42862 h 342964"/>
              <a:gd name="connsiteX41" fmla="*/ 49491 w 680522"/>
              <a:gd name="connsiteY41" fmla="*/ 35718 h 342964"/>
              <a:gd name="connsiteX42" fmla="*/ 42347 w 680522"/>
              <a:gd name="connsiteY42" fmla="*/ 30956 h 342964"/>
              <a:gd name="connsiteX43" fmla="*/ 25678 w 680522"/>
              <a:gd name="connsiteY43" fmla="*/ 9525 h 342964"/>
              <a:gd name="connsiteX44" fmla="*/ 11391 w 680522"/>
              <a:gd name="connsiteY44" fmla="*/ 0 h 342964"/>
              <a:gd name="connsiteX45" fmla="*/ 4247 w 680522"/>
              <a:gd name="connsiteY45" fmla="*/ 61912 h 342964"/>
              <a:gd name="connsiteX46" fmla="*/ 1866 w 680522"/>
              <a:gd name="connsiteY46" fmla="*/ 85725 h 342964"/>
              <a:gd name="connsiteX47" fmla="*/ 6628 w 680522"/>
              <a:gd name="connsiteY47" fmla="*/ 183356 h 342964"/>
              <a:gd name="connsiteX48" fmla="*/ 11391 w 680522"/>
              <a:gd name="connsiteY48"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35253 w 680522"/>
              <a:gd name="connsiteY18" fmla="*/ 233362 h 342964"/>
              <a:gd name="connsiteX19" fmla="*/ 418584 w 680522"/>
              <a:gd name="connsiteY19" fmla="*/ 228600 h 342964"/>
              <a:gd name="connsiteX20" fmla="*/ 394772 w 680522"/>
              <a:gd name="connsiteY20" fmla="*/ 223837 h 342964"/>
              <a:gd name="connsiteX21" fmla="*/ 375722 w 680522"/>
              <a:gd name="connsiteY21" fmla="*/ 219075 h 342964"/>
              <a:gd name="connsiteX22" fmla="*/ 368578 w 680522"/>
              <a:gd name="connsiteY22" fmla="*/ 216693 h 342964"/>
              <a:gd name="connsiteX23" fmla="*/ 332859 w 680522"/>
              <a:gd name="connsiteY23" fmla="*/ 207168 h 342964"/>
              <a:gd name="connsiteX24" fmla="*/ 294759 w 680522"/>
              <a:gd name="connsiteY24" fmla="*/ 197643 h 342964"/>
              <a:gd name="connsiteX25" fmla="*/ 287616 w 680522"/>
              <a:gd name="connsiteY25" fmla="*/ 195262 h 342964"/>
              <a:gd name="connsiteX26" fmla="*/ 275709 w 680522"/>
              <a:gd name="connsiteY26" fmla="*/ 192881 h 342964"/>
              <a:gd name="connsiteX27" fmla="*/ 242372 w 680522"/>
              <a:gd name="connsiteY27" fmla="*/ 176212 h 342964"/>
              <a:gd name="connsiteX28" fmla="*/ 228084 w 680522"/>
              <a:gd name="connsiteY28" fmla="*/ 161925 h 342964"/>
              <a:gd name="connsiteX29" fmla="*/ 213797 w 680522"/>
              <a:gd name="connsiteY29" fmla="*/ 150018 h 342964"/>
              <a:gd name="connsiteX30" fmla="*/ 199509 w 680522"/>
              <a:gd name="connsiteY30" fmla="*/ 145256 h 342964"/>
              <a:gd name="connsiteX31" fmla="*/ 156647 w 680522"/>
              <a:gd name="connsiteY31" fmla="*/ 126206 h 342964"/>
              <a:gd name="connsiteX32" fmla="*/ 139978 w 680522"/>
              <a:gd name="connsiteY32" fmla="*/ 121443 h 342964"/>
              <a:gd name="connsiteX33" fmla="*/ 125691 w 680522"/>
              <a:gd name="connsiteY33" fmla="*/ 114300 h 342964"/>
              <a:gd name="connsiteX34" fmla="*/ 113784 w 680522"/>
              <a:gd name="connsiteY34" fmla="*/ 100012 h 342964"/>
              <a:gd name="connsiteX35" fmla="*/ 106641 w 680522"/>
              <a:gd name="connsiteY35" fmla="*/ 92868 h 342964"/>
              <a:gd name="connsiteX36" fmla="*/ 99497 w 680522"/>
              <a:gd name="connsiteY36" fmla="*/ 78581 h 342964"/>
              <a:gd name="connsiteX37" fmla="*/ 85209 w 680522"/>
              <a:gd name="connsiteY37" fmla="*/ 69056 h 342964"/>
              <a:gd name="connsiteX38" fmla="*/ 82828 w 680522"/>
              <a:gd name="connsiteY38" fmla="*/ 61912 h 342964"/>
              <a:gd name="connsiteX39" fmla="*/ 56634 w 680522"/>
              <a:gd name="connsiteY39" fmla="*/ 42862 h 342964"/>
              <a:gd name="connsiteX40" fmla="*/ 49491 w 680522"/>
              <a:gd name="connsiteY40" fmla="*/ 35718 h 342964"/>
              <a:gd name="connsiteX41" fmla="*/ 42347 w 680522"/>
              <a:gd name="connsiteY41" fmla="*/ 30956 h 342964"/>
              <a:gd name="connsiteX42" fmla="*/ 25678 w 680522"/>
              <a:gd name="connsiteY42" fmla="*/ 9525 h 342964"/>
              <a:gd name="connsiteX43" fmla="*/ 11391 w 680522"/>
              <a:gd name="connsiteY43" fmla="*/ 0 h 342964"/>
              <a:gd name="connsiteX44" fmla="*/ 4247 w 680522"/>
              <a:gd name="connsiteY44" fmla="*/ 61912 h 342964"/>
              <a:gd name="connsiteX45" fmla="*/ 1866 w 680522"/>
              <a:gd name="connsiteY45" fmla="*/ 85725 h 342964"/>
              <a:gd name="connsiteX46" fmla="*/ 6628 w 680522"/>
              <a:gd name="connsiteY46" fmla="*/ 183356 h 342964"/>
              <a:gd name="connsiteX47" fmla="*/ 11391 w 680522"/>
              <a:gd name="connsiteY47"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63828 w 680522"/>
              <a:gd name="connsiteY5" fmla="*/ 333375 h 342964"/>
              <a:gd name="connsiteX6" fmla="*/ 537647 w 680522"/>
              <a:gd name="connsiteY6" fmla="*/ 335756 h 342964"/>
              <a:gd name="connsiteX7" fmla="*/ 575747 w 680522"/>
              <a:gd name="connsiteY7" fmla="*/ 338137 h 342964"/>
              <a:gd name="connsiteX8" fmla="*/ 680522 w 680522"/>
              <a:gd name="connsiteY8" fmla="*/ 340518 h 342964"/>
              <a:gd name="connsiteX9" fmla="*/ 678141 w 680522"/>
              <a:gd name="connsiteY9" fmla="*/ 333375 h 342964"/>
              <a:gd name="connsiteX10" fmla="*/ 673378 w 680522"/>
              <a:gd name="connsiteY10" fmla="*/ 326231 h 342964"/>
              <a:gd name="connsiteX11" fmla="*/ 670997 w 680522"/>
              <a:gd name="connsiteY11" fmla="*/ 316706 h 342964"/>
              <a:gd name="connsiteX12" fmla="*/ 668616 w 680522"/>
              <a:gd name="connsiteY12" fmla="*/ 261937 h 342964"/>
              <a:gd name="connsiteX13" fmla="*/ 587653 w 680522"/>
              <a:gd name="connsiteY13" fmla="*/ 254793 h 342964"/>
              <a:gd name="connsiteX14" fmla="*/ 563841 w 680522"/>
              <a:gd name="connsiteY14" fmla="*/ 252412 h 342964"/>
              <a:gd name="connsiteX15" fmla="*/ 511453 w 680522"/>
              <a:gd name="connsiteY15" fmla="*/ 242887 h 342964"/>
              <a:gd name="connsiteX16" fmla="*/ 473353 w 680522"/>
              <a:gd name="connsiteY16" fmla="*/ 240506 h 342964"/>
              <a:gd name="connsiteX17" fmla="*/ 435253 w 680522"/>
              <a:gd name="connsiteY17" fmla="*/ 233362 h 342964"/>
              <a:gd name="connsiteX18" fmla="*/ 418584 w 680522"/>
              <a:gd name="connsiteY18" fmla="*/ 228600 h 342964"/>
              <a:gd name="connsiteX19" fmla="*/ 394772 w 680522"/>
              <a:gd name="connsiteY19" fmla="*/ 223837 h 342964"/>
              <a:gd name="connsiteX20" fmla="*/ 375722 w 680522"/>
              <a:gd name="connsiteY20" fmla="*/ 219075 h 342964"/>
              <a:gd name="connsiteX21" fmla="*/ 368578 w 680522"/>
              <a:gd name="connsiteY21" fmla="*/ 216693 h 342964"/>
              <a:gd name="connsiteX22" fmla="*/ 332859 w 680522"/>
              <a:gd name="connsiteY22" fmla="*/ 207168 h 342964"/>
              <a:gd name="connsiteX23" fmla="*/ 294759 w 680522"/>
              <a:gd name="connsiteY23" fmla="*/ 197643 h 342964"/>
              <a:gd name="connsiteX24" fmla="*/ 287616 w 680522"/>
              <a:gd name="connsiteY24" fmla="*/ 195262 h 342964"/>
              <a:gd name="connsiteX25" fmla="*/ 275709 w 680522"/>
              <a:gd name="connsiteY25" fmla="*/ 192881 h 342964"/>
              <a:gd name="connsiteX26" fmla="*/ 242372 w 680522"/>
              <a:gd name="connsiteY26" fmla="*/ 176212 h 342964"/>
              <a:gd name="connsiteX27" fmla="*/ 228084 w 680522"/>
              <a:gd name="connsiteY27" fmla="*/ 161925 h 342964"/>
              <a:gd name="connsiteX28" fmla="*/ 213797 w 680522"/>
              <a:gd name="connsiteY28" fmla="*/ 150018 h 342964"/>
              <a:gd name="connsiteX29" fmla="*/ 199509 w 680522"/>
              <a:gd name="connsiteY29" fmla="*/ 145256 h 342964"/>
              <a:gd name="connsiteX30" fmla="*/ 156647 w 680522"/>
              <a:gd name="connsiteY30" fmla="*/ 126206 h 342964"/>
              <a:gd name="connsiteX31" fmla="*/ 139978 w 680522"/>
              <a:gd name="connsiteY31" fmla="*/ 121443 h 342964"/>
              <a:gd name="connsiteX32" fmla="*/ 125691 w 680522"/>
              <a:gd name="connsiteY32" fmla="*/ 114300 h 342964"/>
              <a:gd name="connsiteX33" fmla="*/ 113784 w 680522"/>
              <a:gd name="connsiteY33" fmla="*/ 100012 h 342964"/>
              <a:gd name="connsiteX34" fmla="*/ 106641 w 680522"/>
              <a:gd name="connsiteY34" fmla="*/ 92868 h 342964"/>
              <a:gd name="connsiteX35" fmla="*/ 99497 w 680522"/>
              <a:gd name="connsiteY35" fmla="*/ 78581 h 342964"/>
              <a:gd name="connsiteX36" fmla="*/ 85209 w 680522"/>
              <a:gd name="connsiteY36" fmla="*/ 69056 h 342964"/>
              <a:gd name="connsiteX37" fmla="*/ 82828 w 680522"/>
              <a:gd name="connsiteY37" fmla="*/ 61912 h 342964"/>
              <a:gd name="connsiteX38" fmla="*/ 56634 w 680522"/>
              <a:gd name="connsiteY38" fmla="*/ 42862 h 342964"/>
              <a:gd name="connsiteX39" fmla="*/ 49491 w 680522"/>
              <a:gd name="connsiteY39" fmla="*/ 35718 h 342964"/>
              <a:gd name="connsiteX40" fmla="*/ 42347 w 680522"/>
              <a:gd name="connsiteY40" fmla="*/ 30956 h 342964"/>
              <a:gd name="connsiteX41" fmla="*/ 25678 w 680522"/>
              <a:gd name="connsiteY41" fmla="*/ 9525 h 342964"/>
              <a:gd name="connsiteX42" fmla="*/ 11391 w 680522"/>
              <a:gd name="connsiteY42" fmla="*/ 0 h 342964"/>
              <a:gd name="connsiteX43" fmla="*/ 4247 w 680522"/>
              <a:gd name="connsiteY43" fmla="*/ 61912 h 342964"/>
              <a:gd name="connsiteX44" fmla="*/ 1866 w 680522"/>
              <a:gd name="connsiteY44" fmla="*/ 85725 h 342964"/>
              <a:gd name="connsiteX45" fmla="*/ 6628 w 680522"/>
              <a:gd name="connsiteY45" fmla="*/ 183356 h 342964"/>
              <a:gd name="connsiteX46" fmla="*/ 11391 w 680522"/>
              <a:gd name="connsiteY4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63828 w 680522"/>
              <a:gd name="connsiteY4" fmla="*/ 333375 h 342964"/>
              <a:gd name="connsiteX5" fmla="*/ 537647 w 680522"/>
              <a:gd name="connsiteY5" fmla="*/ 335756 h 342964"/>
              <a:gd name="connsiteX6" fmla="*/ 575747 w 680522"/>
              <a:gd name="connsiteY6" fmla="*/ 338137 h 342964"/>
              <a:gd name="connsiteX7" fmla="*/ 680522 w 680522"/>
              <a:gd name="connsiteY7" fmla="*/ 340518 h 342964"/>
              <a:gd name="connsiteX8" fmla="*/ 678141 w 680522"/>
              <a:gd name="connsiteY8" fmla="*/ 333375 h 342964"/>
              <a:gd name="connsiteX9" fmla="*/ 673378 w 680522"/>
              <a:gd name="connsiteY9" fmla="*/ 326231 h 342964"/>
              <a:gd name="connsiteX10" fmla="*/ 670997 w 680522"/>
              <a:gd name="connsiteY10" fmla="*/ 316706 h 342964"/>
              <a:gd name="connsiteX11" fmla="*/ 668616 w 680522"/>
              <a:gd name="connsiteY11" fmla="*/ 261937 h 342964"/>
              <a:gd name="connsiteX12" fmla="*/ 587653 w 680522"/>
              <a:gd name="connsiteY12" fmla="*/ 254793 h 342964"/>
              <a:gd name="connsiteX13" fmla="*/ 563841 w 680522"/>
              <a:gd name="connsiteY13" fmla="*/ 252412 h 342964"/>
              <a:gd name="connsiteX14" fmla="*/ 511453 w 680522"/>
              <a:gd name="connsiteY14" fmla="*/ 242887 h 342964"/>
              <a:gd name="connsiteX15" fmla="*/ 473353 w 680522"/>
              <a:gd name="connsiteY15" fmla="*/ 240506 h 342964"/>
              <a:gd name="connsiteX16" fmla="*/ 435253 w 680522"/>
              <a:gd name="connsiteY16" fmla="*/ 233362 h 342964"/>
              <a:gd name="connsiteX17" fmla="*/ 418584 w 680522"/>
              <a:gd name="connsiteY17" fmla="*/ 228600 h 342964"/>
              <a:gd name="connsiteX18" fmla="*/ 394772 w 680522"/>
              <a:gd name="connsiteY18" fmla="*/ 223837 h 342964"/>
              <a:gd name="connsiteX19" fmla="*/ 375722 w 680522"/>
              <a:gd name="connsiteY19" fmla="*/ 219075 h 342964"/>
              <a:gd name="connsiteX20" fmla="*/ 368578 w 680522"/>
              <a:gd name="connsiteY20" fmla="*/ 216693 h 342964"/>
              <a:gd name="connsiteX21" fmla="*/ 332859 w 680522"/>
              <a:gd name="connsiteY21" fmla="*/ 207168 h 342964"/>
              <a:gd name="connsiteX22" fmla="*/ 294759 w 680522"/>
              <a:gd name="connsiteY22" fmla="*/ 197643 h 342964"/>
              <a:gd name="connsiteX23" fmla="*/ 287616 w 680522"/>
              <a:gd name="connsiteY23" fmla="*/ 195262 h 342964"/>
              <a:gd name="connsiteX24" fmla="*/ 275709 w 680522"/>
              <a:gd name="connsiteY24" fmla="*/ 192881 h 342964"/>
              <a:gd name="connsiteX25" fmla="*/ 242372 w 680522"/>
              <a:gd name="connsiteY25" fmla="*/ 176212 h 342964"/>
              <a:gd name="connsiteX26" fmla="*/ 228084 w 680522"/>
              <a:gd name="connsiteY26" fmla="*/ 161925 h 342964"/>
              <a:gd name="connsiteX27" fmla="*/ 213797 w 680522"/>
              <a:gd name="connsiteY27" fmla="*/ 150018 h 342964"/>
              <a:gd name="connsiteX28" fmla="*/ 199509 w 680522"/>
              <a:gd name="connsiteY28" fmla="*/ 145256 h 342964"/>
              <a:gd name="connsiteX29" fmla="*/ 156647 w 680522"/>
              <a:gd name="connsiteY29" fmla="*/ 126206 h 342964"/>
              <a:gd name="connsiteX30" fmla="*/ 139978 w 680522"/>
              <a:gd name="connsiteY30" fmla="*/ 121443 h 342964"/>
              <a:gd name="connsiteX31" fmla="*/ 125691 w 680522"/>
              <a:gd name="connsiteY31" fmla="*/ 114300 h 342964"/>
              <a:gd name="connsiteX32" fmla="*/ 113784 w 680522"/>
              <a:gd name="connsiteY32" fmla="*/ 100012 h 342964"/>
              <a:gd name="connsiteX33" fmla="*/ 106641 w 680522"/>
              <a:gd name="connsiteY33" fmla="*/ 92868 h 342964"/>
              <a:gd name="connsiteX34" fmla="*/ 99497 w 680522"/>
              <a:gd name="connsiteY34" fmla="*/ 78581 h 342964"/>
              <a:gd name="connsiteX35" fmla="*/ 85209 w 680522"/>
              <a:gd name="connsiteY35" fmla="*/ 69056 h 342964"/>
              <a:gd name="connsiteX36" fmla="*/ 82828 w 680522"/>
              <a:gd name="connsiteY36" fmla="*/ 61912 h 342964"/>
              <a:gd name="connsiteX37" fmla="*/ 56634 w 680522"/>
              <a:gd name="connsiteY37" fmla="*/ 42862 h 342964"/>
              <a:gd name="connsiteX38" fmla="*/ 49491 w 680522"/>
              <a:gd name="connsiteY38" fmla="*/ 35718 h 342964"/>
              <a:gd name="connsiteX39" fmla="*/ 42347 w 680522"/>
              <a:gd name="connsiteY39" fmla="*/ 30956 h 342964"/>
              <a:gd name="connsiteX40" fmla="*/ 25678 w 680522"/>
              <a:gd name="connsiteY40" fmla="*/ 9525 h 342964"/>
              <a:gd name="connsiteX41" fmla="*/ 11391 w 680522"/>
              <a:gd name="connsiteY41" fmla="*/ 0 h 342964"/>
              <a:gd name="connsiteX42" fmla="*/ 4247 w 680522"/>
              <a:gd name="connsiteY42" fmla="*/ 61912 h 342964"/>
              <a:gd name="connsiteX43" fmla="*/ 1866 w 680522"/>
              <a:gd name="connsiteY43" fmla="*/ 85725 h 342964"/>
              <a:gd name="connsiteX44" fmla="*/ 6628 w 680522"/>
              <a:gd name="connsiteY44" fmla="*/ 183356 h 342964"/>
              <a:gd name="connsiteX45" fmla="*/ 11391 w 680522"/>
              <a:gd name="connsiteY45" fmla="*/ 235743 h 342964"/>
              <a:gd name="connsiteX0" fmla="*/ 11391 w 686518"/>
              <a:gd name="connsiteY0" fmla="*/ 235743 h 342964"/>
              <a:gd name="connsiteX1" fmla="*/ 9009 w 686518"/>
              <a:gd name="connsiteY1" fmla="*/ 335756 h 342964"/>
              <a:gd name="connsiteX2" fmla="*/ 87591 w 686518"/>
              <a:gd name="connsiteY2" fmla="*/ 342900 h 342964"/>
              <a:gd name="connsiteX3" fmla="*/ 387628 w 686518"/>
              <a:gd name="connsiteY3" fmla="*/ 340518 h 342964"/>
              <a:gd name="connsiteX4" fmla="*/ 463828 w 686518"/>
              <a:gd name="connsiteY4" fmla="*/ 333375 h 342964"/>
              <a:gd name="connsiteX5" fmla="*/ 537647 w 686518"/>
              <a:gd name="connsiteY5" fmla="*/ 335756 h 342964"/>
              <a:gd name="connsiteX6" fmla="*/ 575747 w 686518"/>
              <a:gd name="connsiteY6" fmla="*/ 338137 h 342964"/>
              <a:gd name="connsiteX7" fmla="*/ 680522 w 686518"/>
              <a:gd name="connsiteY7" fmla="*/ 340518 h 342964"/>
              <a:gd name="connsiteX8" fmla="*/ 673378 w 686518"/>
              <a:gd name="connsiteY8" fmla="*/ 326231 h 342964"/>
              <a:gd name="connsiteX9" fmla="*/ 670997 w 686518"/>
              <a:gd name="connsiteY9" fmla="*/ 316706 h 342964"/>
              <a:gd name="connsiteX10" fmla="*/ 668616 w 686518"/>
              <a:gd name="connsiteY10" fmla="*/ 261937 h 342964"/>
              <a:gd name="connsiteX11" fmla="*/ 587653 w 686518"/>
              <a:gd name="connsiteY11" fmla="*/ 254793 h 342964"/>
              <a:gd name="connsiteX12" fmla="*/ 563841 w 686518"/>
              <a:gd name="connsiteY12" fmla="*/ 252412 h 342964"/>
              <a:gd name="connsiteX13" fmla="*/ 511453 w 686518"/>
              <a:gd name="connsiteY13" fmla="*/ 242887 h 342964"/>
              <a:gd name="connsiteX14" fmla="*/ 473353 w 686518"/>
              <a:gd name="connsiteY14" fmla="*/ 240506 h 342964"/>
              <a:gd name="connsiteX15" fmla="*/ 435253 w 686518"/>
              <a:gd name="connsiteY15" fmla="*/ 233362 h 342964"/>
              <a:gd name="connsiteX16" fmla="*/ 418584 w 686518"/>
              <a:gd name="connsiteY16" fmla="*/ 228600 h 342964"/>
              <a:gd name="connsiteX17" fmla="*/ 394772 w 686518"/>
              <a:gd name="connsiteY17" fmla="*/ 223837 h 342964"/>
              <a:gd name="connsiteX18" fmla="*/ 375722 w 686518"/>
              <a:gd name="connsiteY18" fmla="*/ 219075 h 342964"/>
              <a:gd name="connsiteX19" fmla="*/ 368578 w 686518"/>
              <a:gd name="connsiteY19" fmla="*/ 216693 h 342964"/>
              <a:gd name="connsiteX20" fmla="*/ 332859 w 686518"/>
              <a:gd name="connsiteY20" fmla="*/ 207168 h 342964"/>
              <a:gd name="connsiteX21" fmla="*/ 294759 w 686518"/>
              <a:gd name="connsiteY21" fmla="*/ 197643 h 342964"/>
              <a:gd name="connsiteX22" fmla="*/ 287616 w 686518"/>
              <a:gd name="connsiteY22" fmla="*/ 195262 h 342964"/>
              <a:gd name="connsiteX23" fmla="*/ 275709 w 686518"/>
              <a:gd name="connsiteY23" fmla="*/ 192881 h 342964"/>
              <a:gd name="connsiteX24" fmla="*/ 242372 w 686518"/>
              <a:gd name="connsiteY24" fmla="*/ 176212 h 342964"/>
              <a:gd name="connsiteX25" fmla="*/ 228084 w 686518"/>
              <a:gd name="connsiteY25" fmla="*/ 161925 h 342964"/>
              <a:gd name="connsiteX26" fmla="*/ 213797 w 686518"/>
              <a:gd name="connsiteY26" fmla="*/ 150018 h 342964"/>
              <a:gd name="connsiteX27" fmla="*/ 199509 w 686518"/>
              <a:gd name="connsiteY27" fmla="*/ 145256 h 342964"/>
              <a:gd name="connsiteX28" fmla="*/ 156647 w 686518"/>
              <a:gd name="connsiteY28" fmla="*/ 126206 h 342964"/>
              <a:gd name="connsiteX29" fmla="*/ 139978 w 686518"/>
              <a:gd name="connsiteY29" fmla="*/ 121443 h 342964"/>
              <a:gd name="connsiteX30" fmla="*/ 125691 w 686518"/>
              <a:gd name="connsiteY30" fmla="*/ 114300 h 342964"/>
              <a:gd name="connsiteX31" fmla="*/ 113784 w 686518"/>
              <a:gd name="connsiteY31" fmla="*/ 100012 h 342964"/>
              <a:gd name="connsiteX32" fmla="*/ 106641 w 686518"/>
              <a:gd name="connsiteY32" fmla="*/ 92868 h 342964"/>
              <a:gd name="connsiteX33" fmla="*/ 99497 w 686518"/>
              <a:gd name="connsiteY33" fmla="*/ 78581 h 342964"/>
              <a:gd name="connsiteX34" fmla="*/ 85209 w 686518"/>
              <a:gd name="connsiteY34" fmla="*/ 69056 h 342964"/>
              <a:gd name="connsiteX35" fmla="*/ 82828 w 686518"/>
              <a:gd name="connsiteY35" fmla="*/ 61912 h 342964"/>
              <a:gd name="connsiteX36" fmla="*/ 56634 w 686518"/>
              <a:gd name="connsiteY36" fmla="*/ 42862 h 342964"/>
              <a:gd name="connsiteX37" fmla="*/ 49491 w 686518"/>
              <a:gd name="connsiteY37" fmla="*/ 35718 h 342964"/>
              <a:gd name="connsiteX38" fmla="*/ 42347 w 686518"/>
              <a:gd name="connsiteY38" fmla="*/ 30956 h 342964"/>
              <a:gd name="connsiteX39" fmla="*/ 25678 w 686518"/>
              <a:gd name="connsiteY39" fmla="*/ 9525 h 342964"/>
              <a:gd name="connsiteX40" fmla="*/ 11391 w 686518"/>
              <a:gd name="connsiteY40" fmla="*/ 0 h 342964"/>
              <a:gd name="connsiteX41" fmla="*/ 4247 w 686518"/>
              <a:gd name="connsiteY41" fmla="*/ 61912 h 342964"/>
              <a:gd name="connsiteX42" fmla="*/ 1866 w 686518"/>
              <a:gd name="connsiteY42" fmla="*/ 85725 h 342964"/>
              <a:gd name="connsiteX43" fmla="*/ 6628 w 686518"/>
              <a:gd name="connsiteY43" fmla="*/ 183356 h 342964"/>
              <a:gd name="connsiteX44" fmla="*/ 11391 w 686518"/>
              <a:gd name="connsiteY44" fmla="*/ 235743 h 342964"/>
              <a:gd name="connsiteX0" fmla="*/ 11391 w 686581"/>
              <a:gd name="connsiteY0" fmla="*/ 235743 h 342964"/>
              <a:gd name="connsiteX1" fmla="*/ 9009 w 686581"/>
              <a:gd name="connsiteY1" fmla="*/ 335756 h 342964"/>
              <a:gd name="connsiteX2" fmla="*/ 87591 w 686581"/>
              <a:gd name="connsiteY2" fmla="*/ 342900 h 342964"/>
              <a:gd name="connsiteX3" fmla="*/ 387628 w 686581"/>
              <a:gd name="connsiteY3" fmla="*/ 340518 h 342964"/>
              <a:gd name="connsiteX4" fmla="*/ 463828 w 686581"/>
              <a:gd name="connsiteY4" fmla="*/ 333375 h 342964"/>
              <a:gd name="connsiteX5" fmla="*/ 537647 w 686581"/>
              <a:gd name="connsiteY5" fmla="*/ 335756 h 342964"/>
              <a:gd name="connsiteX6" fmla="*/ 575747 w 686581"/>
              <a:gd name="connsiteY6" fmla="*/ 338137 h 342964"/>
              <a:gd name="connsiteX7" fmla="*/ 680522 w 686581"/>
              <a:gd name="connsiteY7" fmla="*/ 340518 h 342964"/>
              <a:gd name="connsiteX8" fmla="*/ 673378 w 686581"/>
              <a:gd name="connsiteY8" fmla="*/ 326231 h 342964"/>
              <a:gd name="connsiteX9" fmla="*/ 668616 w 686581"/>
              <a:gd name="connsiteY9" fmla="*/ 261937 h 342964"/>
              <a:gd name="connsiteX10" fmla="*/ 587653 w 686581"/>
              <a:gd name="connsiteY10" fmla="*/ 254793 h 342964"/>
              <a:gd name="connsiteX11" fmla="*/ 563841 w 686581"/>
              <a:gd name="connsiteY11" fmla="*/ 252412 h 342964"/>
              <a:gd name="connsiteX12" fmla="*/ 511453 w 686581"/>
              <a:gd name="connsiteY12" fmla="*/ 242887 h 342964"/>
              <a:gd name="connsiteX13" fmla="*/ 473353 w 686581"/>
              <a:gd name="connsiteY13" fmla="*/ 240506 h 342964"/>
              <a:gd name="connsiteX14" fmla="*/ 435253 w 686581"/>
              <a:gd name="connsiteY14" fmla="*/ 233362 h 342964"/>
              <a:gd name="connsiteX15" fmla="*/ 418584 w 686581"/>
              <a:gd name="connsiteY15" fmla="*/ 228600 h 342964"/>
              <a:gd name="connsiteX16" fmla="*/ 394772 w 686581"/>
              <a:gd name="connsiteY16" fmla="*/ 223837 h 342964"/>
              <a:gd name="connsiteX17" fmla="*/ 375722 w 686581"/>
              <a:gd name="connsiteY17" fmla="*/ 219075 h 342964"/>
              <a:gd name="connsiteX18" fmla="*/ 368578 w 686581"/>
              <a:gd name="connsiteY18" fmla="*/ 216693 h 342964"/>
              <a:gd name="connsiteX19" fmla="*/ 332859 w 686581"/>
              <a:gd name="connsiteY19" fmla="*/ 207168 h 342964"/>
              <a:gd name="connsiteX20" fmla="*/ 294759 w 686581"/>
              <a:gd name="connsiteY20" fmla="*/ 197643 h 342964"/>
              <a:gd name="connsiteX21" fmla="*/ 287616 w 686581"/>
              <a:gd name="connsiteY21" fmla="*/ 195262 h 342964"/>
              <a:gd name="connsiteX22" fmla="*/ 275709 w 686581"/>
              <a:gd name="connsiteY22" fmla="*/ 192881 h 342964"/>
              <a:gd name="connsiteX23" fmla="*/ 242372 w 686581"/>
              <a:gd name="connsiteY23" fmla="*/ 176212 h 342964"/>
              <a:gd name="connsiteX24" fmla="*/ 228084 w 686581"/>
              <a:gd name="connsiteY24" fmla="*/ 161925 h 342964"/>
              <a:gd name="connsiteX25" fmla="*/ 213797 w 686581"/>
              <a:gd name="connsiteY25" fmla="*/ 150018 h 342964"/>
              <a:gd name="connsiteX26" fmla="*/ 199509 w 686581"/>
              <a:gd name="connsiteY26" fmla="*/ 145256 h 342964"/>
              <a:gd name="connsiteX27" fmla="*/ 156647 w 686581"/>
              <a:gd name="connsiteY27" fmla="*/ 126206 h 342964"/>
              <a:gd name="connsiteX28" fmla="*/ 139978 w 686581"/>
              <a:gd name="connsiteY28" fmla="*/ 121443 h 342964"/>
              <a:gd name="connsiteX29" fmla="*/ 125691 w 686581"/>
              <a:gd name="connsiteY29" fmla="*/ 114300 h 342964"/>
              <a:gd name="connsiteX30" fmla="*/ 113784 w 686581"/>
              <a:gd name="connsiteY30" fmla="*/ 100012 h 342964"/>
              <a:gd name="connsiteX31" fmla="*/ 106641 w 686581"/>
              <a:gd name="connsiteY31" fmla="*/ 92868 h 342964"/>
              <a:gd name="connsiteX32" fmla="*/ 99497 w 686581"/>
              <a:gd name="connsiteY32" fmla="*/ 78581 h 342964"/>
              <a:gd name="connsiteX33" fmla="*/ 85209 w 686581"/>
              <a:gd name="connsiteY33" fmla="*/ 69056 h 342964"/>
              <a:gd name="connsiteX34" fmla="*/ 82828 w 686581"/>
              <a:gd name="connsiteY34" fmla="*/ 61912 h 342964"/>
              <a:gd name="connsiteX35" fmla="*/ 56634 w 686581"/>
              <a:gd name="connsiteY35" fmla="*/ 42862 h 342964"/>
              <a:gd name="connsiteX36" fmla="*/ 49491 w 686581"/>
              <a:gd name="connsiteY36" fmla="*/ 35718 h 342964"/>
              <a:gd name="connsiteX37" fmla="*/ 42347 w 686581"/>
              <a:gd name="connsiteY37" fmla="*/ 30956 h 342964"/>
              <a:gd name="connsiteX38" fmla="*/ 25678 w 686581"/>
              <a:gd name="connsiteY38" fmla="*/ 9525 h 342964"/>
              <a:gd name="connsiteX39" fmla="*/ 11391 w 686581"/>
              <a:gd name="connsiteY39" fmla="*/ 0 h 342964"/>
              <a:gd name="connsiteX40" fmla="*/ 4247 w 686581"/>
              <a:gd name="connsiteY40" fmla="*/ 61912 h 342964"/>
              <a:gd name="connsiteX41" fmla="*/ 1866 w 686581"/>
              <a:gd name="connsiteY41" fmla="*/ 85725 h 342964"/>
              <a:gd name="connsiteX42" fmla="*/ 6628 w 686581"/>
              <a:gd name="connsiteY42" fmla="*/ 183356 h 342964"/>
              <a:gd name="connsiteX43" fmla="*/ 11391 w 686581"/>
              <a:gd name="connsiteY43" fmla="*/ 235743 h 342964"/>
              <a:gd name="connsiteX0" fmla="*/ 11391 w 687754"/>
              <a:gd name="connsiteY0" fmla="*/ 235743 h 342964"/>
              <a:gd name="connsiteX1" fmla="*/ 9009 w 687754"/>
              <a:gd name="connsiteY1" fmla="*/ 335756 h 342964"/>
              <a:gd name="connsiteX2" fmla="*/ 87591 w 687754"/>
              <a:gd name="connsiteY2" fmla="*/ 342900 h 342964"/>
              <a:gd name="connsiteX3" fmla="*/ 387628 w 687754"/>
              <a:gd name="connsiteY3" fmla="*/ 340518 h 342964"/>
              <a:gd name="connsiteX4" fmla="*/ 463828 w 687754"/>
              <a:gd name="connsiteY4" fmla="*/ 333375 h 342964"/>
              <a:gd name="connsiteX5" fmla="*/ 537647 w 687754"/>
              <a:gd name="connsiteY5" fmla="*/ 335756 h 342964"/>
              <a:gd name="connsiteX6" fmla="*/ 575747 w 687754"/>
              <a:gd name="connsiteY6" fmla="*/ 338137 h 342964"/>
              <a:gd name="connsiteX7" fmla="*/ 680522 w 687754"/>
              <a:gd name="connsiteY7" fmla="*/ 340518 h 342964"/>
              <a:gd name="connsiteX8" fmla="*/ 668616 w 687754"/>
              <a:gd name="connsiteY8" fmla="*/ 261937 h 342964"/>
              <a:gd name="connsiteX9" fmla="*/ 587653 w 687754"/>
              <a:gd name="connsiteY9" fmla="*/ 254793 h 342964"/>
              <a:gd name="connsiteX10" fmla="*/ 563841 w 687754"/>
              <a:gd name="connsiteY10" fmla="*/ 252412 h 342964"/>
              <a:gd name="connsiteX11" fmla="*/ 511453 w 687754"/>
              <a:gd name="connsiteY11" fmla="*/ 242887 h 342964"/>
              <a:gd name="connsiteX12" fmla="*/ 473353 w 687754"/>
              <a:gd name="connsiteY12" fmla="*/ 240506 h 342964"/>
              <a:gd name="connsiteX13" fmla="*/ 435253 w 687754"/>
              <a:gd name="connsiteY13" fmla="*/ 233362 h 342964"/>
              <a:gd name="connsiteX14" fmla="*/ 418584 w 687754"/>
              <a:gd name="connsiteY14" fmla="*/ 228600 h 342964"/>
              <a:gd name="connsiteX15" fmla="*/ 394772 w 687754"/>
              <a:gd name="connsiteY15" fmla="*/ 223837 h 342964"/>
              <a:gd name="connsiteX16" fmla="*/ 375722 w 687754"/>
              <a:gd name="connsiteY16" fmla="*/ 219075 h 342964"/>
              <a:gd name="connsiteX17" fmla="*/ 368578 w 687754"/>
              <a:gd name="connsiteY17" fmla="*/ 216693 h 342964"/>
              <a:gd name="connsiteX18" fmla="*/ 332859 w 687754"/>
              <a:gd name="connsiteY18" fmla="*/ 207168 h 342964"/>
              <a:gd name="connsiteX19" fmla="*/ 294759 w 687754"/>
              <a:gd name="connsiteY19" fmla="*/ 197643 h 342964"/>
              <a:gd name="connsiteX20" fmla="*/ 287616 w 687754"/>
              <a:gd name="connsiteY20" fmla="*/ 195262 h 342964"/>
              <a:gd name="connsiteX21" fmla="*/ 275709 w 687754"/>
              <a:gd name="connsiteY21" fmla="*/ 192881 h 342964"/>
              <a:gd name="connsiteX22" fmla="*/ 242372 w 687754"/>
              <a:gd name="connsiteY22" fmla="*/ 176212 h 342964"/>
              <a:gd name="connsiteX23" fmla="*/ 228084 w 687754"/>
              <a:gd name="connsiteY23" fmla="*/ 161925 h 342964"/>
              <a:gd name="connsiteX24" fmla="*/ 213797 w 687754"/>
              <a:gd name="connsiteY24" fmla="*/ 150018 h 342964"/>
              <a:gd name="connsiteX25" fmla="*/ 199509 w 687754"/>
              <a:gd name="connsiteY25" fmla="*/ 145256 h 342964"/>
              <a:gd name="connsiteX26" fmla="*/ 156647 w 687754"/>
              <a:gd name="connsiteY26" fmla="*/ 126206 h 342964"/>
              <a:gd name="connsiteX27" fmla="*/ 139978 w 687754"/>
              <a:gd name="connsiteY27" fmla="*/ 121443 h 342964"/>
              <a:gd name="connsiteX28" fmla="*/ 125691 w 687754"/>
              <a:gd name="connsiteY28" fmla="*/ 114300 h 342964"/>
              <a:gd name="connsiteX29" fmla="*/ 113784 w 687754"/>
              <a:gd name="connsiteY29" fmla="*/ 100012 h 342964"/>
              <a:gd name="connsiteX30" fmla="*/ 106641 w 687754"/>
              <a:gd name="connsiteY30" fmla="*/ 92868 h 342964"/>
              <a:gd name="connsiteX31" fmla="*/ 99497 w 687754"/>
              <a:gd name="connsiteY31" fmla="*/ 78581 h 342964"/>
              <a:gd name="connsiteX32" fmla="*/ 85209 w 687754"/>
              <a:gd name="connsiteY32" fmla="*/ 69056 h 342964"/>
              <a:gd name="connsiteX33" fmla="*/ 82828 w 687754"/>
              <a:gd name="connsiteY33" fmla="*/ 61912 h 342964"/>
              <a:gd name="connsiteX34" fmla="*/ 56634 w 687754"/>
              <a:gd name="connsiteY34" fmla="*/ 42862 h 342964"/>
              <a:gd name="connsiteX35" fmla="*/ 49491 w 687754"/>
              <a:gd name="connsiteY35" fmla="*/ 35718 h 342964"/>
              <a:gd name="connsiteX36" fmla="*/ 42347 w 687754"/>
              <a:gd name="connsiteY36" fmla="*/ 30956 h 342964"/>
              <a:gd name="connsiteX37" fmla="*/ 25678 w 687754"/>
              <a:gd name="connsiteY37" fmla="*/ 9525 h 342964"/>
              <a:gd name="connsiteX38" fmla="*/ 11391 w 687754"/>
              <a:gd name="connsiteY38" fmla="*/ 0 h 342964"/>
              <a:gd name="connsiteX39" fmla="*/ 4247 w 687754"/>
              <a:gd name="connsiteY39" fmla="*/ 61912 h 342964"/>
              <a:gd name="connsiteX40" fmla="*/ 1866 w 687754"/>
              <a:gd name="connsiteY40" fmla="*/ 85725 h 342964"/>
              <a:gd name="connsiteX41" fmla="*/ 6628 w 687754"/>
              <a:gd name="connsiteY41" fmla="*/ 183356 h 342964"/>
              <a:gd name="connsiteX42" fmla="*/ 11391 w 687754"/>
              <a:gd name="connsiteY42" fmla="*/ 235743 h 342964"/>
              <a:gd name="connsiteX0" fmla="*/ 11391 w 689156"/>
              <a:gd name="connsiteY0" fmla="*/ 235743 h 342964"/>
              <a:gd name="connsiteX1" fmla="*/ 9009 w 689156"/>
              <a:gd name="connsiteY1" fmla="*/ 335756 h 342964"/>
              <a:gd name="connsiteX2" fmla="*/ 87591 w 689156"/>
              <a:gd name="connsiteY2" fmla="*/ 342900 h 342964"/>
              <a:gd name="connsiteX3" fmla="*/ 387628 w 689156"/>
              <a:gd name="connsiteY3" fmla="*/ 340518 h 342964"/>
              <a:gd name="connsiteX4" fmla="*/ 463828 w 689156"/>
              <a:gd name="connsiteY4" fmla="*/ 333375 h 342964"/>
              <a:gd name="connsiteX5" fmla="*/ 537647 w 689156"/>
              <a:gd name="connsiteY5" fmla="*/ 335756 h 342964"/>
              <a:gd name="connsiteX6" fmla="*/ 575747 w 689156"/>
              <a:gd name="connsiteY6" fmla="*/ 338137 h 342964"/>
              <a:gd name="connsiteX7" fmla="*/ 680522 w 689156"/>
              <a:gd name="connsiteY7" fmla="*/ 340518 h 342964"/>
              <a:gd name="connsiteX8" fmla="*/ 673379 w 689156"/>
              <a:gd name="connsiteY8" fmla="*/ 252412 h 342964"/>
              <a:gd name="connsiteX9" fmla="*/ 587653 w 689156"/>
              <a:gd name="connsiteY9" fmla="*/ 254793 h 342964"/>
              <a:gd name="connsiteX10" fmla="*/ 563841 w 689156"/>
              <a:gd name="connsiteY10" fmla="*/ 252412 h 342964"/>
              <a:gd name="connsiteX11" fmla="*/ 511453 w 689156"/>
              <a:gd name="connsiteY11" fmla="*/ 242887 h 342964"/>
              <a:gd name="connsiteX12" fmla="*/ 473353 w 689156"/>
              <a:gd name="connsiteY12" fmla="*/ 240506 h 342964"/>
              <a:gd name="connsiteX13" fmla="*/ 435253 w 689156"/>
              <a:gd name="connsiteY13" fmla="*/ 233362 h 342964"/>
              <a:gd name="connsiteX14" fmla="*/ 418584 w 689156"/>
              <a:gd name="connsiteY14" fmla="*/ 228600 h 342964"/>
              <a:gd name="connsiteX15" fmla="*/ 394772 w 689156"/>
              <a:gd name="connsiteY15" fmla="*/ 223837 h 342964"/>
              <a:gd name="connsiteX16" fmla="*/ 375722 w 689156"/>
              <a:gd name="connsiteY16" fmla="*/ 219075 h 342964"/>
              <a:gd name="connsiteX17" fmla="*/ 368578 w 689156"/>
              <a:gd name="connsiteY17" fmla="*/ 216693 h 342964"/>
              <a:gd name="connsiteX18" fmla="*/ 332859 w 689156"/>
              <a:gd name="connsiteY18" fmla="*/ 207168 h 342964"/>
              <a:gd name="connsiteX19" fmla="*/ 294759 w 689156"/>
              <a:gd name="connsiteY19" fmla="*/ 197643 h 342964"/>
              <a:gd name="connsiteX20" fmla="*/ 287616 w 689156"/>
              <a:gd name="connsiteY20" fmla="*/ 195262 h 342964"/>
              <a:gd name="connsiteX21" fmla="*/ 275709 w 689156"/>
              <a:gd name="connsiteY21" fmla="*/ 192881 h 342964"/>
              <a:gd name="connsiteX22" fmla="*/ 242372 w 689156"/>
              <a:gd name="connsiteY22" fmla="*/ 176212 h 342964"/>
              <a:gd name="connsiteX23" fmla="*/ 228084 w 689156"/>
              <a:gd name="connsiteY23" fmla="*/ 161925 h 342964"/>
              <a:gd name="connsiteX24" fmla="*/ 213797 w 689156"/>
              <a:gd name="connsiteY24" fmla="*/ 150018 h 342964"/>
              <a:gd name="connsiteX25" fmla="*/ 199509 w 689156"/>
              <a:gd name="connsiteY25" fmla="*/ 145256 h 342964"/>
              <a:gd name="connsiteX26" fmla="*/ 156647 w 689156"/>
              <a:gd name="connsiteY26" fmla="*/ 126206 h 342964"/>
              <a:gd name="connsiteX27" fmla="*/ 139978 w 689156"/>
              <a:gd name="connsiteY27" fmla="*/ 121443 h 342964"/>
              <a:gd name="connsiteX28" fmla="*/ 125691 w 689156"/>
              <a:gd name="connsiteY28" fmla="*/ 114300 h 342964"/>
              <a:gd name="connsiteX29" fmla="*/ 113784 w 689156"/>
              <a:gd name="connsiteY29" fmla="*/ 100012 h 342964"/>
              <a:gd name="connsiteX30" fmla="*/ 106641 w 689156"/>
              <a:gd name="connsiteY30" fmla="*/ 92868 h 342964"/>
              <a:gd name="connsiteX31" fmla="*/ 99497 w 689156"/>
              <a:gd name="connsiteY31" fmla="*/ 78581 h 342964"/>
              <a:gd name="connsiteX32" fmla="*/ 85209 w 689156"/>
              <a:gd name="connsiteY32" fmla="*/ 69056 h 342964"/>
              <a:gd name="connsiteX33" fmla="*/ 82828 w 689156"/>
              <a:gd name="connsiteY33" fmla="*/ 61912 h 342964"/>
              <a:gd name="connsiteX34" fmla="*/ 56634 w 689156"/>
              <a:gd name="connsiteY34" fmla="*/ 42862 h 342964"/>
              <a:gd name="connsiteX35" fmla="*/ 49491 w 689156"/>
              <a:gd name="connsiteY35" fmla="*/ 35718 h 342964"/>
              <a:gd name="connsiteX36" fmla="*/ 42347 w 689156"/>
              <a:gd name="connsiteY36" fmla="*/ 30956 h 342964"/>
              <a:gd name="connsiteX37" fmla="*/ 25678 w 689156"/>
              <a:gd name="connsiteY37" fmla="*/ 9525 h 342964"/>
              <a:gd name="connsiteX38" fmla="*/ 11391 w 689156"/>
              <a:gd name="connsiteY38" fmla="*/ 0 h 342964"/>
              <a:gd name="connsiteX39" fmla="*/ 4247 w 689156"/>
              <a:gd name="connsiteY39" fmla="*/ 61912 h 342964"/>
              <a:gd name="connsiteX40" fmla="*/ 1866 w 689156"/>
              <a:gd name="connsiteY40" fmla="*/ 85725 h 342964"/>
              <a:gd name="connsiteX41" fmla="*/ 6628 w 689156"/>
              <a:gd name="connsiteY41" fmla="*/ 183356 h 342964"/>
              <a:gd name="connsiteX42" fmla="*/ 11391 w 689156"/>
              <a:gd name="connsiteY42" fmla="*/ 235743 h 342964"/>
              <a:gd name="connsiteX0" fmla="*/ 11391 w 686500"/>
              <a:gd name="connsiteY0" fmla="*/ 235743 h 342964"/>
              <a:gd name="connsiteX1" fmla="*/ 9009 w 686500"/>
              <a:gd name="connsiteY1" fmla="*/ 335756 h 342964"/>
              <a:gd name="connsiteX2" fmla="*/ 87591 w 686500"/>
              <a:gd name="connsiteY2" fmla="*/ 342900 h 342964"/>
              <a:gd name="connsiteX3" fmla="*/ 387628 w 686500"/>
              <a:gd name="connsiteY3" fmla="*/ 340518 h 342964"/>
              <a:gd name="connsiteX4" fmla="*/ 463828 w 686500"/>
              <a:gd name="connsiteY4" fmla="*/ 333375 h 342964"/>
              <a:gd name="connsiteX5" fmla="*/ 537647 w 686500"/>
              <a:gd name="connsiteY5" fmla="*/ 335756 h 342964"/>
              <a:gd name="connsiteX6" fmla="*/ 575747 w 686500"/>
              <a:gd name="connsiteY6" fmla="*/ 338137 h 342964"/>
              <a:gd name="connsiteX7" fmla="*/ 680522 w 686500"/>
              <a:gd name="connsiteY7" fmla="*/ 340518 h 342964"/>
              <a:gd name="connsiteX8" fmla="*/ 673379 w 686500"/>
              <a:gd name="connsiteY8" fmla="*/ 252412 h 342964"/>
              <a:gd name="connsiteX9" fmla="*/ 587653 w 686500"/>
              <a:gd name="connsiteY9" fmla="*/ 254793 h 342964"/>
              <a:gd name="connsiteX10" fmla="*/ 563841 w 686500"/>
              <a:gd name="connsiteY10" fmla="*/ 252412 h 342964"/>
              <a:gd name="connsiteX11" fmla="*/ 511453 w 686500"/>
              <a:gd name="connsiteY11" fmla="*/ 242887 h 342964"/>
              <a:gd name="connsiteX12" fmla="*/ 473353 w 686500"/>
              <a:gd name="connsiteY12" fmla="*/ 240506 h 342964"/>
              <a:gd name="connsiteX13" fmla="*/ 435253 w 686500"/>
              <a:gd name="connsiteY13" fmla="*/ 233362 h 342964"/>
              <a:gd name="connsiteX14" fmla="*/ 418584 w 686500"/>
              <a:gd name="connsiteY14" fmla="*/ 228600 h 342964"/>
              <a:gd name="connsiteX15" fmla="*/ 394772 w 686500"/>
              <a:gd name="connsiteY15" fmla="*/ 223837 h 342964"/>
              <a:gd name="connsiteX16" fmla="*/ 375722 w 686500"/>
              <a:gd name="connsiteY16" fmla="*/ 219075 h 342964"/>
              <a:gd name="connsiteX17" fmla="*/ 368578 w 686500"/>
              <a:gd name="connsiteY17" fmla="*/ 216693 h 342964"/>
              <a:gd name="connsiteX18" fmla="*/ 332859 w 686500"/>
              <a:gd name="connsiteY18" fmla="*/ 207168 h 342964"/>
              <a:gd name="connsiteX19" fmla="*/ 294759 w 686500"/>
              <a:gd name="connsiteY19" fmla="*/ 197643 h 342964"/>
              <a:gd name="connsiteX20" fmla="*/ 287616 w 686500"/>
              <a:gd name="connsiteY20" fmla="*/ 195262 h 342964"/>
              <a:gd name="connsiteX21" fmla="*/ 275709 w 686500"/>
              <a:gd name="connsiteY21" fmla="*/ 192881 h 342964"/>
              <a:gd name="connsiteX22" fmla="*/ 242372 w 686500"/>
              <a:gd name="connsiteY22" fmla="*/ 176212 h 342964"/>
              <a:gd name="connsiteX23" fmla="*/ 228084 w 686500"/>
              <a:gd name="connsiteY23" fmla="*/ 161925 h 342964"/>
              <a:gd name="connsiteX24" fmla="*/ 213797 w 686500"/>
              <a:gd name="connsiteY24" fmla="*/ 150018 h 342964"/>
              <a:gd name="connsiteX25" fmla="*/ 199509 w 686500"/>
              <a:gd name="connsiteY25" fmla="*/ 145256 h 342964"/>
              <a:gd name="connsiteX26" fmla="*/ 156647 w 686500"/>
              <a:gd name="connsiteY26" fmla="*/ 126206 h 342964"/>
              <a:gd name="connsiteX27" fmla="*/ 139978 w 686500"/>
              <a:gd name="connsiteY27" fmla="*/ 121443 h 342964"/>
              <a:gd name="connsiteX28" fmla="*/ 125691 w 686500"/>
              <a:gd name="connsiteY28" fmla="*/ 114300 h 342964"/>
              <a:gd name="connsiteX29" fmla="*/ 113784 w 686500"/>
              <a:gd name="connsiteY29" fmla="*/ 100012 h 342964"/>
              <a:gd name="connsiteX30" fmla="*/ 106641 w 686500"/>
              <a:gd name="connsiteY30" fmla="*/ 92868 h 342964"/>
              <a:gd name="connsiteX31" fmla="*/ 99497 w 686500"/>
              <a:gd name="connsiteY31" fmla="*/ 78581 h 342964"/>
              <a:gd name="connsiteX32" fmla="*/ 85209 w 686500"/>
              <a:gd name="connsiteY32" fmla="*/ 69056 h 342964"/>
              <a:gd name="connsiteX33" fmla="*/ 82828 w 686500"/>
              <a:gd name="connsiteY33" fmla="*/ 61912 h 342964"/>
              <a:gd name="connsiteX34" fmla="*/ 56634 w 686500"/>
              <a:gd name="connsiteY34" fmla="*/ 42862 h 342964"/>
              <a:gd name="connsiteX35" fmla="*/ 49491 w 686500"/>
              <a:gd name="connsiteY35" fmla="*/ 35718 h 342964"/>
              <a:gd name="connsiteX36" fmla="*/ 42347 w 686500"/>
              <a:gd name="connsiteY36" fmla="*/ 30956 h 342964"/>
              <a:gd name="connsiteX37" fmla="*/ 25678 w 686500"/>
              <a:gd name="connsiteY37" fmla="*/ 9525 h 342964"/>
              <a:gd name="connsiteX38" fmla="*/ 11391 w 686500"/>
              <a:gd name="connsiteY38" fmla="*/ 0 h 342964"/>
              <a:gd name="connsiteX39" fmla="*/ 4247 w 686500"/>
              <a:gd name="connsiteY39" fmla="*/ 61912 h 342964"/>
              <a:gd name="connsiteX40" fmla="*/ 1866 w 686500"/>
              <a:gd name="connsiteY40" fmla="*/ 85725 h 342964"/>
              <a:gd name="connsiteX41" fmla="*/ 6628 w 686500"/>
              <a:gd name="connsiteY41" fmla="*/ 183356 h 342964"/>
              <a:gd name="connsiteX42" fmla="*/ 11391 w 686500"/>
              <a:gd name="connsiteY42" fmla="*/ 235743 h 342964"/>
              <a:gd name="connsiteX0" fmla="*/ 11391 w 688584"/>
              <a:gd name="connsiteY0" fmla="*/ 235743 h 342964"/>
              <a:gd name="connsiteX1" fmla="*/ 9009 w 688584"/>
              <a:gd name="connsiteY1" fmla="*/ 335756 h 342964"/>
              <a:gd name="connsiteX2" fmla="*/ 87591 w 688584"/>
              <a:gd name="connsiteY2" fmla="*/ 342900 h 342964"/>
              <a:gd name="connsiteX3" fmla="*/ 387628 w 688584"/>
              <a:gd name="connsiteY3" fmla="*/ 340518 h 342964"/>
              <a:gd name="connsiteX4" fmla="*/ 463828 w 688584"/>
              <a:gd name="connsiteY4" fmla="*/ 333375 h 342964"/>
              <a:gd name="connsiteX5" fmla="*/ 537647 w 688584"/>
              <a:gd name="connsiteY5" fmla="*/ 335756 h 342964"/>
              <a:gd name="connsiteX6" fmla="*/ 575747 w 688584"/>
              <a:gd name="connsiteY6" fmla="*/ 338137 h 342964"/>
              <a:gd name="connsiteX7" fmla="*/ 680522 w 688584"/>
              <a:gd name="connsiteY7" fmla="*/ 340518 h 342964"/>
              <a:gd name="connsiteX8" fmla="*/ 673379 w 688584"/>
              <a:gd name="connsiteY8" fmla="*/ 252412 h 342964"/>
              <a:gd name="connsiteX9" fmla="*/ 587653 w 688584"/>
              <a:gd name="connsiteY9" fmla="*/ 254793 h 342964"/>
              <a:gd name="connsiteX10" fmla="*/ 563841 w 688584"/>
              <a:gd name="connsiteY10" fmla="*/ 252412 h 342964"/>
              <a:gd name="connsiteX11" fmla="*/ 511453 w 688584"/>
              <a:gd name="connsiteY11" fmla="*/ 242887 h 342964"/>
              <a:gd name="connsiteX12" fmla="*/ 473353 w 688584"/>
              <a:gd name="connsiteY12" fmla="*/ 240506 h 342964"/>
              <a:gd name="connsiteX13" fmla="*/ 435253 w 688584"/>
              <a:gd name="connsiteY13" fmla="*/ 233362 h 342964"/>
              <a:gd name="connsiteX14" fmla="*/ 418584 w 688584"/>
              <a:gd name="connsiteY14" fmla="*/ 228600 h 342964"/>
              <a:gd name="connsiteX15" fmla="*/ 394772 w 688584"/>
              <a:gd name="connsiteY15" fmla="*/ 223837 h 342964"/>
              <a:gd name="connsiteX16" fmla="*/ 375722 w 688584"/>
              <a:gd name="connsiteY16" fmla="*/ 219075 h 342964"/>
              <a:gd name="connsiteX17" fmla="*/ 368578 w 688584"/>
              <a:gd name="connsiteY17" fmla="*/ 216693 h 342964"/>
              <a:gd name="connsiteX18" fmla="*/ 332859 w 688584"/>
              <a:gd name="connsiteY18" fmla="*/ 207168 h 342964"/>
              <a:gd name="connsiteX19" fmla="*/ 294759 w 688584"/>
              <a:gd name="connsiteY19" fmla="*/ 197643 h 342964"/>
              <a:gd name="connsiteX20" fmla="*/ 287616 w 688584"/>
              <a:gd name="connsiteY20" fmla="*/ 195262 h 342964"/>
              <a:gd name="connsiteX21" fmla="*/ 275709 w 688584"/>
              <a:gd name="connsiteY21" fmla="*/ 192881 h 342964"/>
              <a:gd name="connsiteX22" fmla="*/ 242372 w 688584"/>
              <a:gd name="connsiteY22" fmla="*/ 176212 h 342964"/>
              <a:gd name="connsiteX23" fmla="*/ 228084 w 688584"/>
              <a:gd name="connsiteY23" fmla="*/ 161925 h 342964"/>
              <a:gd name="connsiteX24" fmla="*/ 213797 w 688584"/>
              <a:gd name="connsiteY24" fmla="*/ 150018 h 342964"/>
              <a:gd name="connsiteX25" fmla="*/ 199509 w 688584"/>
              <a:gd name="connsiteY25" fmla="*/ 145256 h 342964"/>
              <a:gd name="connsiteX26" fmla="*/ 156647 w 688584"/>
              <a:gd name="connsiteY26" fmla="*/ 126206 h 342964"/>
              <a:gd name="connsiteX27" fmla="*/ 139978 w 688584"/>
              <a:gd name="connsiteY27" fmla="*/ 121443 h 342964"/>
              <a:gd name="connsiteX28" fmla="*/ 125691 w 688584"/>
              <a:gd name="connsiteY28" fmla="*/ 114300 h 342964"/>
              <a:gd name="connsiteX29" fmla="*/ 113784 w 688584"/>
              <a:gd name="connsiteY29" fmla="*/ 100012 h 342964"/>
              <a:gd name="connsiteX30" fmla="*/ 106641 w 688584"/>
              <a:gd name="connsiteY30" fmla="*/ 92868 h 342964"/>
              <a:gd name="connsiteX31" fmla="*/ 99497 w 688584"/>
              <a:gd name="connsiteY31" fmla="*/ 78581 h 342964"/>
              <a:gd name="connsiteX32" fmla="*/ 85209 w 688584"/>
              <a:gd name="connsiteY32" fmla="*/ 69056 h 342964"/>
              <a:gd name="connsiteX33" fmla="*/ 82828 w 688584"/>
              <a:gd name="connsiteY33" fmla="*/ 61912 h 342964"/>
              <a:gd name="connsiteX34" fmla="*/ 56634 w 688584"/>
              <a:gd name="connsiteY34" fmla="*/ 42862 h 342964"/>
              <a:gd name="connsiteX35" fmla="*/ 49491 w 688584"/>
              <a:gd name="connsiteY35" fmla="*/ 35718 h 342964"/>
              <a:gd name="connsiteX36" fmla="*/ 42347 w 688584"/>
              <a:gd name="connsiteY36" fmla="*/ 30956 h 342964"/>
              <a:gd name="connsiteX37" fmla="*/ 25678 w 688584"/>
              <a:gd name="connsiteY37" fmla="*/ 9525 h 342964"/>
              <a:gd name="connsiteX38" fmla="*/ 11391 w 688584"/>
              <a:gd name="connsiteY38" fmla="*/ 0 h 342964"/>
              <a:gd name="connsiteX39" fmla="*/ 4247 w 688584"/>
              <a:gd name="connsiteY39" fmla="*/ 61912 h 342964"/>
              <a:gd name="connsiteX40" fmla="*/ 1866 w 688584"/>
              <a:gd name="connsiteY40" fmla="*/ 85725 h 342964"/>
              <a:gd name="connsiteX41" fmla="*/ 6628 w 688584"/>
              <a:gd name="connsiteY41" fmla="*/ 183356 h 342964"/>
              <a:gd name="connsiteX42" fmla="*/ 11391 w 688584"/>
              <a:gd name="connsiteY42" fmla="*/ 235743 h 342964"/>
              <a:gd name="connsiteX0" fmla="*/ 11391 w 693045"/>
              <a:gd name="connsiteY0" fmla="*/ 235743 h 343437"/>
              <a:gd name="connsiteX1" fmla="*/ 9009 w 693045"/>
              <a:gd name="connsiteY1" fmla="*/ 335756 h 343437"/>
              <a:gd name="connsiteX2" fmla="*/ 87591 w 693045"/>
              <a:gd name="connsiteY2" fmla="*/ 342900 h 343437"/>
              <a:gd name="connsiteX3" fmla="*/ 387628 w 693045"/>
              <a:gd name="connsiteY3" fmla="*/ 340518 h 343437"/>
              <a:gd name="connsiteX4" fmla="*/ 463828 w 693045"/>
              <a:gd name="connsiteY4" fmla="*/ 333375 h 343437"/>
              <a:gd name="connsiteX5" fmla="*/ 537647 w 693045"/>
              <a:gd name="connsiteY5" fmla="*/ 335756 h 343437"/>
              <a:gd name="connsiteX6" fmla="*/ 575747 w 693045"/>
              <a:gd name="connsiteY6" fmla="*/ 338137 h 343437"/>
              <a:gd name="connsiteX7" fmla="*/ 680522 w 693045"/>
              <a:gd name="connsiteY7" fmla="*/ 340518 h 343437"/>
              <a:gd name="connsiteX8" fmla="*/ 687667 w 693045"/>
              <a:gd name="connsiteY8" fmla="*/ 271462 h 343437"/>
              <a:gd name="connsiteX9" fmla="*/ 587653 w 693045"/>
              <a:gd name="connsiteY9" fmla="*/ 254793 h 343437"/>
              <a:gd name="connsiteX10" fmla="*/ 563841 w 693045"/>
              <a:gd name="connsiteY10" fmla="*/ 252412 h 343437"/>
              <a:gd name="connsiteX11" fmla="*/ 511453 w 693045"/>
              <a:gd name="connsiteY11" fmla="*/ 242887 h 343437"/>
              <a:gd name="connsiteX12" fmla="*/ 473353 w 693045"/>
              <a:gd name="connsiteY12" fmla="*/ 240506 h 343437"/>
              <a:gd name="connsiteX13" fmla="*/ 435253 w 693045"/>
              <a:gd name="connsiteY13" fmla="*/ 233362 h 343437"/>
              <a:gd name="connsiteX14" fmla="*/ 418584 w 693045"/>
              <a:gd name="connsiteY14" fmla="*/ 228600 h 343437"/>
              <a:gd name="connsiteX15" fmla="*/ 394772 w 693045"/>
              <a:gd name="connsiteY15" fmla="*/ 223837 h 343437"/>
              <a:gd name="connsiteX16" fmla="*/ 375722 w 693045"/>
              <a:gd name="connsiteY16" fmla="*/ 219075 h 343437"/>
              <a:gd name="connsiteX17" fmla="*/ 368578 w 693045"/>
              <a:gd name="connsiteY17" fmla="*/ 216693 h 343437"/>
              <a:gd name="connsiteX18" fmla="*/ 332859 w 693045"/>
              <a:gd name="connsiteY18" fmla="*/ 207168 h 343437"/>
              <a:gd name="connsiteX19" fmla="*/ 294759 w 693045"/>
              <a:gd name="connsiteY19" fmla="*/ 197643 h 343437"/>
              <a:gd name="connsiteX20" fmla="*/ 287616 w 693045"/>
              <a:gd name="connsiteY20" fmla="*/ 195262 h 343437"/>
              <a:gd name="connsiteX21" fmla="*/ 275709 w 693045"/>
              <a:gd name="connsiteY21" fmla="*/ 192881 h 343437"/>
              <a:gd name="connsiteX22" fmla="*/ 242372 w 693045"/>
              <a:gd name="connsiteY22" fmla="*/ 176212 h 343437"/>
              <a:gd name="connsiteX23" fmla="*/ 228084 w 693045"/>
              <a:gd name="connsiteY23" fmla="*/ 161925 h 343437"/>
              <a:gd name="connsiteX24" fmla="*/ 213797 w 693045"/>
              <a:gd name="connsiteY24" fmla="*/ 150018 h 343437"/>
              <a:gd name="connsiteX25" fmla="*/ 199509 w 693045"/>
              <a:gd name="connsiteY25" fmla="*/ 145256 h 343437"/>
              <a:gd name="connsiteX26" fmla="*/ 156647 w 693045"/>
              <a:gd name="connsiteY26" fmla="*/ 126206 h 343437"/>
              <a:gd name="connsiteX27" fmla="*/ 139978 w 693045"/>
              <a:gd name="connsiteY27" fmla="*/ 121443 h 343437"/>
              <a:gd name="connsiteX28" fmla="*/ 125691 w 693045"/>
              <a:gd name="connsiteY28" fmla="*/ 114300 h 343437"/>
              <a:gd name="connsiteX29" fmla="*/ 113784 w 693045"/>
              <a:gd name="connsiteY29" fmla="*/ 100012 h 343437"/>
              <a:gd name="connsiteX30" fmla="*/ 106641 w 693045"/>
              <a:gd name="connsiteY30" fmla="*/ 92868 h 343437"/>
              <a:gd name="connsiteX31" fmla="*/ 99497 w 693045"/>
              <a:gd name="connsiteY31" fmla="*/ 78581 h 343437"/>
              <a:gd name="connsiteX32" fmla="*/ 85209 w 693045"/>
              <a:gd name="connsiteY32" fmla="*/ 69056 h 343437"/>
              <a:gd name="connsiteX33" fmla="*/ 82828 w 693045"/>
              <a:gd name="connsiteY33" fmla="*/ 61912 h 343437"/>
              <a:gd name="connsiteX34" fmla="*/ 56634 w 693045"/>
              <a:gd name="connsiteY34" fmla="*/ 42862 h 343437"/>
              <a:gd name="connsiteX35" fmla="*/ 49491 w 693045"/>
              <a:gd name="connsiteY35" fmla="*/ 35718 h 343437"/>
              <a:gd name="connsiteX36" fmla="*/ 42347 w 693045"/>
              <a:gd name="connsiteY36" fmla="*/ 30956 h 343437"/>
              <a:gd name="connsiteX37" fmla="*/ 25678 w 693045"/>
              <a:gd name="connsiteY37" fmla="*/ 9525 h 343437"/>
              <a:gd name="connsiteX38" fmla="*/ 11391 w 693045"/>
              <a:gd name="connsiteY38" fmla="*/ 0 h 343437"/>
              <a:gd name="connsiteX39" fmla="*/ 4247 w 693045"/>
              <a:gd name="connsiteY39" fmla="*/ 61912 h 343437"/>
              <a:gd name="connsiteX40" fmla="*/ 1866 w 693045"/>
              <a:gd name="connsiteY40" fmla="*/ 85725 h 343437"/>
              <a:gd name="connsiteX41" fmla="*/ 6628 w 693045"/>
              <a:gd name="connsiteY41" fmla="*/ 183356 h 343437"/>
              <a:gd name="connsiteX42" fmla="*/ 11391 w 693045"/>
              <a:gd name="connsiteY42" fmla="*/ 235743 h 343437"/>
              <a:gd name="connsiteX0" fmla="*/ 11391 w 692223"/>
              <a:gd name="connsiteY0" fmla="*/ 235743 h 342964"/>
              <a:gd name="connsiteX1" fmla="*/ 9009 w 692223"/>
              <a:gd name="connsiteY1" fmla="*/ 335756 h 342964"/>
              <a:gd name="connsiteX2" fmla="*/ 87591 w 692223"/>
              <a:gd name="connsiteY2" fmla="*/ 342900 h 342964"/>
              <a:gd name="connsiteX3" fmla="*/ 387628 w 692223"/>
              <a:gd name="connsiteY3" fmla="*/ 340518 h 342964"/>
              <a:gd name="connsiteX4" fmla="*/ 463828 w 692223"/>
              <a:gd name="connsiteY4" fmla="*/ 333375 h 342964"/>
              <a:gd name="connsiteX5" fmla="*/ 537647 w 692223"/>
              <a:gd name="connsiteY5" fmla="*/ 335756 h 342964"/>
              <a:gd name="connsiteX6" fmla="*/ 575747 w 692223"/>
              <a:gd name="connsiteY6" fmla="*/ 338137 h 342964"/>
              <a:gd name="connsiteX7" fmla="*/ 680522 w 692223"/>
              <a:gd name="connsiteY7" fmla="*/ 340518 h 342964"/>
              <a:gd name="connsiteX8" fmla="*/ 687667 w 692223"/>
              <a:gd name="connsiteY8" fmla="*/ 271462 h 342964"/>
              <a:gd name="connsiteX9" fmla="*/ 587653 w 692223"/>
              <a:gd name="connsiteY9" fmla="*/ 254793 h 342964"/>
              <a:gd name="connsiteX10" fmla="*/ 563841 w 692223"/>
              <a:gd name="connsiteY10" fmla="*/ 252412 h 342964"/>
              <a:gd name="connsiteX11" fmla="*/ 511453 w 692223"/>
              <a:gd name="connsiteY11" fmla="*/ 242887 h 342964"/>
              <a:gd name="connsiteX12" fmla="*/ 473353 w 692223"/>
              <a:gd name="connsiteY12" fmla="*/ 240506 h 342964"/>
              <a:gd name="connsiteX13" fmla="*/ 435253 w 692223"/>
              <a:gd name="connsiteY13" fmla="*/ 233362 h 342964"/>
              <a:gd name="connsiteX14" fmla="*/ 418584 w 692223"/>
              <a:gd name="connsiteY14" fmla="*/ 228600 h 342964"/>
              <a:gd name="connsiteX15" fmla="*/ 394772 w 692223"/>
              <a:gd name="connsiteY15" fmla="*/ 223837 h 342964"/>
              <a:gd name="connsiteX16" fmla="*/ 375722 w 692223"/>
              <a:gd name="connsiteY16" fmla="*/ 219075 h 342964"/>
              <a:gd name="connsiteX17" fmla="*/ 368578 w 692223"/>
              <a:gd name="connsiteY17" fmla="*/ 216693 h 342964"/>
              <a:gd name="connsiteX18" fmla="*/ 332859 w 692223"/>
              <a:gd name="connsiteY18" fmla="*/ 207168 h 342964"/>
              <a:gd name="connsiteX19" fmla="*/ 294759 w 692223"/>
              <a:gd name="connsiteY19" fmla="*/ 197643 h 342964"/>
              <a:gd name="connsiteX20" fmla="*/ 287616 w 692223"/>
              <a:gd name="connsiteY20" fmla="*/ 195262 h 342964"/>
              <a:gd name="connsiteX21" fmla="*/ 275709 w 692223"/>
              <a:gd name="connsiteY21" fmla="*/ 192881 h 342964"/>
              <a:gd name="connsiteX22" fmla="*/ 242372 w 692223"/>
              <a:gd name="connsiteY22" fmla="*/ 176212 h 342964"/>
              <a:gd name="connsiteX23" fmla="*/ 228084 w 692223"/>
              <a:gd name="connsiteY23" fmla="*/ 161925 h 342964"/>
              <a:gd name="connsiteX24" fmla="*/ 213797 w 692223"/>
              <a:gd name="connsiteY24" fmla="*/ 150018 h 342964"/>
              <a:gd name="connsiteX25" fmla="*/ 199509 w 692223"/>
              <a:gd name="connsiteY25" fmla="*/ 145256 h 342964"/>
              <a:gd name="connsiteX26" fmla="*/ 156647 w 692223"/>
              <a:gd name="connsiteY26" fmla="*/ 126206 h 342964"/>
              <a:gd name="connsiteX27" fmla="*/ 139978 w 692223"/>
              <a:gd name="connsiteY27" fmla="*/ 121443 h 342964"/>
              <a:gd name="connsiteX28" fmla="*/ 125691 w 692223"/>
              <a:gd name="connsiteY28" fmla="*/ 114300 h 342964"/>
              <a:gd name="connsiteX29" fmla="*/ 113784 w 692223"/>
              <a:gd name="connsiteY29" fmla="*/ 100012 h 342964"/>
              <a:gd name="connsiteX30" fmla="*/ 106641 w 692223"/>
              <a:gd name="connsiteY30" fmla="*/ 92868 h 342964"/>
              <a:gd name="connsiteX31" fmla="*/ 99497 w 692223"/>
              <a:gd name="connsiteY31" fmla="*/ 78581 h 342964"/>
              <a:gd name="connsiteX32" fmla="*/ 85209 w 692223"/>
              <a:gd name="connsiteY32" fmla="*/ 69056 h 342964"/>
              <a:gd name="connsiteX33" fmla="*/ 82828 w 692223"/>
              <a:gd name="connsiteY33" fmla="*/ 61912 h 342964"/>
              <a:gd name="connsiteX34" fmla="*/ 56634 w 692223"/>
              <a:gd name="connsiteY34" fmla="*/ 42862 h 342964"/>
              <a:gd name="connsiteX35" fmla="*/ 49491 w 692223"/>
              <a:gd name="connsiteY35" fmla="*/ 35718 h 342964"/>
              <a:gd name="connsiteX36" fmla="*/ 42347 w 692223"/>
              <a:gd name="connsiteY36" fmla="*/ 30956 h 342964"/>
              <a:gd name="connsiteX37" fmla="*/ 25678 w 692223"/>
              <a:gd name="connsiteY37" fmla="*/ 9525 h 342964"/>
              <a:gd name="connsiteX38" fmla="*/ 11391 w 692223"/>
              <a:gd name="connsiteY38" fmla="*/ 0 h 342964"/>
              <a:gd name="connsiteX39" fmla="*/ 4247 w 692223"/>
              <a:gd name="connsiteY39" fmla="*/ 61912 h 342964"/>
              <a:gd name="connsiteX40" fmla="*/ 1866 w 692223"/>
              <a:gd name="connsiteY40" fmla="*/ 85725 h 342964"/>
              <a:gd name="connsiteX41" fmla="*/ 6628 w 692223"/>
              <a:gd name="connsiteY41" fmla="*/ 183356 h 342964"/>
              <a:gd name="connsiteX42" fmla="*/ 11391 w 692223"/>
              <a:gd name="connsiteY42" fmla="*/ 235743 h 342964"/>
              <a:gd name="connsiteX0" fmla="*/ 11391 w 692223"/>
              <a:gd name="connsiteY0" fmla="*/ 235743 h 342990"/>
              <a:gd name="connsiteX1" fmla="*/ 9009 w 692223"/>
              <a:gd name="connsiteY1" fmla="*/ 335756 h 342990"/>
              <a:gd name="connsiteX2" fmla="*/ 87591 w 692223"/>
              <a:gd name="connsiteY2" fmla="*/ 342900 h 342990"/>
              <a:gd name="connsiteX3" fmla="*/ 387628 w 692223"/>
              <a:gd name="connsiteY3" fmla="*/ 340518 h 342990"/>
              <a:gd name="connsiteX4" fmla="*/ 478116 w 692223"/>
              <a:gd name="connsiteY4" fmla="*/ 342900 h 342990"/>
              <a:gd name="connsiteX5" fmla="*/ 537647 w 692223"/>
              <a:gd name="connsiteY5" fmla="*/ 335756 h 342990"/>
              <a:gd name="connsiteX6" fmla="*/ 575747 w 692223"/>
              <a:gd name="connsiteY6" fmla="*/ 338137 h 342990"/>
              <a:gd name="connsiteX7" fmla="*/ 680522 w 692223"/>
              <a:gd name="connsiteY7" fmla="*/ 340518 h 342990"/>
              <a:gd name="connsiteX8" fmla="*/ 687667 w 692223"/>
              <a:gd name="connsiteY8" fmla="*/ 271462 h 342990"/>
              <a:gd name="connsiteX9" fmla="*/ 587653 w 692223"/>
              <a:gd name="connsiteY9" fmla="*/ 254793 h 342990"/>
              <a:gd name="connsiteX10" fmla="*/ 563841 w 692223"/>
              <a:gd name="connsiteY10" fmla="*/ 252412 h 342990"/>
              <a:gd name="connsiteX11" fmla="*/ 511453 w 692223"/>
              <a:gd name="connsiteY11" fmla="*/ 242887 h 342990"/>
              <a:gd name="connsiteX12" fmla="*/ 473353 w 692223"/>
              <a:gd name="connsiteY12" fmla="*/ 240506 h 342990"/>
              <a:gd name="connsiteX13" fmla="*/ 435253 w 692223"/>
              <a:gd name="connsiteY13" fmla="*/ 233362 h 342990"/>
              <a:gd name="connsiteX14" fmla="*/ 418584 w 692223"/>
              <a:gd name="connsiteY14" fmla="*/ 228600 h 342990"/>
              <a:gd name="connsiteX15" fmla="*/ 394772 w 692223"/>
              <a:gd name="connsiteY15" fmla="*/ 223837 h 342990"/>
              <a:gd name="connsiteX16" fmla="*/ 375722 w 692223"/>
              <a:gd name="connsiteY16" fmla="*/ 219075 h 342990"/>
              <a:gd name="connsiteX17" fmla="*/ 368578 w 692223"/>
              <a:gd name="connsiteY17" fmla="*/ 216693 h 342990"/>
              <a:gd name="connsiteX18" fmla="*/ 332859 w 692223"/>
              <a:gd name="connsiteY18" fmla="*/ 207168 h 342990"/>
              <a:gd name="connsiteX19" fmla="*/ 294759 w 692223"/>
              <a:gd name="connsiteY19" fmla="*/ 197643 h 342990"/>
              <a:gd name="connsiteX20" fmla="*/ 287616 w 692223"/>
              <a:gd name="connsiteY20" fmla="*/ 195262 h 342990"/>
              <a:gd name="connsiteX21" fmla="*/ 275709 w 692223"/>
              <a:gd name="connsiteY21" fmla="*/ 192881 h 342990"/>
              <a:gd name="connsiteX22" fmla="*/ 242372 w 692223"/>
              <a:gd name="connsiteY22" fmla="*/ 176212 h 342990"/>
              <a:gd name="connsiteX23" fmla="*/ 228084 w 692223"/>
              <a:gd name="connsiteY23" fmla="*/ 161925 h 342990"/>
              <a:gd name="connsiteX24" fmla="*/ 213797 w 692223"/>
              <a:gd name="connsiteY24" fmla="*/ 150018 h 342990"/>
              <a:gd name="connsiteX25" fmla="*/ 199509 w 692223"/>
              <a:gd name="connsiteY25" fmla="*/ 145256 h 342990"/>
              <a:gd name="connsiteX26" fmla="*/ 156647 w 692223"/>
              <a:gd name="connsiteY26" fmla="*/ 126206 h 342990"/>
              <a:gd name="connsiteX27" fmla="*/ 139978 w 692223"/>
              <a:gd name="connsiteY27" fmla="*/ 121443 h 342990"/>
              <a:gd name="connsiteX28" fmla="*/ 125691 w 692223"/>
              <a:gd name="connsiteY28" fmla="*/ 114300 h 342990"/>
              <a:gd name="connsiteX29" fmla="*/ 113784 w 692223"/>
              <a:gd name="connsiteY29" fmla="*/ 100012 h 342990"/>
              <a:gd name="connsiteX30" fmla="*/ 106641 w 692223"/>
              <a:gd name="connsiteY30" fmla="*/ 92868 h 342990"/>
              <a:gd name="connsiteX31" fmla="*/ 99497 w 692223"/>
              <a:gd name="connsiteY31" fmla="*/ 78581 h 342990"/>
              <a:gd name="connsiteX32" fmla="*/ 85209 w 692223"/>
              <a:gd name="connsiteY32" fmla="*/ 69056 h 342990"/>
              <a:gd name="connsiteX33" fmla="*/ 82828 w 692223"/>
              <a:gd name="connsiteY33" fmla="*/ 61912 h 342990"/>
              <a:gd name="connsiteX34" fmla="*/ 56634 w 692223"/>
              <a:gd name="connsiteY34" fmla="*/ 42862 h 342990"/>
              <a:gd name="connsiteX35" fmla="*/ 49491 w 692223"/>
              <a:gd name="connsiteY35" fmla="*/ 35718 h 342990"/>
              <a:gd name="connsiteX36" fmla="*/ 42347 w 692223"/>
              <a:gd name="connsiteY36" fmla="*/ 30956 h 342990"/>
              <a:gd name="connsiteX37" fmla="*/ 25678 w 692223"/>
              <a:gd name="connsiteY37" fmla="*/ 9525 h 342990"/>
              <a:gd name="connsiteX38" fmla="*/ 11391 w 692223"/>
              <a:gd name="connsiteY38" fmla="*/ 0 h 342990"/>
              <a:gd name="connsiteX39" fmla="*/ 4247 w 692223"/>
              <a:gd name="connsiteY39" fmla="*/ 61912 h 342990"/>
              <a:gd name="connsiteX40" fmla="*/ 1866 w 692223"/>
              <a:gd name="connsiteY40" fmla="*/ 85725 h 342990"/>
              <a:gd name="connsiteX41" fmla="*/ 6628 w 692223"/>
              <a:gd name="connsiteY41" fmla="*/ 183356 h 342990"/>
              <a:gd name="connsiteX42" fmla="*/ 11391 w 692223"/>
              <a:gd name="connsiteY42" fmla="*/ 235743 h 342990"/>
              <a:gd name="connsiteX0" fmla="*/ 11391 w 692223"/>
              <a:gd name="connsiteY0" fmla="*/ 235743 h 343030"/>
              <a:gd name="connsiteX1" fmla="*/ 9009 w 692223"/>
              <a:gd name="connsiteY1" fmla="*/ 335756 h 343030"/>
              <a:gd name="connsiteX2" fmla="*/ 87591 w 692223"/>
              <a:gd name="connsiteY2" fmla="*/ 342900 h 343030"/>
              <a:gd name="connsiteX3" fmla="*/ 387628 w 692223"/>
              <a:gd name="connsiteY3" fmla="*/ 340518 h 343030"/>
              <a:gd name="connsiteX4" fmla="*/ 478116 w 692223"/>
              <a:gd name="connsiteY4" fmla="*/ 342900 h 343030"/>
              <a:gd name="connsiteX5" fmla="*/ 542409 w 692223"/>
              <a:gd name="connsiteY5" fmla="*/ 342900 h 343030"/>
              <a:gd name="connsiteX6" fmla="*/ 575747 w 692223"/>
              <a:gd name="connsiteY6" fmla="*/ 338137 h 343030"/>
              <a:gd name="connsiteX7" fmla="*/ 680522 w 692223"/>
              <a:gd name="connsiteY7" fmla="*/ 340518 h 343030"/>
              <a:gd name="connsiteX8" fmla="*/ 687667 w 692223"/>
              <a:gd name="connsiteY8" fmla="*/ 271462 h 343030"/>
              <a:gd name="connsiteX9" fmla="*/ 587653 w 692223"/>
              <a:gd name="connsiteY9" fmla="*/ 254793 h 343030"/>
              <a:gd name="connsiteX10" fmla="*/ 563841 w 692223"/>
              <a:gd name="connsiteY10" fmla="*/ 252412 h 343030"/>
              <a:gd name="connsiteX11" fmla="*/ 511453 w 692223"/>
              <a:gd name="connsiteY11" fmla="*/ 242887 h 343030"/>
              <a:gd name="connsiteX12" fmla="*/ 473353 w 692223"/>
              <a:gd name="connsiteY12" fmla="*/ 240506 h 343030"/>
              <a:gd name="connsiteX13" fmla="*/ 435253 w 692223"/>
              <a:gd name="connsiteY13" fmla="*/ 233362 h 343030"/>
              <a:gd name="connsiteX14" fmla="*/ 418584 w 692223"/>
              <a:gd name="connsiteY14" fmla="*/ 228600 h 343030"/>
              <a:gd name="connsiteX15" fmla="*/ 394772 w 692223"/>
              <a:gd name="connsiteY15" fmla="*/ 223837 h 343030"/>
              <a:gd name="connsiteX16" fmla="*/ 375722 w 692223"/>
              <a:gd name="connsiteY16" fmla="*/ 219075 h 343030"/>
              <a:gd name="connsiteX17" fmla="*/ 368578 w 692223"/>
              <a:gd name="connsiteY17" fmla="*/ 216693 h 343030"/>
              <a:gd name="connsiteX18" fmla="*/ 332859 w 692223"/>
              <a:gd name="connsiteY18" fmla="*/ 207168 h 343030"/>
              <a:gd name="connsiteX19" fmla="*/ 294759 w 692223"/>
              <a:gd name="connsiteY19" fmla="*/ 197643 h 343030"/>
              <a:gd name="connsiteX20" fmla="*/ 287616 w 692223"/>
              <a:gd name="connsiteY20" fmla="*/ 195262 h 343030"/>
              <a:gd name="connsiteX21" fmla="*/ 275709 w 692223"/>
              <a:gd name="connsiteY21" fmla="*/ 192881 h 343030"/>
              <a:gd name="connsiteX22" fmla="*/ 242372 w 692223"/>
              <a:gd name="connsiteY22" fmla="*/ 176212 h 343030"/>
              <a:gd name="connsiteX23" fmla="*/ 228084 w 692223"/>
              <a:gd name="connsiteY23" fmla="*/ 161925 h 343030"/>
              <a:gd name="connsiteX24" fmla="*/ 213797 w 692223"/>
              <a:gd name="connsiteY24" fmla="*/ 150018 h 343030"/>
              <a:gd name="connsiteX25" fmla="*/ 199509 w 692223"/>
              <a:gd name="connsiteY25" fmla="*/ 145256 h 343030"/>
              <a:gd name="connsiteX26" fmla="*/ 156647 w 692223"/>
              <a:gd name="connsiteY26" fmla="*/ 126206 h 343030"/>
              <a:gd name="connsiteX27" fmla="*/ 139978 w 692223"/>
              <a:gd name="connsiteY27" fmla="*/ 121443 h 343030"/>
              <a:gd name="connsiteX28" fmla="*/ 125691 w 692223"/>
              <a:gd name="connsiteY28" fmla="*/ 114300 h 343030"/>
              <a:gd name="connsiteX29" fmla="*/ 113784 w 692223"/>
              <a:gd name="connsiteY29" fmla="*/ 100012 h 343030"/>
              <a:gd name="connsiteX30" fmla="*/ 106641 w 692223"/>
              <a:gd name="connsiteY30" fmla="*/ 92868 h 343030"/>
              <a:gd name="connsiteX31" fmla="*/ 99497 w 692223"/>
              <a:gd name="connsiteY31" fmla="*/ 78581 h 343030"/>
              <a:gd name="connsiteX32" fmla="*/ 85209 w 692223"/>
              <a:gd name="connsiteY32" fmla="*/ 69056 h 343030"/>
              <a:gd name="connsiteX33" fmla="*/ 82828 w 692223"/>
              <a:gd name="connsiteY33" fmla="*/ 61912 h 343030"/>
              <a:gd name="connsiteX34" fmla="*/ 56634 w 692223"/>
              <a:gd name="connsiteY34" fmla="*/ 42862 h 343030"/>
              <a:gd name="connsiteX35" fmla="*/ 49491 w 692223"/>
              <a:gd name="connsiteY35" fmla="*/ 35718 h 343030"/>
              <a:gd name="connsiteX36" fmla="*/ 42347 w 692223"/>
              <a:gd name="connsiteY36" fmla="*/ 30956 h 343030"/>
              <a:gd name="connsiteX37" fmla="*/ 25678 w 692223"/>
              <a:gd name="connsiteY37" fmla="*/ 9525 h 343030"/>
              <a:gd name="connsiteX38" fmla="*/ 11391 w 692223"/>
              <a:gd name="connsiteY38" fmla="*/ 0 h 343030"/>
              <a:gd name="connsiteX39" fmla="*/ 4247 w 692223"/>
              <a:gd name="connsiteY39" fmla="*/ 61912 h 343030"/>
              <a:gd name="connsiteX40" fmla="*/ 1866 w 692223"/>
              <a:gd name="connsiteY40" fmla="*/ 85725 h 343030"/>
              <a:gd name="connsiteX41" fmla="*/ 6628 w 692223"/>
              <a:gd name="connsiteY41" fmla="*/ 183356 h 343030"/>
              <a:gd name="connsiteX42" fmla="*/ 11391 w 692223"/>
              <a:gd name="connsiteY42" fmla="*/ 235743 h 343030"/>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25691 w 692223"/>
              <a:gd name="connsiteY27" fmla="*/ 114300 h 346399"/>
              <a:gd name="connsiteX28" fmla="*/ 113784 w 692223"/>
              <a:gd name="connsiteY28" fmla="*/ 100012 h 346399"/>
              <a:gd name="connsiteX29" fmla="*/ 106641 w 692223"/>
              <a:gd name="connsiteY29" fmla="*/ 92868 h 346399"/>
              <a:gd name="connsiteX30" fmla="*/ 99497 w 692223"/>
              <a:gd name="connsiteY30" fmla="*/ 78581 h 346399"/>
              <a:gd name="connsiteX31" fmla="*/ 85209 w 692223"/>
              <a:gd name="connsiteY31" fmla="*/ 69056 h 346399"/>
              <a:gd name="connsiteX32" fmla="*/ 82828 w 692223"/>
              <a:gd name="connsiteY32" fmla="*/ 61912 h 346399"/>
              <a:gd name="connsiteX33" fmla="*/ 56634 w 692223"/>
              <a:gd name="connsiteY33" fmla="*/ 42862 h 346399"/>
              <a:gd name="connsiteX34" fmla="*/ 49491 w 692223"/>
              <a:gd name="connsiteY34" fmla="*/ 35718 h 346399"/>
              <a:gd name="connsiteX35" fmla="*/ 42347 w 692223"/>
              <a:gd name="connsiteY35" fmla="*/ 30956 h 346399"/>
              <a:gd name="connsiteX36" fmla="*/ 25678 w 692223"/>
              <a:gd name="connsiteY36" fmla="*/ 9525 h 346399"/>
              <a:gd name="connsiteX37" fmla="*/ 11391 w 692223"/>
              <a:gd name="connsiteY37" fmla="*/ 0 h 346399"/>
              <a:gd name="connsiteX38" fmla="*/ 4247 w 692223"/>
              <a:gd name="connsiteY38" fmla="*/ 61912 h 346399"/>
              <a:gd name="connsiteX39" fmla="*/ 1866 w 692223"/>
              <a:gd name="connsiteY39" fmla="*/ 85725 h 346399"/>
              <a:gd name="connsiteX40" fmla="*/ 6628 w 692223"/>
              <a:gd name="connsiteY40" fmla="*/ 183356 h 346399"/>
              <a:gd name="connsiteX41" fmla="*/ 11391 w 692223"/>
              <a:gd name="connsiteY41"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106641 w 692223"/>
              <a:gd name="connsiteY28" fmla="*/ 92868 h 346399"/>
              <a:gd name="connsiteX29" fmla="*/ 99497 w 692223"/>
              <a:gd name="connsiteY29" fmla="*/ 78581 h 346399"/>
              <a:gd name="connsiteX30" fmla="*/ 85209 w 692223"/>
              <a:gd name="connsiteY30" fmla="*/ 69056 h 346399"/>
              <a:gd name="connsiteX31" fmla="*/ 82828 w 692223"/>
              <a:gd name="connsiteY31" fmla="*/ 61912 h 346399"/>
              <a:gd name="connsiteX32" fmla="*/ 56634 w 692223"/>
              <a:gd name="connsiteY32" fmla="*/ 42862 h 346399"/>
              <a:gd name="connsiteX33" fmla="*/ 49491 w 692223"/>
              <a:gd name="connsiteY33" fmla="*/ 35718 h 346399"/>
              <a:gd name="connsiteX34" fmla="*/ 42347 w 692223"/>
              <a:gd name="connsiteY34" fmla="*/ 30956 h 346399"/>
              <a:gd name="connsiteX35" fmla="*/ 25678 w 692223"/>
              <a:gd name="connsiteY35" fmla="*/ 9525 h 346399"/>
              <a:gd name="connsiteX36" fmla="*/ 11391 w 692223"/>
              <a:gd name="connsiteY36" fmla="*/ 0 h 346399"/>
              <a:gd name="connsiteX37" fmla="*/ 4247 w 692223"/>
              <a:gd name="connsiteY37" fmla="*/ 61912 h 346399"/>
              <a:gd name="connsiteX38" fmla="*/ 1866 w 692223"/>
              <a:gd name="connsiteY38" fmla="*/ 85725 h 346399"/>
              <a:gd name="connsiteX39" fmla="*/ 6628 w 692223"/>
              <a:gd name="connsiteY39" fmla="*/ 183356 h 346399"/>
              <a:gd name="connsiteX40" fmla="*/ 11391 w 692223"/>
              <a:gd name="connsiteY40"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82828 w 692223"/>
              <a:gd name="connsiteY30" fmla="*/ 61912 h 346399"/>
              <a:gd name="connsiteX31" fmla="*/ 56634 w 692223"/>
              <a:gd name="connsiteY31" fmla="*/ 42862 h 346399"/>
              <a:gd name="connsiteX32" fmla="*/ 49491 w 692223"/>
              <a:gd name="connsiteY32" fmla="*/ 35718 h 346399"/>
              <a:gd name="connsiteX33" fmla="*/ 42347 w 692223"/>
              <a:gd name="connsiteY33" fmla="*/ 30956 h 346399"/>
              <a:gd name="connsiteX34" fmla="*/ 25678 w 692223"/>
              <a:gd name="connsiteY34" fmla="*/ 9525 h 346399"/>
              <a:gd name="connsiteX35" fmla="*/ 11391 w 692223"/>
              <a:gd name="connsiteY35" fmla="*/ 0 h 346399"/>
              <a:gd name="connsiteX36" fmla="*/ 4247 w 692223"/>
              <a:gd name="connsiteY36" fmla="*/ 61912 h 346399"/>
              <a:gd name="connsiteX37" fmla="*/ 1866 w 692223"/>
              <a:gd name="connsiteY37" fmla="*/ 85725 h 346399"/>
              <a:gd name="connsiteX38" fmla="*/ 6628 w 692223"/>
              <a:gd name="connsiteY38" fmla="*/ 183356 h 346399"/>
              <a:gd name="connsiteX39" fmla="*/ 11391 w 692223"/>
              <a:gd name="connsiteY39"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56634 w 692223"/>
              <a:gd name="connsiteY30" fmla="*/ 42862 h 346399"/>
              <a:gd name="connsiteX31" fmla="*/ 49491 w 692223"/>
              <a:gd name="connsiteY31" fmla="*/ 35718 h 346399"/>
              <a:gd name="connsiteX32" fmla="*/ 42347 w 692223"/>
              <a:gd name="connsiteY32" fmla="*/ 30956 h 346399"/>
              <a:gd name="connsiteX33" fmla="*/ 25678 w 692223"/>
              <a:gd name="connsiteY33" fmla="*/ 9525 h 346399"/>
              <a:gd name="connsiteX34" fmla="*/ 11391 w 692223"/>
              <a:gd name="connsiteY34" fmla="*/ 0 h 346399"/>
              <a:gd name="connsiteX35" fmla="*/ 4247 w 692223"/>
              <a:gd name="connsiteY35" fmla="*/ 61912 h 346399"/>
              <a:gd name="connsiteX36" fmla="*/ 1866 w 692223"/>
              <a:gd name="connsiteY36" fmla="*/ 85725 h 346399"/>
              <a:gd name="connsiteX37" fmla="*/ 6628 w 692223"/>
              <a:gd name="connsiteY37" fmla="*/ 183356 h 346399"/>
              <a:gd name="connsiteX38" fmla="*/ 11391 w 692223"/>
              <a:gd name="connsiteY38"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49491 w 692223"/>
              <a:gd name="connsiteY30" fmla="*/ 35718 h 346399"/>
              <a:gd name="connsiteX31" fmla="*/ 42347 w 692223"/>
              <a:gd name="connsiteY31" fmla="*/ 30956 h 346399"/>
              <a:gd name="connsiteX32" fmla="*/ 25678 w 692223"/>
              <a:gd name="connsiteY32" fmla="*/ 9525 h 346399"/>
              <a:gd name="connsiteX33" fmla="*/ 11391 w 692223"/>
              <a:gd name="connsiteY33" fmla="*/ 0 h 346399"/>
              <a:gd name="connsiteX34" fmla="*/ 4247 w 692223"/>
              <a:gd name="connsiteY34" fmla="*/ 61912 h 346399"/>
              <a:gd name="connsiteX35" fmla="*/ 1866 w 692223"/>
              <a:gd name="connsiteY35" fmla="*/ 85725 h 346399"/>
              <a:gd name="connsiteX36" fmla="*/ 6628 w 692223"/>
              <a:gd name="connsiteY36" fmla="*/ 183356 h 346399"/>
              <a:gd name="connsiteX37" fmla="*/ 11391 w 692223"/>
              <a:gd name="connsiteY37"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42347 w 692223"/>
              <a:gd name="connsiteY30" fmla="*/ 30956 h 346399"/>
              <a:gd name="connsiteX31" fmla="*/ 25678 w 692223"/>
              <a:gd name="connsiteY31" fmla="*/ 9525 h 346399"/>
              <a:gd name="connsiteX32" fmla="*/ 11391 w 692223"/>
              <a:gd name="connsiteY32" fmla="*/ 0 h 346399"/>
              <a:gd name="connsiteX33" fmla="*/ 4247 w 692223"/>
              <a:gd name="connsiteY33" fmla="*/ 61912 h 346399"/>
              <a:gd name="connsiteX34" fmla="*/ 1866 w 692223"/>
              <a:gd name="connsiteY34" fmla="*/ 85725 h 346399"/>
              <a:gd name="connsiteX35" fmla="*/ 6628 w 692223"/>
              <a:gd name="connsiteY35" fmla="*/ 183356 h 346399"/>
              <a:gd name="connsiteX36" fmla="*/ 11391 w 692223"/>
              <a:gd name="connsiteY36"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25678 w 692223"/>
              <a:gd name="connsiteY30" fmla="*/ 9525 h 346399"/>
              <a:gd name="connsiteX31" fmla="*/ 11391 w 692223"/>
              <a:gd name="connsiteY31" fmla="*/ 0 h 346399"/>
              <a:gd name="connsiteX32" fmla="*/ 4247 w 692223"/>
              <a:gd name="connsiteY32" fmla="*/ 61912 h 346399"/>
              <a:gd name="connsiteX33" fmla="*/ 1866 w 692223"/>
              <a:gd name="connsiteY33" fmla="*/ 85725 h 346399"/>
              <a:gd name="connsiteX34" fmla="*/ 6628 w 692223"/>
              <a:gd name="connsiteY34" fmla="*/ 183356 h 346399"/>
              <a:gd name="connsiteX35" fmla="*/ 11391 w 692223"/>
              <a:gd name="connsiteY35" fmla="*/ 235743 h 346399"/>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87616 w 692223"/>
              <a:gd name="connsiteY19" fmla="*/ 195711 h 346848"/>
              <a:gd name="connsiteX20" fmla="*/ 275709 w 692223"/>
              <a:gd name="connsiteY20" fmla="*/ 193330 h 346848"/>
              <a:gd name="connsiteX21" fmla="*/ 242372 w 692223"/>
              <a:gd name="connsiteY21" fmla="*/ 176661 h 346848"/>
              <a:gd name="connsiteX22" fmla="*/ 228084 w 692223"/>
              <a:gd name="connsiteY22" fmla="*/ 162374 h 346848"/>
              <a:gd name="connsiteX23" fmla="*/ 213797 w 692223"/>
              <a:gd name="connsiteY23" fmla="*/ 150467 h 346848"/>
              <a:gd name="connsiteX24" fmla="*/ 199509 w 692223"/>
              <a:gd name="connsiteY24" fmla="*/ 145705 h 346848"/>
              <a:gd name="connsiteX25" fmla="*/ 156647 w 692223"/>
              <a:gd name="connsiteY25" fmla="*/ 126655 h 346848"/>
              <a:gd name="connsiteX26" fmla="*/ 139978 w 692223"/>
              <a:gd name="connsiteY26" fmla="*/ 121892 h 346848"/>
              <a:gd name="connsiteX27" fmla="*/ 113784 w 692223"/>
              <a:gd name="connsiteY27" fmla="*/ 100461 h 346848"/>
              <a:gd name="connsiteX28" fmla="*/ 85209 w 692223"/>
              <a:gd name="connsiteY28" fmla="*/ 69505 h 346848"/>
              <a:gd name="connsiteX29" fmla="*/ 49491 w 692223"/>
              <a:gd name="connsiteY29" fmla="*/ 36167 h 346848"/>
              <a:gd name="connsiteX30" fmla="*/ 11391 w 692223"/>
              <a:gd name="connsiteY30" fmla="*/ 449 h 346848"/>
              <a:gd name="connsiteX31" fmla="*/ 4247 w 692223"/>
              <a:gd name="connsiteY31" fmla="*/ 62361 h 346848"/>
              <a:gd name="connsiteX32" fmla="*/ 1866 w 692223"/>
              <a:gd name="connsiteY32" fmla="*/ 86174 h 346848"/>
              <a:gd name="connsiteX33" fmla="*/ 6628 w 692223"/>
              <a:gd name="connsiteY33" fmla="*/ 183805 h 346848"/>
              <a:gd name="connsiteX34" fmla="*/ 11391 w 692223"/>
              <a:gd name="connsiteY34"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28084 w 692223"/>
              <a:gd name="connsiteY21" fmla="*/ 162374 h 346848"/>
              <a:gd name="connsiteX22" fmla="*/ 213797 w 692223"/>
              <a:gd name="connsiteY22" fmla="*/ 150467 h 346848"/>
              <a:gd name="connsiteX23" fmla="*/ 199509 w 692223"/>
              <a:gd name="connsiteY23" fmla="*/ 145705 h 346848"/>
              <a:gd name="connsiteX24" fmla="*/ 156647 w 692223"/>
              <a:gd name="connsiteY24" fmla="*/ 126655 h 346848"/>
              <a:gd name="connsiteX25" fmla="*/ 139978 w 692223"/>
              <a:gd name="connsiteY25" fmla="*/ 121892 h 346848"/>
              <a:gd name="connsiteX26" fmla="*/ 113784 w 692223"/>
              <a:gd name="connsiteY26" fmla="*/ 100461 h 346848"/>
              <a:gd name="connsiteX27" fmla="*/ 85209 w 692223"/>
              <a:gd name="connsiteY27" fmla="*/ 69505 h 346848"/>
              <a:gd name="connsiteX28" fmla="*/ 49491 w 692223"/>
              <a:gd name="connsiteY28" fmla="*/ 36167 h 346848"/>
              <a:gd name="connsiteX29" fmla="*/ 11391 w 692223"/>
              <a:gd name="connsiteY29" fmla="*/ 449 h 346848"/>
              <a:gd name="connsiteX30" fmla="*/ 4247 w 692223"/>
              <a:gd name="connsiteY30" fmla="*/ 62361 h 346848"/>
              <a:gd name="connsiteX31" fmla="*/ 1866 w 692223"/>
              <a:gd name="connsiteY31" fmla="*/ 86174 h 346848"/>
              <a:gd name="connsiteX32" fmla="*/ 6628 w 692223"/>
              <a:gd name="connsiteY32" fmla="*/ 183805 h 346848"/>
              <a:gd name="connsiteX33" fmla="*/ 11391 w 692223"/>
              <a:gd name="connsiteY33"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13797 w 692223"/>
              <a:gd name="connsiteY21" fmla="*/ 150467 h 346848"/>
              <a:gd name="connsiteX22" fmla="*/ 199509 w 692223"/>
              <a:gd name="connsiteY22" fmla="*/ 145705 h 346848"/>
              <a:gd name="connsiteX23" fmla="*/ 156647 w 692223"/>
              <a:gd name="connsiteY23" fmla="*/ 126655 h 346848"/>
              <a:gd name="connsiteX24" fmla="*/ 139978 w 692223"/>
              <a:gd name="connsiteY24" fmla="*/ 121892 h 346848"/>
              <a:gd name="connsiteX25" fmla="*/ 113784 w 692223"/>
              <a:gd name="connsiteY25" fmla="*/ 100461 h 346848"/>
              <a:gd name="connsiteX26" fmla="*/ 85209 w 692223"/>
              <a:gd name="connsiteY26" fmla="*/ 69505 h 346848"/>
              <a:gd name="connsiteX27" fmla="*/ 49491 w 692223"/>
              <a:gd name="connsiteY27" fmla="*/ 36167 h 346848"/>
              <a:gd name="connsiteX28" fmla="*/ 11391 w 692223"/>
              <a:gd name="connsiteY28" fmla="*/ 449 h 346848"/>
              <a:gd name="connsiteX29" fmla="*/ 4247 w 692223"/>
              <a:gd name="connsiteY29" fmla="*/ 62361 h 346848"/>
              <a:gd name="connsiteX30" fmla="*/ 1866 w 692223"/>
              <a:gd name="connsiteY30" fmla="*/ 86174 h 346848"/>
              <a:gd name="connsiteX31" fmla="*/ 6628 w 692223"/>
              <a:gd name="connsiteY31" fmla="*/ 183805 h 346848"/>
              <a:gd name="connsiteX32" fmla="*/ 11391 w 692223"/>
              <a:gd name="connsiteY32"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75709 w 692223"/>
              <a:gd name="connsiteY18" fmla="*/ 193330 h 346848"/>
              <a:gd name="connsiteX19" fmla="*/ 242372 w 692223"/>
              <a:gd name="connsiteY19" fmla="*/ 176661 h 346848"/>
              <a:gd name="connsiteX20" fmla="*/ 213797 w 692223"/>
              <a:gd name="connsiteY20" fmla="*/ 150467 h 346848"/>
              <a:gd name="connsiteX21" fmla="*/ 199509 w 692223"/>
              <a:gd name="connsiteY21" fmla="*/ 145705 h 346848"/>
              <a:gd name="connsiteX22" fmla="*/ 156647 w 692223"/>
              <a:gd name="connsiteY22" fmla="*/ 126655 h 346848"/>
              <a:gd name="connsiteX23" fmla="*/ 139978 w 692223"/>
              <a:gd name="connsiteY23" fmla="*/ 121892 h 346848"/>
              <a:gd name="connsiteX24" fmla="*/ 113784 w 692223"/>
              <a:gd name="connsiteY24" fmla="*/ 100461 h 346848"/>
              <a:gd name="connsiteX25" fmla="*/ 85209 w 692223"/>
              <a:gd name="connsiteY25" fmla="*/ 69505 h 346848"/>
              <a:gd name="connsiteX26" fmla="*/ 49491 w 692223"/>
              <a:gd name="connsiteY26" fmla="*/ 36167 h 346848"/>
              <a:gd name="connsiteX27" fmla="*/ 11391 w 692223"/>
              <a:gd name="connsiteY27" fmla="*/ 449 h 346848"/>
              <a:gd name="connsiteX28" fmla="*/ 4247 w 692223"/>
              <a:gd name="connsiteY28" fmla="*/ 62361 h 346848"/>
              <a:gd name="connsiteX29" fmla="*/ 1866 w 692223"/>
              <a:gd name="connsiteY29" fmla="*/ 86174 h 346848"/>
              <a:gd name="connsiteX30" fmla="*/ 6628 w 692223"/>
              <a:gd name="connsiteY30" fmla="*/ 183805 h 346848"/>
              <a:gd name="connsiteX31" fmla="*/ 11391 w 692223"/>
              <a:gd name="connsiteY31"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75722 w 692223"/>
              <a:gd name="connsiteY14" fmla="*/ 219524 h 346848"/>
              <a:gd name="connsiteX15" fmla="*/ 368578 w 692223"/>
              <a:gd name="connsiteY15" fmla="*/ 217142 h 346848"/>
              <a:gd name="connsiteX16" fmla="*/ 332859 w 692223"/>
              <a:gd name="connsiteY16" fmla="*/ 207617 h 346848"/>
              <a:gd name="connsiteX17" fmla="*/ 275709 w 692223"/>
              <a:gd name="connsiteY17" fmla="*/ 193330 h 346848"/>
              <a:gd name="connsiteX18" fmla="*/ 242372 w 692223"/>
              <a:gd name="connsiteY18" fmla="*/ 176661 h 346848"/>
              <a:gd name="connsiteX19" fmla="*/ 213797 w 692223"/>
              <a:gd name="connsiteY19" fmla="*/ 150467 h 346848"/>
              <a:gd name="connsiteX20" fmla="*/ 199509 w 692223"/>
              <a:gd name="connsiteY20" fmla="*/ 145705 h 346848"/>
              <a:gd name="connsiteX21" fmla="*/ 156647 w 692223"/>
              <a:gd name="connsiteY21" fmla="*/ 126655 h 346848"/>
              <a:gd name="connsiteX22" fmla="*/ 139978 w 692223"/>
              <a:gd name="connsiteY22" fmla="*/ 121892 h 346848"/>
              <a:gd name="connsiteX23" fmla="*/ 113784 w 692223"/>
              <a:gd name="connsiteY23" fmla="*/ 100461 h 346848"/>
              <a:gd name="connsiteX24" fmla="*/ 85209 w 692223"/>
              <a:gd name="connsiteY24" fmla="*/ 69505 h 346848"/>
              <a:gd name="connsiteX25" fmla="*/ 49491 w 692223"/>
              <a:gd name="connsiteY25" fmla="*/ 36167 h 346848"/>
              <a:gd name="connsiteX26" fmla="*/ 11391 w 692223"/>
              <a:gd name="connsiteY26" fmla="*/ 449 h 346848"/>
              <a:gd name="connsiteX27" fmla="*/ 4247 w 692223"/>
              <a:gd name="connsiteY27" fmla="*/ 62361 h 346848"/>
              <a:gd name="connsiteX28" fmla="*/ 1866 w 692223"/>
              <a:gd name="connsiteY28" fmla="*/ 86174 h 346848"/>
              <a:gd name="connsiteX29" fmla="*/ 6628 w 692223"/>
              <a:gd name="connsiteY29" fmla="*/ 183805 h 346848"/>
              <a:gd name="connsiteX30" fmla="*/ 11391 w 692223"/>
              <a:gd name="connsiteY30"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68578 w 692223"/>
              <a:gd name="connsiteY14" fmla="*/ 217142 h 346848"/>
              <a:gd name="connsiteX15" fmla="*/ 332859 w 692223"/>
              <a:gd name="connsiteY15" fmla="*/ 207617 h 346848"/>
              <a:gd name="connsiteX16" fmla="*/ 275709 w 692223"/>
              <a:gd name="connsiteY16" fmla="*/ 193330 h 346848"/>
              <a:gd name="connsiteX17" fmla="*/ 242372 w 692223"/>
              <a:gd name="connsiteY17" fmla="*/ 176661 h 346848"/>
              <a:gd name="connsiteX18" fmla="*/ 213797 w 692223"/>
              <a:gd name="connsiteY18" fmla="*/ 150467 h 346848"/>
              <a:gd name="connsiteX19" fmla="*/ 199509 w 692223"/>
              <a:gd name="connsiteY19" fmla="*/ 145705 h 346848"/>
              <a:gd name="connsiteX20" fmla="*/ 156647 w 692223"/>
              <a:gd name="connsiteY20" fmla="*/ 126655 h 346848"/>
              <a:gd name="connsiteX21" fmla="*/ 139978 w 692223"/>
              <a:gd name="connsiteY21" fmla="*/ 121892 h 346848"/>
              <a:gd name="connsiteX22" fmla="*/ 113784 w 692223"/>
              <a:gd name="connsiteY22" fmla="*/ 100461 h 346848"/>
              <a:gd name="connsiteX23" fmla="*/ 85209 w 692223"/>
              <a:gd name="connsiteY23" fmla="*/ 69505 h 346848"/>
              <a:gd name="connsiteX24" fmla="*/ 49491 w 692223"/>
              <a:gd name="connsiteY24" fmla="*/ 36167 h 346848"/>
              <a:gd name="connsiteX25" fmla="*/ 11391 w 692223"/>
              <a:gd name="connsiteY25" fmla="*/ 449 h 346848"/>
              <a:gd name="connsiteX26" fmla="*/ 4247 w 692223"/>
              <a:gd name="connsiteY26" fmla="*/ 62361 h 346848"/>
              <a:gd name="connsiteX27" fmla="*/ 1866 w 692223"/>
              <a:gd name="connsiteY27" fmla="*/ 86174 h 346848"/>
              <a:gd name="connsiteX28" fmla="*/ 6628 w 692223"/>
              <a:gd name="connsiteY28" fmla="*/ 183805 h 346848"/>
              <a:gd name="connsiteX29" fmla="*/ 11391 w 692223"/>
              <a:gd name="connsiteY29"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32859 w 692223"/>
              <a:gd name="connsiteY14" fmla="*/ 207617 h 346848"/>
              <a:gd name="connsiteX15" fmla="*/ 275709 w 692223"/>
              <a:gd name="connsiteY15" fmla="*/ 193330 h 346848"/>
              <a:gd name="connsiteX16" fmla="*/ 242372 w 692223"/>
              <a:gd name="connsiteY16" fmla="*/ 176661 h 346848"/>
              <a:gd name="connsiteX17" fmla="*/ 213797 w 692223"/>
              <a:gd name="connsiteY17" fmla="*/ 150467 h 346848"/>
              <a:gd name="connsiteX18" fmla="*/ 199509 w 692223"/>
              <a:gd name="connsiteY18" fmla="*/ 145705 h 346848"/>
              <a:gd name="connsiteX19" fmla="*/ 156647 w 692223"/>
              <a:gd name="connsiteY19" fmla="*/ 126655 h 346848"/>
              <a:gd name="connsiteX20" fmla="*/ 139978 w 692223"/>
              <a:gd name="connsiteY20" fmla="*/ 121892 h 346848"/>
              <a:gd name="connsiteX21" fmla="*/ 113784 w 692223"/>
              <a:gd name="connsiteY21" fmla="*/ 100461 h 346848"/>
              <a:gd name="connsiteX22" fmla="*/ 85209 w 692223"/>
              <a:gd name="connsiteY22" fmla="*/ 69505 h 346848"/>
              <a:gd name="connsiteX23" fmla="*/ 49491 w 692223"/>
              <a:gd name="connsiteY23" fmla="*/ 36167 h 346848"/>
              <a:gd name="connsiteX24" fmla="*/ 11391 w 692223"/>
              <a:gd name="connsiteY24" fmla="*/ 449 h 346848"/>
              <a:gd name="connsiteX25" fmla="*/ 4247 w 692223"/>
              <a:gd name="connsiteY25" fmla="*/ 62361 h 346848"/>
              <a:gd name="connsiteX26" fmla="*/ 1866 w 692223"/>
              <a:gd name="connsiteY26" fmla="*/ 86174 h 346848"/>
              <a:gd name="connsiteX27" fmla="*/ 6628 w 692223"/>
              <a:gd name="connsiteY27" fmla="*/ 183805 h 346848"/>
              <a:gd name="connsiteX28" fmla="*/ 11391 w 692223"/>
              <a:gd name="connsiteY28"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213797 w 692223"/>
              <a:gd name="connsiteY16" fmla="*/ 150467 h 346848"/>
              <a:gd name="connsiteX17" fmla="*/ 199509 w 692223"/>
              <a:gd name="connsiteY17" fmla="*/ 145705 h 346848"/>
              <a:gd name="connsiteX18" fmla="*/ 156647 w 692223"/>
              <a:gd name="connsiteY18" fmla="*/ 126655 h 346848"/>
              <a:gd name="connsiteX19" fmla="*/ 139978 w 692223"/>
              <a:gd name="connsiteY19" fmla="*/ 121892 h 346848"/>
              <a:gd name="connsiteX20" fmla="*/ 113784 w 692223"/>
              <a:gd name="connsiteY20" fmla="*/ 100461 h 346848"/>
              <a:gd name="connsiteX21" fmla="*/ 85209 w 692223"/>
              <a:gd name="connsiteY21" fmla="*/ 69505 h 346848"/>
              <a:gd name="connsiteX22" fmla="*/ 49491 w 692223"/>
              <a:gd name="connsiteY22" fmla="*/ 36167 h 346848"/>
              <a:gd name="connsiteX23" fmla="*/ 11391 w 692223"/>
              <a:gd name="connsiteY23" fmla="*/ 449 h 346848"/>
              <a:gd name="connsiteX24" fmla="*/ 4247 w 692223"/>
              <a:gd name="connsiteY24" fmla="*/ 62361 h 346848"/>
              <a:gd name="connsiteX25" fmla="*/ 1866 w 692223"/>
              <a:gd name="connsiteY25" fmla="*/ 86174 h 346848"/>
              <a:gd name="connsiteX26" fmla="*/ 6628 w 692223"/>
              <a:gd name="connsiteY26" fmla="*/ 183805 h 346848"/>
              <a:gd name="connsiteX27" fmla="*/ 11391 w 692223"/>
              <a:gd name="connsiteY27"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56647 w 692223"/>
              <a:gd name="connsiteY17" fmla="*/ 126655 h 346848"/>
              <a:gd name="connsiteX18" fmla="*/ 139978 w 692223"/>
              <a:gd name="connsiteY18" fmla="*/ 121892 h 346848"/>
              <a:gd name="connsiteX19" fmla="*/ 113784 w 692223"/>
              <a:gd name="connsiteY19" fmla="*/ 100461 h 346848"/>
              <a:gd name="connsiteX20" fmla="*/ 85209 w 692223"/>
              <a:gd name="connsiteY20" fmla="*/ 69505 h 346848"/>
              <a:gd name="connsiteX21" fmla="*/ 49491 w 692223"/>
              <a:gd name="connsiteY21" fmla="*/ 36167 h 346848"/>
              <a:gd name="connsiteX22" fmla="*/ 11391 w 692223"/>
              <a:gd name="connsiteY22" fmla="*/ 449 h 346848"/>
              <a:gd name="connsiteX23" fmla="*/ 4247 w 692223"/>
              <a:gd name="connsiteY23" fmla="*/ 62361 h 346848"/>
              <a:gd name="connsiteX24" fmla="*/ 1866 w 692223"/>
              <a:gd name="connsiteY24" fmla="*/ 86174 h 346848"/>
              <a:gd name="connsiteX25" fmla="*/ 6628 w 692223"/>
              <a:gd name="connsiteY25" fmla="*/ 183805 h 346848"/>
              <a:gd name="connsiteX26" fmla="*/ 11391 w 692223"/>
              <a:gd name="connsiteY26"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113784 w 692223"/>
              <a:gd name="connsiteY18" fmla="*/ 100461 h 346848"/>
              <a:gd name="connsiteX19" fmla="*/ 85209 w 692223"/>
              <a:gd name="connsiteY19" fmla="*/ 69505 h 346848"/>
              <a:gd name="connsiteX20" fmla="*/ 49491 w 692223"/>
              <a:gd name="connsiteY20" fmla="*/ 36167 h 346848"/>
              <a:gd name="connsiteX21" fmla="*/ 11391 w 692223"/>
              <a:gd name="connsiteY21" fmla="*/ 449 h 346848"/>
              <a:gd name="connsiteX22" fmla="*/ 4247 w 692223"/>
              <a:gd name="connsiteY22" fmla="*/ 62361 h 346848"/>
              <a:gd name="connsiteX23" fmla="*/ 1866 w 692223"/>
              <a:gd name="connsiteY23" fmla="*/ 86174 h 346848"/>
              <a:gd name="connsiteX24" fmla="*/ 6628 w 692223"/>
              <a:gd name="connsiteY24" fmla="*/ 183805 h 346848"/>
              <a:gd name="connsiteX25" fmla="*/ 11391 w 692223"/>
              <a:gd name="connsiteY25"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85209 w 692223"/>
              <a:gd name="connsiteY18" fmla="*/ 69505 h 346848"/>
              <a:gd name="connsiteX19" fmla="*/ 49491 w 692223"/>
              <a:gd name="connsiteY19" fmla="*/ 36167 h 346848"/>
              <a:gd name="connsiteX20" fmla="*/ 11391 w 692223"/>
              <a:gd name="connsiteY20" fmla="*/ 449 h 346848"/>
              <a:gd name="connsiteX21" fmla="*/ 4247 w 692223"/>
              <a:gd name="connsiteY21" fmla="*/ 62361 h 346848"/>
              <a:gd name="connsiteX22" fmla="*/ 1866 w 692223"/>
              <a:gd name="connsiteY22" fmla="*/ 86174 h 346848"/>
              <a:gd name="connsiteX23" fmla="*/ 6628 w 692223"/>
              <a:gd name="connsiteY23" fmla="*/ 183805 h 346848"/>
              <a:gd name="connsiteX24" fmla="*/ 11391 w 692223"/>
              <a:gd name="connsiteY24" fmla="*/ 236192 h 346848"/>
              <a:gd name="connsiteX0" fmla="*/ 4762 w 690357"/>
              <a:gd name="connsiteY0" fmla="*/ 183805 h 350485"/>
              <a:gd name="connsiteX1" fmla="*/ 7143 w 690357"/>
              <a:gd name="connsiteY1" fmla="*/ 336205 h 350485"/>
              <a:gd name="connsiteX2" fmla="*/ 85725 w 690357"/>
              <a:gd name="connsiteY2" fmla="*/ 343349 h 350485"/>
              <a:gd name="connsiteX3" fmla="*/ 385762 w 690357"/>
              <a:gd name="connsiteY3" fmla="*/ 340967 h 350485"/>
              <a:gd name="connsiteX4" fmla="*/ 476250 w 690357"/>
              <a:gd name="connsiteY4" fmla="*/ 343349 h 350485"/>
              <a:gd name="connsiteX5" fmla="*/ 540543 w 690357"/>
              <a:gd name="connsiteY5" fmla="*/ 343349 h 350485"/>
              <a:gd name="connsiteX6" fmla="*/ 678656 w 690357"/>
              <a:gd name="connsiteY6" fmla="*/ 340967 h 350485"/>
              <a:gd name="connsiteX7" fmla="*/ 685801 w 690357"/>
              <a:gd name="connsiteY7" fmla="*/ 271911 h 350485"/>
              <a:gd name="connsiteX8" fmla="*/ 585787 w 690357"/>
              <a:gd name="connsiteY8" fmla="*/ 255242 h 350485"/>
              <a:gd name="connsiteX9" fmla="*/ 561975 w 690357"/>
              <a:gd name="connsiteY9" fmla="*/ 252861 h 350485"/>
              <a:gd name="connsiteX10" fmla="*/ 471487 w 690357"/>
              <a:gd name="connsiteY10" fmla="*/ 240955 h 350485"/>
              <a:gd name="connsiteX11" fmla="*/ 433387 w 690357"/>
              <a:gd name="connsiteY11" fmla="*/ 233811 h 350485"/>
              <a:gd name="connsiteX12" fmla="*/ 373856 w 690357"/>
              <a:gd name="connsiteY12" fmla="*/ 219524 h 350485"/>
              <a:gd name="connsiteX13" fmla="*/ 330993 w 690357"/>
              <a:gd name="connsiteY13" fmla="*/ 207617 h 350485"/>
              <a:gd name="connsiteX14" fmla="*/ 273843 w 690357"/>
              <a:gd name="connsiteY14" fmla="*/ 193330 h 350485"/>
              <a:gd name="connsiteX15" fmla="*/ 240506 w 690357"/>
              <a:gd name="connsiteY15" fmla="*/ 176661 h 350485"/>
              <a:gd name="connsiteX16" fmla="*/ 197643 w 690357"/>
              <a:gd name="connsiteY16" fmla="*/ 145705 h 350485"/>
              <a:gd name="connsiteX17" fmla="*/ 138112 w 690357"/>
              <a:gd name="connsiteY17" fmla="*/ 121892 h 350485"/>
              <a:gd name="connsiteX18" fmla="*/ 83343 w 690357"/>
              <a:gd name="connsiteY18" fmla="*/ 69505 h 350485"/>
              <a:gd name="connsiteX19" fmla="*/ 47625 w 690357"/>
              <a:gd name="connsiteY19" fmla="*/ 36167 h 350485"/>
              <a:gd name="connsiteX20" fmla="*/ 9525 w 690357"/>
              <a:gd name="connsiteY20" fmla="*/ 449 h 350485"/>
              <a:gd name="connsiteX21" fmla="*/ 2381 w 690357"/>
              <a:gd name="connsiteY21" fmla="*/ 62361 h 350485"/>
              <a:gd name="connsiteX22" fmla="*/ 0 w 690357"/>
              <a:gd name="connsiteY22" fmla="*/ 86174 h 350485"/>
              <a:gd name="connsiteX23" fmla="*/ 4762 w 690357"/>
              <a:gd name="connsiteY23" fmla="*/ 183805 h 350485"/>
              <a:gd name="connsiteX0" fmla="*/ 11236 w 696831"/>
              <a:gd name="connsiteY0" fmla="*/ 183805 h 346848"/>
              <a:gd name="connsiteX1" fmla="*/ 13617 w 696831"/>
              <a:gd name="connsiteY1" fmla="*/ 336205 h 346848"/>
              <a:gd name="connsiteX2" fmla="*/ 92199 w 696831"/>
              <a:gd name="connsiteY2" fmla="*/ 343349 h 346848"/>
              <a:gd name="connsiteX3" fmla="*/ 392236 w 696831"/>
              <a:gd name="connsiteY3" fmla="*/ 340967 h 346848"/>
              <a:gd name="connsiteX4" fmla="*/ 482724 w 696831"/>
              <a:gd name="connsiteY4" fmla="*/ 343349 h 346848"/>
              <a:gd name="connsiteX5" fmla="*/ 547017 w 696831"/>
              <a:gd name="connsiteY5" fmla="*/ 343349 h 346848"/>
              <a:gd name="connsiteX6" fmla="*/ 685130 w 696831"/>
              <a:gd name="connsiteY6" fmla="*/ 340967 h 346848"/>
              <a:gd name="connsiteX7" fmla="*/ 692275 w 696831"/>
              <a:gd name="connsiteY7" fmla="*/ 271911 h 346848"/>
              <a:gd name="connsiteX8" fmla="*/ 592261 w 696831"/>
              <a:gd name="connsiteY8" fmla="*/ 255242 h 346848"/>
              <a:gd name="connsiteX9" fmla="*/ 568449 w 696831"/>
              <a:gd name="connsiteY9" fmla="*/ 252861 h 346848"/>
              <a:gd name="connsiteX10" fmla="*/ 477961 w 696831"/>
              <a:gd name="connsiteY10" fmla="*/ 240955 h 346848"/>
              <a:gd name="connsiteX11" fmla="*/ 439861 w 696831"/>
              <a:gd name="connsiteY11" fmla="*/ 233811 h 346848"/>
              <a:gd name="connsiteX12" fmla="*/ 380330 w 696831"/>
              <a:gd name="connsiteY12" fmla="*/ 219524 h 346848"/>
              <a:gd name="connsiteX13" fmla="*/ 337467 w 696831"/>
              <a:gd name="connsiteY13" fmla="*/ 207617 h 346848"/>
              <a:gd name="connsiteX14" fmla="*/ 280317 w 696831"/>
              <a:gd name="connsiteY14" fmla="*/ 193330 h 346848"/>
              <a:gd name="connsiteX15" fmla="*/ 246980 w 696831"/>
              <a:gd name="connsiteY15" fmla="*/ 176661 h 346848"/>
              <a:gd name="connsiteX16" fmla="*/ 204117 w 696831"/>
              <a:gd name="connsiteY16" fmla="*/ 145705 h 346848"/>
              <a:gd name="connsiteX17" fmla="*/ 144586 w 696831"/>
              <a:gd name="connsiteY17" fmla="*/ 121892 h 346848"/>
              <a:gd name="connsiteX18" fmla="*/ 89817 w 696831"/>
              <a:gd name="connsiteY18" fmla="*/ 69505 h 346848"/>
              <a:gd name="connsiteX19" fmla="*/ 54099 w 696831"/>
              <a:gd name="connsiteY19" fmla="*/ 36167 h 346848"/>
              <a:gd name="connsiteX20" fmla="*/ 15999 w 696831"/>
              <a:gd name="connsiteY20" fmla="*/ 449 h 346848"/>
              <a:gd name="connsiteX21" fmla="*/ 8855 w 696831"/>
              <a:gd name="connsiteY21" fmla="*/ 62361 h 346848"/>
              <a:gd name="connsiteX22" fmla="*/ 6474 w 696831"/>
              <a:gd name="connsiteY22" fmla="*/ 86174 h 346848"/>
              <a:gd name="connsiteX23" fmla="*/ 11236 w 696831"/>
              <a:gd name="connsiteY23" fmla="*/ 183805 h 346848"/>
              <a:gd name="connsiteX0" fmla="*/ 9542 w 695137"/>
              <a:gd name="connsiteY0" fmla="*/ 183805 h 346848"/>
              <a:gd name="connsiteX1" fmla="*/ 14305 w 695137"/>
              <a:gd name="connsiteY1" fmla="*/ 343348 h 346848"/>
              <a:gd name="connsiteX2" fmla="*/ 90505 w 695137"/>
              <a:gd name="connsiteY2" fmla="*/ 343349 h 346848"/>
              <a:gd name="connsiteX3" fmla="*/ 390542 w 695137"/>
              <a:gd name="connsiteY3" fmla="*/ 340967 h 346848"/>
              <a:gd name="connsiteX4" fmla="*/ 481030 w 695137"/>
              <a:gd name="connsiteY4" fmla="*/ 343349 h 346848"/>
              <a:gd name="connsiteX5" fmla="*/ 545323 w 695137"/>
              <a:gd name="connsiteY5" fmla="*/ 343349 h 346848"/>
              <a:gd name="connsiteX6" fmla="*/ 683436 w 695137"/>
              <a:gd name="connsiteY6" fmla="*/ 340967 h 346848"/>
              <a:gd name="connsiteX7" fmla="*/ 690581 w 695137"/>
              <a:gd name="connsiteY7" fmla="*/ 271911 h 346848"/>
              <a:gd name="connsiteX8" fmla="*/ 590567 w 695137"/>
              <a:gd name="connsiteY8" fmla="*/ 255242 h 346848"/>
              <a:gd name="connsiteX9" fmla="*/ 566755 w 695137"/>
              <a:gd name="connsiteY9" fmla="*/ 252861 h 346848"/>
              <a:gd name="connsiteX10" fmla="*/ 476267 w 695137"/>
              <a:gd name="connsiteY10" fmla="*/ 240955 h 346848"/>
              <a:gd name="connsiteX11" fmla="*/ 438167 w 695137"/>
              <a:gd name="connsiteY11" fmla="*/ 233811 h 346848"/>
              <a:gd name="connsiteX12" fmla="*/ 378636 w 695137"/>
              <a:gd name="connsiteY12" fmla="*/ 219524 h 346848"/>
              <a:gd name="connsiteX13" fmla="*/ 335773 w 695137"/>
              <a:gd name="connsiteY13" fmla="*/ 207617 h 346848"/>
              <a:gd name="connsiteX14" fmla="*/ 278623 w 695137"/>
              <a:gd name="connsiteY14" fmla="*/ 193330 h 346848"/>
              <a:gd name="connsiteX15" fmla="*/ 245286 w 695137"/>
              <a:gd name="connsiteY15" fmla="*/ 176661 h 346848"/>
              <a:gd name="connsiteX16" fmla="*/ 202423 w 695137"/>
              <a:gd name="connsiteY16" fmla="*/ 145705 h 346848"/>
              <a:gd name="connsiteX17" fmla="*/ 142892 w 695137"/>
              <a:gd name="connsiteY17" fmla="*/ 121892 h 346848"/>
              <a:gd name="connsiteX18" fmla="*/ 88123 w 695137"/>
              <a:gd name="connsiteY18" fmla="*/ 69505 h 346848"/>
              <a:gd name="connsiteX19" fmla="*/ 52405 w 695137"/>
              <a:gd name="connsiteY19" fmla="*/ 36167 h 346848"/>
              <a:gd name="connsiteX20" fmla="*/ 14305 w 695137"/>
              <a:gd name="connsiteY20" fmla="*/ 449 h 346848"/>
              <a:gd name="connsiteX21" fmla="*/ 7161 w 695137"/>
              <a:gd name="connsiteY21" fmla="*/ 62361 h 346848"/>
              <a:gd name="connsiteX22" fmla="*/ 4780 w 695137"/>
              <a:gd name="connsiteY22" fmla="*/ 86174 h 346848"/>
              <a:gd name="connsiteX23" fmla="*/ 9542 w 695137"/>
              <a:gd name="connsiteY23" fmla="*/ 183805 h 346848"/>
              <a:gd name="connsiteX0" fmla="*/ 10164 w 695759"/>
              <a:gd name="connsiteY0" fmla="*/ 183805 h 346848"/>
              <a:gd name="connsiteX1" fmla="*/ 14927 w 695759"/>
              <a:gd name="connsiteY1" fmla="*/ 343348 h 346848"/>
              <a:gd name="connsiteX2" fmla="*/ 91127 w 695759"/>
              <a:gd name="connsiteY2" fmla="*/ 343349 h 346848"/>
              <a:gd name="connsiteX3" fmla="*/ 391164 w 695759"/>
              <a:gd name="connsiteY3" fmla="*/ 340967 h 346848"/>
              <a:gd name="connsiteX4" fmla="*/ 481652 w 695759"/>
              <a:gd name="connsiteY4" fmla="*/ 343349 h 346848"/>
              <a:gd name="connsiteX5" fmla="*/ 545945 w 695759"/>
              <a:gd name="connsiteY5" fmla="*/ 343349 h 346848"/>
              <a:gd name="connsiteX6" fmla="*/ 684058 w 695759"/>
              <a:gd name="connsiteY6" fmla="*/ 340967 h 346848"/>
              <a:gd name="connsiteX7" fmla="*/ 691203 w 695759"/>
              <a:gd name="connsiteY7" fmla="*/ 271911 h 346848"/>
              <a:gd name="connsiteX8" fmla="*/ 591189 w 695759"/>
              <a:gd name="connsiteY8" fmla="*/ 255242 h 346848"/>
              <a:gd name="connsiteX9" fmla="*/ 567377 w 695759"/>
              <a:gd name="connsiteY9" fmla="*/ 252861 h 346848"/>
              <a:gd name="connsiteX10" fmla="*/ 476889 w 695759"/>
              <a:gd name="connsiteY10" fmla="*/ 240955 h 346848"/>
              <a:gd name="connsiteX11" fmla="*/ 438789 w 695759"/>
              <a:gd name="connsiteY11" fmla="*/ 233811 h 346848"/>
              <a:gd name="connsiteX12" fmla="*/ 379258 w 695759"/>
              <a:gd name="connsiteY12" fmla="*/ 219524 h 346848"/>
              <a:gd name="connsiteX13" fmla="*/ 336395 w 695759"/>
              <a:gd name="connsiteY13" fmla="*/ 207617 h 346848"/>
              <a:gd name="connsiteX14" fmla="*/ 279245 w 695759"/>
              <a:gd name="connsiteY14" fmla="*/ 193330 h 346848"/>
              <a:gd name="connsiteX15" fmla="*/ 245908 w 695759"/>
              <a:gd name="connsiteY15" fmla="*/ 176661 h 346848"/>
              <a:gd name="connsiteX16" fmla="*/ 203045 w 695759"/>
              <a:gd name="connsiteY16" fmla="*/ 145705 h 346848"/>
              <a:gd name="connsiteX17" fmla="*/ 143514 w 695759"/>
              <a:gd name="connsiteY17" fmla="*/ 121892 h 346848"/>
              <a:gd name="connsiteX18" fmla="*/ 88745 w 695759"/>
              <a:gd name="connsiteY18" fmla="*/ 69505 h 346848"/>
              <a:gd name="connsiteX19" fmla="*/ 53027 w 695759"/>
              <a:gd name="connsiteY19" fmla="*/ 36167 h 346848"/>
              <a:gd name="connsiteX20" fmla="*/ 14927 w 695759"/>
              <a:gd name="connsiteY20" fmla="*/ 449 h 346848"/>
              <a:gd name="connsiteX21" fmla="*/ 7783 w 695759"/>
              <a:gd name="connsiteY21" fmla="*/ 62361 h 346848"/>
              <a:gd name="connsiteX22" fmla="*/ 5402 w 695759"/>
              <a:gd name="connsiteY22" fmla="*/ 86174 h 346848"/>
              <a:gd name="connsiteX23" fmla="*/ 10164 w 695759"/>
              <a:gd name="connsiteY23" fmla="*/ 183805 h 346848"/>
              <a:gd name="connsiteX0" fmla="*/ 1280 w 691637"/>
              <a:gd name="connsiteY0" fmla="*/ 183805 h 355255"/>
              <a:gd name="connsiteX1" fmla="*/ 10805 w 691637"/>
              <a:gd name="connsiteY1" fmla="*/ 343348 h 355255"/>
              <a:gd name="connsiteX2" fmla="*/ 87005 w 691637"/>
              <a:gd name="connsiteY2" fmla="*/ 343349 h 355255"/>
              <a:gd name="connsiteX3" fmla="*/ 387042 w 691637"/>
              <a:gd name="connsiteY3" fmla="*/ 340967 h 355255"/>
              <a:gd name="connsiteX4" fmla="*/ 477530 w 691637"/>
              <a:gd name="connsiteY4" fmla="*/ 343349 h 355255"/>
              <a:gd name="connsiteX5" fmla="*/ 541823 w 691637"/>
              <a:gd name="connsiteY5" fmla="*/ 343349 h 355255"/>
              <a:gd name="connsiteX6" fmla="*/ 679936 w 691637"/>
              <a:gd name="connsiteY6" fmla="*/ 340967 h 355255"/>
              <a:gd name="connsiteX7" fmla="*/ 687081 w 691637"/>
              <a:gd name="connsiteY7" fmla="*/ 271911 h 355255"/>
              <a:gd name="connsiteX8" fmla="*/ 587067 w 691637"/>
              <a:gd name="connsiteY8" fmla="*/ 255242 h 355255"/>
              <a:gd name="connsiteX9" fmla="*/ 563255 w 691637"/>
              <a:gd name="connsiteY9" fmla="*/ 252861 h 355255"/>
              <a:gd name="connsiteX10" fmla="*/ 472767 w 691637"/>
              <a:gd name="connsiteY10" fmla="*/ 240955 h 355255"/>
              <a:gd name="connsiteX11" fmla="*/ 434667 w 691637"/>
              <a:gd name="connsiteY11" fmla="*/ 233811 h 355255"/>
              <a:gd name="connsiteX12" fmla="*/ 375136 w 691637"/>
              <a:gd name="connsiteY12" fmla="*/ 219524 h 355255"/>
              <a:gd name="connsiteX13" fmla="*/ 332273 w 691637"/>
              <a:gd name="connsiteY13" fmla="*/ 207617 h 355255"/>
              <a:gd name="connsiteX14" fmla="*/ 275123 w 691637"/>
              <a:gd name="connsiteY14" fmla="*/ 193330 h 355255"/>
              <a:gd name="connsiteX15" fmla="*/ 241786 w 691637"/>
              <a:gd name="connsiteY15" fmla="*/ 176661 h 355255"/>
              <a:gd name="connsiteX16" fmla="*/ 198923 w 691637"/>
              <a:gd name="connsiteY16" fmla="*/ 145705 h 355255"/>
              <a:gd name="connsiteX17" fmla="*/ 139392 w 691637"/>
              <a:gd name="connsiteY17" fmla="*/ 121892 h 355255"/>
              <a:gd name="connsiteX18" fmla="*/ 84623 w 691637"/>
              <a:gd name="connsiteY18" fmla="*/ 69505 h 355255"/>
              <a:gd name="connsiteX19" fmla="*/ 48905 w 691637"/>
              <a:gd name="connsiteY19" fmla="*/ 36167 h 355255"/>
              <a:gd name="connsiteX20" fmla="*/ 10805 w 691637"/>
              <a:gd name="connsiteY20" fmla="*/ 449 h 355255"/>
              <a:gd name="connsiteX21" fmla="*/ 3661 w 691637"/>
              <a:gd name="connsiteY21" fmla="*/ 62361 h 355255"/>
              <a:gd name="connsiteX22" fmla="*/ 1280 w 691637"/>
              <a:gd name="connsiteY22" fmla="*/ 86174 h 355255"/>
              <a:gd name="connsiteX23" fmla="*/ 1280 w 691637"/>
              <a:gd name="connsiteY23" fmla="*/ 183805 h 355255"/>
              <a:gd name="connsiteX0" fmla="*/ 7261 w 697618"/>
              <a:gd name="connsiteY0" fmla="*/ 183805 h 346848"/>
              <a:gd name="connsiteX1" fmla="*/ 16786 w 697618"/>
              <a:gd name="connsiteY1" fmla="*/ 343348 h 346848"/>
              <a:gd name="connsiteX2" fmla="*/ 92986 w 697618"/>
              <a:gd name="connsiteY2" fmla="*/ 343349 h 346848"/>
              <a:gd name="connsiteX3" fmla="*/ 393023 w 697618"/>
              <a:gd name="connsiteY3" fmla="*/ 340967 h 346848"/>
              <a:gd name="connsiteX4" fmla="*/ 483511 w 697618"/>
              <a:gd name="connsiteY4" fmla="*/ 343349 h 346848"/>
              <a:gd name="connsiteX5" fmla="*/ 547804 w 697618"/>
              <a:gd name="connsiteY5" fmla="*/ 343349 h 346848"/>
              <a:gd name="connsiteX6" fmla="*/ 685917 w 697618"/>
              <a:gd name="connsiteY6" fmla="*/ 340967 h 346848"/>
              <a:gd name="connsiteX7" fmla="*/ 693062 w 697618"/>
              <a:gd name="connsiteY7" fmla="*/ 271911 h 346848"/>
              <a:gd name="connsiteX8" fmla="*/ 593048 w 697618"/>
              <a:gd name="connsiteY8" fmla="*/ 255242 h 346848"/>
              <a:gd name="connsiteX9" fmla="*/ 569236 w 697618"/>
              <a:gd name="connsiteY9" fmla="*/ 252861 h 346848"/>
              <a:gd name="connsiteX10" fmla="*/ 478748 w 697618"/>
              <a:gd name="connsiteY10" fmla="*/ 240955 h 346848"/>
              <a:gd name="connsiteX11" fmla="*/ 440648 w 697618"/>
              <a:gd name="connsiteY11" fmla="*/ 233811 h 346848"/>
              <a:gd name="connsiteX12" fmla="*/ 381117 w 697618"/>
              <a:gd name="connsiteY12" fmla="*/ 219524 h 346848"/>
              <a:gd name="connsiteX13" fmla="*/ 338254 w 697618"/>
              <a:gd name="connsiteY13" fmla="*/ 207617 h 346848"/>
              <a:gd name="connsiteX14" fmla="*/ 281104 w 697618"/>
              <a:gd name="connsiteY14" fmla="*/ 193330 h 346848"/>
              <a:gd name="connsiteX15" fmla="*/ 247767 w 697618"/>
              <a:gd name="connsiteY15" fmla="*/ 176661 h 346848"/>
              <a:gd name="connsiteX16" fmla="*/ 204904 w 697618"/>
              <a:gd name="connsiteY16" fmla="*/ 145705 h 346848"/>
              <a:gd name="connsiteX17" fmla="*/ 145373 w 697618"/>
              <a:gd name="connsiteY17" fmla="*/ 121892 h 346848"/>
              <a:gd name="connsiteX18" fmla="*/ 90604 w 697618"/>
              <a:gd name="connsiteY18" fmla="*/ 69505 h 346848"/>
              <a:gd name="connsiteX19" fmla="*/ 54886 w 697618"/>
              <a:gd name="connsiteY19" fmla="*/ 36167 h 346848"/>
              <a:gd name="connsiteX20" fmla="*/ 16786 w 697618"/>
              <a:gd name="connsiteY20" fmla="*/ 449 h 346848"/>
              <a:gd name="connsiteX21" fmla="*/ 9642 w 697618"/>
              <a:gd name="connsiteY21" fmla="*/ 62361 h 346848"/>
              <a:gd name="connsiteX22" fmla="*/ 7261 w 697618"/>
              <a:gd name="connsiteY22" fmla="*/ 86174 h 346848"/>
              <a:gd name="connsiteX23" fmla="*/ 7261 w 697618"/>
              <a:gd name="connsiteY23" fmla="*/ 183805 h 346848"/>
              <a:gd name="connsiteX0" fmla="*/ 7261 w 697618"/>
              <a:gd name="connsiteY0" fmla="*/ 184705 h 347748"/>
              <a:gd name="connsiteX1" fmla="*/ 16786 w 697618"/>
              <a:gd name="connsiteY1" fmla="*/ 344248 h 347748"/>
              <a:gd name="connsiteX2" fmla="*/ 92986 w 697618"/>
              <a:gd name="connsiteY2" fmla="*/ 344249 h 347748"/>
              <a:gd name="connsiteX3" fmla="*/ 393023 w 697618"/>
              <a:gd name="connsiteY3" fmla="*/ 341867 h 347748"/>
              <a:gd name="connsiteX4" fmla="*/ 483511 w 697618"/>
              <a:gd name="connsiteY4" fmla="*/ 344249 h 347748"/>
              <a:gd name="connsiteX5" fmla="*/ 547804 w 697618"/>
              <a:gd name="connsiteY5" fmla="*/ 344249 h 347748"/>
              <a:gd name="connsiteX6" fmla="*/ 685917 w 697618"/>
              <a:gd name="connsiteY6" fmla="*/ 341867 h 347748"/>
              <a:gd name="connsiteX7" fmla="*/ 693062 w 697618"/>
              <a:gd name="connsiteY7" fmla="*/ 272811 h 347748"/>
              <a:gd name="connsiteX8" fmla="*/ 593048 w 697618"/>
              <a:gd name="connsiteY8" fmla="*/ 256142 h 347748"/>
              <a:gd name="connsiteX9" fmla="*/ 569236 w 697618"/>
              <a:gd name="connsiteY9" fmla="*/ 253761 h 347748"/>
              <a:gd name="connsiteX10" fmla="*/ 478748 w 697618"/>
              <a:gd name="connsiteY10" fmla="*/ 241855 h 347748"/>
              <a:gd name="connsiteX11" fmla="*/ 440648 w 697618"/>
              <a:gd name="connsiteY11" fmla="*/ 234711 h 347748"/>
              <a:gd name="connsiteX12" fmla="*/ 381117 w 697618"/>
              <a:gd name="connsiteY12" fmla="*/ 220424 h 347748"/>
              <a:gd name="connsiteX13" fmla="*/ 338254 w 697618"/>
              <a:gd name="connsiteY13" fmla="*/ 208517 h 347748"/>
              <a:gd name="connsiteX14" fmla="*/ 281104 w 697618"/>
              <a:gd name="connsiteY14" fmla="*/ 194230 h 347748"/>
              <a:gd name="connsiteX15" fmla="*/ 247767 w 697618"/>
              <a:gd name="connsiteY15" fmla="*/ 177561 h 347748"/>
              <a:gd name="connsiteX16" fmla="*/ 204904 w 697618"/>
              <a:gd name="connsiteY16" fmla="*/ 146605 h 347748"/>
              <a:gd name="connsiteX17" fmla="*/ 145373 w 697618"/>
              <a:gd name="connsiteY17" fmla="*/ 122792 h 347748"/>
              <a:gd name="connsiteX18" fmla="*/ 90604 w 697618"/>
              <a:gd name="connsiteY18" fmla="*/ 70405 h 347748"/>
              <a:gd name="connsiteX19" fmla="*/ 54886 w 697618"/>
              <a:gd name="connsiteY19" fmla="*/ 37067 h 347748"/>
              <a:gd name="connsiteX20" fmla="*/ 16786 w 697618"/>
              <a:gd name="connsiteY20" fmla="*/ 1349 h 347748"/>
              <a:gd name="connsiteX21" fmla="*/ 7261 w 697618"/>
              <a:gd name="connsiteY21" fmla="*/ 87074 h 347748"/>
              <a:gd name="connsiteX22" fmla="*/ 7261 w 697618"/>
              <a:gd name="connsiteY22" fmla="*/ 184705 h 347748"/>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45373 w 697618"/>
              <a:gd name="connsiteY17" fmla="*/ 13442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57279 w 697618"/>
              <a:gd name="connsiteY17" fmla="*/ 11537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289 h 359332"/>
              <a:gd name="connsiteX1" fmla="*/ 16786 w 697618"/>
              <a:gd name="connsiteY1" fmla="*/ 355832 h 359332"/>
              <a:gd name="connsiteX2" fmla="*/ 92986 w 697618"/>
              <a:gd name="connsiteY2" fmla="*/ 355833 h 359332"/>
              <a:gd name="connsiteX3" fmla="*/ 393023 w 697618"/>
              <a:gd name="connsiteY3" fmla="*/ 353451 h 359332"/>
              <a:gd name="connsiteX4" fmla="*/ 483511 w 697618"/>
              <a:gd name="connsiteY4" fmla="*/ 355833 h 359332"/>
              <a:gd name="connsiteX5" fmla="*/ 547804 w 697618"/>
              <a:gd name="connsiteY5" fmla="*/ 355833 h 359332"/>
              <a:gd name="connsiteX6" fmla="*/ 685917 w 697618"/>
              <a:gd name="connsiteY6" fmla="*/ 353451 h 359332"/>
              <a:gd name="connsiteX7" fmla="*/ 693062 w 697618"/>
              <a:gd name="connsiteY7" fmla="*/ 284395 h 359332"/>
              <a:gd name="connsiteX8" fmla="*/ 593048 w 697618"/>
              <a:gd name="connsiteY8" fmla="*/ 267726 h 359332"/>
              <a:gd name="connsiteX9" fmla="*/ 569236 w 697618"/>
              <a:gd name="connsiteY9" fmla="*/ 265345 h 359332"/>
              <a:gd name="connsiteX10" fmla="*/ 478748 w 697618"/>
              <a:gd name="connsiteY10" fmla="*/ 253439 h 359332"/>
              <a:gd name="connsiteX11" fmla="*/ 440648 w 697618"/>
              <a:gd name="connsiteY11" fmla="*/ 246295 h 359332"/>
              <a:gd name="connsiteX12" fmla="*/ 381117 w 697618"/>
              <a:gd name="connsiteY12" fmla="*/ 232008 h 359332"/>
              <a:gd name="connsiteX13" fmla="*/ 338254 w 697618"/>
              <a:gd name="connsiteY13" fmla="*/ 220101 h 359332"/>
              <a:gd name="connsiteX14" fmla="*/ 281104 w 697618"/>
              <a:gd name="connsiteY14" fmla="*/ 205814 h 359332"/>
              <a:gd name="connsiteX15" fmla="*/ 247767 w 697618"/>
              <a:gd name="connsiteY15" fmla="*/ 189145 h 359332"/>
              <a:gd name="connsiteX16" fmla="*/ 204904 w 697618"/>
              <a:gd name="connsiteY16" fmla="*/ 158189 h 359332"/>
              <a:gd name="connsiteX17" fmla="*/ 157279 w 697618"/>
              <a:gd name="connsiteY17" fmla="*/ 115326 h 359332"/>
              <a:gd name="connsiteX18" fmla="*/ 90604 w 697618"/>
              <a:gd name="connsiteY18" fmla="*/ 67702 h 359332"/>
              <a:gd name="connsiteX19" fmla="*/ 54886 w 697618"/>
              <a:gd name="connsiteY19" fmla="*/ 48651 h 359332"/>
              <a:gd name="connsiteX20" fmla="*/ 7261 w 697618"/>
              <a:gd name="connsiteY20" fmla="*/ 1027 h 359332"/>
              <a:gd name="connsiteX21" fmla="*/ 7261 w 697618"/>
              <a:gd name="connsiteY21" fmla="*/ 98658 h 359332"/>
              <a:gd name="connsiteX22" fmla="*/ 7261 w 697618"/>
              <a:gd name="connsiteY22" fmla="*/ 196289 h 359332"/>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47767 w 697618"/>
              <a:gd name="connsiteY15" fmla="*/ 188472 h 358659"/>
              <a:gd name="connsiteX16" fmla="*/ 204904 w 697618"/>
              <a:gd name="connsiteY16" fmla="*/ 157516 h 358659"/>
              <a:gd name="connsiteX17" fmla="*/ 157279 w 697618"/>
              <a:gd name="connsiteY17" fmla="*/ 114653 h 358659"/>
              <a:gd name="connsiteX18" fmla="*/ 90604 w 697618"/>
              <a:gd name="connsiteY18" fmla="*/ 67029 h 358659"/>
              <a:gd name="connsiteX19" fmla="*/ 7261 w 697618"/>
              <a:gd name="connsiteY19" fmla="*/ 354 h 358659"/>
              <a:gd name="connsiteX20" fmla="*/ 7261 w 697618"/>
              <a:gd name="connsiteY20" fmla="*/ 97985 h 358659"/>
              <a:gd name="connsiteX21" fmla="*/ 7261 w 697618"/>
              <a:gd name="connsiteY21"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95392 w 697618"/>
              <a:gd name="connsiteY14" fmla="*/ 197997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62079 w 697618"/>
              <a:gd name="connsiteY11" fmla="*/ 240859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62079 w 697618"/>
              <a:gd name="connsiteY10" fmla="*/ 240859 h 358659"/>
              <a:gd name="connsiteX11" fmla="*/ 376355 w 697618"/>
              <a:gd name="connsiteY11" fmla="*/ 219428 h 358659"/>
              <a:gd name="connsiteX12" fmla="*/ 295392 w 697618"/>
              <a:gd name="connsiteY12" fmla="*/ 197997 h 358659"/>
              <a:gd name="connsiteX13" fmla="*/ 238241 w 697618"/>
              <a:gd name="connsiteY13" fmla="*/ 164660 h 358659"/>
              <a:gd name="connsiteX14" fmla="*/ 157279 w 697618"/>
              <a:gd name="connsiteY14" fmla="*/ 114653 h 358659"/>
              <a:gd name="connsiteX15" fmla="*/ 90604 w 697618"/>
              <a:gd name="connsiteY15" fmla="*/ 67029 h 358659"/>
              <a:gd name="connsiteX16" fmla="*/ 7261 w 697618"/>
              <a:gd name="connsiteY16" fmla="*/ 354 h 358659"/>
              <a:gd name="connsiteX17" fmla="*/ 7261 w 697618"/>
              <a:gd name="connsiteY17" fmla="*/ 97985 h 358659"/>
              <a:gd name="connsiteX18" fmla="*/ 7261 w 697618"/>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9236 w 698870"/>
              <a:gd name="connsiteY9" fmla="*/ 264672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74197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7228"/>
              <a:gd name="connsiteY0" fmla="*/ 195616 h 358659"/>
              <a:gd name="connsiteX1" fmla="*/ 16786 w 697228"/>
              <a:gd name="connsiteY1" fmla="*/ 355159 h 358659"/>
              <a:gd name="connsiteX2" fmla="*/ 92986 w 697228"/>
              <a:gd name="connsiteY2" fmla="*/ 355160 h 358659"/>
              <a:gd name="connsiteX3" fmla="*/ 393023 w 697228"/>
              <a:gd name="connsiteY3" fmla="*/ 352778 h 358659"/>
              <a:gd name="connsiteX4" fmla="*/ 483511 w 697228"/>
              <a:gd name="connsiteY4" fmla="*/ 355160 h 358659"/>
              <a:gd name="connsiteX5" fmla="*/ 547804 w 697228"/>
              <a:gd name="connsiteY5" fmla="*/ 355160 h 358659"/>
              <a:gd name="connsiteX6" fmla="*/ 685917 w 697228"/>
              <a:gd name="connsiteY6" fmla="*/ 352778 h 358659"/>
              <a:gd name="connsiteX7" fmla="*/ 693062 w 697228"/>
              <a:gd name="connsiteY7" fmla="*/ 274197 h 358659"/>
              <a:gd name="connsiteX8" fmla="*/ 657342 w 697228"/>
              <a:gd name="connsiteY8" fmla="*/ 259909 h 358659"/>
              <a:gd name="connsiteX9" fmla="*/ 562092 w 697228"/>
              <a:gd name="connsiteY9" fmla="*/ 250385 h 358659"/>
              <a:gd name="connsiteX10" fmla="*/ 462079 w 697228"/>
              <a:gd name="connsiteY10" fmla="*/ 240859 h 358659"/>
              <a:gd name="connsiteX11" fmla="*/ 376355 w 697228"/>
              <a:gd name="connsiteY11" fmla="*/ 219428 h 358659"/>
              <a:gd name="connsiteX12" fmla="*/ 295392 w 697228"/>
              <a:gd name="connsiteY12" fmla="*/ 197997 h 358659"/>
              <a:gd name="connsiteX13" fmla="*/ 238241 w 697228"/>
              <a:gd name="connsiteY13" fmla="*/ 164660 h 358659"/>
              <a:gd name="connsiteX14" fmla="*/ 157279 w 697228"/>
              <a:gd name="connsiteY14" fmla="*/ 114653 h 358659"/>
              <a:gd name="connsiteX15" fmla="*/ 90604 w 697228"/>
              <a:gd name="connsiteY15" fmla="*/ 67029 h 358659"/>
              <a:gd name="connsiteX16" fmla="*/ 7261 w 697228"/>
              <a:gd name="connsiteY16" fmla="*/ 354 h 358659"/>
              <a:gd name="connsiteX17" fmla="*/ 7261 w 697228"/>
              <a:gd name="connsiteY17" fmla="*/ 97985 h 358659"/>
              <a:gd name="connsiteX18" fmla="*/ 7261 w 697228"/>
              <a:gd name="connsiteY18" fmla="*/ 195616 h 358659"/>
              <a:gd name="connsiteX0" fmla="*/ 7261 w 824133"/>
              <a:gd name="connsiteY0" fmla="*/ 195616 h 358659"/>
              <a:gd name="connsiteX1" fmla="*/ 16786 w 824133"/>
              <a:gd name="connsiteY1" fmla="*/ 355159 h 358659"/>
              <a:gd name="connsiteX2" fmla="*/ 92986 w 824133"/>
              <a:gd name="connsiteY2" fmla="*/ 355160 h 358659"/>
              <a:gd name="connsiteX3" fmla="*/ 393023 w 824133"/>
              <a:gd name="connsiteY3" fmla="*/ 352778 h 358659"/>
              <a:gd name="connsiteX4" fmla="*/ 483511 w 824133"/>
              <a:gd name="connsiteY4" fmla="*/ 355160 h 358659"/>
              <a:gd name="connsiteX5" fmla="*/ 547804 w 824133"/>
              <a:gd name="connsiteY5" fmla="*/ 355160 h 358659"/>
              <a:gd name="connsiteX6" fmla="*/ 685917 w 824133"/>
              <a:gd name="connsiteY6" fmla="*/ 352778 h 358659"/>
              <a:gd name="connsiteX7" fmla="*/ 824133 w 824133"/>
              <a:gd name="connsiteY7" fmla="*/ 276579 h 358659"/>
              <a:gd name="connsiteX8" fmla="*/ 657342 w 824133"/>
              <a:gd name="connsiteY8" fmla="*/ 259909 h 358659"/>
              <a:gd name="connsiteX9" fmla="*/ 562092 w 824133"/>
              <a:gd name="connsiteY9" fmla="*/ 250385 h 358659"/>
              <a:gd name="connsiteX10" fmla="*/ 462079 w 824133"/>
              <a:gd name="connsiteY10" fmla="*/ 240859 h 358659"/>
              <a:gd name="connsiteX11" fmla="*/ 376355 w 824133"/>
              <a:gd name="connsiteY11" fmla="*/ 219428 h 358659"/>
              <a:gd name="connsiteX12" fmla="*/ 295392 w 824133"/>
              <a:gd name="connsiteY12" fmla="*/ 197997 h 358659"/>
              <a:gd name="connsiteX13" fmla="*/ 238241 w 824133"/>
              <a:gd name="connsiteY13" fmla="*/ 164660 h 358659"/>
              <a:gd name="connsiteX14" fmla="*/ 157279 w 824133"/>
              <a:gd name="connsiteY14" fmla="*/ 114653 h 358659"/>
              <a:gd name="connsiteX15" fmla="*/ 90604 w 824133"/>
              <a:gd name="connsiteY15" fmla="*/ 67029 h 358659"/>
              <a:gd name="connsiteX16" fmla="*/ 7261 w 824133"/>
              <a:gd name="connsiteY16" fmla="*/ 354 h 358659"/>
              <a:gd name="connsiteX17" fmla="*/ 7261 w 824133"/>
              <a:gd name="connsiteY17" fmla="*/ 97985 h 358659"/>
              <a:gd name="connsiteX18" fmla="*/ 7261 w 824133"/>
              <a:gd name="connsiteY18" fmla="*/ 195616 h 358659"/>
              <a:gd name="connsiteX0" fmla="*/ 7261 w 824133"/>
              <a:gd name="connsiteY0" fmla="*/ 195616 h 360450"/>
              <a:gd name="connsiteX1" fmla="*/ 16786 w 824133"/>
              <a:gd name="connsiteY1" fmla="*/ 355159 h 360450"/>
              <a:gd name="connsiteX2" fmla="*/ 92986 w 824133"/>
              <a:gd name="connsiteY2" fmla="*/ 355160 h 360450"/>
              <a:gd name="connsiteX3" fmla="*/ 393023 w 824133"/>
              <a:gd name="connsiteY3" fmla="*/ 352778 h 360450"/>
              <a:gd name="connsiteX4" fmla="*/ 483511 w 824133"/>
              <a:gd name="connsiteY4" fmla="*/ 355160 h 360450"/>
              <a:gd name="connsiteX5" fmla="*/ 547804 w 824133"/>
              <a:gd name="connsiteY5" fmla="*/ 355160 h 360450"/>
              <a:gd name="connsiteX6" fmla="*/ 797875 w 824133"/>
              <a:gd name="connsiteY6" fmla="*/ 355158 h 360450"/>
              <a:gd name="connsiteX7" fmla="*/ 824133 w 824133"/>
              <a:gd name="connsiteY7" fmla="*/ 276579 h 360450"/>
              <a:gd name="connsiteX8" fmla="*/ 657342 w 824133"/>
              <a:gd name="connsiteY8" fmla="*/ 259909 h 360450"/>
              <a:gd name="connsiteX9" fmla="*/ 562092 w 824133"/>
              <a:gd name="connsiteY9" fmla="*/ 250385 h 360450"/>
              <a:gd name="connsiteX10" fmla="*/ 462079 w 824133"/>
              <a:gd name="connsiteY10" fmla="*/ 240859 h 360450"/>
              <a:gd name="connsiteX11" fmla="*/ 376355 w 824133"/>
              <a:gd name="connsiteY11" fmla="*/ 219428 h 360450"/>
              <a:gd name="connsiteX12" fmla="*/ 295392 w 824133"/>
              <a:gd name="connsiteY12" fmla="*/ 197997 h 360450"/>
              <a:gd name="connsiteX13" fmla="*/ 238241 w 824133"/>
              <a:gd name="connsiteY13" fmla="*/ 164660 h 360450"/>
              <a:gd name="connsiteX14" fmla="*/ 157279 w 824133"/>
              <a:gd name="connsiteY14" fmla="*/ 114653 h 360450"/>
              <a:gd name="connsiteX15" fmla="*/ 90604 w 824133"/>
              <a:gd name="connsiteY15" fmla="*/ 67029 h 360450"/>
              <a:gd name="connsiteX16" fmla="*/ 7261 w 824133"/>
              <a:gd name="connsiteY16" fmla="*/ 354 h 360450"/>
              <a:gd name="connsiteX17" fmla="*/ 7261 w 824133"/>
              <a:gd name="connsiteY17" fmla="*/ 97985 h 360450"/>
              <a:gd name="connsiteX18" fmla="*/ 7261 w 824133"/>
              <a:gd name="connsiteY18" fmla="*/ 195616 h 360450"/>
              <a:gd name="connsiteX0" fmla="*/ 7261 w 807327"/>
              <a:gd name="connsiteY0" fmla="*/ 195616 h 360450"/>
              <a:gd name="connsiteX1" fmla="*/ 16786 w 807327"/>
              <a:gd name="connsiteY1" fmla="*/ 355159 h 360450"/>
              <a:gd name="connsiteX2" fmla="*/ 92986 w 807327"/>
              <a:gd name="connsiteY2" fmla="*/ 355160 h 360450"/>
              <a:gd name="connsiteX3" fmla="*/ 393023 w 807327"/>
              <a:gd name="connsiteY3" fmla="*/ 352778 h 360450"/>
              <a:gd name="connsiteX4" fmla="*/ 483511 w 807327"/>
              <a:gd name="connsiteY4" fmla="*/ 355160 h 360450"/>
              <a:gd name="connsiteX5" fmla="*/ 547804 w 807327"/>
              <a:gd name="connsiteY5" fmla="*/ 355160 h 360450"/>
              <a:gd name="connsiteX6" fmla="*/ 797875 w 807327"/>
              <a:gd name="connsiteY6" fmla="*/ 355158 h 360450"/>
              <a:gd name="connsiteX7" fmla="*/ 799556 w 807327"/>
              <a:gd name="connsiteY7" fmla="*/ 278959 h 360450"/>
              <a:gd name="connsiteX8" fmla="*/ 657342 w 807327"/>
              <a:gd name="connsiteY8" fmla="*/ 259909 h 360450"/>
              <a:gd name="connsiteX9" fmla="*/ 562092 w 807327"/>
              <a:gd name="connsiteY9" fmla="*/ 250385 h 360450"/>
              <a:gd name="connsiteX10" fmla="*/ 462079 w 807327"/>
              <a:gd name="connsiteY10" fmla="*/ 240859 h 360450"/>
              <a:gd name="connsiteX11" fmla="*/ 376355 w 807327"/>
              <a:gd name="connsiteY11" fmla="*/ 219428 h 360450"/>
              <a:gd name="connsiteX12" fmla="*/ 295392 w 807327"/>
              <a:gd name="connsiteY12" fmla="*/ 197997 h 360450"/>
              <a:gd name="connsiteX13" fmla="*/ 238241 w 807327"/>
              <a:gd name="connsiteY13" fmla="*/ 164660 h 360450"/>
              <a:gd name="connsiteX14" fmla="*/ 157279 w 807327"/>
              <a:gd name="connsiteY14" fmla="*/ 114653 h 360450"/>
              <a:gd name="connsiteX15" fmla="*/ 90604 w 807327"/>
              <a:gd name="connsiteY15" fmla="*/ 67029 h 360450"/>
              <a:gd name="connsiteX16" fmla="*/ 7261 w 807327"/>
              <a:gd name="connsiteY16" fmla="*/ 354 h 360450"/>
              <a:gd name="connsiteX17" fmla="*/ 7261 w 807327"/>
              <a:gd name="connsiteY17" fmla="*/ 97985 h 360450"/>
              <a:gd name="connsiteX18" fmla="*/ 7261 w 807327"/>
              <a:gd name="connsiteY18" fmla="*/ 195616 h 360450"/>
              <a:gd name="connsiteX0" fmla="*/ 7261 w 810403"/>
              <a:gd name="connsiteY0" fmla="*/ 195616 h 360450"/>
              <a:gd name="connsiteX1" fmla="*/ 16786 w 810403"/>
              <a:gd name="connsiteY1" fmla="*/ 355159 h 360450"/>
              <a:gd name="connsiteX2" fmla="*/ 92986 w 810403"/>
              <a:gd name="connsiteY2" fmla="*/ 355160 h 360450"/>
              <a:gd name="connsiteX3" fmla="*/ 393023 w 810403"/>
              <a:gd name="connsiteY3" fmla="*/ 352778 h 360450"/>
              <a:gd name="connsiteX4" fmla="*/ 483511 w 810403"/>
              <a:gd name="connsiteY4" fmla="*/ 355160 h 360450"/>
              <a:gd name="connsiteX5" fmla="*/ 547804 w 810403"/>
              <a:gd name="connsiteY5" fmla="*/ 355160 h 360450"/>
              <a:gd name="connsiteX6" fmla="*/ 797875 w 810403"/>
              <a:gd name="connsiteY6" fmla="*/ 355158 h 360450"/>
              <a:gd name="connsiteX7" fmla="*/ 807748 w 810403"/>
              <a:gd name="connsiteY7" fmla="*/ 278959 h 360450"/>
              <a:gd name="connsiteX8" fmla="*/ 657342 w 810403"/>
              <a:gd name="connsiteY8" fmla="*/ 259909 h 360450"/>
              <a:gd name="connsiteX9" fmla="*/ 562092 w 810403"/>
              <a:gd name="connsiteY9" fmla="*/ 250385 h 360450"/>
              <a:gd name="connsiteX10" fmla="*/ 462079 w 810403"/>
              <a:gd name="connsiteY10" fmla="*/ 240859 h 360450"/>
              <a:gd name="connsiteX11" fmla="*/ 376355 w 810403"/>
              <a:gd name="connsiteY11" fmla="*/ 219428 h 360450"/>
              <a:gd name="connsiteX12" fmla="*/ 295392 w 810403"/>
              <a:gd name="connsiteY12" fmla="*/ 197997 h 360450"/>
              <a:gd name="connsiteX13" fmla="*/ 238241 w 810403"/>
              <a:gd name="connsiteY13" fmla="*/ 164660 h 360450"/>
              <a:gd name="connsiteX14" fmla="*/ 157279 w 810403"/>
              <a:gd name="connsiteY14" fmla="*/ 114653 h 360450"/>
              <a:gd name="connsiteX15" fmla="*/ 90604 w 810403"/>
              <a:gd name="connsiteY15" fmla="*/ 67029 h 360450"/>
              <a:gd name="connsiteX16" fmla="*/ 7261 w 810403"/>
              <a:gd name="connsiteY16" fmla="*/ 354 h 360450"/>
              <a:gd name="connsiteX17" fmla="*/ 7261 w 810403"/>
              <a:gd name="connsiteY17" fmla="*/ 97985 h 360450"/>
              <a:gd name="connsiteX18" fmla="*/ 7261 w 810403"/>
              <a:gd name="connsiteY18" fmla="*/ 195616 h 360450"/>
              <a:gd name="connsiteX0" fmla="*/ 7261 w 808468"/>
              <a:gd name="connsiteY0" fmla="*/ 195616 h 360450"/>
              <a:gd name="connsiteX1" fmla="*/ 16786 w 808468"/>
              <a:gd name="connsiteY1" fmla="*/ 355159 h 360450"/>
              <a:gd name="connsiteX2" fmla="*/ 92986 w 808468"/>
              <a:gd name="connsiteY2" fmla="*/ 355160 h 360450"/>
              <a:gd name="connsiteX3" fmla="*/ 393023 w 808468"/>
              <a:gd name="connsiteY3" fmla="*/ 352778 h 360450"/>
              <a:gd name="connsiteX4" fmla="*/ 483511 w 808468"/>
              <a:gd name="connsiteY4" fmla="*/ 355160 h 360450"/>
              <a:gd name="connsiteX5" fmla="*/ 547804 w 808468"/>
              <a:gd name="connsiteY5" fmla="*/ 355160 h 360450"/>
              <a:gd name="connsiteX6" fmla="*/ 797875 w 808468"/>
              <a:gd name="connsiteY6" fmla="*/ 355158 h 360450"/>
              <a:gd name="connsiteX7" fmla="*/ 803126 w 808468"/>
              <a:gd name="connsiteY7" fmla="*/ 247181 h 360450"/>
              <a:gd name="connsiteX8" fmla="*/ 657342 w 808468"/>
              <a:gd name="connsiteY8" fmla="*/ 259909 h 360450"/>
              <a:gd name="connsiteX9" fmla="*/ 562092 w 808468"/>
              <a:gd name="connsiteY9" fmla="*/ 250385 h 360450"/>
              <a:gd name="connsiteX10" fmla="*/ 462079 w 808468"/>
              <a:gd name="connsiteY10" fmla="*/ 240859 h 360450"/>
              <a:gd name="connsiteX11" fmla="*/ 376355 w 808468"/>
              <a:gd name="connsiteY11" fmla="*/ 219428 h 360450"/>
              <a:gd name="connsiteX12" fmla="*/ 295392 w 808468"/>
              <a:gd name="connsiteY12" fmla="*/ 197997 h 360450"/>
              <a:gd name="connsiteX13" fmla="*/ 238241 w 808468"/>
              <a:gd name="connsiteY13" fmla="*/ 164660 h 360450"/>
              <a:gd name="connsiteX14" fmla="*/ 157279 w 808468"/>
              <a:gd name="connsiteY14" fmla="*/ 114653 h 360450"/>
              <a:gd name="connsiteX15" fmla="*/ 90604 w 808468"/>
              <a:gd name="connsiteY15" fmla="*/ 67029 h 360450"/>
              <a:gd name="connsiteX16" fmla="*/ 7261 w 808468"/>
              <a:gd name="connsiteY16" fmla="*/ 354 h 360450"/>
              <a:gd name="connsiteX17" fmla="*/ 7261 w 808468"/>
              <a:gd name="connsiteY17" fmla="*/ 97985 h 360450"/>
              <a:gd name="connsiteX18" fmla="*/ 7261 w 808468"/>
              <a:gd name="connsiteY18" fmla="*/ 195616 h 360450"/>
              <a:gd name="connsiteX0" fmla="*/ 7261 w 808466"/>
              <a:gd name="connsiteY0" fmla="*/ 195616 h 360450"/>
              <a:gd name="connsiteX1" fmla="*/ 16786 w 808466"/>
              <a:gd name="connsiteY1" fmla="*/ 355159 h 360450"/>
              <a:gd name="connsiteX2" fmla="*/ 92986 w 808466"/>
              <a:gd name="connsiteY2" fmla="*/ 355160 h 360450"/>
              <a:gd name="connsiteX3" fmla="*/ 393023 w 808466"/>
              <a:gd name="connsiteY3" fmla="*/ 352778 h 360450"/>
              <a:gd name="connsiteX4" fmla="*/ 483511 w 808466"/>
              <a:gd name="connsiteY4" fmla="*/ 355160 h 360450"/>
              <a:gd name="connsiteX5" fmla="*/ 547804 w 808466"/>
              <a:gd name="connsiteY5" fmla="*/ 355160 h 360450"/>
              <a:gd name="connsiteX6" fmla="*/ 797875 w 808466"/>
              <a:gd name="connsiteY6" fmla="*/ 355158 h 360450"/>
              <a:gd name="connsiteX7" fmla="*/ 803126 w 808466"/>
              <a:gd name="connsiteY7" fmla="*/ 247181 h 360450"/>
              <a:gd name="connsiteX8" fmla="*/ 652720 w 808466"/>
              <a:gd name="connsiteY8" fmla="*/ 231662 h 360450"/>
              <a:gd name="connsiteX9" fmla="*/ 562092 w 808466"/>
              <a:gd name="connsiteY9" fmla="*/ 250385 h 360450"/>
              <a:gd name="connsiteX10" fmla="*/ 462079 w 808466"/>
              <a:gd name="connsiteY10" fmla="*/ 240859 h 360450"/>
              <a:gd name="connsiteX11" fmla="*/ 376355 w 808466"/>
              <a:gd name="connsiteY11" fmla="*/ 219428 h 360450"/>
              <a:gd name="connsiteX12" fmla="*/ 295392 w 808466"/>
              <a:gd name="connsiteY12" fmla="*/ 197997 h 360450"/>
              <a:gd name="connsiteX13" fmla="*/ 238241 w 808466"/>
              <a:gd name="connsiteY13" fmla="*/ 164660 h 360450"/>
              <a:gd name="connsiteX14" fmla="*/ 157279 w 808466"/>
              <a:gd name="connsiteY14" fmla="*/ 114653 h 360450"/>
              <a:gd name="connsiteX15" fmla="*/ 90604 w 808466"/>
              <a:gd name="connsiteY15" fmla="*/ 67029 h 360450"/>
              <a:gd name="connsiteX16" fmla="*/ 7261 w 808466"/>
              <a:gd name="connsiteY16" fmla="*/ 354 h 360450"/>
              <a:gd name="connsiteX17" fmla="*/ 7261 w 808466"/>
              <a:gd name="connsiteY17" fmla="*/ 97985 h 360450"/>
              <a:gd name="connsiteX18" fmla="*/ 7261 w 808466"/>
              <a:gd name="connsiteY18" fmla="*/ 195616 h 360450"/>
              <a:gd name="connsiteX0" fmla="*/ 7261 w 808468"/>
              <a:gd name="connsiteY0" fmla="*/ 195616 h 360450"/>
              <a:gd name="connsiteX1" fmla="*/ 16786 w 808468"/>
              <a:gd name="connsiteY1" fmla="*/ 355159 h 360450"/>
              <a:gd name="connsiteX2" fmla="*/ 92986 w 808468"/>
              <a:gd name="connsiteY2" fmla="*/ 355160 h 360450"/>
              <a:gd name="connsiteX3" fmla="*/ 393023 w 808468"/>
              <a:gd name="connsiteY3" fmla="*/ 352778 h 360450"/>
              <a:gd name="connsiteX4" fmla="*/ 483511 w 808468"/>
              <a:gd name="connsiteY4" fmla="*/ 355160 h 360450"/>
              <a:gd name="connsiteX5" fmla="*/ 547804 w 808468"/>
              <a:gd name="connsiteY5" fmla="*/ 355160 h 360450"/>
              <a:gd name="connsiteX6" fmla="*/ 797875 w 808468"/>
              <a:gd name="connsiteY6" fmla="*/ 355158 h 360450"/>
              <a:gd name="connsiteX7" fmla="*/ 803126 w 808468"/>
              <a:gd name="connsiteY7" fmla="*/ 247181 h 360450"/>
              <a:gd name="connsiteX8" fmla="*/ 652720 w 808468"/>
              <a:gd name="connsiteY8" fmla="*/ 231662 h 360450"/>
              <a:gd name="connsiteX9" fmla="*/ 462079 w 808468"/>
              <a:gd name="connsiteY9" fmla="*/ 240859 h 360450"/>
              <a:gd name="connsiteX10" fmla="*/ 376355 w 808468"/>
              <a:gd name="connsiteY10" fmla="*/ 219428 h 360450"/>
              <a:gd name="connsiteX11" fmla="*/ 295392 w 808468"/>
              <a:gd name="connsiteY11" fmla="*/ 197997 h 360450"/>
              <a:gd name="connsiteX12" fmla="*/ 238241 w 808468"/>
              <a:gd name="connsiteY12" fmla="*/ 164660 h 360450"/>
              <a:gd name="connsiteX13" fmla="*/ 157279 w 808468"/>
              <a:gd name="connsiteY13" fmla="*/ 114653 h 360450"/>
              <a:gd name="connsiteX14" fmla="*/ 90604 w 808468"/>
              <a:gd name="connsiteY14" fmla="*/ 67029 h 360450"/>
              <a:gd name="connsiteX15" fmla="*/ 7261 w 808468"/>
              <a:gd name="connsiteY15" fmla="*/ 354 h 360450"/>
              <a:gd name="connsiteX16" fmla="*/ 7261 w 808468"/>
              <a:gd name="connsiteY16" fmla="*/ 97985 h 360450"/>
              <a:gd name="connsiteX17" fmla="*/ 7261 w 808468"/>
              <a:gd name="connsiteY17" fmla="*/ 195616 h 360450"/>
              <a:gd name="connsiteX0" fmla="*/ 7261 w 808466"/>
              <a:gd name="connsiteY0" fmla="*/ 195616 h 360450"/>
              <a:gd name="connsiteX1" fmla="*/ 16786 w 808466"/>
              <a:gd name="connsiteY1" fmla="*/ 355159 h 360450"/>
              <a:gd name="connsiteX2" fmla="*/ 92986 w 808466"/>
              <a:gd name="connsiteY2" fmla="*/ 355160 h 360450"/>
              <a:gd name="connsiteX3" fmla="*/ 393023 w 808466"/>
              <a:gd name="connsiteY3" fmla="*/ 352778 h 360450"/>
              <a:gd name="connsiteX4" fmla="*/ 483511 w 808466"/>
              <a:gd name="connsiteY4" fmla="*/ 355160 h 360450"/>
              <a:gd name="connsiteX5" fmla="*/ 547804 w 808466"/>
              <a:gd name="connsiteY5" fmla="*/ 355160 h 360450"/>
              <a:gd name="connsiteX6" fmla="*/ 797875 w 808466"/>
              <a:gd name="connsiteY6" fmla="*/ 355158 h 360450"/>
              <a:gd name="connsiteX7" fmla="*/ 803126 w 808466"/>
              <a:gd name="connsiteY7" fmla="*/ 247181 h 360450"/>
              <a:gd name="connsiteX8" fmla="*/ 652720 w 808466"/>
              <a:gd name="connsiteY8" fmla="*/ 231662 h 360450"/>
              <a:gd name="connsiteX9" fmla="*/ 376355 w 808466"/>
              <a:gd name="connsiteY9" fmla="*/ 219428 h 360450"/>
              <a:gd name="connsiteX10" fmla="*/ 295392 w 808466"/>
              <a:gd name="connsiteY10" fmla="*/ 197997 h 360450"/>
              <a:gd name="connsiteX11" fmla="*/ 238241 w 808466"/>
              <a:gd name="connsiteY11" fmla="*/ 164660 h 360450"/>
              <a:gd name="connsiteX12" fmla="*/ 157279 w 808466"/>
              <a:gd name="connsiteY12" fmla="*/ 114653 h 360450"/>
              <a:gd name="connsiteX13" fmla="*/ 90604 w 808466"/>
              <a:gd name="connsiteY13" fmla="*/ 67029 h 360450"/>
              <a:gd name="connsiteX14" fmla="*/ 7261 w 808466"/>
              <a:gd name="connsiteY14" fmla="*/ 354 h 360450"/>
              <a:gd name="connsiteX15" fmla="*/ 7261 w 808466"/>
              <a:gd name="connsiteY15" fmla="*/ 97985 h 360450"/>
              <a:gd name="connsiteX16" fmla="*/ 7261 w 808466"/>
              <a:gd name="connsiteY16" fmla="*/ 195616 h 360450"/>
              <a:gd name="connsiteX0" fmla="*/ 7261 w 808468"/>
              <a:gd name="connsiteY0" fmla="*/ 195616 h 360450"/>
              <a:gd name="connsiteX1" fmla="*/ 16786 w 808468"/>
              <a:gd name="connsiteY1" fmla="*/ 355159 h 360450"/>
              <a:gd name="connsiteX2" fmla="*/ 92986 w 808468"/>
              <a:gd name="connsiteY2" fmla="*/ 355160 h 360450"/>
              <a:gd name="connsiteX3" fmla="*/ 393023 w 808468"/>
              <a:gd name="connsiteY3" fmla="*/ 352778 h 360450"/>
              <a:gd name="connsiteX4" fmla="*/ 483511 w 808468"/>
              <a:gd name="connsiteY4" fmla="*/ 355160 h 360450"/>
              <a:gd name="connsiteX5" fmla="*/ 547804 w 808468"/>
              <a:gd name="connsiteY5" fmla="*/ 355160 h 360450"/>
              <a:gd name="connsiteX6" fmla="*/ 797875 w 808468"/>
              <a:gd name="connsiteY6" fmla="*/ 355158 h 360450"/>
              <a:gd name="connsiteX7" fmla="*/ 803126 w 808468"/>
              <a:gd name="connsiteY7" fmla="*/ 247181 h 360450"/>
              <a:gd name="connsiteX8" fmla="*/ 652720 w 808468"/>
              <a:gd name="connsiteY8" fmla="*/ 231662 h 360450"/>
              <a:gd name="connsiteX9" fmla="*/ 376355 w 808468"/>
              <a:gd name="connsiteY9" fmla="*/ 219428 h 360450"/>
              <a:gd name="connsiteX10" fmla="*/ 238241 w 808468"/>
              <a:gd name="connsiteY10" fmla="*/ 164660 h 360450"/>
              <a:gd name="connsiteX11" fmla="*/ 157279 w 808468"/>
              <a:gd name="connsiteY11" fmla="*/ 114653 h 360450"/>
              <a:gd name="connsiteX12" fmla="*/ 90604 w 808468"/>
              <a:gd name="connsiteY12" fmla="*/ 67029 h 360450"/>
              <a:gd name="connsiteX13" fmla="*/ 7261 w 808468"/>
              <a:gd name="connsiteY13" fmla="*/ 354 h 360450"/>
              <a:gd name="connsiteX14" fmla="*/ 7261 w 808468"/>
              <a:gd name="connsiteY14" fmla="*/ 97985 h 360450"/>
              <a:gd name="connsiteX15" fmla="*/ 7261 w 808468"/>
              <a:gd name="connsiteY15" fmla="*/ 195616 h 360450"/>
              <a:gd name="connsiteX0" fmla="*/ 10768 w 811973"/>
              <a:gd name="connsiteY0" fmla="*/ 195343 h 360177"/>
              <a:gd name="connsiteX1" fmla="*/ 20293 w 811973"/>
              <a:gd name="connsiteY1" fmla="*/ 354886 h 360177"/>
              <a:gd name="connsiteX2" fmla="*/ 96493 w 811973"/>
              <a:gd name="connsiteY2" fmla="*/ 354887 h 360177"/>
              <a:gd name="connsiteX3" fmla="*/ 396530 w 811973"/>
              <a:gd name="connsiteY3" fmla="*/ 352505 h 360177"/>
              <a:gd name="connsiteX4" fmla="*/ 487018 w 811973"/>
              <a:gd name="connsiteY4" fmla="*/ 354887 h 360177"/>
              <a:gd name="connsiteX5" fmla="*/ 551311 w 811973"/>
              <a:gd name="connsiteY5" fmla="*/ 354887 h 360177"/>
              <a:gd name="connsiteX6" fmla="*/ 801382 w 811973"/>
              <a:gd name="connsiteY6" fmla="*/ 354885 h 360177"/>
              <a:gd name="connsiteX7" fmla="*/ 806633 w 811973"/>
              <a:gd name="connsiteY7" fmla="*/ 246908 h 360177"/>
              <a:gd name="connsiteX8" fmla="*/ 656227 w 811973"/>
              <a:gd name="connsiteY8" fmla="*/ 231389 h 360177"/>
              <a:gd name="connsiteX9" fmla="*/ 379862 w 811973"/>
              <a:gd name="connsiteY9" fmla="*/ 219155 h 360177"/>
              <a:gd name="connsiteX10" fmla="*/ 241748 w 811973"/>
              <a:gd name="connsiteY10" fmla="*/ 164387 h 360177"/>
              <a:gd name="connsiteX11" fmla="*/ 160786 w 811973"/>
              <a:gd name="connsiteY11" fmla="*/ 114380 h 360177"/>
              <a:gd name="connsiteX12" fmla="*/ 10768 w 811973"/>
              <a:gd name="connsiteY12" fmla="*/ 81 h 360177"/>
              <a:gd name="connsiteX13" fmla="*/ 10768 w 811973"/>
              <a:gd name="connsiteY13" fmla="*/ 97712 h 360177"/>
              <a:gd name="connsiteX14" fmla="*/ 10768 w 811973"/>
              <a:gd name="connsiteY14" fmla="*/ 195343 h 360177"/>
              <a:gd name="connsiteX0" fmla="*/ 10851 w 812058"/>
              <a:gd name="connsiteY0" fmla="*/ 102284 h 267118"/>
              <a:gd name="connsiteX1" fmla="*/ 20376 w 812058"/>
              <a:gd name="connsiteY1" fmla="*/ 261827 h 267118"/>
              <a:gd name="connsiteX2" fmla="*/ 96576 w 812058"/>
              <a:gd name="connsiteY2" fmla="*/ 261828 h 267118"/>
              <a:gd name="connsiteX3" fmla="*/ 396613 w 812058"/>
              <a:gd name="connsiteY3" fmla="*/ 259446 h 267118"/>
              <a:gd name="connsiteX4" fmla="*/ 487101 w 812058"/>
              <a:gd name="connsiteY4" fmla="*/ 261828 h 267118"/>
              <a:gd name="connsiteX5" fmla="*/ 551394 w 812058"/>
              <a:gd name="connsiteY5" fmla="*/ 261828 h 267118"/>
              <a:gd name="connsiteX6" fmla="*/ 801465 w 812058"/>
              <a:gd name="connsiteY6" fmla="*/ 261826 h 267118"/>
              <a:gd name="connsiteX7" fmla="*/ 806716 w 812058"/>
              <a:gd name="connsiteY7" fmla="*/ 153849 h 267118"/>
              <a:gd name="connsiteX8" fmla="*/ 656310 w 812058"/>
              <a:gd name="connsiteY8" fmla="*/ 138330 h 267118"/>
              <a:gd name="connsiteX9" fmla="*/ 379945 w 812058"/>
              <a:gd name="connsiteY9" fmla="*/ 126096 h 267118"/>
              <a:gd name="connsiteX10" fmla="*/ 241831 w 812058"/>
              <a:gd name="connsiteY10" fmla="*/ 71328 h 267118"/>
              <a:gd name="connsiteX11" fmla="*/ 160869 w 812058"/>
              <a:gd name="connsiteY11" fmla="*/ 21321 h 267118"/>
              <a:gd name="connsiteX12" fmla="*/ 10851 w 812058"/>
              <a:gd name="connsiteY12" fmla="*/ 4653 h 267118"/>
              <a:gd name="connsiteX13" fmla="*/ 10851 w 812058"/>
              <a:gd name="connsiteY13" fmla="*/ 102284 h 267118"/>
              <a:gd name="connsiteX0" fmla="*/ 8458 w 809663"/>
              <a:gd name="connsiteY0" fmla="*/ 99053 h 263887"/>
              <a:gd name="connsiteX1" fmla="*/ 17983 w 809663"/>
              <a:gd name="connsiteY1" fmla="*/ 258596 h 263887"/>
              <a:gd name="connsiteX2" fmla="*/ 94183 w 809663"/>
              <a:gd name="connsiteY2" fmla="*/ 258597 h 263887"/>
              <a:gd name="connsiteX3" fmla="*/ 394220 w 809663"/>
              <a:gd name="connsiteY3" fmla="*/ 256215 h 263887"/>
              <a:gd name="connsiteX4" fmla="*/ 484708 w 809663"/>
              <a:gd name="connsiteY4" fmla="*/ 258597 h 263887"/>
              <a:gd name="connsiteX5" fmla="*/ 549001 w 809663"/>
              <a:gd name="connsiteY5" fmla="*/ 258597 h 263887"/>
              <a:gd name="connsiteX6" fmla="*/ 799072 w 809663"/>
              <a:gd name="connsiteY6" fmla="*/ 258595 h 263887"/>
              <a:gd name="connsiteX7" fmla="*/ 804323 w 809663"/>
              <a:gd name="connsiteY7" fmla="*/ 150618 h 263887"/>
              <a:gd name="connsiteX8" fmla="*/ 653917 w 809663"/>
              <a:gd name="connsiteY8" fmla="*/ 135099 h 263887"/>
              <a:gd name="connsiteX9" fmla="*/ 377552 w 809663"/>
              <a:gd name="connsiteY9" fmla="*/ 122865 h 263887"/>
              <a:gd name="connsiteX10" fmla="*/ 239438 w 809663"/>
              <a:gd name="connsiteY10" fmla="*/ 68097 h 263887"/>
              <a:gd name="connsiteX11" fmla="*/ 126120 w 809663"/>
              <a:gd name="connsiteY11" fmla="*/ 42806 h 263887"/>
              <a:gd name="connsiteX12" fmla="*/ 8458 w 809663"/>
              <a:gd name="connsiteY12" fmla="*/ 1422 h 263887"/>
              <a:gd name="connsiteX13" fmla="*/ 8458 w 809663"/>
              <a:gd name="connsiteY13" fmla="*/ 99053 h 263887"/>
              <a:gd name="connsiteX0" fmla="*/ 8456 w 809663"/>
              <a:gd name="connsiteY0" fmla="*/ 99053 h 263887"/>
              <a:gd name="connsiteX1" fmla="*/ 17981 w 809663"/>
              <a:gd name="connsiteY1" fmla="*/ 258596 h 263887"/>
              <a:gd name="connsiteX2" fmla="*/ 94181 w 809663"/>
              <a:gd name="connsiteY2" fmla="*/ 258597 h 263887"/>
              <a:gd name="connsiteX3" fmla="*/ 394218 w 809663"/>
              <a:gd name="connsiteY3" fmla="*/ 256215 h 263887"/>
              <a:gd name="connsiteX4" fmla="*/ 484706 w 809663"/>
              <a:gd name="connsiteY4" fmla="*/ 258597 h 263887"/>
              <a:gd name="connsiteX5" fmla="*/ 548999 w 809663"/>
              <a:gd name="connsiteY5" fmla="*/ 258597 h 263887"/>
              <a:gd name="connsiteX6" fmla="*/ 799070 w 809663"/>
              <a:gd name="connsiteY6" fmla="*/ 258595 h 263887"/>
              <a:gd name="connsiteX7" fmla="*/ 804321 w 809663"/>
              <a:gd name="connsiteY7" fmla="*/ 150618 h 263887"/>
              <a:gd name="connsiteX8" fmla="*/ 653915 w 809663"/>
              <a:gd name="connsiteY8" fmla="*/ 135099 h 263887"/>
              <a:gd name="connsiteX9" fmla="*/ 414527 w 809663"/>
              <a:gd name="connsiteY9" fmla="*/ 101679 h 263887"/>
              <a:gd name="connsiteX10" fmla="*/ 239436 w 809663"/>
              <a:gd name="connsiteY10" fmla="*/ 68097 h 263887"/>
              <a:gd name="connsiteX11" fmla="*/ 126118 w 809663"/>
              <a:gd name="connsiteY11" fmla="*/ 42806 h 263887"/>
              <a:gd name="connsiteX12" fmla="*/ 8456 w 809663"/>
              <a:gd name="connsiteY12" fmla="*/ 1422 h 263887"/>
              <a:gd name="connsiteX13" fmla="*/ 8456 w 809663"/>
              <a:gd name="connsiteY13" fmla="*/ 99053 h 263887"/>
              <a:gd name="connsiteX0" fmla="*/ 8456 w 809661"/>
              <a:gd name="connsiteY0" fmla="*/ 99053 h 266684"/>
              <a:gd name="connsiteX1" fmla="*/ 17981 w 809661"/>
              <a:gd name="connsiteY1" fmla="*/ 258596 h 266684"/>
              <a:gd name="connsiteX2" fmla="*/ 94181 w 809661"/>
              <a:gd name="connsiteY2" fmla="*/ 258597 h 266684"/>
              <a:gd name="connsiteX3" fmla="*/ 394218 w 809661"/>
              <a:gd name="connsiteY3" fmla="*/ 256215 h 266684"/>
              <a:gd name="connsiteX4" fmla="*/ 484706 w 809661"/>
              <a:gd name="connsiteY4" fmla="*/ 258597 h 266684"/>
              <a:gd name="connsiteX5" fmla="*/ 799070 w 809661"/>
              <a:gd name="connsiteY5" fmla="*/ 258595 h 266684"/>
              <a:gd name="connsiteX6" fmla="*/ 804321 w 809661"/>
              <a:gd name="connsiteY6" fmla="*/ 150618 h 266684"/>
              <a:gd name="connsiteX7" fmla="*/ 653915 w 809661"/>
              <a:gd name="connsiteY7" fmla="*/ 135099 h 266684"/>
              <a:gd name="connsiteX8" fmla="*/ 414527 w 809661"/>
              <a:gd name="connsiteY8" fmla="*/ 101679 h 266684"/>
              <a:gd name="connsiteX9" fmla="*/ 239436 w 809661"/>
              <a:gd name="connsiteY9" fmla="*/ 68097 h 266684"/>
              <a:gd name="connsiteX10" fmla="*/ 126118 w 809661"/>
              <a:gd name="connsiteY10" fmla="*/ 42806 h 266684"/>
              <a:gd name="connsiteX11" fmla="*/ 8456 w 809661"/>
              <a:gd name="connsiteY11" fmla="*/ 1422 h 266684"/>
              <a:gd name="connsiteX12" fmla="*/ 8456 w 809661"/>
              <a:gd name="connsiteY12" fmla="*/ 99053 h 266684"/>
              <a:gd name="connsiteX0" fmla="*/ 8456 w 809663"/>
              <a:gd name="connsiteY0" fmla="*/ 99053 h 265843"/>
              <a:gd name="connsiteX1" fmla="*/ 17981 w 809663"/>
              <a:gd name="connsiteY1" fmla="*/ 258596 h 265843"/>
              <a:gd name="connsiteX2" fmla="*/ 94181 w 809663"/>
              <a:gd name="connsiteY2" fmla="*/ 258597 h 265843"/>
              <a:gd name="connsiteX3" fmla="*/ 394218 w 809663"/>
              <a:gd name="connsiteY3" fmla="*/ 256215 h 265843"/>
              <a:gd name="connsiteX4" fmla="*/ 799070 w 809663"/>
              <a:gd name="connsiteY4" fmla="*/ 258595 h 265843"/>
              <a:gd name="connsiteX5" fmla="*/ 804321 w 809663"/>
              <a:gd name="connsiteY5" fmla="*/ 150618 h 265843"/>
              <a:gd name="connsiteX6" fmla="*/ 653915 w 809663"/>
              <a:gd name="connsiteY6" fmla="*/ 135099 h 265843"/>
              <a:gd name="connsiteX7" fmla="*/ 414527 w 809663"/>
              <a:gd name="connsiteY7" fmla="*/ 101679 h 265843"/>
              <a:gd name="connsiteX8" fmla="*/ 239436 w 809663"/>
              <a:gd name="connsiteY8" fmla="*/ 68097 h 265843"/>
              <a:gd name="connsiteX9" fmla="*/ 126118 w 809663"/>
              <a:gd name="connsiteY9" fmla="*/ 42806 h 265843"/>
              <a:gd name="connsiteX10" fmla="*/ 8456 w 809663"/>
              <a:gd name="connsiteY10" fmla="*/ 1422 h 265843"/>
              <a:gd name="connsiteX11" fmla="*/ 8456 w 809663"/>
              <a:gd name="connsiteY11" fmla="*/ 99053 h 265843"/>
              <a:gd name="connsiteX0" fmla="*/ 8456 w 809661"/>
              <a:gd name="connsiteY0" fmla="*/ 99053 h 258643"/>
              <a:gd name="connsiteX1" fmla="*/ 17981 w 809661"/>
              <a:gd name="connsiteY1" fmla="*/ 258596 h 258643"/>
              <a:gd name="connsiteX2" fmla="*/ 94181 w 809661"/>
              <a:gd name="connsiteY2" fmla="*/ 258597 h 258643"/>
              <a:gd name="connsiteX3" fmla="*/ 799070 w 809661"/>
              <a:gd name="connsiteY3" fmla="*/ 258595 h 258643"/>
              <a:gd name="connsiteX4" fmla="*/ 804321 w 809661"/>
              <a:gd name="connsiteY4" fmla="*/ 150618 h 258643"/>
              <a:gd name="connsiteX5" fmla="*/ 653915 w 809661"/>
              <a:gd name="connsiteY5" fmla="*/ 135099 h 258643"/>
              <a:gd name="connsiteX6" fmla="*/ 414527 w 809661"/>
              <a:gd name="connsiteY6" fmla="*/ 101679 h 258643"/>
              <a:gd name="connsiteX7" fmla="*/ 239436 w 809661"/>
              <a:gd name="connsiteY7" fmla="*/ 68097 h 258643"/>
              <a:gd name="connsiteX8" fmla="*/ 126118 w 809661"/>
              <a:gd name="connsiteY8" fmla="*/ 42806 h 258643"/>
              <a:gd name="connsiteX9" fmla="*/ 8456 w 809661"/>
              <a:gd name="connsiteY9" fmla="*/ 1422 h 258643"/>
              <a:gd name="connsiteX10" fmla="*/ 8456 w 809661"/>
              <a:gd name="connsiteY10" fmla="*/ 99053 h 258643"/>
              <a:gd name="connsiteX0" fmla="*/ 51900 w 853107"/>
              <a:gd name="connsiteY0" fmla="*/ 99053 h 275467"/>
              <a:gd name="connsiteX1" fmla="*/ 61425 w 853107"/>
              <a:gd name="connsiteY1" fmla="*/ 258596 h 275467"/>
              <a:gd name="connsiteX2" fmla="*/ 842514 w 853107"/>
              <a:gd name="connsiteY2" fmla="*/ 258595 h 275467"/>
              <a:gd name="connsiteX3" fmla="*/ 847765 w 853107"/>
              <a:gd name="connsiteY3" fmla="*/ 150618 h 275467"/>
              <a:gd name="connsiteX4" fmla="*/ 697359 w 853107"/>
              <a:gd name="connsiteY4" fmla="*/ 135099 h 275467"/>
              <a:gd name="connsiteX5" fmla="*/ 457971 w 853107"/>
              <a:gd name="connsiteY5" fmla="*/ 101679 h 275467"/>
              <a:gd name="connsiteX6" fmla="*/ 282880 w 853107"/>
              <a:gd name="connsiteY6" fmla="*/ 68097 h 275467"/>
              <a:gd name="connsiteX7" fmla="*/ 169562 w 853107"/>
              <a:gd name="connsiteY7" fmla="*/ 42806 h 275467"/>
              <a:gd name="connsiteX8" fmla="*/ 51900 w 853107"/>
              <a:gd name="connsiteY8" fmla="*/ 1422 h 275467"/>
              <a:gd name="connsiteX9" fmla="*/ 51900 w 853107"/>
              <a:gd name="connsiteY9" fmla="*/ 99053 h 275467"/>
              <a:gd name="connsiteX0" fmla="*/ 8458 w 809663"/>
              <a:gd name="connsiteY0" fmla="*/ 99053 h 320583"/>
              <a:gd name="connsiteX1" fmla="*/ 17983 w 809663"/>
              <a:gd name="connsiteY1" fmla="*/ 258596 h 320583"/>
              <a:gd name="connsiteX2" fmla="*/ 799072 w 809663"/>
              <a:gd name="connsiteY2" fmla="*/ 258595 h 320583"/>
              <a:gd name="connsiteX3" fmla="*/ 804323 w 809663"/>
              <a:gd name="connsiteY3" fmla="*/ 150618 h 320583"/>
              <a:gd name="connsiteX4" fmla="*/ 653917 w 809663"/>
              <a:gd name="connsiteY4" fmla="*/ 135099 h 320583"/>
              <a:gd name="connsiteX5" fmla="*/ 414529 w 809663"/>
              <a:gd name="connsiteY5" fmla="*/ 101679 h 320583"/>
              <a:gd name="connsiteX6" fmla="*/ 239438 w 809663"/>
              <a:gd name="connsiteY6" fmla="*/ 68097 h 320583"/>
              <a:gd name="connsiteX7" fmla="*/ 126120 w 809663"/>
              <a:gd name="connsiteY7" fmla="*/ 42806 h 320583"/>
              <a:gd name="connsiteX8" fmla="*/ 8458 w 809663"/>
              <a:gd name="connsiteY8" fmla="*/ 1422 h 320583"/>
              <a:gd name="connsiteX9" fmla="*/ 8458 w 809663"/>
              <a:gd name="connsiteY9" fmla="*/ 99053 h 320583"/>
              <a:gd name="connsiteX0" fmla="*/ 8456 w 809663"/>
              <a:gd name="connsiteY0" fmla="*/ 99053 h 266451"/>
              <a:gd name="connsiteX1" fmla="*/ 17981 w 809663"/>
              <a:gd name="connsiteY1" fmla="*/ 258596 h 266451"/>
              <a:gd name="connsiteX2" fmla="*/ 799070 w 809663"/>
              <a:gd name="connsiteY2" fmla="*/ 258595 h 266451"/>
              <a:gd name="connsiteX3" fmla="*/ 804321 w 809663"/>
              <a:gd name="connsiteY3" fmla="*/ 150618 h 266451"/>
              <a:gd name="connsiteX4" fmla="*/ 653915 w 809663"/>
              <a:gd name="connsiteY4" fmla="*/ 135099 h 266451"/>
              <a:gd name="connsiteX5" fmla="*/ 414527 w 809663"/>
              <a:gd name="connsiteY5" fmla="*/ 101679 h 266451"/>
              <a:gd name="connsiteX6" fmla="*/ 239436 w 809663"/>
              <a:gd name="connsiteY6" fmla="*/ 68097 h 266451"/>
              <a:gd name="connsiteX7" fmla="*/ 126118 w 809663"/>
              <a:gd name="connsiteY7" fmla="*/ 42806 h 266451"/>
              <a:gd name="connsiteX8" fmla="*/ 8456 w 809663"/>
              <a:gd name="connsiteY8" fmla="*/ 1422 h 266451"/>
              <a:gd name="connsiteX9" fmla="*/ 8456 w 809663"/>
              <a:gd name="connsiteY9" fmla="*/ 99053 h 266451"/>
              <a:gd name="connsiteX0" fmla="*/ 56147 w 857352"/>
              <a:gd name="connsiteY0" fmla="*/ 10593 h 291473"/>
              <a:gd name="connsiteX1" fmla="*/ 65672 w 857352"/>
              <a:gd name="connsiteY1" fmla="*/ 267767 h 291473"/>
              <a:gd name="connsiteX2" fmla="*/ 846761 w 857352"/>
              <a:gd name="connsiteY2" fmla="*/ 267766 h 291473"/>
              <a:gd name="connsiteX3" fmla="*/ 852012 w 857352"/>
              <a:gd name="connsiteY3" fmla="*/ 159789 h 291473"/>
              <a:gd name="connsiteX4" fmla="*/ 701606 w 857352"/>
              <a:gd name="connsiteY4" fmla="*/ 144270 h 291473"/>
              <a:gd name="connsiteX5" fmla="*/ 462218 w 857352"/>
              <a:gd name="connsiteY5" fmla="*/ 110850 h 291473"/>
              <a:gd name="connsiteX6" fmla="*/ 287127 w 857352"/>
              <a:gd name="connsiteY6" fmla="*/ 77268 h 291473"/>
              <a:gd name="connsiteX7" fmla="*/ 173809 w 857352"/>
              <a:gd name="connsiteY7" fmla="*/ 51977 h 291473"/>
              <a:gd name="connsiteX8" fmla="*/ 56147 w 857352"/>
              <a:gd name="connsiteY8" fmla="*/ 10593 h 291473"/>
              <a:gd name="connsiteX0" fmla="*/ 50417 w 851624"/>
              <a:gd name="connsiteY0" fmla="*/ 100921 h 381801"/>
              <a:gd name="connsiteX1" fmla="*/ 59942 w 851624"/>
              <a:gd name="connsiteY1" fmla="*/ 358095 h 381801"/>
              <a:gd name="connsiteX2" fmla="*/ 841031 w 851624"/>
              <a:gd name="connsiteY2" fmla="*/ 358094 h 381801"/>
              <a:gd name="connsiteX3" fmla="*/ 846282 w 851624"/>
              <a:gd name="connsiteY3" fmla="*/ 250117 h 381801"/>
              <a:gd name="connsiteX4" fmla="*/ 695876 w 851624"/>
              <a:gd name="connsiteY4" fmla="*/ 234598 h 381801"/>
              <a:gd name="connsiteX5" fmla="*/ 456488 w 851624"/>
              <a:gd name="connsiteY5" fmla="*/ 201178 h 381801"/>
              <a:gd name="connsiteX6" fmla="*/ 281397 w 851624"/>
              <a:gd name="connsiteY6" fmla="*/ 167596 h 381801"/>
              <a:gd name="connsiteX7" fmla="*/ 168079 w 851624"/>
              <a:gd name="connsiteY7" fmla="*/ 142305 h 381801"/>
              <a:gd name="connsiteX8" fmla="*/ 50417 w 851624"/>
              <a:gd name="connsiteY8" fmla="*/ 100921 h 381801"/>
              <a:gd name="connsiteX0" fmla="*/ 52620 w 853825"/>
              <a:gd name="connsiteY0" fmla="*/ 29 h 280909"/>
              <a:gd name="connsiteX1" fmla="*/ 62145 w 853825"/>
              <a:gd name="connsiteY1" fmla="*/ 257203 h 280909"/>
              <a:gd name="connsiteX2" fmla="*/ 843234 w 853825"/>
              <a:gd name="connsiteY2" fmla="*/ 257202 h 280909"/>
              <a:gd name="connsiteX3" fmla="*/ 848485 w 853825"/>
              <a:gd name="connsiteY3" fmla="*/ 149225 h 280909"/>
              <a:gd name="connsiteX4" fmla="*/ 698079 w 853825"/>
              <a:gd name="connsiteY4" fmla="*/ 133706 h 280909"/>
              <a:gd name="connsiteX5" fmla="*/ 458691 w 853825"/>
              <a:gd name="connsiteY5" fmla="*/ 100286 h 280909"/>
              <a:gd name="connsiteX6" fmla="*/ 283600 w 853825"/>
              <a:gd name="connsiteY6" fmla="*/ 66704 h 280909"/>
              <a:gd name="connsiteX7" fmla="*/ 170282 w 853825"/>
              <a:gd name="connsiteY7" fmla="*/ 41413 h 280909"/>
              <a:gd name="connsiteX8" fmla="*/ 52620 w 853825"/>
              <a:gd name="connsiteY8" fmla="*/ 29 h 280909"/>
              <a:gd name="connsiteX0" fmla="*/ 49704 w 855535"/>
              <a:gd name="connsiteY0" fmla="*/ 29 h 280908"/>
              <a:gd name="connsiteX1" fmla="*/ 63853 w 855535"/>
              <a:gd name="connsiteY1" fmla="*/ 257202 h 280908"/>
              <a:gd name="connsiteX2" fmla="*/ 844942 w 855535"/>
              <a:gd name="connsiteY2" fmla="*/ 257201 h 280908"/>
              <a:gd name="connsiteX3" fmla="*/ 850193 w 855535"/>
              <a:gd name="connsiteY3" fmla="*/ 149224 h 280908"/>
              <a:gd name="connsiteX4" fmla="*/ 699787 w 855535"/>
              <a:gd name="connsiteY4" fmla="*/ 133705 h 280908"/>
              <a:gd name="connsiteX5" fmla="*/ 460399 w 855535"/>
              <a:gd name="connsiteY5" fmla="*/ 100285 h 280908"/>
              <a:gd name="connsiteX6" fmla="*/ 285308 w 855535"/>
              <a:gd name="connsiteY6" fmla="*/ 66703 h 280908"/>
              <a:gd name="connsiteX7" fmla="*/ 171990 w 855535"/>
              <a:gd name="connsiteY7" fmla="*/ 41412 h 280908"/>
              <a:gd name="connsiteX8" fmla="*/ 49704 w 855535"/>
              <a:gd name="connsiteY8" fmla="*/ 29 h 280908"/>
              <a:gd name="connsiteX0" fmla="*/ 70467 w 876296"/>
              <a:gd name="connsiteY0" fmla="*/ 9673 h 282622"/>
              <a:gd name="connsiteX1" fmla="*/ 61505 w 876296"/>
              <a:gd name="connsiteY1" fmla="*/ 252722 h 282622"/>
              <a:gd name="connsiteX2" fmla="*/ 865705 w 876296"/>
              <a:gd name="connsiteY2" fmla="*/ 266845 h 282622"/>
              <a:gd name="connsiteX3" fmla="*/ 870956 w 876296"/>
              <a:gd name="connsiteY3" fmla="*/ 158868 h 282622"/>
              <a:gd name="connsiteX4" fmla="*/ 720550 w 876296"/>
              <a:gd name="connsiteY4" fmla="*/ 143349 h 282622"/>
              <a:gd name="connsiteX5" fmla="*/ 481162 w 876296"/>
              <a:gd name="connsiteY5" fmla="*/ 109929 h 282622"/>
              <a:gd name="connsiteX6" fmla="*/ 306071 w 876296"/>
              <a:gd name="connsiteY6" fmla="*/ 76347 h 282622"/>
              <a:gd name="connsiteX7" fmla="*/ 192753 w 876296"/>
              <a:gd name="connsiteY7" fmla="*/ 51056 h 282622"/>
              <a:gd name="connsiteX8" fmla="*/ 70467 w 876296"/>
              <a:gd name="connsiteY8" fmla="*/ 9673 h 282622"/>
              <a:gd name="connsiteX0" fmla="*/ 17518 w 823349"/>
              <a:gd name="connsiteY0" fmla="*/ 9673 h 273008"/>
              <a:gd name="connsiteX1" fmla="*/ 8556 w 823349"/>
              <a:gd name="connsiteY1" fmla="*/ 252722 h 273008"/>
              <a:gd name="connsiteX2" fmla="*/ 812756 w 823349"/>
              <a:gd name="connsiteY2" fmla="*/ 266845 h 273008"/>
              <a:gd name="connsiteX3" fmla="*/ 818007 w 823349"/>
              <a:gd name="connsiteY3" fmla="*/ 158868 h 273008"/>
              <a:gd name="connsiteX4" fmla="*/ 667601 w 823349"/>
              <a:gd name="connsiteY4" fmla="*/ 143349 h 273008"/>
              <a:gd name="connsiteX5" fmla="*/ 428213 w 823349"/>
              <a:gd name="connsiteY5" fmla="*/ 109929 h 273008"/>
              <a:gd name="connsiteX6" fmla="*/ 253122 w 823349"/>
              <a:gd name="connsiteY6" fmla="*/ 76347 h 273008"/>
              <a:gd name="connsiteX7" fmla="*/ 139804 w 823349"/>
              <a:gd name="connsiteY7" fmla="*/ 51056 h 273008"/>
              <a:gd name="connsiteX8" fmla="*/ 17518 w 823349"/>
              <a:gd name="connsiteY8" fmla="*/ 9673 h 273008"/>
              <a:gd name="connsiteX0" fmla="*/ 37674 w 843503"/>
              <a:gd name="connsiteY0" fmla="*/ 9673 h 273603"/>
              <a:gd name="connsiteX1" fmla="*/ 28712 w 843503"/>
              <a:gd name="connsiteY1" fmla="*/ 252722 h 273603"/>
              <a:gd name="connsiteX2" fmla="*/ 832912 w 843503"/>
              <a:gd name="connsiteY2" fmla="*/ 266845 h 273603"/>
              <a:gd name="connsiteX3" fmla="*/ 838163 w 843503"/>
              <a:gd name="connsiteY3" fmla="*/ 158868 h 273603"/>
              <a:gd name="connsiteX4" fmla="*/ 687757 w 843503"/>
              <a:gd name="connsiteY4" fmla="*/ 143349 h 273603"/>
              <a:gd name="connsiteX5" fmla="*/ 448369 w 843503"/>
              <a:gd name="connsiteY5" fmla="*/ 109929 h 273603"/>
              <a:gd name="connsiteX6" fmla="*/ 273278 w 843503"/>
              <a:gd name="connsiteY6" fmla="*/ 76347 h 273603"/>
              <a:gd name="connsiteX7" fmla="*/ 159960 w 843503"/>
              <a:gd name="connsiteY7" fmla="*/ 51056 h 273603"/>
              <a:gd name="connsiteX8" fmla="*/ 37674 w 843503"/>
              <a:gd name="connsiteY8" fmla="*/ 9673 h 273603"/>
              <a:gd name="connsiteX0" fmla="*/ 12247 w 818078"/>
              <a:gd name="connsiteY0" fmla="*/ 9673 h 323143"/>
              <a:gd name="connsiteX1" fmla="*/ 3285 w 818078"/>
              <a:gd name="connsiteY1" fmla="*/ 252722 h 323143"/>
              <a:gd name="connsiteX2" fmla="*/ 807485 w 818078"/>
              <a:gd name="connsiteY2" fmla="*/ 266845 h 323143"/>
              <a:gd name="connsiteX3" fmla="*/ 812736 w 818078"/>
              <a:gd name="connsiteY3" fmla="*/ 158868 h 323143"/>
              <a:gd name="connsiteX4" fmla="*/ 662330 w 818078"/>
              <a:gd name="connsiteY4" fmla="*/ 143349 h 323143"/>
              <a:gd name="connsiteX5" fmla="*/ 422942 w 818078"/>
              <a:gd name="connsiteY5" fmla="*/ 109929 h 323143"/>
              <a:gd name="connsiteX6" fmla="*/ 247851 w 818078"/>
              <a:gd name="connsiteY6" fmla="*/ 76347 h 323143"/>
              <a:gd name="connsiteX7" fmla="*/ 134533 w 818078"/>
              <a:gd name="connsiteY7" fmla="*/ 51056 h 323143"/>
              <a:gd name="connsiteX8" fmla="*/ 12247 w 818078"/>
              <a:gd name="connsiteY8" fmla="*/ 9673 h 323143"/>
              <a:gd name="connsiteX0" fmla="*/ 14330 w 820159"/>
              <a:gd name="connsiteY0" fmla="*/ 9673 h 273456"/>
              <a:gd name="connsiteX1" fmla="*/ 5368 w 820159"/>
              <a:gd name="connsiteY1" fmla="*/ 252722 h 273456"/>
              <a:gd name="connsiteX2" fmla="*/ 809568 w 820159"/>
              <a:gd name="connsiteY2" fmla="*/ 266845 h 273456"/>
              <a:gd name="connsiteX3" fmla="*/ 814819 w 820159"/>
              <a:gd name="connsiteY3" fmla="*/ 158868 h 273456"/>
              <a:gd name="connsiteX4" fmla="*/ 664413 w 820159"/>
              <a:gd name="connsiteY4" fmla="*/ 143349 h 273456"/>
              <a:gd name="connsiteX5" fmla="*/ 425025 w 820159"/>
              <a:gd name="connsiteY5" fmla="*/ 109929 h 273456"/>
              <a:gd name="connsiteX6" fmla="*/ 249934 w 820159"/>
              <a:gd name="connsiteY6" fmla="*/ 76347 h 273456"/>
              <a:gd name="connsiteX7" fmla="*/ 136616 w 820159"/>
              <a:gd name="connsiteY7" fmla="*/ 51056 h 273456"/>
              <a:gd name="connsiteX8" fmla="*/ 14330 w 820159"/>
              <a:gd name="connsiteY8" fmla="*/ 9673 h 273456"/>
              <a:gd name="connsiteX0" fmla="*/ 1579 w 807410"/>
              <a:gd name="connsiteY0" fmla="*/ 8766 h 270749"/>
              <a:gd name="connsiteX1" fmla="*/ 52741 w 807410"/>
              <a:gd name="connsiteY1" fmla="*/ 237670 h 270749"/>
              <a:gd name="connsiteX2" fmla="*/ 796817 w 807410"/>
              <a:gd name="connsiteY2" fmla="*/ 265938 h 270749"/>
              <a:gd name="connsiteX3" fmla="*/ 802068 w 807410"/>
              <a:gd name="connsiteY3" fmla="*/ 157961 h 270749"/>
              <a:gd name="connsiteX4" fmla="*/ 651662 w 807410"/>
              <a:gd name="connsiteY4" fmla="*/ 142442 h 270749"/>
              <a:gd name="connsiteX5" fmla="*/ 412274 w 807410"/>
              <a:gd name="connsiteY5" fmla="*/ 109022 h 270749"/>
              <a:gd name="connsiteX6" fmla="*/ 237183 w 807410"/>
              <a:gd name="connsiteY6" fmla="*/ 75440 h 270749"/>
              <a:gd name="connsiteX7" fmla="*/ 123865 w 807410"/>
              <a:gd name="connsiteY7" fmla="*/ 50149 h 270749"/>
              <a:gd name="connsiteX8" fmla="*/ 1579 w 807410"/>
              <a:gd name="connsiteY8" fmla="*/ 8766 h 270749"/>
              <a:gd name="connsiteX0" fmla="*/ 28776 w 834605"/>
              <a:gd name="connsiteY0" fmla="*/ 8765 h 266720"/>
              <a:gd name="connsiteX1" fmla="*/ 79938 w 834605"/>
              <a:gd name="connsiteY1" fmla="*/ 237669 h 266720"/>
              <a:gd name="connsiteX2" fmla="*/ 824014 w 834605"/>
              <a:gd name="connsiteY2" fmla="*/ 251792 h 266720"/>
              <a:gd name="connsiteX3" fmla="*/ 829265 w 834605"/>
              <a:gd name="connsiteY3" fmla="*/ 157960 h 266720"/>
              <a:gd name="connsiteX4" fmla="*/ 678859 w 834605"/>
              <a:gd name="connsiteY4" fmla="*/ 142441 h 266720"/>
              <a:gd name="connsiteX5" fmla="*/ 439471 w 834605"/>
              <a:gd name="connsiteY5" fmla="*/ 109021 h 266720"/>
              <a:gd name="connsiteX6" fmla="*/ 264380 w 834605"/>
              <a:gd name="connsiteY6" fmla="*/ 75439 h 266720"/>
              <a:gd name="connsiteX7" fmla="*/ 151062 w 834605"/>
              <a:gd name="connsiteY7" fmla="*/ 50148 h 266720"/>
              <a:gd name="connsiteX8" fmla="*/ 28776 w 834605"/>
              <a:gd name="connsiteY8" fmla="*/ 8765 h 266720"/>
              <a:gd name="connsiteX0" fmla="*/ 28778 w 834609"/>
              <a:gd name="connsiteY0" fmla="*/ 8765 h 256319"/>
              <a:gd name="connsiteX1" fmla="*/ 79940 w 834609"/>
              <a:gd name="connsiteY1" fmla="*/ 237669 h 256319"/>
              <a:gd name="connsiteX2" fmla="*/ 824016 w 834609"/>
              <a:gd name="connsiteY2" fmla="*/ 251792 h 256319"/>
              <a:gd name="connsiteX3" fmla="*/ 829267 w 834609"/>
              <a:gd name="connsiteY3" fmla="*/ 157960 h 256319"/>
              <a:gd name="connsiteX4" fmla="*/ 678861 w 834609"/>
              <a:gd name="connsiteY4" fmla="*/ 142441 h 256319"/>
              <a:gd name="connsiteX5" fmla="*/ 439473 w 834609"/>
              <a:gd name="connsiteY5" fmla="*/ 109021 h 256319"/>
              <a:gd name="connsiteX6" fmla="*/ 264382 w 834609"/>
              <a:gd name="connsiteY6" fmla="*/ 75439 h 256319"/>
              <a:gd name="connsiteX7" fmla="*/ 151064 w 834609"/>
              <a:gd name="connsiteY7" fmla="*/ 50148 h 256319"/>
              <a:gd name="connsiteX8" fmla="*/ 28778 w 834609"/>
              <a:gd name="connsiteY8" fmla="*/ 8765 h 256319"/>
              <a:gd name="connsiteX0" fmla="*/ 30310 w 854597"/>
              <a:gd name="connsiteY0" fmla="*/ 8765 h 251934"/>
              <a:gd name="connsiteX1" fmla="*/ 81472 w 854597"/>
              <a:gd name="connsiteY1" fmla="*/ 237669 h 251934"/>
              <a:gd name="connsiteX2" fmla="*/ 848672 w 854597"/>
              <a:gd name="connsiteY2" fmla="*/ 237647 h 251934"/>
              <a:gd name="connsiteX3" fmla="*/ 830799 w 854597"/>
              <a:gd name="connsiteY3" fmla="*/ 157960 h 251934"/>
              <a:gd name="connsiteX4" fmla="*/ 680393 w 854597"/>
              <a:gd name="connsiteY4" fmla="*/ 142441 h 251934"/>
              <a:gd name="connsiteX5" fmla="*/ 441005 w 854597"/>
              <a:gd name="connsiteY5" fmla="*/ 109021 h 251934"/>
              <a:gd name="connsiteX6" fmla="*/ 265914 w 854597"/>
              <a:gd name="connsiteY6" fmla="*/ 75439 h 251934"/>
              <a:gd name="connsiteX7" fmla="*/ 152596 w 854597"/>
              <a:gd name="connsiteY7" fmla="*/ 50148 h 251934"/>
              <a:gd name="connsiteX8" fmla="*/ 30310 w 854597"/>
              <a:gd name="connsiteY8" fmla="*/ 8765 h 251934"/>
              <a:gd name="connsiteX0" fmla="*/ 19698 w 843983"/>
              <a:gd name="connsiteY0" fmla="*/ 8539 h 248878"/>
              <a:gd name="connsiteX1" fmla="*/ 89359 w 843983"/>
              <a:gd name="connsiteY1" fmla="*/ 233906 h 248878"/>
              <a:gd name="connsiteX2" fmla="*/ 838060 w 843983"/>
              <a:gd name="connsiteY2" fmla="*/ 237421 h 248878"/>
              <a:gd name="connsiteX3" fmla="*/ 820187 w 843983"/>
              <a:gd name="connsiteY3" fmla="*/ 157734 h 248878"/>
              <a:gd name="connsiteX4" fmla="*/ 669781 w 843983"/>
              <a:gd name="connsiteY4" fmla="*/ 142215 h 248878"/>
              <a:gd name="connsiteX5" fmla="*/ 430393 w 843983"/>
              <a:gd name="connsiteY5" fmla="*/ 108795 h 248878"/>
              <a:gd name="connsiteX6" fmla="*/ 255302 w 843983"/>
              <a:gd name="connsiteY6" fmla="*/ 75213 h 248878"/>
              <a:gd name="connsiteX7" fmla="*/ 141984 w 843983"/>
              <a:gd name="connsiteY7" fmla="*/ 49922 h 248878"/>
              <a:gd name="connsiteX8" fmla="*/ 19698 w 843983"/>
              <a:gd name="connsiteY8" fmla="*/ 8539 h 248878"/>
              <a:gd name="connsiteX0" fmla="*/ 19696 w 843983"/>
              <a:gd name="connsiteY0" fmla="*/ 8539 h 248877"/>
              <a:gd name="connsiteX1" fmla="*/ 89357 w 843983"/>
              <a:gd name="connsiteY1" fmla="*/ 233906 h 248877"/>
              <a:gd name="connsiteX2" fmla="*/ 838058 w 843983"/>
              <a:gd name="connsiteY2" fmla="*/ 237421 h 248877"/>
              <a:gd name="connsiteX3" fmla="*/ 820185 w 843983"/>
              <a:gd name="connsiteY3" fmla="*/ 157734 h 248877"/>
              <a:gd name="connsiteX4" fmla="*/ 669779 w 843983"/>
              <a:gd name="connsiteY4" fmla="*/ 142215 h 248877"/>
              <a:gd name="connsiteX5" fmla="*/ 430391 w 843983"/>
              <a:gd name="connsiteY5" fmla="*/ 108795 h 248877"/>
              <a:gd name="connsiteX6" fmla="*/ 255300 w 843983"/>
              <a:gd name="connsiteY6" fmla="*/ 75213 h 248877"/>
              <a:gd name="connsiteX7" fmla="*/ 141982 w 843983"/>
              <a:gd name="connsiteY7" fmla="*/ 49922 h 248877"/>
              <a:gd name="connsiteX8" fmla="*/ 19696 w 843983"/>
              <a:gd name="connsiteY8" fmla="*/ 8539 h 248877"/>
              <a:gd name="connsiteX0" fmla="*/ 55802 w 819961"/>
              <a:gd name="connsiteY0" fmla="*/ 10855 h 229976"/>
              <a:gd name="connsiteX1" fmla="*/ 65337 w 819961"/>
              <a:gd name="connsiteY1" fmla="*/ 215005 h 229976"/>
              <a:gd name="connsiteX2" fmla="*/ 814038 w 819961"/>
              <a:gd name="connsiteY2" fmla="*/ 218520 h 229976"/>
              <a:gd name="connsiteX3" fmla="*/ 796165 w 819961"/>
              <a:gd name="connsiteY3" fmla="*/ 138833 h 229976"/>
              <a:gd name="connsiteX4" fmla="*/ 645759 w 819961"/>
              <a:gd name="connsiteY4" fmla="*/ 123314 h 229976"/>
              <a:gd name="connsiteX5" fmla="*/ 406371 w 819961"/>
              <a:gd name="connsiteY5" fmla="*/ 89894 h 229976"/>
              <a:gd name="connsiteX6" fmla="*/ 231280 w 819961"/>
              <a:gd name="connsiteY6" fmla="*/ 56312 h 229976"/>
              <a:gd name="connsiteX7" fmla="*/ 117962 w 819961"/>
              <a:gd name="connsiteY7" fmla="*/ 31021 h 229976"/>
              <a:gd name="connsiteX8" fmla="*/ 55802 w 819961"/>
              <a:gd name="connsiteY8" fmla="*/ 10855 h 229976"/>
              <a:gd name="connsiteX0" fmla="*/ 52459 w 816620"/>
              <a:gd name="connsiteY0" fmla="*/ 59009 h 278130"/>
              <a:gd name="connsiteX1" fmla="*/ 61994 w 816620"/>
              <a:gd name="connsiteY1" fmla="*/ 263159 h 278130"/>
              <a:gd name="connsiteX2" fmla="*/ 810695 w 816620"/>
              <a:gd name="connsiteY2" fmla="*/ 266674 h 278130"/>
              <a:gd name="connsiteX3" fmla="*/ 792822 w 816620"/>
              <a:gd name="connsiteY3" fmla="*/ 186987 h 278130"/>
              <a:gd name="connsiteX4" fmla="*/ 642416 w 816620"/>
              <a:gd name="connsiteY4" fmla="*/ 171468 h 278130"/>
              <a:gd name="connsiteX5" fmla="*/ 403028 w 816620"/>
              <a:gd name="connsiteY5" fmla="*/ 138048 h 278130"/>
              <a:gd name="connsiteX6" fmla="*/ 227937 w 816620"/>
              <a:gd name="connsiteY6" fmla="*/ 104466 h 278130"/>
              <a:gd name="connsiteX7" fmla="*/ 114619 w 816620"/>
              <a:gd name="connsiteY7" fmla="*/ 79175 h 278130"/>
              <a:gd name="connsiteX8" fmla="*/ 52459 w 816620"/>
              <a:gd name="connsiteY8" fmla="*/ 59009 h 278130"/>
              <a:gd name="connsiteX0" fmla="*/ 61945 w 826104"/>
              <a:gd name="connsiteY0" fmla="*/ 51180 h 270301"/>
              <a:gd name="connsiteX1" fmla="*/ 71480 w 826104"/>
              <a:gd name="connsiteY1" fmla="*/ 255330 h 270301"/>
              <a:gd name="connsiteX2" fmla="*/ 820181 w 826104"/>
              <a:gd name="connsiteY2" fmla="*/ 258845 h 270301"/>
              <a:gd name="connsiteX3" fmla="*/ 802308 w 826104"/>
              <a:gd name="connsiteY3" fmla="*/ 179158 h 270301"/>
              <a:gd name="connsiteX4" fmla="*/ 651902 w 826104"/>
              <a:gd name="connsiteY4" fmla="*/ 163639 h 270301"/>
              <a:gd name="connsiteX5" fmla="*/ 412514 w 826104"/>
              <a:gd name="connsiteY5" fmla="*/ 130219 h 270301"/>
              <a:gd name="connsiteX6" fmla="*/ 237423 w 826104"/>
              <a:gd name="connsiteY6" fmla="*/ 96637 h 270301"/>
              <a:gd name="connsiteX7" fmla="*/ 124105 w 826104"/>
              <a:gd name="connsiteY7" fmla="*/ 71346 h 270301"/>
              <a:gd name="connsiteX8" fmla="*/ 61945 w 826104"/>
              <a:gd name="connsiteY8" fmla="*/ 51180 h 270301"/>
              <a:gd name="connsiteX0" fmla="*/ 61945 w 826106"/>
              <a:gd name="connsiteY0" fmla="*/ 51180 h 270301"/>
              <a:gd name="connsiteX1" fmla="*/ 71480 w 826106"/>
              <a:gd name="connsiteY1" fmla="*/ 255330 h 270301"/>
              <a:gd name="connsiteX2" fmla="*/ 820181 w 826106"/>
              <a:gd name="connsiteY2" fmla="*/ 258845 h 270301"/>
              <a:gd name="connsiteX3" fmla="*/ 802308 w 826106"/>
              <a:gd name="connsiteY3" fmla="*/ 179158 h 270301"/>
              <a:gd name="connsiteX4" fmla="*/ 651902 w 826106"/>
              <a:gd name="connsiteY4" fmla="*/ 163639 h 270301"/>
              <a:gd name="connsiteX5" fmla="*/ 412514 w 826106"/>
              <a:gd name="connsiteY5" fmla="*/ 130219 h 270301"/>
              <a:gd name="connsiteX6" fmla="*/ 237423 w 826106"/>
              <a:gd name="connsiteY6" fmla="*/ 96637 h 270301"/>
              <a:gd name="connsiteX7" fmla="*/ 124105 w 826106"/>
              <a:gd name="connsiteY7" fmla="*/ 71346 h 270301"/>
              <a:gd name="connsiteX8" fmla="*/ 61945 w 826106"/>
              <a:gd name="connsiteY8" fmla="*/ 51180 h 270301"/>
              <a:gd name="connsiteX0" fmla="*/ 61945 w 826104"/>
              <a:gd name="connsiteY0" fmla="*/ 51997 h 271118"/>
              <a:gd name="connsiteX1" fmla="*/ 71480 w 826104"/>
              <a:gd name="connsiteY1" fmla="*/ 256147 h 271118"/>
              <a:gd name="connsiteX2" fmla="*/ 820181 w 826104"/>
              <a:gd name="connsiteY2" fmla="*/ 259662 h 271118"/>
              <a:gd name="connsiteX3" fmla="*/ 802308 w 826104"/>
              <a:gd name="connsiteY3" fmla="*/ 179975 h 271118"/>
              <a:gd name="connsiteX4" fmla="*/ 651902 w 826104"/>
              <a:gd name="connsiteY4" fmla="*/ 164456 h 271118"/>
              <a:gd name="connsiteX5" fmla="*/ 412514 w 826104"/>
              <a:gd name="connsiteY5" fmla="*/ 131036 h 271118"/>
              <a:gd name="connsiteX6" fmla="*/ 237423 w 826104"/>
              <a:gd name="connsiteY6" fmla="*/ 97454 h 271118"/>
              <a:gd name="connsiteX7" fmla="*/ 151854 w 826104"/>
              <a:gd name="connsiteY7" fmla="*/ 68628 h 271118"/>
              <a:gd name="connsiteX8" fmla="*/ 61945 w 826104"/>
              <a:gd name="connsiteY8" fmla="*/ 51997 h 271118"/>
              <a:gd name="connsiteX0" fmla="*/ 61945 w 826106"/>
              <a:gd name="connsiteY0" fmla="*/ 51997 h 271118"/>
              <a:gd name="connsiteX1" fmla="*/ 71480 w 826106"/>
              <a:gd name="connsiteY1" fmla="*/ 256147 h 271118"/>
              <a:gd name="connsiteX2" fmla="*/ 820181 w 826106"/>
              <a:gd name="connsiteY2" fmla="*/ 259662 h 271118"/>
              <a:gd name="connsiteX3" fmla="*/ 802308 w 826106"/>
              <a:gd name="connsiteY3" fmla="*/ 179975 h 271118"/>
              <a:gd name="connsiteX4" fmla="*/ 651902 w 826106"/>
              <a:gd name="connsiteY4" fmla="*/ 164456 h 271118"/>
              <a:gd name="connsiteX5" fmla="*/ 412514 w 826106"/>
              <a:gd name="connsiteY5" fmla="*/ 131036 h 271118"/>
              <a:gd name="connsiteX6" fmla="*/ 237423 w 826106"/>
              <a:gd name="connsiteY6" fmla="*/ 97454 h 271118"/>
              <a:gd name="connsiteX7" fmla="*/ 151854 w 826106"/>
              <a:gd name="connsiteY7" fmla="*/ 68628 h 271118"/>
              <a:gd name="connsiteX8" fmla="*/ 61945 w 826106"/>
              <a:gd name="connsiteY8" fmla="*/ 51997 h 271118"/>
              <a:gd name="connsiteX0" fmla="*/ 52459 w 816618"/>
              <a:gd name="connsiteY0" fmla="*/ 51997 h 271118"/>
              <a:gd name="connsiteX1" fmla="*/ 61994 w 816618"/>
              <a:gd name="connsiteY1" fmla="*/ 256147 h 271118"/>
              <a:gd name="connsiteX2" fmla="*/ 810695 w 816618"/>
              <a:gd name="connsiteY2" fmla="*/ 259662 h 271118"/>
              <a:gd name="connsiteX3" fmla="*/ 792822 w 816618"/>
              <a:gd name="connsiteY3" fmla="*/ 179975 h 271118"/>
              <a:gd name="connsiteX4" fmla="*/ 642416 w 816618"/>
              <a:gd name="connsiteY4" fmla="*/ 164456 h 271118"/>
              <a:gd name="connsiteX5" fmla="*/ 403028 w 816618"/>
              <a:gd name="connsiteY5" fmla="*/ 131036 h 271118"/>
              <a:gd name="connsiteX6" fmla="*/ 227937 w 816618"/>
              <a:gd name="connsiteY6" fmla="*/ 97454 h 271118"/>
              <a:gd name="connsiteX7" fmla="*/ 142368 w 816618"/>
              <a:gd name="connsiteY7" fmla="*/ 68628 h 271118"/>
              <a:gd name="connsiteX8" fmla="*/ 52459 w 816618"/>
              <a:gd name="connsiteY8" fmla="*/ 51997 h 271118"/>
              <a:gd name="connsiteX0" fmla="*/ 52459 w 816620"/>
              <a:gd name="connsiteY0" fmla="*/ 2627 h 221748"/>
              <a:gd name="connsiteX1" fmla="*/ 61994 w 816620"/>
              <a:gd name="connsiteY1" fmla="*/ 206777 h 221748"/>
              <a:gd name="connsiteX2" fmla="*/ 810695 w 816620"/>
              <a:gd name="connsiteY2" fmla="*/ 210292 h 221748"/>
              <a:gd name="connsiteX3" fmla="*/ 792822 w 816620"/>
              <a:gd name="connsiteY3" fmla="*/ 130605 h 221748"/>
              <a:gd name="connsiteX4" fmla="*/ 642416 w 816620"/>
              <a:gd name="connsiteY4" fmla="*/ 115086 h 221748"/>
              <a:gd name="connsiteX5" fmla="*/ 403028 w 816620"/>
              <a:gd name="connsiteY5" fmla="*/ 81666 h 221748"/>
              <a:gd name="connsiteX6" fmla="*/ 227937 w 816620"/>
              <a:gd name="connsiteY6" fmla="*/ 48084 h 221748"/>
              <a:gd name="connsiteX7" fmla="*/ 142368 w 816620"/>
              <a:gd name="connsiteY7" fmla="*/ 19258 h 221748"/>
              <a:gd name="connsiteX8" fmla="*/ 52459 w 816620"/>
              <a:gd name="connsiteY8" fmla="*/ 2627 h 221748"/>
              <a:gd name="connsiteX0" fmla="*/ 52459 w 816618"/>
              <a:gd name="connsiteY0" fmla="*/ 2627 h 221748"/>
              <a:gd name="connsiteX1" fmla="*/ 61994 w 816618"/>
              <a:gd name="connsiteY1" fmla="*/ 206777 h 221748"/>
              <a:gd name="connsiteX2" fmla="*/ 810695 w 816618"/>
              <a:gd name="connsiteY2" fmla="*/ 210292 h 221748"/>
              <a:gd name="connsiteX3" fmla="*/ 792822 w 816618"/>
              <a:gd name="connsiteY3" fmla="*/ 130605 h 221748"/>
              <a:gd name="connsiteX4" fmla="*/ 642416 w 816618"/>
              <a:gd name="connsiteY4" fmla="*/ 115086 h 221748"/>
              <a:gd name="connsiteX5" fmla="*/ 403028 w 816618"/>
              <a:gd name="connsiteY5" fmla="*/ 81666 h 221748"/>
              <a:gd name="connsiteX6" fmla="*/ 227937 w 816618"/>
              <a:gd name="connsiteY6" fmla="*/ 48084 h 221748"/>
              <a:gd name="connsiteX7" fmla="*/ 142368 w 816618"/>
              <a:gd name="connsiteY7" fmla="*/ 19258 h 221748"/>
              <a:gd name="connsiteX8" fmla="*/ 52459 w 816618"/>
              <a:gd name="connsiteY8" fmla="*/ 2627 h 221748"/>
              <a:gd name="connsiteX0" fmla="*/ -1 w 764160"/>
              <a:gd name="connsiteY0" fmla="*/ 2627 h 221748"/>
              <a:gd name="connsiteX1" fmla="*/ 9534 w 764160"/>
              <a:gd name="connsiteY1" fmla="*/ 206777 h 221748"/>
              <a:gd name="connsiteX2" fmla="*/ 758235 w 764160"/>
              <a:gd name="connsiteY2" fmla="*/ 210292 h 221748"/>
              <a:gd name="connsiteX3" fmla="*/ 740362 w 764160"/>
              <a:gd name="connsiteY3" fmla="*/ 130605 h 221748"/>
              <a:gd name="connsiteX4" fmla="*/ 589956 w 764160"/>
              <a:gd name="connsiteY4" fmla="*/ 115086 h 221748"/>
              <a:gd name="connsiteX5" fmla="*/ 350568 w 764160"/>
              <a:gd name="connsiteY5" fmla="*/ 81666 h 221748"/>
              <a:gd name="connsiteX6" fmla="*/ 175477 w 764160"/>
              <a:gd name="connsiteY6" fmla="*/ 48084 h 221748"/>
              <a:gd name="connsiteX7" fmla="*/ 89908 w 764160"/>
              <a:gd name="connsiteY7" fmla="*/ 19258 h 221748"/>
              <a:gd name="connsiteX8" fmla="*/ -1 w 764160"/>
              <a:gd name="connsiteY8" fmla="*/ 2627 h 221748"/>
              <a:gd name="connsiteX0" fmla="*/ 1 w 764160"/>
              <a:gd name="connsiteY0" fmla="*/ 2627 h 210412"/>
              <a:gd name="connsiteX1" fmla="*/ 9536 w 764160"/>
              <a:gd name="connsiteY1" fmla="*/ 206777 h 210412"/>
              <a:gd name="connsiteX2" fmla="*/ 758237 w 764160"/>
              <a:gd name="connsiteY2" fmla="*/ 210292 h 210412"/>
              <a:gd name="connsiteX3" fmla="*/ 740364 w 764160"/>
              <a:gd name="connsiteY3" fmla="*/ 130605 h 210412"/>
              <a:gd name="connsiteX4" fmla="*/ 589958 w 764160"/>
              <a:gd name="connsiteY4" fmla="*/ 115086 h 210412"/>
              <a:gd name="connsiteX5" fmla="*/ 350570 w 764160"/>
              <a:gd name="connsiteY5" fmla="*/ 81666 h 210412"/>
              <a:gd name="connsiteX6" fmla="*/ 175479 w 764160"/>
              <a:gd name="connsiteY6" fmla="*/ 48084 h 210412"/>
              <a:gd name="connsiteX7" fmla="*/ 89910 w 764160"/>
              <a:gd name="connsiteY7" fmla="*/ 19258 h 210412"/>
              <a:gd name="connsiteX8" fmla="*/ 1 w 764160"/>
              <a:gd name="connsiteY8" fmla="*/ 2627 h 210412"/>
              <a:gd name="connsiteX0" fmla="*/ -1 w 766298"/>
              <a:gd name="connsiteY0" fmla="*/ 2627 h 210332"/>
              <a:gd name="connsiteX1" fmla="*/ 9534 w 766298"/>
              <a:gd name="connsiteY1" fmla="*/ 206777 h 210332"/>
              <a:gd name="connsiteX2" fmla="*/ 758235 w 766298"/>
              <a:gd name="connsiteY2" fmla="*/ 210292 h 210332"/>
              <a:gd name="connsiteX3" fmla="*/ 754237 w 766298"/>
              <a:gd name="connsiteY3" fmla="*/ 98780 h 210332"/>
              <a:gd name="connsiteX4" fmla="*/ 589956 w 766298"/>
              <a:gd name="connsiteY4" fmla="*/ 115086 h 210332"/>
              <a:gd name="connsiteX5" fmla="*/ 350568 w 766298"/>
              <a:gd name="connsiteY5" fmla="*/ 81666 h 210332"/>
              <a:gd name="connsiteX6" fmla="*/ 175477 w 766298"/>
              <a:gd name="connsiteY6" fmla="*/ 48084 h 210332"/>
              <a:gd name="connsiteX7" fmla="*/ 89908 w 766298"/>
              <a:gd name="connsiteY7" fmla="*/ 19258 h 210332"/>
              <a:gd name="connsiteX8" fmla="*/ -1 w 766298"/>
              <a:gd name="connsiteY8" fmla="*/ 2627 h 210332"/>
              <a:gd name="connsiteX0" fmla="*/ 1 w 766302"/>
              <a:gd name="connsiteY0" fmla="*/ 2627 h 210332"/>
              <a:gd name="connsiteX1" fmla="*/ 9536 w 766302"/>
              <a:gd name="connsiteY1" fmla="*/ 206777 h 210332"/>
              <a:gd name="connsiteX2" fmla="*/ 758237 w 766302"/>
              <a:gd name="connsiteY2" fmla="*/ 210292 h 210332"/>
              <a:gd name="connsiteX3" fmla="*/ 754239 w 766302"/>
              <a:gd name="connsiteY3" fmla="*/ 98780 h 210332"/>
              <a:gd name="connsiteX4" fmla="*/ 576083 w 766302"/>
              <a:gd name="connsiteY4" fmla="*/ 93869 h 210332"/>
              <a:gd name="connsiteX5" fmla="*/ 350570 w 766302"/>
              <a:gd name="connsiteY5" fmla="*/ 81666 h 210332"/>
              <a:gd name="connsiteX6" fmla="*/ 175479 w 766302"/>
              <a:gd name="connsiteY6" fmla="*/ 48084 h 210332"/>
              <a:gd name="connsiteX7" fmla="*/ 89910 w 766302"/>
              <a:gd name="connsiteY7" fmla="*/ 19258 h 210332"/>
              <a:gd name="connsiteX8" fmla="*/ 1 w 766302"/>
              <a:gd name="connsiteY8" fmla="*/ 2627 h 210332"/>
              <a:gd name="connsiteX0" fmla="*/ -1 w 766298"/>
              <a:gd name="connsiteY0" fmla="*/ 2627 h 210332"/>
              <a:gd name="connsiteX1" fmla="*/ 9534 w 766298"/>
              <a:gd name="connsiteY1" fmla="*/ 206777 h 210332"/>
              <a:gd name="connsiteX2" fmla="*/ 758235 w 766298"/>
              <a:gd name="connsiteY2" fmla="*/ 210292 h 210332"/>
              <a:gd name="connsiteX3" fmla="*/ 754237 w 766298"/>
              <a:gd name="connsiteY3" fmla="*/ 98780 h 210332"/>
              <a:gd name="connsiteX4" fmla="*/ 576081 w 766298"/>
              <a:gd name="connsiteY4" fmla="*/ 93869 h 210332"/>
              <a:gd name="connsiteX5" fmla="*/ 350568 w 766298"/>
              <a:gd name="connsiteY5" fmla="*/ 71057 h 210332"/>
              <a:gd name="connsiteX6" fmla="*/ 175477 w 766298"/>
              <a:gd name="connsiteY6" fmla="*/ 48084 h 210332"/>
              <a:gd name="connsiteX7" fmla="*/ 89908 w 766298"/>
              <a:gd name="connsiteY7" fmla="*/ 19258 h 210332"/>
              <a:gd name="connsiteX8" fmla="*/ -1 w 766298"/>
              <a:gd name="connsiteY8" fmla="*/ 2627 h 210332"/>
              <a:gd name="connsiteX0" fmla="*/ 1 w 766302"/>
              <a:gd name="connsiteY0" fmla="*/ 2627 h 210332"/>
              <a:gd name="connsiteX1" fmla="*/ 9536 w 766302"/>
              <a:gd name="connsiteY1" fmla="*/ 206777 h 210332"/>
              <a:gd name="connsiteX2" fmla="*/ 758237 w 766302"/>
              <a:gd name="connsiteY2" fmla="*/ 210292 h 210332"/>
              <a:gd name="connsiteX3" fmla="*/ 754239 w 766302"/>
              <a:gd name="connsiteY3" fmla="*/ 98780 h 210332"/>
              <a:gd name="connsiteX4" fmla="*/ 576083 w 766302"/>
              <a:gd name="connsiteY4" fmla="*/ 93869 h 210332"/>
              <a:gd name="connsiteX5" fmla="*/ 350570 w 766302"/>
              <a:gd name="connsiteY5" fmla="*/ 71057 h 210332"/>
              <a:gd name="connsiteX6" fmla="*/ 89910 w 766302"/>
              <a:gd name="connsiteY6" fmla="*/ 19258 h 210332"/>
              <a:gd name="connsiteX7" fmla="*/ 1 w 766302"/>
              <a:gd name="connsiteY7" fmla="*/ 2627 h 210332"/>
              <a:gd name="connsiteX0" fmla="*/ -1 w 770763"/>
              <a:gd name="connsiteY0" fmla="*/ 2627 h 210332"/>
              <a:gd name="connsiteX1" fmla="*/ 9534 w 770763"/>
              <a:gd name="connsiteY1" fmla="*/ 206777 h 210332"/>
              <a:gd name="connsiteX2" fmla="*/ 758235 w 770763"/>
              <a:gd name="connsiteY2" fmla="*/ 210292 h 210332"/>
              <a:gd name="connsiteX3" fmla="*/ 768112 w 770763"/>
              <a:gd name="connsiteY3" fmla="*/ 98780 h 210332"/>
              <a:gd name="connsiteX4" fmla="*/ 576081 w 770763"/>
              <a:gd name="connsiteY4" fmla="*/ 93869 h 210332"/>
              <a:gd name="connsiteX5" fmla="*/ 350568 w 770763"/>
              <a:gd name="connsiteY5" fmla="*/ 71057 h 210332"/>
              <a:gd name="connsiteX6" fmla="*/ 89908 w 770763"/>
              <a:gd name="connsiteY6" fmla="*/ 19258 h 210332"/>
              <a:gd name="connsiteX7" fmla="*/ -1 w 770763"/>
              <a:gd name="connsiteY7" fmla="*/ 2627 h 21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763" h="210332">
                <a:moveTo>
                  <a:pt x="-1" y="2627"/>
                </a:moveTo>
                <a:cubicBezTo>
                  <a:pt x="5104" y="-5605"/>
                  <a:pt x="7264" y="200455"/>
                  <a:pt x="9534" y="206777"/>
                </a:cubicBezTo>
                <a:cubicBezTo>
                  <a:pt x="-6697" y="206028"/>
                  <a:pt x="608679" y="196464"/>
                  <a:pt x="758235" y="210292"/>
                </a:cubicBezTo>
                <a:cubicBezTo>
                  <a:pt x="778475" y="211880"/>
                  <a:pt x="768111" y="166645"/>
                  <a:pt x="768112" y="98780"/>
                </a:cubicBezTo>
                <a:cubicBezTo>
                  <a:pt x="768112" y="82586"/>
                  <a:pt x="645672" y="98490"/>
                  <a:pt x="576081" y="93869"/>
                </a:cubicBezTo>
                <a:cubicBezTo>
                  <a:pt x="506490" y="89249"/>
                  <a:pt x="431597" y="83492"/>
                  <a:pt x="350568" y="71057"/>
                </a:cubicBezTo>
                <a:cubicBezTo>
                  <a:pt x="269539" y="58622"/>
                  <a:pt x="148336" y="30663"/>
                  <a:pt x="89908" y="19258"/>
                </a:cubicBezTo>
                <a:cubicBezTo>
                  <a:pt x="60662" y="11682"/>
                  <a:pt x="8769" y="-6821"/>
                  <a:pt x="-1" y="2627"/>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812" name="Line 36"/>
          <p:cNvSpPr>
            <a:spLocks noChangeShapeType="1"/>
          </p:cNvSpPr>
          <p:nvPr/>
        </p:nvSpPr>
        <p:spPr bwMode="auto">
          <a:xfrm>
            <a:off x="6096000" y="5486402"/>
            <a:ext cx="0" cy="157163"/>
          </a:xfrm>
          <a:prstGeom prst="line">
            <a:avLst/>
          </a:prstGeom>
          <a:noFill/>
          <a:ln w="28575">
            <a:solidFill>
              <a:schemeClr val="tx1"/>
            </a:solidFill>
            <a:round/>
            <a:headEnd/>
            <a:tailEnd/>
          </a:ln>
        </p:spPr>
        <p:txBody>
          <a:bodyPr/>
          <a:lstStyle/>
          <a:p>
            <a:endParaRPr lang="en-US"/>
          </a:p>
        </p:txBody>
      </p:sp>
      <p:sp>
        <p:nvSpPr>
          <p:cNvPr id="33813" name="Freeform 6"/>
          <p:cNvSpPr>
            <a:spLocks/>
          </p:cNvSpPr>
          <p:nvPr/>
        </p:nvSpPr>
        <p:spPr bwMode="auto">
          <a:xfrm>
            <a:off x="5718176" y="4419602"/>
            <a:ext cx="1401763"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graphicFrame>
        <p:nvGraphicFramePr>
          <p:cNvPr id="33797" name="Object 1"/>
          <p:cNvGraphicFramePr>
            <a:graphicFrameLocks noChangeAspect="1"/>
          </p:cNvGraphicFramePr>
          <p:nvPr/>
        </p:nvGraphicFramePr>
        <p:xfrm>
          <a:off x="8764589" y="6048375"/>
          <a:ext cx="300037" cy="338138"/>
        </p:xfrm>
        <a:graphic>
          <a:graphicData uri="http://schemas.openxmlformats.org/presentationml/2006/ole">
            <p:oleObj spid="_x0000_s38917" name="Equation" r:id="rId6" imgW="152334" imgH="190417" progId="">
              <p:embed/>
            </p:oleObj>
          </a:graphicData>
        </a:graphic>
      </p:graphicFrame>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Content Placeholder 2"/>
          <p:cNvSpPr>
            <a:spLocks noGrp="1"/>
          </p:cNvSpPr>
          <p:nvPr>
            <p:ph idx="1"/>
          </p:nvPr>
        </p:nvSpPr>
        <p:spPr>
          <a:xfrm>
            <a:off x="457200" y="1295400"/>
            <a:ext cx="8458200" cy="4525963"/>
          </a:xfrm>
        </p:spPr>
        <p:txBody>
          <a:bodyPr>
            <a:normAutofit/>
          </a:bodyPr>
          <a:lstStyle/>
          <a:p>
            <a:pPr>
              <a:buFontTx/>
              <a:buNone/>
            </a:pPr>
            <a:r>
              <a:rPr lang="en-US" sz="2400" dirty="0" smtClean="0"/>
              <a:t>Concluzie:</a:t>
            </a:r>
          </a:p>
          <a:p>
            <a:pPr marL="800100" lvl="2" indent="0">
              <a:buFontTx/>
              <a:buNone/>
            </a:pPr>
            <a:endParaRPr lang="en-US" sz="2400" dirty="0" smtClean="0">
              <a:sym typeface="Symbol" pitchFamily="18" charset="2"/>
            </a:endParaRPr>
          </a:p>
        </p:txBody>
      </p:sp>
      <p:sp>
        <p:nvSpPr>
          <p:cNvPr id="34822" name="Rectangle 29"/>
          <p:cNvSpPr>
            <a:spLocks noChangeArrowheads="1"/>
          </p:cNvSpPr>
          <p:nvPr/>
        </p:nvSpPr>
        <p:spPr bwMode="auto">
          <a:xfrm>
            <a:off x="8766176" y="5646739"/>
            <a:ext cx="306173" cy="366767"/>
          </a:xfrm>
          <a:prstGeom prst="rect">
            <a:avLst/>
          </a:prstGeom>
          <a:noFill/>
          <a:ln w="12700">
            <a:noFill/>
            <a:miter lim="800000"/>
            <a:headEnd/>
            <a:tailEnd/>
          </a:ln>
        </p:spPr>
        <p:txBody>
          <a:bodyPr wrap="none" lIns="90487" tIns="44450" rIns="90487" bIns="44450">
            <a:spAutoFit/>
          </a:bodyPr>
          <a:lstStyle/>
          <a:p>
            <a:r>
              <a:rPr lang="en-US" b="1" i="1">
                <a:solidFill>
                  <a:srgbClr val="339933"/>
                </a:solidFill>
              </a:rPr>
              <a:t>z</a:t>
            </a:r>
          </a:p>
        </p:txBody>
      </p:sp>
      <p:sp>
        <p:nvSpPr>
          <p:cNvPr id="34823" name="Rectangle 31"/>
          <p:cNvSpPr>
            <a:spLocks noChangeArrowheads="1"/>
          </p:cNvSpPr>
          <p:nvPr/>
        </p:nvSpPr>
        <p:spPr bwMode="auto">
          <a:xfrm>
            <a:off x="6991351" y="5643565"/>
            <a:ext cx="479425" cy="366767"/>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0</a:t>
            </a:r>
          </a:p>
        </p:txBody>
      </p:sp>
      <p:sp>
        <p:nvSpPr>
          <p:cNvPr id="34824" name="Freeform 42"/>
          <p:cNvSpPr>
            <a:spLocks/>
          </p:cNvSpPr>
          <p:nvPr/>
        </p:nvSpPr>
        <p:spPr bwMode="auto">
          <a:xfrm>
            <a:off x="5413376" y="5643565"/>
            <a:ext cx="3422650" cy="1587"/>
          </a:xfrm>
          <a:custGeom>
            <a:avLst/>
            <a:gdLst>
              <a:gd name="T0" fmla="*/ 0 w 2156"/>
              <a:gd name="T1" fmla="*/ 0 h 1"/>
              <a:gd name="T2" fmla="*/ 2147483647 w 2156"/>
              <a:gd name="T3" fmla="*/ 2147483647 h 1"/>
              <a:gd name="T4" fmla="*/ 2147483647 w 2156"/>
              <a:gd name="T5" fmla="*/ 2147483647 h 1"/>
              <a:gd name="T6" fmla="*/ 0 60000 65536"/>
              <a:gd name="T7" fmla="*/ 0 60000 65536"/>
              <a:gd name="T8" fmla="*/ 0 60000 65536"/>
              <a:gd name="T9" fmla="*/ 0 w 2156"/>
              <a:gd name="T10" fmla="*/ 0 h 1"/>
              <a:gd name="T11" fmla="*/ 2156 w 2156"/>
              <a:gd name="T12" fmla="*/ 1 h 1"/>
            </a:gdLst>
            <a:ahLst/>
            <a:cxnLst>
              <a:cxn ang="T6">
                <a:pos x="T0" y="T1"/>
              </a:cxn>
              <a:cxn ang="T7">
                <a:pos x="T2" y="T3"/>
              </a:cxn>
              <a:cxn ang="T8">
                <a:pos x="T4" y="T5"/>
              </a:cxn>
            </a:cxnLst>
            <a:rect l="T9" t="T10" r="T11" b="T12"/>
            <a:pathLst>
              <a:path w="2156" h="1">
                <a:moveTo>
                  <a:pt x="0" y="0"/>
                </a:moveTo>
                <a:lnTo>
                  <a:pt x="72" y="1"/>
                </a:lnTo>
                <a:lnTo>
                  <a:pt x="2156" y="1"/>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34825" name="Freeform 45"/>
          <p:cNvSpPr>
            <a:spLocks/>
          </p:cNvSpPr>
          <p:nvPr/>
        </p:nvSpPr>
        <p:spPr bwMode="auto">
          <a:xfrm>
            <a:off x="7131051" y="4421190"/>
            <a:ext cx="1384300" cy="1139825"/>
          </a:xfrm>
          <a:custGeom>
            <a:avLst/>
            <a:gdLst>
              <a:gd name="T0" fmla="*/ 2147483647 w 872"/>
              <a:gd name="T1" fmla="*/ 2147483647 h 718"/>
              <a:gd name="T2" fmla="*/ 2147483647 w 872"/>
              <a:gd name="T3" fmla="*/ 2147483647 h 718"/>
              <a:gd name="T4" fmla="*/ 2147483647 w 872"/>
              <a:gd name="T5" fmla="*/ 2147483647 h 718"/>
              <a:gd name="T6" fmla="*/ 2147483647 w 872"/>
              <a:gd name="T7" fmla="*/ 2147483647 h 718"/>
              <a:gd name="T8" fmla="*/ 2147483647 w 872"/>
              <a:gd name="T9" fmla="*/ 2147483647 h 718"/>
              <a:gd name="T10" fmla="*/ 2147483647 w 872"/>
              <a:gd name="T11" fmla="*/ 2147483647 h 718"/>
              <a:gd name="T12" fmla="*/ 2147483647 w 872"/>
              <a:gd name="T13" fmla="*/ 2147483647 h 718"/>
              <a:gd name="T14" fmla="*/ 2147483647 w 872"/>
              <a:gd name="T15" fmla="*/ 2147483647 h 718"/>
              <a:gd name="T16" fmla="*/ 2147483647 w 872"/>
              <a:gd name="T17" fmla="*/ 2147483647 h 718"/>
              <a:gd name="T18" fmla="*/ 2147483647 w 872"/>
              <a:gd name="T19" fmla="*/ 2147483647 h 718"/>
              <a:gd name="T20" fmla="*/ 2147483647 w 872"/>
              <a:gd name="T21" fmla="*/ 2147483647 h 718"/>
              <a:gd name="T22" fmla="*/ 2147483647 w 872"/>
              <a:gd name="T23" fmla="*/ 2147483647 h 718"/>
              <a:gd name="T24" fmla="*/ 2147483647 w 872"/>
              <a:gd name="T25" fmla="*/ 2147483647 h 718"/>
              <a:gd name="T26" fmla="*/ 2147483647 w 872"/>
              <a:gd name="T27" fmla="*/ 2147483647 h 718"/>
              <a:gd name="T28" fmla="*/ 2147483647 w 872"/>
              <a:gd name="T29" fmla="*/ 2147483647 h 718"/>
              <a:gd name="T30" fmla="*/ 0 w 872"/>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2"/>
              <a:gd name="T49" fmla="*/ 0 h 718"/>
              <a:gd name="T50" fmla="*/ 872 w 87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2" h="718">
                <a:moveTo>
                  <a:pt x="872" y="718"/>
                </a:moveTo>
                <a:lnTo>
                  <a:pt x="777" y="710"/>
                </a:lnTo>
                <a:lnTo>
                  <a:pt x="730" y="702"/>
                </a:lnTo>
                <a:lnTo>
                  <a:pt x="683" y="689"/>
                </a:lnTo>
                <a:lnTo>
                  <a:pt x="635" y="673"/>
                </a:lnTo>
                <a:lnTo>
                  <a:pt x="587" y="651"/>
                </a:lnTo>
                <a:lnTo>
                  <a:pt x="540" y="621"/>
                </a:lnTo>
                <a:lnTo>
                  <a:pt x="445" y="538"/>
                </a:lnTo>
                <a:lnTo>
                  <a:pt x="350" y="420"/>
                </a:lnTo>
                <a:lnTo>
                  <a:pt x="256" y="279"/>
                </a:lnTo>
                <a:lnTo>
                  <a:pt x="208" y="207"/>
                </a:lnTo>
                <a:lnTo>
                  <a:pt x="161" y="140"/>
                </a:lnTo>
                <a:lnTo>
                  <a:pt x="114" y="81"/>
                </a:lnTo>
                <a:lnTo>
                  <a:pt x="66" y="36"/>
                </a:lnTo>
                <a:lnTo>
                  <a:pt x="18" y="10"/>
                </a:lnTo>
                <a:lnTo>
                  <a:pt x="0" y="0"/>
                </a:lnTo>
              </a:path>
            </a:pathLst>
          </a:custGeom>
          <a:noFill/>
          <a:ln w="50800" cap="rnd" cmpd="sng">
            <a:solidFill>
              <a:srgbClr val="008000"/>
            </a:solidFill>
            <a:prstDash val="solid"/>
            <a:round/>
            <a:headEnd type="none" w="med" len="med"/>
            <a:tailEnd type="none" w="med" len="med"/>
          </a:ln>
        </p:spPr>
        <p:txBody>
          <a:bodyPr/>
          <a:lstStyle/>
          <a:p>
            <a:endParaRPr lang="en-US"/>
          </a:p>
        </p:txBody>
      </p:sp>
      <p:sp>
        <p:nvSpPr>
          <p:cNvPr id="34826" name="Line 35"/>
          <p:cNvSpPr>
            <a:spLocks noChangeShapeType="1"/>
          </p:cNvSpPr>
          <p:nvPr/>
        </p:nvSpPr>
        <p:spPr bwMode="auto">
          <a:xfrm>
            <a:off x="7118350" y="4435475"/>
            <a:ext cx="0" cy="1208088"/>
          </a:xfrm>
          <a:prstGeom prst="line">
            <a:avLst/>
          </a:prstGeom>
          <a:noFill/>
          <a:ln w="12700">
            <a:solidFill>
              <a:schemeClr val="tx1"/>
            </a:solidFill>
            <a:prstDash val="dash"/>
            <a:round/>
            <a:headEnd/>
            <a:tailEnd/>
          </a:ln>
        </p:spPr>
        <p:txBody>
          <a:bodyPr/>
          <a:lstStyle/>
          <a:p>
            <a:endParaRPr lang="en-US"/>
          </a:p>
        </p:txBody>
      </p:sp>
      <p:sp>
        <p:nvSpPr>
          <p:cNvPr id="71689" name="Rectangle 25"/>
          <p:cNvSpPr>
            <a:spLocks noChangeArrowheads="1"/>
          </p:cNvSpPr>
          <p:nvPr/>
        </p:nvSpPr>
        <p:spPr bwMode="auto">
          <a:xfrm>
            <a:off x="457200" y="2077096"/>
            <a:ext cx="4687888" cy="3046988"/>
          </a:xfrm>
          <a:prstGeom prst="rect">
            <a:avLst/>
          </a:prstGeom>
          <a:noFill/>
          <a:ln>
            <a:noFill/>
          </a:ln>
          <a:extLst>
            <a:ext uri="{909E8E84-426E-40DD-AFC4-6F175D3DCCD1}"/>
            <a:ext uri="{91240B29-F687-4F45-9708-019B960494DF}"/>
          </a:extLst>
        </p:spPr>
        <p:txBody>
          <a:bodyPr>
            <a:spAutoFit/>
          </a:bodyPr>
          <a:lstStyle>
            <a:lvl1pPr marL="342900" indent="-342900">
              <a:lnSpc>
                <a:spcPct val="90000"/>
              </a:lnSpc>
              <a:spcBef>
                <a:spcPts val="750"/>
              </a:spcBef>
              <a:buFont typeface="Arial" panose="020B0604020202020204" pitchFamily="34" charset="0"/>
              <a:buChar char="•"/>
              <a:defRPr sz="32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algn="just">
              <a:lnSpc>
                <a:spcPct val="100000"/>
              </a:lnSpc>
              <a:spcBef>
                <a:spcPct val="0"/>
              </a:spcBef>
              <a:buNone/>
              <a:defRPr/>
            </a:pPr>
            <a:r>
              <a:rPr lang="ro-RO" sz="2400" dirty="0" smtClean="0"/>
              <a:t>Dacă proporția reală a populației este de 0,6 conform afirmațiilor, există doar o șansă de aproximativ 0,49% ca proporția de eșantion să fie de 0,52 sau mai puțin. Acest lucru este foarte puțin probabil, astfel încât probele nu susțin afirmația</a:t>
            </a:r>
            <a:endParaRPr lang="ro-RO" sz="2400" dirty="0" smtClean="0">
              <a:latin typeface="+mn-lt"/>
              <a:cs typeface="Arial" panose="020B0604020202020204" pitchFamily="34" charset="0"/>
            </a:endParaRPr>
          </a:p>
        </p:txBody>
      </p:sp>
      <p:sp>
        <p:nvSpPr>
          <p:cNvPr id="34828" name="Rectangle 32"/>
          <p:cNvSpPr>
            <a:spLocks noChangeArrowheads="1"/>
          </p:cNvSpPr>
          <p:nvPr/>
        </p:nvSpPr>
        <p:spPr bwMode="auto">
          <a:xfrm>
            <a:off x="5711826" y="5638802"/>
            <a:ext cx="701675" cy="643766"/>
          </a:xfrm>
          <a:prstGeom prst="rect">
            <a:avLst/>
          </a:prstGeom>
          <a:noFill/>
          <a:ln w="12700">
            <a:noFill/>
            <a:miter lim="800000"/>
            <a:headEnd/>
            <a:tailEnd/>
          </a:ln>
        </p:spPr>
        <p:txBody>
          <a:bodyPr lIns="90487" tIns="44450" rIns="90487" bIns="44450">
            <a:spAutoFit/>
          </a:bodyPr>
          <a:lstStyle/>
          <a:p>
            <a:pPr>
              <a:spcBef>
                <a:spcPct val="50000"/>
              </a:spcBef>
            </a:pPr>
            <a:r>
              <a:rPr lang="en-US" b="1">
                <a:solidFill>
                  <a:srgbClr val="339933"/>
                </a:solidFill>
              </a:rPr>
              <a:t>-2.58</a:t>
            </a:r>
          </a:p>
        </p:txBody>
      </p:sp>
      <p:sp>
        <p:nvSpPr>
          <p:cNvPr id="34829" name="Text Box 37"/>
          <p:cNvSpPr txBox="1">
            <a:spLocks noChangeArrowheads="1"/>
          </p:cNvSpPr>
          <p:nvPr/>
        </p:nvSpPr>
        <p:spPr bwMode="auto">
          <a:xfrm>
            <a:off x="5300663" y="4737100"/>
            <a:ext cx="990600" cy="368300"/>
          </a:xfrm>
          <a:prstGeom prst="rect">
            <a:avLst/>
          </a:prstGeom>
          <a:noFill/>
          <a:ln w="12700">
            <a:noFill/>
            <a:miter lim="800000"/>
            <a:headEnd/>
            <a:tailEnd/>
          </a:ln>
        </p:spPr>
        <p:txBody>
          <a:bodyPr>
            <a:spAutoFit/>
          </a:bodyPr>
          <a:lstStyle/>
          <a:p>
            <a:pPr>
              <a:spcBef>
                <a:spcPct val="50000"/>
              </a:spcBef>
            </a:pPr>
            <a:r>
              <a:rPr lang="en-US" b="1"/>
              <a:t>0.0049</a:t>
            </a:r>
          </a:p>
        </p:txBody>
      </p:sp>
      <p:sp>
        <p:nvSpPr>
          <p:cNvPr id="34830" name="Line 38"/>
          <p:cNvSpPr>
            <a:spLocks noChangeShapeType="1"/>
          </p:cNvSpPr>
          <p:nvPr/>
        </p:nvSpPr>
        <p:spPr bwMode="auto">
          <a:xfrm>
            <a:off x="5715001" y="5046665"/>
            <a:ext cx="168275" cy="439737"/>
          </a:xfrm>
          <a:prstGeom prst="line">
            <a:avLst/>
          </a:prstGeom>
          <a:noFill/>
          <a:ln w="12700">
            <a:solidFill>
              <a:schemeClr val="tx1"/>
            </a:solidFill>
            <a:round/>
            <a:headEnd/>
            <a:tailEnd type="triangle" w="med" len="med"/>
          </a:ln>
        </p:spPr>
        <p:txBody>
          <a:bodyPr/>
          <a:lstStyle/>
          <a:p>
            <a:endParaRPr lang="en-US"/>
          </a:p>
        </p:txBody>
      </p:sp>
      <p:sp>
        <p:nvSpPr>
          <p:cNvPr id="34831" name="Rectangle 27"/>
          <p:cNvSpPr>
            <a:spLocks noChangeArrowheads="1"/>
          </p:cNvSpPr>
          <p:nvPr/>
        </p:nvSpPr>
        <p:spPr bwMode="auto">
          <a:xfrm>
            <a:off x="5486400" y="6019802"/>
            <a:ext cx="990600" cy="366713"/>
          </a:xfrm>
          <a:prstGeom prst="rect">
            <a:avLst/>
          </a:prstGeom>
          <a:noFill/>
          <a:ln w="12700">
            <a:noFill/>
            <a:miter lim="800000"/>
            <a:headEnd/>
            <a:tailEnd/>
          </a:ln>
        </p:spPr>
        <p:txBody>
          <a:bodyPr lIns="90487" tIns="44450" rIns="90487" bIns="44450">
            <a:spAutoFit/>
          </a:bodyPr>
          <a:lstStyle/>
          <a:p>
            <a:pPr>
              <a:spcBef>
                <a:spcPct val="50000"/>
              </a:spcBef>
            </a:pPr>
            <a:r>
              <a:rPr lang="en-US"/>
              <a:t>    0.52</a:t>
            </a:r>
          </a:p>
        </p:txBody>
      </p:sp>
      <p:sp>
        <p:nvSpPr>
          <p:cNvPr id="34832" name="Rectangle 32"/>
          <p:cNvSpPr>
            <a:spLocks noChangeArrowheads="1"/>
          </p:cNvSpPr>
          <p:nvPr/>
        </p:nvSpPr>
        <p:spPr bwMode="auto">
          <a:xfrm>
            <a:off x="6781800" y="6019802"/>
            <a:ext cx="914400" cy="366713"/>
          </a:xfrm>
          <a:prstGeom prst="rect">
            <a:avLst/>
          </a:prstGeom>
          <a:noFill/>
          <a:ln w="12700">
            <a:noFill/>
            <a:miter lim="800000"/>
            <a:headEnd/>
            <a:tailEnd/>
          </a:ln>
        </p:spPr>
        <p:txBody>
          <a:bodyPr lIns="90487" tIns="44450" rIns="90487" bIns="44450">
            <a:spAutoFit/>
          </a:bodyPr>
          <a:lstStyle/>
          <a:p>
            <a:pPr>
              <a:spcBef>
                <a:spcPct val="50000"/>
              </a:spcBef>
            </a:pPr>
            <a:r>
              <a:rPr lang="en-US"/>
              <a:t> 0.60</a:t>
            </a:r>
          </a:p>
        </p:txBody>
      </p:sp>
      <p:sp>
        <p:nvSpPr>
          <p:cNvPr id="22" name="Freeform 21"/>
          <p:cNvSpPr/>
          <p:nvPr/>
        </p:nvSpPr>
        <p:spPr>
          <a:xfrm flipH="1">
            <a:off x="5702301" y="5505450"/>
            <a:ext cx="396875" cy="141288"/>
          </a:xfrm>
          <a:custGeom>
            <a:avLst/>
            <a:gdLst>
              <a:gd name="connsiteX0" fmla="*/ 7143 w 678656"/>
              <a:gd name="connsiteY0" fmla="*/ 335756 h 346875"/>
              <a:gd name="connsiteX1" fmla="*/ 7143 w 678656"/>
              <a:gd name="connsiteY1" fmla="*/ 335756 h 346875"/>
              <a:gd name="connsiteX2" fmla="*/ 85725 w 678656"/>
              <a:gd name="connsiteY2" fmla="*/ 342900 h 346875"/>
              <a:gd name="connsiteX3" fmla="*/ 385762 w 678656"/>
              <a:gd name="connsiteY3" fmla="*/ 340518 h 346875"/>
              <a:gd name="connsiteX4" fmla="*/ 407193 w 678656"/>
              <a:gd name="connsiteY4" fmla="*/ 338137 h 346875"/>
              <a:gd name="connsiteX5" fmla="*/ 423862 w 678656"/>
              <a:gd name="connsiteY5" fmla="*/ 335756 h 346875"/>
              <a:gd name="connsiteX6" fmla="*/ 461962 w 678656"/>
              <a:gd name="connsiteY6" fmla="*/ 333375 h 346875"/>
              <a:gd name="connsiteX7" fmla="*/ 535781 w 678656"/>
              <a:gd name="connsiteY7" fmla="*/ 335756 h 346875"/>
              <a:gd name="connsiteX8" fmla="*/ 573881 w 678656"/>
              <a:gd name="connsiteY8" fmla="*/ 338137 h 346875"/>
              <a:gd name="connsiteX9" fmla="*/ 678656 w 678656"/>
              <a:gd name="connsiteY9" fmla="*/ 340518 h 346875"/>
              <a:gd name="connsiteX10" fmla="*/ 676275 w 678656"/>
              <a:gd name="connsiteY10" fmla="*/ 333375 h 346875"/>
              <a:gd name="connsiteX11" fmla="*/ 671512 w 678656"/>
              <a:gd name="connsiteY11" fmla="*/ 326231 h 346875"/>
              <a:gd name="connsiteX12" fmla="*/ 669131 w 678656"/>
              <a:gd name="connsiteY12" fmla="*/ 316706 h 346875"/>
              <a:gd name="connsiteX13" fmla="*/ 666750 w 678656"/>
              <a:gd name="connsiteY13" fmla="*/ 261937 h 346875"/>
              <a:gd name="connsiteX14" fmla="*/ 585787 w 678656"/>
              <a:gd name="connsiteY14" fmla="*/ 254793 h 346875"/>
              <a:gd name="connsiteX15" fmla="*/ 561975 w 678656"/>
              <a:gd name="connsiteY15" fmla="*/ 252412 h 346875"/>
              <a:gd name="connsiteX16" fmla="*/ 509587 w 678656"/>
              <a:gd name="connsiteY16" fmla="*/ 242887 h 346875"/>
              <a:gd name="connsiteX17" fmla="*/ 471487 w 678656"/>
              <a:gd name="connsiteY17" fmla="*/ 240506 h 346875"/>
              <a:gd name="connsiteX18" fmla="*/ 464343 w 678656"/>
              <a:gd name="connsiteY18" fmla="*/ 238125 h 346875"/>
              <a:gd name="connsiteX19" fmla="*/ 433387 w 678656"/>
              <a:gd name="connsiteY19" fmla="*/ 233362 h 346875"/>
              <a:gd name="connsiteX20" fmla="*/ 416718 w 678656"/>
              <a:gd name="connsiteY20" fmla="*/ 228600 h 346875"/>
              <a:gd name="connsiteX21" fmla="*/ 392906 w 678656"/>
              <a:gd name="connsiteY21" fmla="*/ 223837 h 346875"/>
              <a:gd name="connsiteX22" fmla="*/ 373856 w 678656"/>
              <a:gd name="connsiteY22" fmla="*/ 219075 h 346875"/>
              <a:gd name="connsiteX23" fmla="*/ 366712 w 678656"/>
              <a:gd name="connsiteY23" fmla="*/ 216693 h 346875"/>
              <a:gd name="connsiteX24" fmla="*/ 345281 w 678656"/>
              <a:gd name="connsiteY24" fmla="*/ 211931 h 346875"/>
              <a:gd name="connsiteX25" fmla="*/ 330993 w 678656"/>
              <a:gd name="connsiteY25" fmla="*/ 207168 h 346875"/>
              <a:gd name="connsiteX26" fmla="*/ 321468 w 678656"/>
              <a:gd name="connsiteY26" fmla="*/ 204787 h 346875"/>
              <a:gd name="connsiteX27" fmla="*/ 307181 w 678656"/>
              <a:gd name="connsiteY27" fmla="*/ 200025 h 346875"/>
              <a:gd name="connsiteX28" fmla="*/ 292893 w 678656"/>
              <a:gd name="connsiteY28" fmla="*/ 197643 h 346875"/>
              <a:gd name="connsiteX29" fmla="*/ 285750 w 678656"/>
              <a:gd name="connsiteY29" fmla="*/ 195262 h 346875"/>
              <a:gd name="connsiteX30" fmla="*/ 273843 w 678656"/>
              <a:gd name="connsiteY30" fmla="*/ 192881 h 346875"/>
              <a:gd name="connsiteX31" fmla="*/ 257175 w 678656"/>
              <a:gd name="connsiteY31" fmla="*/ 183356 h 346875"/>
              <a:gd name="connsiteX32" fmla="*/ 240506 w 678656"/>
              <a:gd name="connsiteY32" fmla="*/ 176212 h 346875"/>
              <a:gd name="connsiteX33" fmla="*/ 226218 w 678656"/>
              <a:gd name="connsiteY33" fmla="*/ 161925 h 346875"/>
              <a:gd name="connsiteX34" fmla="*/ 211931 w 678656"/>
              <a:gd name="connsiteY34" fmla="*/ 150018 h 346875"/>
              <a:gd name="connsiteX35" fmla="*/ 197643 w 678656"/>
              <a:gd name="connsiteY35" fmla="*/ 145256 h 346875"/>
              <a:gd name="connsiteX36" fmla="*/ 176212 w 678656"/>
              <a:gd name="connsiteY36" fmla="*/ 135731 h 346875"/>
              <a:gd name="connsiteX37" fmla="*/ 161925 w 678656"/>
              <a:gd name="connsiteY37" fmla="*/ 130968 h 346875"/>
              <a:gd name="connsiteX38" fmla="*/ 154781 w 678656"/>
              <a:gd name="connsiteY38" fmla="*/ 126206 h 346875"/>
              <a:gd name="connsiteX39" fmla="*/ 138112 w 678656"/>
              <a:gd name="connsiteY39" fmla="*/ 121443 h 346875"/>
              <a:gd name="connsiteX40" fmla="*/ 130968 w 678656"/>
              <a:gd name="connsiteY40" fmla="*/ 116681 h 346875"/>
              <a:gd name="connsiteX41" fmla="*/ 123825 w 678656"/>
              <a:gd name="connsiteY41" fmla="*/ 114300 h 346875"/>
              <a:gd name="connsiteX42" fmla="*/ 111918 w 678656"/>
              <a:gd name="connsiteY42" fmla="*/ 100012 h 346875"/>
              <a:gd name="connsiteX43" fmla="*/ 104775 w 678656"/>
              <a:gd name="connsiteY43" fmla="*/ 92868 h 346875"/>
              <a:gd name="connsiteX44" fmla="*/ 97631 w 678656"/>
              <a:gd name="connsiteY44" fmla="*/ 78581 h 346875"/>
              <a:gd name="connsiteX45" fmla="*/ 83343 w 678656"/>
              <a:gd name="connsiteY45" fmla="*/ 69056 h 346875"/>
              <a:gd name="connsiteX46" fmla="*/ 80962 w 678656"/>
              <a:gd name="connsiteY46" fmla="*/ 61912 h 346875"/>
              <a:gd name="connsiteX47" fmla="*/ 66675 w 678656"/>
              <a:gd name="connsiteY47" fmla="*/ 52387 h 346875"/>
              <a:gd name="connsiteX48" fmla="*/ 54768 w 678656"/>
              <a:gd name="connsiteY48" fmla="*/ 42862 h 346875"/>
              <a:gd name="connsiteX49" fmla="*/ 47625 w 678656"/>
              <a:gd name="connsiteY49" fmla="*/ 35718 h 346875"/>
              <a:gd name="connsiteX50" fmla="*/ 40481 w 678656"/>
              <a:gd name="connsiteY50" fmla="*/ 30956 h 346875"/>
              <a:gd name="connsiteX51" fmla="*/ 23812 w 678656"/>
              <a:gd name="connsiteY51" fmla="*/ 9525 h 346875"/>
              <a:gd name="connsiteX52" fmla="*/ 9525 w 678656"/>
              <a:gd name="connsiteY52" fmla="*/ 0 h 346875"/>
              <a:gd name="connsiteX53" fmla="*/ 2381 w 678656"/>
              <a:gd name="connsiteY53" fmla="*/ 61912 h 346875"/>
              <a:gd name="connsiteX54" fmla="*/ 0 w 678656"/>
              <a:gd name="connsiteY54" fmla="*/ 85725 h 346875"/>
              <a:gd name="connsiteX55" fmla="*/ 4762 w 678656"/>
              <a:gd name="connsiteY55" fmla="*/ 183356 h 346875"/>
              <a:gd name="connsiteX56" fmla="*/ 9525 w 678656"/>
              <a:gd name="connsiteY56" fmla="*/ 235743 h 346875"/>
              <a:gd name="connsiteX57" fmla="*/ 7143 w 678656"/>
              <a:gd name="connsiteY57" fmla="*/ 335756 h 346875"/>
              <a:gd name="connsiteX0" fmla="*/ 11905 w 678656"/>
              <a:gd name="connsiteY0" fmla="*/ 345281 h 345281"/>
              <a:gd name="connsiteX1" fmla="*/ 7143 w 678656"/>
              <a:gd name="connsiteY1" fmla="*/ 335756 h 345281"/>
              <a:gd name="connsiteX2" fmla="*/ 85725 w 678656"/>
              <a:gd name="connsiteY2" fmla="*/ 342900 h 345281"/>
              <a:gd name="connsiteX3" fmla="*/ 385762 w 678656"/>
              <a:gd name="connsiteY3" fmla="*/ 340518 h 345281"/>
              <a:gd name="connsiteX4" fmla="*/ 407193 w 678656"/>
              <a:gd name="connsiteY4" fmla="*/ 338137 h 345281"/>
              <a:gd name="connsiteX5" fmla="*/ 423862 w 678656"/>
              <a:gd name="connsiteY5" fmla="*/ 335756 h 345281"/>
              <a:gd name="connsiteX6" fmla="*/ 461962 w 678656"/>
              <a:gd name="connsiteY6" fmla="*/ 333375 h 345281"/>
              <a:gd name="connsiteX7" fmla="*/ 535781 w 678656"/>
              <a:gd name="connsiteY7" fmla="*/ 335756 h 345281"/>
              <a:gd name="connsiteX8" fmla="*/ 573881 w 678656"/>
              <a:gd name="connsiteY8" fmla="*/ 338137 h 345281"/>
              <a:gd name="connsiteX9" fmla="*/ 678656 w 678656"/>
              <a:gd name="connsiteY9" fmla="*/ 340518 h 345281"/>
              <a:gd name="connsiteX10" fmla="*/ 676275 w 678656"/>
              <a:gd name="connsiteY10" fmla="*/ 333375 h 345281"/>
              <a:gd name="connsiteX11" fmla="*/ 671512 w 678656"/>
              <a:gd name="connsiteY11" fmla="*/ 326231 h 345281"/>
              <a:gd name="connsiteX12" fmla="*/ 669131 w 678656"/>
              <a:gd name="connsiteY12" fmla="*/ 316706 h 345281"/>
              <a:gd name="connsiteX13" fmla="*/ 666750 w 678656"/>
              <a:gd name="connsiteY13" fmla="*/ 261937 h 345281"/>
              <a:gd name="connsiteX14" fmla="*/ 585787 w 678656"/>
              <a:gd name="connsiteY14" fmla="*/ 254793 h 345281"/>
              <a:gd name="connsiteX15" fmla="*/ 561975 w 678656"/>
              <a:gd name="connsiteY15" fmla="*/ 252412 h 345281"/>
              <a:gd name="connsiteX16" fmla="*/ 509587 w 678656"/>
              <a:gd name="connsiteY16" fmla="*/ 242887 h 345281"/>
              <a:gd name="connsiteX17" fmla="*/ 471487 w 678656"/>
              <a:gd name="connsiteY17" fmla="*/ 240506 h 345281"/>
              <a:gd name="connsiteX18" fmla="*/ 464343 w 678656"/>
              <a:gd name="connsiteY18" fmla="*/ 238125 h 345281"/>
              <a:gd name="connsiteX19" fmla="*/ 433387 w 678656"/>
              <a:gd name="connsiteY19" fmla="*/ 233362 h 345281"/>
              <a:gd name="connsiteX20" fmla="*/ 416718 w 678656"/>
              <a:gd name="connsiteY20" fmla="*/ 228600 h 345281"/>
              <a:gd name="connsiteX21" fmla="*/ 392906 w 678656"/>
              <a:gd name="connsiteY21" fmla="*/ 223837 h 345281"/>
              <a:gd name="connsiteX22" fmla="*/ 373856 w 678656"/>
              <a:gd name="connsiteY22" fmla="*/ 219075 h 345281"/>
              <a:gd name="connsiteX23" fmla="*/ 366712 w 678656"/>
              <a:gd name="connsiteY23" fmla="*/ 216693 h 345281"/>
              <a:gd name="connsiteX24" fmla="*/ 345281 w 678656"/>
              <a:gd name="connsiteY24" fmla="*/ 211931 h 345281"/>
              <a:gd name="connsiteX25" fmla="*/ 330993 w 678656"/>
              <a:gd name="connsiteY25" fmla="*/ 207168 h 345281"/>
              <a:gd name="connsiteX26" fmla="*/ 321468 w 678656"/>
              <a:gd name="connsiteY26" fmla="*/ 204787 h 345281"/>
              <a:gd name="connsiteX27" fmla="*/ 307181 w 678656"/>
              <a:gd name="connsiteY27" fmla="*/ 200025 h 345281"/>
              <a:gd name="connsiteX28" fmla="*/ 292893 w 678656"/>
              <a:gd name="connsiteY28" fmla="*/ 197643 h 345281"/>
              <a:gd name="connsiteX29" fmla="*/ 285750 w 678656"/>
              <a:gd name="connsiteY29" fmla="*/ 195262 h 345281"/>
              <a:gd name="connsiteX30" fmla="*/ 273843 w 678656"/>
              <a:gd name="connsiteY30" fmla="*/ 192881 h 345281"/>
              <a:gd name="connsiteX31" fmla="*/ 257175 w 678656"/>
              <a:gd name="connsiteY31" fmla="*/ 183356 h 345281"/>
              <a:gd name="connsiteX32" fmla="*/ 240506 w 678656"/>
              <a:gd name="connsiteY32" fmla="*/ 176212 h 345281"/>
              <a:gd name="connsiteX33" fmla="*/ 226218 w 678656"/>
              <a:gd name="connsiteY33" fmla="*/ 161925 h 345281"/>
              <a:gd name="connsiteX34" fmla="*/ 211931 w 678656"/>
              <a:gd name="connsiteY34" fmla="*/ 150018 h 345281"/>
              <a:gd name="connsiteX35" fmla="*/ 197643 w 678656"/>
              <a:gd name="connsiteY35" fmla="*/ 145256 h 345281"/>
              <a:gd name="connsiteX36" fmla="*/ 176212 w 678656"/>
              <a:gd name="connsiteY36" fmla="*/ 135731 h 345281"/>
              <a:gd name="connsiteX37" fmla="*/ 161925 w 678656"/>
              <a:gd name="connsiteY37" fmla="*/ 130968 h 345281"/>
              <a:gd name="connsiteX38" fmla="*/ 154781 w 678656"/>
              <a:gd name="connsiteY38" fmla="*/ 126206 h 345281"/>
              <a:gd name="connsiteX39" fmla="*/ 138112 w 678656"/>
              <a:gd name="connsiteY39" fmla="*/ 121443 h 345281"/>
              <a:gd name="connsiteX40" fmla="*/ 130968 w 678656"/>
              <a:gd name="connsiteY40" fmla="*/ 116681 h 345281"/>
              <a:gd name="connsiteX41" fmla="*/ 123825 w 678656"/>
              <a:gd name="connsiteY41" fmla="*/ 114300 h 345281"/>
              <a:gd name="connsiteX42" fmla="*/ 111918 w 678656"/>
              <a:gd name="connsiteY42" fmla="*/ 100012 h 345281"/>
              <a:gd name="connsiteX43" fmla="*/ 104775 w 678656"/>
              <a:gd name="connsiteY43" fmla="*/ 92868 h 345281"/>
              <a:gd name="connsiteX44" fmla="*/ 97631 w 678656"/>
              <a:gd name="connsiteY44" fmla="*/ 78581 h 345281"/>
              <a:gd name="connsiteX45" fmla="*/ 83343 w 678656"/>
              <a:gd name="connsiteY45" fmla="*/ 69056 h 345281"/>
              <a:gd name="connsiteX46" fmla="*/ 80962 w 678656"/>
              <a:gd name="connsiteY46" fmla="*/ 61912 h 345281"/>
              <a:gd name="connsiteX47" fmla="*/ 66675 w 678656"/>
              <a:gd name="connsiteY47" fmla="*/ 52387 h 345281"/>
              <a:gd name="connsiteX48" fmla="*/ 54768 w 678656"/>
              <a:gd name="connsiteY48" fmla="*/ 42862 h 345281"/>
              <a:gd name="connsiteX49" fmla="*/ 47625 w 678656"/>
              <a:gd name="connsiteY49" fmla="*/ 35718 h 345281"/>
              <a:gd name="connsiteX50" fmla="*/ 40481 w 678656"/>
              <a:gd name="connsiteY50" fmla="*/ 30956 h 345281"/>
              <a:gd name="connsiteX51" fmla="*/ 23812 w 678656"/>
              <a:gd name="connsiteY51" fmla="*/ 9525 h 345281"/>
              <a:gd name="connsiteX52" fmla="*/ 9525 w 678656"/>
              <a:gd name="connsiteY52" fmla="*/ 0 h 345281"/>
              <a:gd name="connsiteX53" fmla="*/ 2381 w 678656"/>
              <a:gd name="connsiteY53" fmla="*/ 61912 h 345281"/>
              <a:gd name="connsiteX54" fmla="*/ 0 w 678656"/>
              <a:gd name="connsiteY54" fmla="*/ 85725 h 345281"/>
              <a:gd name="connsiteX55" fmla="*/ 4762 w 678656"/>
              <a:gd name="connsiteY55" fmla="*/ 183356 h 345281"/>
              <a:gd name="connsiteX56" fmla="*/ 9525 w 678656"/>
              <a:gd name="connsiteY56" fmla="*/ 235743 h 345281"/>
              <a:gd name="connsiteX57" fmla="*/ 11905 w 678656"/>
              <a:gd name="connsiteY57" fmla="*/ 345281 h 345281"/>
              <a:gd name="connsiteX0" fmla="*/ 9525 w 678656"/>
              <a:gd name="connsiteY0" fmla="*/ 235743 h 346406"/>
              <a:gd name="connsiteX1" fmla="*/ 7143 w 678656"/>
              <a:gd name="connsiteY1" fmla="*/ 335756 h 346406"/>
              <a:gd name="connsiteX2" fmla="*/ 85725 w 678656"/>
              <a:gd name="connsiteY2" fmla="*/ 342900 h 346406"/>
              <a:gd name="connsiteX3" fmla="*/ 385762 w 678656"/>
              <a:gd name="connsiteY3" fmla="*/ 340518 h 346406"/>
              <a:gd name="connsiteX4" fmla="*/ 407193 w 678656"/>
              <a:gd name="connsiteY4" fmla="*/ 338137 h 346406"/>
              <a:gd name="connsiteX5" fmla="*/ 423862 w 678656"/>
              <a:gd name="connsiteY5" fmla="*/ 335756 h 346406"/>
              <a:gd name="connsiteX6" fmla="*/ 461962 w 678656"/>
              <a:gd name="connsiteY6" fmla="*/ 333375 h 346406"/>
              <a:gd name="connsiteX7" fmla="*/ 535781 w 678656"/>
              <a:gd name="connsiteY7" fmla="*/ 335756 h 346406"/>
              <a:gd name="connsiteX8" fmla="*/ 573881 w 678656"/>
              <a:gd name="connsiteY8" fmla="*/ 338137 h 346406"/>
              <a:gd name="connsiteX9" fmla="*/ 678656 w 678656"/>
              <a:gd name="connsiteY9" fmla="*/ 340518 h 346406"/>
              <a:gd name="connsiteX10" fmla="*/ 676275 w 678656"/>
              <a:gd name="connsiteY10" fmla="*/ 333375 h 346406"/>
              <a:gd name="connsiteX11" fmla="*/ 671512 w 678656"/>
              <a:gd name="connsiteY11" fmla="*/ 326231 h 346406"/>
              <a:gd name="connsiteX12" fmla="*/ 669131 w 678656"/>
              <a:gd name="connsiteY12" fmla="*/ 316706 h 346406"/>
              <a:gd name="connsiteX13" fmla="*/ 666750 w 678656"/>
              <a:gd name="connsiteY13" fmla="*/ 261937 h 346406"/>
              <a:gd name="connsiteX14" fmla="*/ 585787 w 678656"/>
              <a:gd name="connsiteY14" fmla="*/ 254793 h 346406"/>
              <a:gd name="connsiteX15" fmla="*/ 561975 w 678656"/>
              <a:gd name="connsiteY15" fmla="*/ 252412 h 346406"/>
              <a:gd name="connsiteX16" fmla="*/ 509587 w 678656"/>
              <a:gd name="connsiteY16" fmla="*/ 242887 h 346406"/>
              <a:gd name="connsiteX17" fmla="*/ 471487 w 678656"/>
              <a:gd name="connsiteY17" fmla="*/ 240506 h 346406"/>
              <a:gd name="connsiteX18" fmla="*/ 464343 w 678656"/>
              <a:gd name="connsiteY18" fmla="*/ 238125 h 346406"/>
              <a:gd name="connsiteX19" fmla="*/ 433387 w 678656"/>
              <a:gd name="connsiteY19" fmla="*/ 233362 h 346406"/>
              <a:gd name="connsiteX20" fmla="*/ 416718 w 678656"/>
              <a:gd name="connsiteY20" fmla="*/ 228600 h 346406"/>
              <a:gd name="connsiteX21" fmla="*/ 392906 w 678656"/>
              <a:gd name="connsiteY21" fmla="*/ 223837 h 346406"/>
              <a:gd name="connsiteX22" fmla="*/ 373856 w 678656"/>
              <a:gd name="connsiteY22" fmla="*/ 219075 h 346406"/>
              <a:gd name="connsiteX23" fmla="*/ 366712 w 678656"/>
              <a:gd name="connsiteY23" fmla="*/ 216693 h 346406"/>
              <a:gd name="connsiteX24" fmla="*/ 345281 w 678656"/>
              <a:gd name="connsiteY24" fmla="*/ 211931 h 346406"/>
              <a:gd name="connsiteX25" fmla="*/ 330993 w 678656"/>
              <a:gd name="connsiteY25" fmla="*/ 207168 h 346406"/>
              <a:gd name="connsiteX26" fmla="*/ 321468 w 678656"/>
              <a:gd name="connsiteY26" fmla="*/ 204787 h 346406"/>
              <a:gd name="connsiteX27" fmla="*/ 307181 w 678656"/>
              <a:gd name="connsiteY27" fmla="*/ 200025 h 346406"/>
              <a:gd name="connsiteX28" fmla="*/ 292893 w 678656"/>
              <a:gd name="connsiteY28" fmla="*/ 197643 h 346406"/>
              <a:gd name="connsiteX29" fmla="*/ 285750 w 678656"/>
              <a:gd name="connsiteY29" fmla="*/ 195262 h 346406"/>
              <a:gd name="connsiteX30" fmla="*/ 273843 w 678656"/>
              <a:gd name="connsiteY30" fmla="*/ 192881 h 346406"/>
              <a:gd name="connsiteX31" fmla="*/ 257175 w 678656"/>
              <a:gd name="connsiteY31" fmla="*/ 183356 h 346406"/>
              <a:gd name="connsiteX32" fmla="*/ 240506 w 678656"/>
              <a:gd name="connsiteY32" fmla="*/ 176212 h 346406"/>
              <a:gd name="connsiteX33" fmla="*/ 226218 w 678656"/>
              <a:gd name="connsiteY33" fmla="*/ 161925 h 346406"/>
              <a:gd name="connsiteX34" fmla="*/ 211931 w 678656"/>
              <a:gd name="connsiteY34" fmla="*/ 150018 h 346406"/>
              <a:gd name="connsiteX35" fmla="*/ 197643 w 678656"/>
              <a:gd name="connsiteY35" fmla="*/ 145256 h 346406"/>
              <a:gd name="connsiteX36" fmla="*/ 176212 w 678656"/>
              <a:gd name="connsiteY36" fmla="*/ 135731 h 346406"/>
              <a:gd name="connsiteX37" fmla="*/ 161925 w 678656"/>
              <a:gd name="connsiteY37" fmla="*/ 130968 h 346406"/>
              <a:gd name="connsiteX38" fmla="*/ 154781 w 678656"/>
              <a:gd name="connsiteY38" fmla="*/ 126206 h 346406"/>
              <a:gd name="connsiteX39" fmla="*/ 138112 w 678656"/>
              <a:gd name="connsiteY39" fmla="*/ 121443 h 346406"/>
              <a:gd name="connsiteX40" fmla="*/ 130968 w 678656"/>
              <a:gd name="connsiteY40" fmla="*/ 116681 h 346406"/>
              <a:gd name="connsiteX41" fmla="*/ 123825 w 678656"/>
              <a:gd name="connsiteY41" fmla="*/ 114300 h 346406"/>
              <a:gd name="connsiteX42" fmla="*/ 111918 w 678656"/>
              <a:gd name="connsiteY42" fmla="*/ 100012 h 346406"/>
              <a:gd name="connsiteX43" fmla="*/ 104775 w 678656"/>
              <a:gd name="connsiteY43" fmla="*/ 92868 h 346406"/>
              <a:gd name="connsiteX44" fmla="*/ 97631 w 678656"/>
              <a:gd name="connsiteY44" fmla="*/ 78581 h 346406"/>
              <a:gd name="connsiteX45" fmla="*/ 83343 w 678656"/>
              <a:gd name="connsiteY45" fmla="*/ 69056 h 346406"/>
              <a:gd name="connsiteX46" fmla="*/ 80962 w 678656"/>
              <a:gd name="connsiteY46" fmla="*/ 61912 h 346406"/>
              <a:gd name="connsiteX47" fmla="*/ 66675 w 678656"/>
              <a:gd name="connsiteY47" fmla="*/ 52387 h 346406"/>
              <a:gd name="connsiteX48" fmla="*/ 54768 w 678656"/>
              <a:gd name="connsiteY48" fmla="*/ 42862 h 346406"/>
              <a:gd name="connsiteX49" fmla="*/ 47625 w 678656"/>
              <a:gd name="connsiteY49" fmla="*/ 35718 h 346406"/>
              <a:gd name="connsiteX50" fmla="*/ 40481 w 678656"/>
              <a:gd name="connsiteY50" fmla="*/ 30956 h 346406"/>
              <a:gd name="connsiteX51" fmla="*/ 23812 w 678656"/>
              <a:gd name="connsiteY51" fmla="*/ 9525 h 346406"/>
              <a:gd name="connsiteX52" fmla="*/ 9525 w 678656"/>
              <a:gd name="connsiteY52" fmla="*/ 0 h 346406"/>
              <a:gd name="connsiteX53" fmla="*/ 2381 w 678656"/>
              <a:gd name="connsiteY53" fmla="*/ 61912 h 346406"/>
              <a:gd name="connsiteX54" fmla="*/ 0 w 678656"/>
              <a:gd name="connsiteY54" fmla="*/ 85725 h 346406"/>
              <a:gd name="connsiteX55" fmla="*/ 4762 w 678656"/>
              <a:gd name="connsiteY55" fmla="*/ 183356 h 346406"/>
              <a:gd name="connsiteX56" fmla="*/ 9525 w 678656"/>
              <a:gd name="connsiteY56" fmla="*/ 235743 h 346406"/>
              <a:gd name="connsiteX0" fmla="*/ 9525 w 678656"/>
              <a:gd name="connsiteY0" fmla="*/ 235743 h 348060"/>
              <a:gd name="connsiteX1" fmla="*/ 7143 w 678656"/>
              <a:gd name="connsiteY1" fmla="*/ 335756 h 348060"/>
              <a:gd name="connsiteX2" fmla="*/ 85725 w 678656"/>
              <a:gd name="connsiteY2" fmla="*/ 342900 h 348060"/>
              <a:gd name="connsiteX3" fmla="*/ 385762 w 678656"/>
              <a:gd name="connsiteY3" fmla="*/ 340518 h 348060"/>
              <a:gd name="connsiteX4" fmla="*/ 407193 w 678656"/>
              <a:gd name="connsiteY4" fmla="*/ 338137 h 348060"/>
              <a:gd name="connsiteX5" fmla="*/ 423862 w 678656"/>
              <a:gd name="connsiteY5" fmla="*/ 335756 h 348060"/>
              <a:gd name="connsiteX6" fmla="*/ 461962 w 678656"/>
              <a:gd name="connsiteY6" fmla="*/ 333375 h 348060"/>
              <a:gd name="connsiteX7" fmla="*/ 535781 w 678656"/>
              <a:gd name="connsiteY7" fmla="*/ 335756 h 348060"/>
              <a:gd name="connsiteX8" fmla="*/ 573881 w 678656"/>
              <a:gd name="connsiteY8" fmla="*/ 338137 h 348060"/>
              <a:gd name="connsiteX9" fmla="*/ 678656 w 678656"/>
              <a:gd name="connsiteY9" fmla="*/ 340518 h 348060"/>
              <a:gd name="connsiteX10" fmla="*/ 676275 w 678656"/>
              <a:gd name="connsiteY10" fmla="*/ 333375 h 348060"/>
              <a:gd name="connsiteX11" fmla="*/ 671512 w 678656"/>
              <a:gd name="connsiteY11" fmla="*/ 326231 h 348060"/>
              <a:gd name="connsiteX12" fmla="*/ 669131 w 678656"/>
              <a:gd name="connsiteY12" fmla="*/ 316706 h 348060"/>
              <a:gd name="connsiteX13" fmla="*/ 666750 w 678656"/>
              <a:gd name="connsiteY13" fmla="*/ 261937 h 348060"/>
              <a:gd name="connsiteX14" fmla="*/ 585787 w 678656"/>
              <a:gd name="connsiteY14" fmla="*/ 254793 h 348060"/>
              <a:gd name="connsiteX15" fmla="*/ 561975 w 678656"/>
              <a:gd name="connsiteY15" fmla="*/ 252412 h 348060"/>
              <a:gd name="connsiteX16" fmla="*/ 509587 w 678656"/>
              <a:gd name="connsiteY16" fmla="*/ 242887 h 348060"/>
              <a:gd name="connsiteX17" fmla="*/ 471487 w 678656"/>
              <a:gd name="connsiteY17" fmla="*/ 240506 h 348060"/>
              <a:gd name="connsiteX18" fmla="*/ 464343 w 678656"/>
              <a:gd name="connsiteY18" fmla="*/ 238125 h 348060"/>
              <a:gd name="connsiteX19" fmla="*/ 433387 w 678656"/>
              <a:gd name="connsiteY19" fmla="*/ 233362 h 348060"/>
              <a:gd name="connsiteX20" fmla="*/ 416718 w 678656"/>
              <a:gd name="connsiteY20" fmla="*/ 228600 h 348060"/>
              <a:gd name="connsiteX21" fmla="*/ 392906 w 678656"/>
              <a:gd name="connsiteY21" fmla="*/ 223837 h 348060"/>
              <a:gd name="connsiteX22" fmla="*/ 373856 w 678656"/>
              <a:gd name="connsiteY22" fmla="*/ 219075 h 348060"/>
              <a:gd name="connsiteX23" fmla="*/ 366712 w 678656"/>
              <a:gd name="connsiteY23" fmla="*/ 216693 h 348060"/>
              <a:gd name="connsiteX24" fmla="*/ 345281 w 678656"/>
              <a:gd name="connsiteY24" fmla="*/ 211931 h 348060"/>
              <a:gd name="connsiteX25" fmla="*/ 330993 w 678656"/>
              <a:gd name="connsiteY25" fmla="*/ 207168 h 348060"/>
              <a:gd name="connsiteX26" fmla="*/ 321468 w 678656"/>
              <a:gd name="connsiteY26" fmla="*/ 204787 h 348060"/>
              <a:gd name="connsiteX27" fmla="*/ 307181 w 678656"/>
              <a:gd name="connsiteY27" fmla="*/ 200025 h 348060"/>
              <a:gd name="connsiteX28" fmla="*/ 292893 w 678656"/>
              <a:gd name="connsiteY28" fmla="*/ 197643 h 348060"/>
              <a:gd name="connsiteX29" fmla="*/ 285750 w 678656"/>
              <a:gd name="connsiteY29" fmla="*/ 195262 h 348060"/>
              <a:gd name="connsiteX30" fmla="*/ 273843 w 678656"/>
              <a:gd name="connsiteY30" fmla="*/ 192881 h 348060"/>
              <a:gd name="connsiteX31" fmla="*/ 257175 w 678656"/>
              <a:gd name="connsiteY31" fmla="*/ 183356 h 348060"/>
              <a:gd name="connsiteX32" fmla="*/ 240506 w 678656"/>
              <a:gd name="connsiteY32" fmla="*/ 176212 h 348060"/>
              <a:gd name="connsiteX33" fmla="*/ 226218 w 678656"/>
              <a:gd name="connsiteY33" fmla="*/ 161925 h 348060"/>
              <a:gd name="connsiteX34" fmla="*/ 211931 w 678656"/>
              <a:gd name="connsiteY34" fmla="*/ 150018 h 348060"/>
              <a:gd name="connsiteX35" fmla="*/ 197643 w 678656"/>
              <a:gd name="connsiteY35" fmla="*/ 145256 h 348060"/>
              <a:gd name="connsiteX36" fmla="*/ 176212 w 678656"/>
              <a:gd name="connsiteY36" fmla="*/ 135731 h 348060"/>
              <a:gd name="connsiteX37" fmla="*/ 161925 w 678656"/>
              <a:gd name="connsiteY37" fmla="*/ 130968 h 348060"/>
              <a:gd name="connsiteX38" fmla="*/ 154781 w 678656"/>
              <a:gd name="connsiteY38" fmla="*/ 126206 h 348060"/>
              <a:gd name="connsiteX39" fmla="*/ 138112 w 678656"/>
              <a:gd name="connsiteY39" fmla="*/ 121443 h 348060"/>
              <a:gd name="connsiteX40" fmla="*/ 130968 w 678656"/>
              <a:gd name="connsiteY40" fmla="*/ 116681 h 348060"/>
              <a:gd name="connsiteX41" fmla="*/ 123825 w 678656"/>
              <a:gd name="connsiteY41" fmla="*/ 114300 h 348060"/>
              <a:gd name="connsiteX42" fmla="*/ 111918 w 678656"/>
              <a:gd name="connsiteY42" fmla="*/ 100012 h 348060"/>
              <a:gd name="connsiteX43" fmla="*/ 104775 w 678656"/>
              <a:gd name="connsiteY43" fmla="*/ 92868 h 348060"/>
              <a:gd name="connsiteX44" fmla="*/ 97631 w 678656"/>
              <a:gd name="connsiteY44" fmla="*/ 78581 h 348060"/>
              <a:gd name="connsiteX45" fmla="*/ 83343 w 678656"/>
              <a:gd name="connsiteY45" fmla="*/ 69056 h 348060"/>
              <a:gd name="connsiteX46" fmla="*/ 80962 w 678656"/>
              <a:gd name="connsiteY46" fmla="*/ 61912 h 348060"/>
              <a:gd name="connsiteX47" fmla="*/ 66675 w 678656"/>
              <a:gd name="connsiteY47" fmla="*/ 52387 h 348060"/>
              <a:gd name="connsiteX48" fmla="*/ 54768 w 678656"/>
              <a:gd name="connsiteY48" fmla="*/ 42862 h 348060"/>
              <a:gd name="connsiteX49" fmla="*/ 47625 w 678656"/>
              <a:gd name="connsiteY49" fmla="*/ 35718 h 348060"/>
              <a:gd name="connsiteX50" fmla="*/ 40481 w 678656"/>
              <a:gd name="connsiteY50" fmla="*/ 30956 h 348060"/>
              <a:gd name="connsiteX51" fmla="*/ 23812 w 678656"/>
              <a:gd name="connsiteY51" fmla="*/ 9525 h 348060"/>
              <a:gd name="connsiteX52" fmla="*/ 9525 w 678656"/>
              <a:gd name="connsiteY52" fmla="*/ 0 h 348060"/>
              <a:gd name="connsiteX53" fmla="*/ 2381 w 678656"/>
              <a:gd name="connsiteY53" fmla="*/ 61912 h 348060"/>
              <a:gd name="connsiteX54" fmla="*/ 0 w 678656"/>
              <a:gd name="connsiteY54" fmla="*/ 85725 h 348060"/>
              <a:gd name="connsiteX55" fmla="*/ 4762 w 678656"/>
              <a:gd name="connsiteY55" fmla="*/ 183356 h 348060"/>
              <a:gd name="connsiteX56" fmla="*/ 9525 w 678656"/>
              <a:gd name="connsiteY56" fmla="*/ 235743 h 348060"/>
              <a:gd name="connsiteX0" fmla="*/ 18040 w 687171"/>
              <a:gd name="connsiteY0" fmla="*/ 235743 h 342950"/>
              <a:gd name="connsiteX1" fmla="*/ 15658 w 687171"/>
              <a:gd name="connsiteY1" fmla="*/ 335756 h 342950"/>
              <a:gd name="connsiteX2" fmla="*/ 94240 w 687171"/>
              <a:gd name="connsiteY2" fmla="*/ 342900 h 342950"/>
              <a:gd name="connsiteX3" fmla="*/ 394277 w 687171"/>
              <a:gd name="connsiteY3" fmla="*/ 340518 h 342950"/>
              <a:gd name="connsiteX4" fmla="*/ 415708 w 687171"/>
              <a:gd name="connsiteY4" fmla="*/ 338137 h 342950"/>
              <a:gd name="connsiteX5" fmla="*/ 432377 w 687171"/>
              <a:gd name="connsiteY5" fmla="*/ 335756 h 342950"/>
              <a:gd name="connsiteX6" fmla="*/ 470477 w 687171"/>
              <a:gd name="connsiteY6" fmla="*/ 333375 h 342950"/>
              <a:gd name="connsiteX7" fmla="*/ 544296 w 687171"/>
              <a:gd name="connsiteY7" fmla="*/ 335756 h 342950"/>
              <a:gd name="connsiteX8" fmla="*/ 582396 w 687171"/>
              <a:gd name="connsiteY8" fmla="*/ 338137 h 342950"/>
              <a:gd name="connsiteX9" fmla="*/ 687171 w 687171"/>
              <a:gd name="connsiteY9" fmla="*/ 340518 h 342950"/>
              <a:gd name="connsiteX10" fmla="*/ 684790 w 687171"/>
              <a:gd name="connsiteY10" fmla="*/ 333375 h 342950"/>
              <a:gd name="connsiteX11" fmla="*/ 680027 w 687171"/>
              <a:gd name="connsiteY11" fmla="*/ 326231 h 342950"/>
              <a:gd name="connsiteX12" fmla="*/ 677646 w 687171"/>
              <a:gd name="connsiteY12" fmla="*/ 316706 h 342950"/>
              <a:gd name="connsiteX13" fmla="*/ 675265 w 687171"/>
              <a:gd name="connsiteY13" fmla="*/ 261937 h 342950"/>
              <a:gd name="connsiteX14" fmla="*/ 594302 w 687171"/>
              <a:gd name="connsiteY14" fmla="*/ 254793 h 342950"/>
              <a:gd name="connsiteX15" fmla="*/ 570490 w 687171"/>
              <a:gd name="connsiteY15" fmla="*/ 252412 h 342950"/>
              <a:gd name="connsiteX16" fmla="*/ 518102 w 687171"/>
              <a:gd name="connsiteY16" fmla="*/ 242887 h 342950"/>
              <a:gd name="connsiteX17" fmla="*/ 480002 w 687171"/>
              <a:gd name="connsiteY17" fmla="*/ 240506 h 342950"/>
              <a:gd name="connsiteX18" fmla="*/ 472858 w 687171"/>
              <a:gd name="connsiteY18" fmla="*/ 238125 h 342950"/>
              <a:gd name="connsiteX19" fmla="*/ 441902 w 687171"/>
              <a:gd name="connsiteY19" fmla="*/ 233362 h 342950"/>
              <a:gd name="connsiteX20" fmla="*/ 425233 w 687171"/>
              <a:gd name="connsiteY20" fmla="*/ 228600 h 342950"/>
              <a:gd name="connsiteX21" fmla="*/ 401421 w 687171"/>
              <a:gd name="connsiteY21" fmla="*/ 223837 h 342950"/>
              <a:gd name="connsiteX22" fmla="*/ 382371 w 687171"/>
              <a:gd name="connsiteY22" fmla="*/ 219075 h 342950"/>
              <a:gd name="connsiteX23" fmla="*/ 375227 w 687171"/>
              <a:gd name="connsiteY23" fmla="*/ 216693 h 342950"/>
              <a:gd name="connsiteX24" fmla="*/ 353796 w 687171"/>
              <a:gd name="connsiteY24" fmla="*/ 211931 h 342950"/>
              <a:gd name="connsiteX25" fmla="*/ 339508 w 687171"/>
              <a:gd name="connsiteY25" fmla="*/ 207168 h 342950"/>
              <a:gd name="connsiteX26" fmla="*/ 329983 w 687171"/>
              <a:gd name="connsiteY26" fmla="*/ 204787 h 342950"/>
              <a:gd name="connsiteX27" fmla="*/ 315696 w 687171"/>
              <a:gd name="connsiteY27" fmla="*/ 200025 h 342950"/>
              <a:gd name="connsiteX28" fmla="*/ 301408 w 687171"/>
              <a:gd name="connsiteY28" fmla="*/ 197643 h 342950"/>
              <a:gd name="connsiteX29" fmla="*/ 294265 w 687171"/>
              <a:gd name="connsiteY29" fmla="*/ 195262 h 342950"/>
              <a:gd name="connsiteX30" fmla="*/ 282358 w 687171"/>
              <a:gd name="connsiteY30" fmla="*/ 192881 h 342950"/>
              <a:gd name="connsiteX31" fmla="*/ 265690 w 687171"/>
              <a:gd name="connsiteY31" fmla="*/ 183356 h 342950"/>
              <a:gd name="connsiteX32" fmla="*/ 249021 w 687171"/>
              <a:gd name="connsiteY32" fmla="*/ 176212 h 342950"/>
              <a:gd name="connsiteX33" fmla="*/ 234733 w 687171"/>
              <a:gd name="connsiteY33" fmla="*/ 161925 h 342950"/>
              <a:gd name="connsiteX34" fmla="*/ 220446 w 687171"/>
              <a:gd name="connsiteY34" fmla="*/ 150018 h 342950"/>
              <a:gd name="connsiteX35" fmla="*/ 206158 w 687171"/>
              <a:gd name="connsiteY35" fmla="*/ 145256 h 342950"/>
              <a:gd name="connsiteX36" fmla="*/ 184727 w 687171"/>
              <a:gd name="connsiteY36" fmla="*/ 135731 h 342950"/>
              <a:gd name="connsiteX37" fmla="*/ 170440 w 687171"/>
              <a:gd name="connsiteY37" fmla="*/ 130968 h 342950"/>
              <a:gd name="connsiteX38" fmla="*/ 163296 w 687171"/>
              <a:gd name="connsiteY38" fmla="*/ 126206 h 342950"/>
              <a:gd name="connsiteX39" fmla="*/ 146627 w 687171"/>
              <a:gd name="connsiteY39" fmla="*/ 121443 h 342950"/>
              <a:gd name="connsiteX40" fmla="*/ 139483 w 687171"/>
              <a:gd name="connsiteY40" fmla="*/ 116681 h 342950"/>
              <a:gd name="connsiteX41" fmla="*/ 132340 w 687171"/>
              <a:gd name="connsiteY41" fmla="*/ 114300 h 342950"/>
              <a:gd name="connsiteX42" fmla="*/ 120433 w 687171"/>
              <a:gd name="connsiteY42" fmla="*/ 100012 h 342950"/>
              <a:gd name="connsiteX43" fmla="*/ 113290 w 687171"/>
              <a:gd name="connsiteY43" fmla="*/ 92868 h 342950"/>
              <a:gd name="connsiteX44" fmla="*/ 106146 w 687171"/>
              <a:gd name="connsiteY44" fmla="*/ 78581 h 342950"/>
              <a:gd name="connsiteX45" fmla="*/ 91858 w 687171"/>
              <a:gd name="connsiteY45" fmla="*/ 69056 h 342950"/>
              <a:gd name="connsiteX46" fmla="*/ 89477 w 687171"/>
              <a:gd name="connsiteY46" fmla="*/ 61912 h 342950"/>
              <a:gd name="connsiteX47" fmla="*/ 75190 w 687171"/>
              <a:gd name="connsiteY47" fmla="*/ 52387 h 342950"/>
              <a:gd name="connsiteX48" fmla="*/ 63283 w 687171"/>
              <a:gd name="connsiteY48" fmla="*/ 42862 h 342950"/>
              <a:gd name="connsiteX49" fmla="*/ 56140 w 687171"/>
              <a:gd name="connsiteY49" fmla="*/ 35718 h 342950"/>
              <a:gd name="connsiteX50" fmla="*/ 48996 w 687171"/>
              <a:gd name="connsiteY50" fmla="*/ 30956 h 342950"/>
              <a:gd name="connsiteX51" fmla="*/ 32327 w 687171"/>
              <a:gd name="connsiteY51" fmla="*/ 9525 h 342950"/>
              <a:gd name="connsiteX52" fmla="*/ 18040 w 687171"/>
              <a:gd name="connsiteY52" fmla="*/ 0 h 342950"/>
              <a:gd name="connsiteX53" fmla="*/ 10896 w 687171"/>
              <a:gd name="connsiteY53" fmla="*/ 61912 h 342950"/>
              <a:gd name="connsiteX54" fmla="*/ 8515 w 687171"/>
              <a:gd name="connsiteY54" fmla="*/ 85725 h 342950"/>
              <a:gd name="connsiteX55" fmla="*/ 13277 w 687171"/>
              <a:gd name="connsiteY55" fmla="*/ 183356 h 342950"/>
              <a:gd name="connsiteX56" fmla="*/ 18040 w 687171"/>
              <a:gd name="connsiteY56" fmla="*/ 235743 h 342950"/>
              <a:gd name="connsiteX0" fmla="*/ 9525 w 678656"/>
              <a:gd name="connsiteY0" fmla="*/ 235743 h 358426"/>
              <a:gd name="connsiteX1" fmla="*/ 7143 w 678656"/>
              <a:gd name="connsiteY1" fmla="*/ 335756 h 358426"/>
              <a:gd name="connsiteX2" fmla="*/ 85725 w 678656"/>
              <a:gd name="connsiteY2" fmla="*/ 342900 h 358426"/>
              <a:gd name="connsiteX3" fmla="*/ 385762 w 678656"/>
              <a:gd name="connsiteY3" fmla="*/ 340518 h 358426"/>
              <a:gd name="connsiteX4" fmla="*/ 407193 w 678656"/>
              <a:gd name="connsiteY4" fmla="*/ 338137 h 358426"/>
              <a:gd name="connsiteX5" fmla="*/ 423862 w 678656"/>
              <a:gd name="connsiteY5" fmla="*/ 335756 h 358426"/>
              <a:gd name="connsiteX6" fmla="*/ 461962 w 678656"/>
              <a:gd name="connsiteY6" fmla="*/ 333375 h 358426"/>
              <a:gd name="connsiteX7" fmla="*/ 535781 w 678656"/>
              <a:gd name="connsiteY7" fmla="*/ 335756 h 358426"/>
              <a:gd name="connsiteX8" fmla="*/ 573881 w 678656"/>
              <a:gd name="connsiteY8" fmla="*/ 338137 h 358426"/>
              <a:gd name="connsiteX9" fmla="*/ 678656 w 678656"/>
              <a:gd name="connsiteY9" fmla="*/ 340518 h 358426"/>
              <a:gd name="connsiteX10" fmla="*/ 676275 w 678656"/>
              <a:gd name="connsiteY10" fmla="*/ 333375 h 358426"/>
              <a:gd name="connsiteX11" fmla="*/ 671512 w 678656"/>
              <a:gd name="connsiteY11" fmla="*/ 326231 h 358426"/>
              <a:gd name="connsiteX12" fmla="*/ 669131 w 678656"/>
              <a:gd name="connsiteY12" fmla="*/ 316706 h 358426"/>
              <a:gd name="connsiteX13" fmla="*/ 666750 w 678656"/>
              <a:gd name="connsiteY13" fmla="*/ 261937 h 358426"/>
              <a:gd name="connsiteX14" fmla="*/ 585787 w 678656"/>
              <a:gd name="connsiteY14" fmla="*/ 254793 h 358426"/>
              <a:gd name="connsiteX15" fmla="*/ 561975 w 678656"/>
              <a:gd name="connsiteY15" fmla="*/ 252412 h 358426"/>
              <a:gd name="connsiteX16" fmla="*/ 509587 w 678656"/>
              <a:gd name="connsiteY16" fmla="*/ 242887 h 358426"/>
              <a:gd name="connsiteX17" fmla="*/ 471487 w 678656"/>
              <a:gd name="connsiteY17" fmla="*/ 240506 h 358426"/>
              <a:gd name="connsiteX18" fmla="*/ 464343 w 678656"/>
              <a:gd name="connsiteY18" fmla="*/ 238125 h 358426"/>
              <a:gd name="connsiteX19" fmla="*/ 433387 w 678656"/>
              <a:gd name="connsiteY19" fmla="*/ 233362 h 358426"/>
              <a:gd name="connsiteX20" fmla="*/ 416718 w 678656"/>
              <a:gd name="connsiteY20" fmla="*/ 228600 h 358426"/>
              <a:gd name="connsiteX21" fmla="*/ 392906 w 678656"/>
              <a:gd name="connsiteY21" fmla="*/ 223837 h 358426"/>
              <a:gd name="connsiteX22" fmla="*/ 373856 w 678656"/>
              <a:gd name="connsiteY22" fmla="*/ 219075 h 358426"/>
              <a:gd name="connsiteX23" fmla="*/ 366712 w 678656"/>
              <a:gd name="connsiteY23" fmla="*/ 216693 h 358426"/>
              <a:gd name="connsiteX24" fmla="*/ 345281 w 678656"/>
              <a:gd name="connsiteY24" fmla="*/ 211931 h 358426"/>
              <a:gd name="connsiteX25" fmla="*/ 330993 w 678656"/>
              <a:gd name="connsiteY25" fmla="*/ 207168 h 358426"/>
              <a:gd name="connsiteX26" fmla="*/ 321468 w 678656"/>
              <a:gd name="connsiteY26" fmla="*/ 204787 h 358426"/>
              <a:gd name="connsiteX27" fmla="*/ 307181 w 678656"/>
              <a:gd name="connsiteY27" fmla="*/ 200025 h 358426"/>
              <a:gd name="connsiteX28" fmla="*/ 292893 w 678656"/>
              <a:gd name="connsiteY28" fmla="*/ 197643 h 358426"/>
              <a:gd name="connsiteX29" fmla="*/ 285750 w 678656"/>
              <a:gd name="connsiteY29" fmla="*/ 195262 h 358426"/>
              <a:gd name="connsiteX30" fmla="*/ 273843 w 678656"/>
              <a:gd name="connsiteY30" fmla="*/ 192881 h 358426"/>
              <a:gd name="connsiteX31" fmla="*/ 257175 w 678656"/>
              <a:gd name="connsiteY31" fmla="*/ 183356 h 358426"/>
              <a:gd name="connsiteX32" fmla="*/ 240506 w 678656"/>
              <a:gd name="connsiteY32" fmla="*/ 176212 h 358426"/>
              <a:gd name="connsiteX33" fmla="*/ 226218 w 678656"/>
              <a:gd name="connsiteY33" fmla="*/ 161925 h 358426"/>
              <a:gd name="connsiteX34" fmla="*/ 211931 w 678656"/>
              <a:gd name="connsiteY34" fmla="*/ 150018 h 358426"/>
              <a:gd name="connsiteX35" fmla="*/ 197643 w 678656"/>
              <a:gd name="connsiteY35" fmla="*/ 145256 h 358426"/>
              <a:gd name="connsiteX36" fmla="*/ 176212 w 678656"/>
              <a:gd name="connsiteY36" fmla="*/ 135731 h 358426"/>
              <a:gd name="connsiteX37" fmla="*/ 161925 w 678656"/>
              <a:gd name="connsiteY37" fmla="*/ 130968 h 358426"/>
              <a:gd name="connsiteX38" fmla="*/ 154781 w 678656"/>
              <a:gd name="connsiteY38" fmla="*/ 126206 h 358426"/>
              <a:gd name="connsiteX39" fmla="*/ 138112 w 678656"/>
              <a:gd name="connsiteY39" fmla="*/ 121443 h 358426"/>
              <a:gd name="connsiteX40" fmla="*/ 130968 w 678656"/>
              <a:gd name="connsiteY40" fmla="*/ 116681 h 358426"/>
              <a:gd name="connsiteX41" fmla="*/ 123825 w 678656"/>
              <a:gd name="connsiteY41" fmla="*/ 114300 h 358426"/>
              <a:gd name="connsiteX42" fmla="*/ 111918 w 678656"/>
              <a:gd name="connsiteY42" fmla="*/ 100012 h 358426"/>
              <a:gd name="connsiteX43" fmla="*/ 104775 w 678656"/>
              <a:gd name="connsiteY43" fmla="*/ 92868 h 358426"/>
              <a:gd name="connsiteX44" fmla="*/ 97631 w 678656"/>
              <a:gd name="connsiteY44" fmla="*/ 78581 h 358426"/>
              <a:gd name="connsiteX45" fmla="*/ 83343 w 678656"/>
              <a:gd name="connsiteY45" fmla="*/ 69056 h 358426"/>
              <a:gd name="connsiteX46" fmla="*/ 80962 w 678656"/>
              <a:gd name="connsiteY46" fmla="*/ 61912 h 358426"/>
              <a:gd name="connsiteX47" fmla="*/ 66675 w 678656"/>
              <a:gd name="connsiteY47" fmla="*/ 52387 h 358426"/>
              <a:gd name="connsiteX48" fmla="*/ 54768 w 678656"/>
              <a:gd name="connsiteY48" fmla="*/ 42862 h 358426"/>
              <a:gd name="connsiteX49" fmla="*/ 47625 w 678656"/>
              <a:gd name="connsiteY49" fmla="*/ 35718 h 358426"/>
              <a:gd name="connsiteX50" fmla="*/ 40481 w 678656"/>
              <a:gd name="connsiteY50" fmla="*/ 30956 h 358426"/>
              <a:gd name="connsiteX51" fmla="*/ 23812 w 678656"/>
              <a:gd name="connsiteY51" fmla="*/ 9525 h 358426"/>
              <a:gd name="connsiteX52" fmla="*/ 9525 w 678656"/>
              <a:gd name="connsiteY52" fmla="*/ 0 h 358426"/>
              <a:gd name="connsiteX53" fmla="*/ 2381 w 678656"/>
              <a:gd name="connsiteY53" fmla="*/ 61912 h 358426"/>
              <a:gd name="connsiteX54" fmla="*/ 0 w 678656"/>
              <a:gd name="connsiteY54" fmla="*/ 85725 h 358426"/>
              <a:gd name="connsiteX55" fmla="*/ 4762 w 678656"/>
              <a:gd name="connsiteY55" fmla="*/ 183356 h 358426"/>
              <a:gd name="connsiteX56" fmla="*/ 9525 w 678656"/>
              <a:gd name="connsiteY56" fmla="*/ 235743 h 358426"/>
              <a:gd name="connsiteX0" fmla="*/ 45577 w 714708"/>
              <a:gd name="connsiteY0" fmla="*/ 235743 h 343012"/>
              <a:gd name="connsiteX1" fmla="*/ 43195 w 714708"/>
              <a:gd name="connsiteY1" fmla="*/ 335756 h 343012"/>
              <a:gd name="connsiteX2" fmla="*/ 121777 w 714708"/>
              <a:gd name="connsiteY2" fmla="*/ 342900 h 343012"/>
              <a:gd name="connsiteX3" fmla="*/ 421814 w 714708"/>
              <a:gd name="connsiteY3" fmla="*/ 340518 h 343012"/>
              <a:gd name="connsiteX4" fmla="*/ 443245 w 714708"/>
              <a:gd name="connsiteY4" fmla="*/ 338137 h 343012"/>
              <a:gd name="connsiteX5" fmla="*/ 459914 w 714708"/>
              <a:gd name="connsiteY5" fmla="*/ 335756 h 343012"/>
              <a:gd name="connsiteX6" fmla="*/ 498014 w 714708"/>
              <a:gd name="connsiteY6" fmla="*/ 333375 h 343012"/>
              <a:gd name="connsiteX7" fmla="*/ 571833 w 714708"/>
              <a:gd name="connsiteY7" fmla="*/ 335756 h 343012"/>
              <a:gd name="connsiteX8" fmla="*/ 609933 w 714708"/>
              <a:gd name="connsiteY8" fmla="*/ 338137 h 343012"/>
              <a:gd name="connsiteX9" fmla="*/ 714708 w 714708"/>
              <a:gd name="connsiteY9" fmla="*/ 340518 h 343012"/>
              <a:gd name="connsiteX10" fmla="*/ 712327 w 714708"/>
              <a:gd name="connsiteY10" fmla="*/ 333375 h 343012"/>
              <a:gd name="connsiteX11" fmla="*/ 707564 w 714708"/>
              <a:gd name="connsiteY11" fmla="*/ 326231 h 343012"/>
              <a:gd name="connsiteX12" fmla="*/ 705183 w 714708"/>
              <a:gd name="connsiteY12" fmla="*/ 316706 h 343012"/>
              <a:gd name="connsiteX13" fmla="*/ 702802 w 714708"/>
              <a:gd name="connsiteY13" fmla="*/ 261937 h 343012"/>
              <a:gd name="connsiteX14" fmla="*/ 621839 w 714708"/>
              <a:gd name="connsiteY14" fmla="*/ 254793 h 343012"/>
              <a:gd name="connsiteX15" fmla="*/ 598027 w 714708"/>
              <a:gd name="connsiteY15" fmla="*/ 252412 h 343012"/>
              <a:gd name="connsiteX16" fmla="*/ 545639 w 714708"/>
              <a:gd name="connsiteY16" fmla="*/ 242887 h 343012"/>
              <a:gd name="connsiteX17" fmla="*/ 507539 w 714708"/>
              <a:gd name="connsiteY17" fmla="*/ 240506 h 343012"/>
              <a:gd name="connsiteX18" fmla="*/ 500395 w 714708"/>
              <a:gd name="connsiteY18" fmla="*/ 238125 h 343012"/>
              <a:gd name="connsiteX19" fmla="*/ 469439 w 714708"/>
              <a:gd name="connsiteY19" fmla="*/ 233362 h 343012"/>
              <a:gd name="connsiteX20" fmla="*/ 452770 w 714708"/>
              <a:gd name="connsiteY20" fmla="*/ 228600 h 343012"/>
              <a:gd name="connsiteX21" fmla="*/ 428958 w 714708"/>
              <a:gd name="connsiteY21" fmla="*/ 223837 h 343012"/>
              <a:gd name="connsiteX22" fmla="*/ 409908 w 714708"/>
              <a:gd name="connsiteY22" fmla="*/ 219075 h 343012"/>
              <a:gd name="connsiteX23" fmla="*/ 402764 w 714708"/>
              <a:gd name="connsiteY23" fmla="*/ 216693 h 343012"/>
              <a:gd name="connsiteX24" fmla="*/ 381333 w 714708"/>
              <a:gd name="connsiteY24" fmla="*/ 211931 h 343012"/>
              <a:gd name="connsiteX25" fmla="*/ 367045 w 714708"/>
              <a:gd name="connsiteY25" fmla="*/ 207168 h 343012"/>
              <a:gd name="connsiteX26" fmla="*/ 357520 w 714708"/>
              <a:gd name="connsiteY26" fmla="*/ 204787 h 343012"/>
              <a:gd name="connsiteX27" fmla="*/ 343233 w 714708"/>
              <a:gd name="connsiteY27" fmla="*/ 200025 h 343012"/>
              <a:gd name="connsiteX28" fmla="*/ 328945 w 714708"/>
              <a:gd name="connsiteY28" fmla="*/ 197643 h 343012"/>
              <a:gd name="connsiteX29" fmla="*/ 321802 w 714708"/>
              <a:gd name="connsiteY29" fmla="*/ 195262 h 343012"/>
              <a:gd name="connsiteX30" fmla="*/ 309895 w 714708"/>
              <a:gd name="connsiteY30" fmla="*/ 192881 h 343012"/>
              <a:gd name="connsiteX31" fmla="*/ 293227 w 714708"/>
              <a:gd name="connsiteY31" fmla="*/ 183356 h 343012"/>
              <a:gd name="connsiteX32" fmla="*/ 276558 w 714708"/>
              <a:gd name="connsiteY32" fmla="*/ 176212 h 343012"/>
              <a:gd name="connsiteX33" fmla="*/ 262270 w 714708"/>
              <a:gd name="connsiteY33" fmla="*/ 161925 h 343012"/>
              <a:gd name="connsiteX34" fmla="*/ 247983 w 714708"/>
              <a:gd name="connsiteY34" fmla="*/ 150018 h 343012"/>
              <a:gd name="connsiteX35" fmla="*/ 233695 w 714708"/>
              <a:gd name="connsiteY35" fmla="*/ 145256 h 343012"/>
              <a:gd name="connsiteX36" fmla="*/ 212264 w 714708"/>
              <a:gd name="connsiteY36" fmla="*/ 135731 h 343012"/>
              <a:gd name="connsiteX37" fmla="*/ 197977 w 714708"/>
              <a:gd name="connsiteY37" fmla="*/ 130968 h 343012"/>
              <a:gd name="connsiteX38" fmla="*/ 190833 w 714708"/>
              <a:gd name="connsiteY38" fmla="*/ 126206 h 343012"/>
              <a:gd name="connsiteX39" fmla="*/ 174164 w 714708"/>
              <a:gd name="connsiteY39" fmla="*/ 121443 h 343012"/>
              <a:gd name="connsiteX40" fmla="*/ 167020 w 714708"/>
              <a:gd name="connsiteY40" fmla="*/ 116681 h 343012"/>
              <a:gd name="connsiteX41" fmla="*/ 159877 w 714708"/>
              <a:gd name="connsiteY41" fmla="*/ 114300 h 343012"/>
              <a:gd name="connsiteX42" fmla="*/ 147970 w 714708"/>
              <a:gd name="connsiteY42" fmla="*/ 100012 h 343012"/>
              <a:gd name="connsiteX43" fmla="*/ 140827 w 714708"/>
              <a:gd name="connsiteY43" fmla="*/ 92868 h 343012"/>
              <a:gd name="connsiteX44" fmla="*/ 133683 w 714708"/>
              <a:gd name="connsiteY44" fmla="*/ 78581 h 343012"/>
              <a:gd name="connsiteX45" fmla="*/ 119395 w 714708"/>
              <a:gd name="connsiteY45" fmla="*/ 69056 h 343012"/>
              <a:gd name="connsiteX46" fmla="*/ 117014 w 714708"/>
              <a:gd name="connsiteY46" fmla="*/ 61912 h 343012"/>
              <a:gd name="connsiteX47" fmla="*/ 102727 w 714708"/>
              <a:gd name="connsiteY47" fmla="*/ 52387 h 343012"/>
              <a:gd name="connsiteX48" fmla="*/ 90820 w 714708"/>
              <a:gd name="connsiteY48" fmla="*/ 42862 h 343012"/>
              <a:gd name="connsiteX49" fmla="*/ 83677 w 714708"/>
              <a:gd name="connsiteY49" fmla="*/ 35718 h 343012"/>
              <a:gd name="connsiteX50" fmla="*/ 76533 w 714708"/>
              <a:gd name="connsiteY50" fmla="*/ 30956 h 343012"/>
              <a:gd name="connsiteX51" fmla="*/ 59864 w 714708"/>
              <a:gd name="connsiteY51" fmla="*/ 9525 h 343012"/>
              <a:gd name="connsiteX52" fmla="*/ 45577 w 714708"/>
              <a:gd name="connsiteY52" fmla="*/ 0 h 343012"/>
              <a:gd name="connsiteX53" fmla="*/ 38433 w 714708"/>
              <a:gd name="connsiteY53" fmla="*/ 61912 h 343012"/>
              <a:gd name="connsiteX54" fmla="*/ 36052 w 714708"/>
              <a:gd name="connsiteY54" fmla="*/ 85725 h 343012"/>
              <a:gd name="connsiteX55" fmla="*/ 40814 w 714708"/>
              <a:gd name="connsiteY55" fmla="*/ 183356 h 343012"/>
              <a:gd name="connsiteX56" fmla="*/ 45577 w 714708"/>
              <a:gd name="connsiteY56" fmla="*/ 235743 h 343012"/>
              <a:gd name="connsiteX0" fmla="*/ 9525 w 678656"/>
              <a:gd name="connsiteY0" fmla="*/ 235743 h 354446"/>
              <a:gd name="connsiteX1" fmla="*/ 7143 w 678656"/>
              <a:gd name="connsiteY1" fmla="*/ 335756 h 354446"/>
              <a:gd name="connsiteX2" fmla="*/ 85725 w 678656"/>
              <a:gd name="connsiteY2" fmla="*/ 342900 h 354446"/>
              <a:gd name="connsiteX3" fmla="*/ 385762 w 678656"/>
              <a:gd name="connsiteY3" fmla="*/ 340518 h 354446"/>
              <a:gd name="connsiteX4" fmla="*/ 407193 w 678656"/>
              <a:gd name="connsiteY4" fmla="*/ 338137 h 354446"/>
              <a:gd name="connsiteX5" fmla="*/ 423862 w 678656"/>
              <a:gd name="connsiteY5" fmla="*/ 335756 h 354446"/>
              <a:gd name="connsiteX6" fmla="*/ 461962 w 678656"/>
              <a:gd name="connsiteY6" fmla="*/ 333375 h 354446"/>
              <a:gd name="connsiteX7" fmla="*/ 535781 w 678656"/>
              <a:gd name="connsiteY7" fmla="*/ 335756 h 354446"/>
              <a:gd name="connsiteX8" fmla="*/ 573881 w 678656"/>
              <a:gd name="connsiteY8" fmla="*/ 338137 h 354446"/>
              <a:gd name="connsiteX9" fmla="*/ 678656 w 678656"/>
              <a:gd name="connsiteY9" fmla="*/ 340518 h 354446"/>
              <a:gd name="connsiteX10" fmla="*/ 676275 w 678656"/>
              <a:gd name="connsiteY10" fmla="*/ 333375 h 354446"/>
              <a:gd name="connsiteX11" fmla="*/ 671512 w 678656"/>
              <a:gd name="connsiteY11" fmla="*/ 326231 h 354446"/>
              <a:gd name="connsiteX12" fmla="*/ 669131 w 678656"/>
              <a:gd name="connsiteY12" fmla="*/ 316706 h 354446"/>
              <a:gd name="connsiteX13" fmla="*/ 666750 w 678656"/>
              <a:gd name="connsiteY13" fmla="*/ 261937 h 354446"/>
              <a:gd name="connsiteX14" fmla="*/ 585787 w 678656"/>
              <a:gd name="connsiteY14" fmla="*/ 254793 h 354446"/>
              <a:gd name="connsiteX15" fmla="*/ 561975 w 678656"/>
              <a:gd name="connsiteY15" fmla="*/ 252412 h 354446"/>
              <a:gd name="connsiteX16" fmla="*/ 509587 w 678656"/>
              <a:gd name="connsiteY16" fmla="*/ 242887 h 354446"/>
              <a:gd name="connsiteX17" fmla="*/ 471487 w 678656"/>
              <a:gd name="connsiteY17" fmla="*/ 240506 h 354446"/>
              <a:gd name="connsiteX18" fmla="*/ 464343 w 678656"/>
              <a:gd name="connsiteY18" fmla="*/ 238125 h 354446"/>
              <a:gd name="connsiteX19" fmla="*/ 433387 w 678656"/>
              <a:gd name="connsiteY19" fmla="*/ 233362 h 354446"/>
              <a:gd name="connsiteX20" fmla="*/ 416718 w 678656"/>
              <a:gd name="connsiteY20" fmla="*/ 228600 h 354446"/>
              <a:gd name="connsiteX21" fmla="*/ 392906 w 678656"/>
              <a:gd name="connsiteY21" fmla="*/ 223837 h 354446"/>
              <a:gd name="connsiteX22" fmla="*/ 373856 w 678656"/>
              <a:gd name="connsiteY22" fmla="*/ 219075 h 354446"/>
              <a:gd name="connsiteX23" fmla="*/ 366712 w 678656"/>
              <a:gd name="connsiteY23" fmla="*/ 216693 h 354446"/>
              <a:gd name="connsiteX24" fmla="*/ 345281 w 678656"/>
              <a:gd name="connsiteY24" fmla="*/ 211931 h 354446"/>
              <a:gd name="connsiteX25" fmla="*/ 330993 w 678656"/>
              <a:gd name="connsiteY25" fmla="*/ 207168 h 354446"/>
              <a:gd name="connsiteX26" fmla="*/ 321468 w 678656"/>
              <a:gd name="connsiteY26" fmla="*/ 204787 h 354446"/>
              <a:gd name="connsiteX27" fmla="*/ 307181 w 678656"/>
              <a:gd name="connsiteY27" fmla="*/ 200025 h 354446"/>
              <a:gd name="connsiteX28" fmla="*/ 292893 w 678656"/>
              <a:gd name="connsiteY28" fmla="*/ 197643 h 354446"/>
              <a:gd name="connsiteX29" fmla="*/ 285750 w 678656"/>
              <a:gd name="connsiteY29" fmla="*/ 195262 h 354446"/>
              <a:gd name="connsiteX30" fmla="*/ 273843 w 678656"/>
              <a:gd name="connsiteY30" fmla="*/ 192881 h 354446"/>
              <a:gd name="connsiteX31" fmla="*/ 257175 w 678656"/>
              <a:gd name="connsiteY31" fmla="*/ 183356 h 354446"/>
              <a:gd name="connsiteX32" fmla="*/ 240506 w 678656"/>
              <a:gd name="connsiteY32" fmla="*/ 176212 h 354446"/>
              <a:gd name="connsiteX33" fmla="*/ 226218 w 678656"/>
              <a:gd name="connsiteY33" fmla="*/ 161925 h 354446"/>
              <a:gd name="connsiteX34" fmla="*/ 211931 w 678656"/>
              <a:gd name="connsiteY34" fmla="*/ 150018 h 354446"/>
              <a:gd name="connsiteX35" fmla="*/ 197643 w 678656"/>
              <a:gd name="connsiteY35" fmla="*/ 145256 h 354446"/>
              <a:gd name="connsiteX36" fmla="*/ 176212 w 678656"/>
              <a:gd name="connsiteY36" fmla="*/ 135731 h 354446"/>
              <a:gd name="connsiteX37" fmla="*/ 161925 w 678656"/>
              <a:gd name="connsiteY37" fmla="*/ 130968 h 354446"/>
              <a:gd name="connsiteX38" fmla="*/ 154781 w 678656"/>
              <a:gd name="connsiteY38" fmla="*/ 126206 h 354446"/>
              <a:gd name="connsiteX39" fmla="*/ 138112 w 678656"/>
              <a:gd name="connsiteY39" fmla="*/ 121443 h 354446"/>
              <a:gd name="connsiteX40" fmla="*/ 130968 w 678656"/>
              <a:gd name="connsiteY40" fmla="*/ 116681 h 354446"/>
              <a:gd name="connsiteX41" fmla="*/ 123825 w 678656"/>
              <a:gd name="connsiteY41" fmla="*/ 114300 h 354446"/>
              <a:gd name="connsiteX42" fmla="*/ 111918 w 678656"/>
              <a:gd name="connsiteY42" fmla="*/ 100012 h 354446"/>
              <a:gd name="connsiteX43" fmla="*/ 104775 w 678656"/>
              <a:gd name="connsiteY43" fmla="*/ 92868 h 354446"/>
              <a:gd name="connsiteX44" fmla="*/ 97631 w 678656"/>
              <a:gd name="connsiteY44" fmla="*/ 78581 h 354446"/>
              <a:gd name="connsiteX45" fmla="*/ 83343 w 678656"/>
              <a:gd name="connsiteY45" fmla="*/ 69056 h 354446"/>
              <a:gd name="connsiteX46" fmla="*/ 80962 w 678656"/>
              <a:gd name="connsiteY46" fmla="*/ 61912 h 354446"/>
              <a:gd name="connsiteX47" fmla="*/ 66675 w 678656"/>
              <a:gd name="connsiteY47" fmla="*/ 52387 h 354446"/>
              <a:gd name="connsiteX48" fmla="*/ 54768 w 678656"/>
              <a:gd name="connsiteY48" fmla="*/ 42862 h 354446"/>
              <a:gd name="connsiteX49" fmla="*/ 47625 w 678656"/>
              <a:gd name="connsiteY49" fmla="*/ 35718 h 354446"/>
              <a:gd name="connsiteX50" fmla="*/ 40481 w 678656"/>
              <a:gd name="connsiteY50" fmla="*/ 30956 h 354446"/>
              <a:gd name="connsiteX51" fmla="*/ 23812 w 678656"/>
              <a:gd name="connsiteY51" fmla="*/ 9525 h 354446"/>
              <a:gd name="connsiteX52" fmla="*/ 9525 w 678656"/>
              <a:gd name="connsiteY52" fmla="*/ 0 h 354446"/>
              <a:gd name="connsiteX53" fmla="*/ 2381 w 678656"/>
              <a:gd name="connsiteY53" fmla="*/ 61912 h 354446"/>
              <a:gd name="connsiteX54" fmla="*/ 0 w 678656"/>
              <a:gd name="connsiteY54" fmla="*/ 85725 h 354446"/>
              <a:gd name="connsiteX55" fmla="*/ 4762 w 678656"/>
              <a:gd name="connsiteY55" fmla="*/ 183356 h 354446"/>
              <a:gd name="connsiteX56" fmla="*/ 9525 w 678656"/>
              <a:gd name="connsiteY56" fmla="*/ 235743 h 354446"/>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68541 w 680522"/>
              <a:gd name="connsiteY47" fmla="*/ 52387 h 342964"/>
              <a:gd name="connsiteX48" fmla="*/ 56634 w 680522"/>
              <a:gd name="connsiteY48" fmla="*/ 42862 h 342964"/>
              <a:gd name="connsiteX49" fmla="*/ 49491 w 680522"/>
              <a:gd name="connsiteY49" fmla="*/ 35718 h 342964"/>
              <a:gd name="connsiteX50" fmla="*/ 42347 w 680522"/>
              <a:gd name="connsiteY50" fmla="*/ 30956 h 342964"/>
              <a:gd name="connsiteX51" fmla="*/ 25678 w 680522"/>
              <a:gd name="connsiteY51" fmla="*/ 9525 h 342964"/>
              <a:gd name="connsiteX52" fmla="*/ 11391 w 680522"/>
              <a:gd name="connsiteY52" fmla="*/ 0 h 342964"/>
              <a:gd name="connsiteX53" fmla="*/ 4247 w 680522"/>
              <a:gd name="connsiteY53" fmla="*/ 61912 h 342964"/>
              <a:gd name="connsiteX54" fmla="*/ 1866 w 680522"/>
              <a:gd name="connsiteY54" fmla="*/ 85725 h 342964"/>
              <a:gd name="connsiteX55" fmla="*/ 6628 w 680522"/>
              <a:gd name="connsiteY55" fmla="*/ 183356 h 342964"/>
              <a:gd name="connsiteX56" fmla="*/ 11391 w 680522"/>
              <a:gd name="connsiteY5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32834 w 680522"/>
              <a:gd name="connsiteY40" fmla="*/ 116681 h 342964"/>
              <a:gd name="connsiteX41" fmla="*/ 125691 w 680522"/>
              <a:gd name="connsiteY41" fmla="*/ 114300 h 342964"/>
              <a:gd name="connsiteX42" fmla="*/ 113784 w 680522"/>
              <a:gd name="connsiteY42" fmla="*/ 100012 h 342964"/>
              <a:gd name="connsiteX43" fmla="*/ 106641 w 680522"/>
              <a:gd name="connsiteY43" fmla="*/ 92868 h 342964"/>
              <a:gd name="connsiteX44" fmla="*/ 99497 w 680522"/>
              <a:gd name="connsiteY44" fmla="*/ 78581 h 342964"/>
              <a:gd name="connsiteX45" fmla="*/ 85209 w 680522"/>
              <a:gd name="connsiteY45" fmla="*/ 69056 h 342964"/>
              <a:gd name="connsiteX46" fmla="*/ 82828 w 680522"/>
              <a:gd name="connsiteY46" fmla="*/ 61912 h 342964"/>
              <a:gd name="connsiteX47" fmla="*/ 56634 w 680522"/>
              <a:gd name="connsiteY47" fmla="*/ 42862 h 342964"/>
              <a:gd name="connsiteX48" fmla="*/ 49491 w 680522"/>
              <a:gd name="connsiteY48" fmla="*/ 35718 h 342964"/>
              <a:gd name="connsiteX49" fmla="*/ 42347 w 680522"/>
              <a:gd name="connsiteY49" fmla="*/ 30956 h 342964"/>
              <a:gd name="connsiteX50" fmla="*/ 25678 w 680522"/>
              <a:gd name="connsiteY50" fmla="*/ 9525 h 342964"/>
              <a:gd name="connsiteX51" fmla="*/ 11391 w 680522"/>
              <a:gd name="connsiteY51" fmla="*/ 0 h 342964"/>
              <a:gd name="connsiteX52" fmla="*/ 4247 w 680522"/>
              <a:gd name="connsiteY52" fmla="*/ 61912 h 342964"/>
              <a:gd name="connsiteX53" fmla="*/ 1866 w 680522"/>
              <a:gd name="connsiteY53" fmla="*/ 85725 h 342964"/>
              <a:gd name="connsiteX54" fmla="*/ 6628 w 680522"/>
              <a:gd name="connsiteY54" fmla="*/ 183356 h 342964"/>
              <a:gd name="connsiteX55" fmla="*/ 11391 w 680522"/>
              <a:gd name="connsiteY55"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63791 w 680522"/>
              <a:gd name="connsiteY37" fmla="*/ 130968 h 342964"/>
              <a:gd name="connsiteX38" fmla="*/ 156647 w 680522"/>
              <a:gd name="connsiteY38" fmla="*/ 126206 h 342964"/>
              <a:gd name="connsiteX39" fmla="*/ 139978 w 680522"/>
              <a:gd name="connsiteY39" fmla="*/ 121443 h 342964"/>
              <a:gd name="connsiteX40" fmla="*/ 125691 w 680522"/>
              <a:gd name="connsiteY40" fmla="*/ 114300 h 342964"/>
              <a:gd name="connsiteX41" fmla="*/ 113784 w 680522"/>
              <a:gd name="connsiteY41" fmla="*/ 100012 h 342964"/>
              <a:gd name="connsiteX42" fmla="*/ 106641 w 680522"/>
              <a:gd name="connsiteY42" fmla="*/ 92868 h 342964"/>
              <a:gd name="connsiteX43" fmla="*/ 99497 w 680522"/>
              <a:gd name="connsiteY43" fmla="*/ 78581 h 342964"/>
              <a:gd name="connsiteX44" fmla="*/ 85209 w 680522"/>
              <a:gd name="connsiteY44" fmla="*/ 69056 h 342964"/>
              <a:gd name="connsiteX45" fmla="*/ 82828 w 680522"/>
              <a:gd name="connsiteY45" fmla="*/ 61912 h 342964"/>
              <a:gd name="connsiteX46" fmla="*/ 56634 w 680522"/>
              <a:gd name="connsiteY46" fmla="*/ 42862 h 342964"/>
              <a:gd name="connsiteX47" fmla="*/ 49491 w 680522"/>
              <a:gd name="connsiteY47" fmla="*/ 35718 h 342964"/>
              <a:gd name="connsiteX48" fmla="*/ 42347 w 680522"/>
              <a:gd name="connsiteY48" fmla="*/ 30956 h 342964"/>
              <a:gd name="connsiteX49" fmla="*/ 25678 w 680522"/>
              <a:gd name="connsiteY49" fmla="*/ 9525 h 342964"/>
              <a:gd name="connsiteX50" fmla="*/ 11391 w 680522"/>
              <a:gd name="connsiteY50" fmla="*/ 0 h 342964"/>
              <a:gd name="connsiteX51" fmla="*/ 4247 w 680522"/>
              <a:gd name="connsiteY51" fmla="*/ 61912 h 342964"/>
              <a:gd name="connsiteX52" fmla="*/ 1866 w 680522"/>
              <a:gd name="connsiteY52" fmla="*/ 85725 h 342964"/>
              <a:gd name="connsiteX53" fmla="*/ 6628 w 680522"/>
              <a:gd name="connsiteY53" fmla="*/ 183356 h 342964"/>
              <a:gd name="connsiteX54" fmla="*/ 11391 w 680522"/>
              <a:gd name="connsiteY54"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78078 w 680522"/>
              <a:gd name="connsiteY36" fmla="*/ 135731 h 342964"/>
              <a:gd name="connsiteX37" fmla="*/ 156647 w 680522"/>
              <a:gd name="connsiteY37" fmla="*/ 126206 h 342964"/>
              <a:gd name="connsiteX38" fmla="*/ 139978 w 680522"/>
              <a:gd name="connsiteY38" fmla="*/ 121443 h 342964"/>
              <a:gd name="connsiteX39" fmla="*/ 125691 w 680522"/>
              <a:gd name="connsiteY39" fmla="*/ 114300 h 342964"/>
              <a:gd name="connsiteX40" fmla="*/ 113784 w 680522"/>
              <a:gd name="connsiteY40" fmla="*/ 100012 h 342964"/>
              <a:gd name="connsiteX41" fmla="*/ 106641 w 680522"/>
              <a:gd name="connsiteY41" fmla="*/ 92868 h 342964"/>
              <a:gd name="connsiteX42" fmla="*/ 99497 w 680522"/>
              <a:gd name="connsiteY42" fmla="*/ 78581 h 342964"/>
              <a:gd name="connsiteX43" fmla="*/ 85209 w 680522"/>
              <a:gd name="connsiteY43" fmla="*/ 69056 h 342964"/>
              <a:gd name="connsiteX44" fmla="*/ 82828 w 680522"/>
              <a:gd name="connsiteY44" fmla="*/ 61912 h 342964"/>
              <a:gd name="connsiteX45" fmla="*/ 56634 w 680522"/>
              <a:gd name="connsiteY45" fmla="*/ 42862 h 342964"/>
              <a:gd name="connsiteX46" fmla="*/ 49491 w 680522"/>
              <a:gd name="connsiteY46" fmla="*/ 35718 h 342964"/>
              <a:gd name="connsiteX47" fmla="*/ 42347 w 680522"/>
              <a:gd name="connsiteY47" fmla="*/ 30956 h 342964"/>
              <a:gd name="connsiteX48" fmla="*/ 25678 w 680522"/>
              <a:gd name="connsiteY48" fmla="*/ 9525 h 342964"/>
              <a:gd name="connsiteX49" fmla="*/ 11391 w 680522"/>
              <a:gd name="connsiteY49" fmla="*/ 0 h 342964"/>
              <a:gd name="connsiteX50" fmla="*/ 4247 w 680522"/>
              <a:gd name="connsiteY50" fmla="*/ 61912 h 342964"/>
              <a:gd name="connsiteX51" fmla="*/ 1866 w 680522"/>
              <a:gd name="connsiteY51" fmla="*/ 85725 h 342964"/>
              <a:gd name="connsiteX52" fmla="*/ 6628 w 680522"/>
              <a:gd name="connsiteY52" fmla="*/ 183356 h 342964"/>
              <a:gd name="connsiteX53" fmla="*/ 11391 w 680522"/>
              <a:gd name="connsiteY53"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59041 w 680522"/>
              <a:gd name="connsiteY31" fmla="*/ 183356 h 342964"/>
              <a:gd name="connsiteX32" fmla="*/ 242372 w 680522"/>
              <a:gd name="connsiteY32" fmla="*/ 176212 h 342964"/>
              <a:gd name="connsiteX33" fmla="*/ 228084 w 680522"/>
              <a:gd name="connsiteY33" fmla="*/ 161925 h 342964"/>
              <a:gd name="connsiteX34" fmla="*/ 213797 w 680522"/>
              <a:gd name="connsiteY34" fmla="*/ 150018 h 342964"/>
              <a:gd name="connsiteX35" fmla="*/ 199509 w 680522"/>
              <a:gd name="connsiteY35" fmla="*/ 145256 h 342964"/>
              <a:gd name="connsiteX36" fmla="*/ 156647 w 680522"/>
              <a:gd name="connsiteY36" fmla="*/ 126206 h 342964"/>
              <a:gd name="connsiteX37" fmla="*/ 139978 w 680522"/>
              <a:gd name="connsiteY37" fmla="*/ 121443 h 342964"/>
              <a:gd name="connsiteX38" fmla="*/ 125691 w 680522"/>
              <a:gd name="connsiteY38" fmla="*/ 114300 h 342964"/>
              <a:gd name="connsiteX39" fmla="*/ 113784 w 680522"/>
              <a:gd name="connsiteY39" fmla="*/ 100012 h 342964"/>
              <a:gd name="connsiteX40" fmla="*/ 106641 w 680522"/>
              <a:gd name="connsiteY40" fmla="*/ 92868 h 342964"/>
              <a:gd name="connsiteX41" fmla="*/ 99497 w 680522"/>
              <a:gd name="connsiteY41" fmla="*/ 78581 h 342964"/>
              <a:gd name="connsiteX42" fmla="*/ 85209 w 680522"/>
              <a:gd name="connsiteY42" fmla="*/ 69056 h 342964"/>
              <a:gd name="connsiteX43" fmla="*/ 82828 w 680522"/>
              <a:gd name="connsiteY43" fmla="*/ 61912 h 342964"/>
              <a:gd name="connsiteX44" fmla="*/ 56634 w 680522"/>
              <a:gd name="connsiteY44" fmla="*/ 42862 h 342964"/>
              <a:gd name="connsiteX45" fmla="*/ 49491 w 680522"/>
              <a:gd name="connsiteY45" fmla="*/ 35718 h 342964"/>
              <a:gd name="connsiteX46" fmla="*/ 42347 w 680522"/>
              <a:gd name="connsiteY46" fmla="*/ 30956 h 342964"/>
              <a:gd name="connsiteX47" fmla="*/ 25678 w 680522"/>
              <a:gd name="connsiteY47" fmla="*/ 9525 h 342964"/>
              <a:gd name="connsiteX48" fmla="*/ 11391 w 680522"/>
              <a:gd name="connsiteY48" fmla="*/ 0 h 342964"/>
              <a:gd name="connsiteX49" fmla="*/ 4247 w 680522"/>
              <a:gd name="connsiteY49" fmla="*/ 61912 h 342964"/>
              <a:gd name="connsiteX50" fmla="*/ 1866 w 680522"/>
              <a:gd name="connsiteY50" fmla="*/ 85725 h 342964"/>
              <a:gd name="connsiteX51" fmla="*/ 6628 w 680522"/>
              <a:gd name="connsiteY51" fmla="*/ 183356 h 342964"/>
              <a:gd name="connsiteX52" fmla="*/ 11391 w 680522"/>
              <a:gd name="connsiteY52"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23334 w 680522"/>
              <a:gd name="connsiteY26" fmla="*/ 204787 h 342964"/>
              <a:gd name="connsiteX27" fmla="*/ 309047 w 680522"/>
              <a:gd name="connsiteY27" fmla="*/ 200025 h 342964"/>
              <a:gd name="connsiteX28" fmla="*/ 294759 w 680522"/>
              <a:gd name="connsiteY28" fmla="*/ 197643 h 342964"/>
              <a:gd name="connsiteX29" fmla="*/ 287616 w 680522"/>
              <a:gd name="connsiteY29" fmla="*/ 195262 h 342964"/>
              <a:gd name="connsiteX30" fmla="*/ 275709 w 680522"/>
              <a:gd name="connsiteY30" fmla="*/ 192881 h 342964"/>
              <a:gd name="connsiteX31" fmla="*/ 242372 w 680522"/>
              <a:gd name="connsiteY31" fmla="*/ 176212 h 342964"/>
              <a:gd name="connsiteX32" fmla="*/ 228084 w 680522"/>
              <a:gd name="connsiteY32" fmla="*/ 161925 h 342964"/>
              <a:gd name="connsiteX33" fmla="*/ 213797 w 680522"/>
              <a:gd name="connsiteY33" fmla="*/ 150018 h 342964"/>
              <a:gd name="connsiteX34" fmla="*/ 199509 w 680522"/>
              <a:gd name="connsiteY34" fmla="*/ 145256 h 342964"/>
              <a:gd name="connsiteX35" fmla="*/ 156647 w 680522"/>
              <a:gd name="connsiteY35" fmla="*/ 126206 h 342964"/>
              <a:gd name="connsiteX36" fmla="*/ 139978 w 680522"/>
              <a:gd name="connsiteY36" fmla="*/ 121443 h 342964"/>
              <a:gd name="connsiteX37" fmla="*/ 125691 w 680522"/>
              <a:gd name="connsiteY37" fmla="*/ 114300 h 342964"/>
              <a:gd name="connsiteX38" fmla="*/ 113784 w 680522"/>
              <a:gd name="connsiteY38" fmla="*/ 100012 h 342964"/>
              <a:gd name="connsiteX39" fmla="*/ 106641 w 680522"/>
              <a:gd name="connsiteY39" fmla="*/ 92868 h 342964"/>
              <a:gd name="connsiteX40" fmla="*/ 99497 w 680522"/>
              <a:gd name="connsiteY40" fmla="*/ 78581 h 342964"/>
              <a:gd name="connsiteX41" fmla="*/ 85209 w 680522"/>
              <a:gd name="connsiteY41" fmla="*/ 69056 h 342964"/>
              <a:gd name="connsiteX42" fmla="*/ 82828 w 680522"/>
              <a:gd name="connsiteY42" fmla="*/ 61912 h 342964"/>
              <a:gd name="connsiteX43" fmla="*/ 56634 w 680522"/>
              <a:gd name="connsiteY43" fmla="*/ 42862 h 342964"/>
              <a:gd name="connsiteX44" fmla="*/ 49491 w 680522"/>
              <a:gd name="connsiteY44" fmla="*/ 35718 h 342964"/>
              <a:gd name="connsiteX45" fmla="*/ 42347 w 680522"/>
              <a:gd name="connsiteY45" fmla="*/ 30956 h 342964"/>
              <a:gd name="connsiteX46" fmla="*/ 25678 w 680522"/>
              <a:gd name="connsiteY46" fmla="*/ 9525 h 342964"/>
              <a:gd name="connsiteX47" fmla="*/ 11391 w 680522"/>
              <a:gd name="connsiteY47" fmla="*/ 0 h 342964"/>
              <a:gd name="connsiteX48" fmla="*/ 4247 w 680522"/>
              <a:gd name="connsiteY48" fmla="*/ 61912 h 342964"/>
              <a:gd name="connsiteX49" fmla="*/ 1866 w 680522"/>
              <a:gd name="connsiteY49" fmla="*/ 85725 h 342964"/>
              <a:gd name="connsiteX50" fmla="*/ 6628 w 680522"/>
              <a:gd name="connsiteY50" fmla="*/ 183356 h 342964"/>
              <a:gd name="connsiteX51" fmla="*/ 11391 w 680522"/>
              <a:gd name="connsiteY51"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47147 w 680522"/>
              <a:gd name="connsiteY24" fmla="*/ 211931 h 342964"/>
              <a:gd name="connsiteX25" fmla="*/ 332859 w 680522"/>
              <a:gd name="connsiteY25" fmla="*/ 207168 h 342964"/>
              <a:gd name="connsiteX26" fmla="*/ 309047 w 680522"/>
              <a:gd name="connsiteY26" fmla="*/ 200025 h 342964"/>
              <a:gd name="connsiteX27" fmla="*/ 294759 w 680522"/>
              <a:gd name="connsiteY27" fmla="*/ 197643 h 342964"/>
              <a:gd name="connsiteX28" fmla="*/ 287616 w 680522"/>
              <a:gd name="connsiteY28" fmla="*/ 195262 h 342964"/>
              <a:gd name="connsiteX29" fmla="*/ 275709 w 680522"/>
              <a:gd name="connsiteY29" fmla="*/ 192881 h 342964"/>
              <a:gd name="connsiteX30" fmla="*/ 242372 w 680522"/>
              <a:gd name="connsiteY30" fmla="*/ 176212 h 342964"/>
              <a:gd name="connsiteX31" fmla="*/ 228084 w 680522"/>
              <a:gd name="connsiteY31" fmla="*/ 161925 h 342964"/>
              <a:gd name="connsiteX32" fmla="*/ 213797 w 680522"/>
              <a:gd name="connsiteY32" fmla="*/ 150018 h 342964"/>
              <a:gd name="connsiteX33" fmla="*/ 199509 w 680522"/>
              <a:gd name="connsiteY33" fmla="*/ 145256 h 342964"/>
              <a:gd name="connsiteX34" fmla="*/ 156647 w 680522"/>
              <a:gd name="connsiteY34" fmla="*/ 126206 h 342964"/>
              <a:gd name="connsiteX35" fmla="*/ 139978 w 680522"/>
              <a:gd name="connsiteY35" fmla="*/ 121443 h 342964"/>
              <a:gd name="connsiteX36" fmla="*/ 125691 w 680522"/>
              <a:gd name="connsiteY36" fmla="*/ 114300 h 342964"/>
              <a:gd name="connsiteX37" fmla="*/ 113784 w 680522"/>
              <a:gd name="connsiteY37" fmla="*/ 100012 h 342964"/>
              <a:gd name="connsiteX38" fmla="*/ 106641 w 680522"/>
              <a:gd name="connsiteY38" fmla="*/ 92868 h 342964"/>
              <a:gd name="connsiteX39" fmla="*/ 99497 w 680522"/>
              <a:gd name="connsiteY39" fmla="*/ 78581 h 342964"/>
              <a:gd name="connsiteX40" fmla="*/ 85209 w 680522"/>
              <a:gd name="connsiteY40" fmla="*/ 69056 h 342964"/>
              <a:gd name="connsiteX41" fmla="*/ 82828 w 680522"/>
              <a:gd name="connsiteY41" fmla="*/ 61912 h 342964"/>
              <a:gd name="connsiteX42" fmla="*/ 56634 w 680522"/>
              <a:gd name="connsiteY42" fmla="*/ 42862 h 342964"/>
              <a:gd name="connsiteX43" fmla="*/ 49491 w 680522"/>
              <a:gd name="connsiteY43" fmla="*/ 35718 h 342964"/>
              <a:gd name="connsiteX44" fmla="*/ 42347 w 680522"/>
              <a:gd name="connsiteY44" fmla="*/ 30956 h 342964"/>
              <a:gd name="connsiteX45" fmla="*/ 25678 w 680522"/>
              <a:gd name="connsiteY45" fmla="*/ 9525 h 342964"/>
              <a:gd name="connsiteX46" fmla="*/ 11391 w 680522"/>
              <a:gd name="connsiteY46" fmla="*/ 0 h 342964"/>
              <a:gd name="connsiteX47" fmla="*/ 4247 w 680522"/>
              <a:gd name="connsiteY47" fmla="*/ 61912 h 342964"/>
              <a:gd name="connsiteX48" fmla="*/ 1866 w 680522"/>
              <a:gd name="connsiteY48" fmla="*/ 85725 h 342964"/>
              <a:gd name="connsiteX49" fmla="*/ 6628 w 680522"/>
              <a:gd name="connsiteY49" fmla="*/ 183356 h 342964"/>
              <a:gd name="connsiteX50" fmla="*/ 11391 w 680522"/>
              <a:gd name="connsiteY50"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309047 w 680522"/>
              <a:gd name="connsiteY25" fmla="*/ 200025 h 342964"/>
              <a:gd name="connsiteX26" fmla="*/ 294759 w 680522"/>
              <a:gd name="connsiteY26" fmla="*/ 197643 h 342964"/>
              <a:gd name="connsiteX27" fmla="*/ 287616 w 680522"/>
              <a:gd name="connsiteY27" fmla="*/ 195262 h 342964"/>
              <a:gd name="connsiteX28" fmla="*/ 275709 w 680522"/>
              <a:gd name="connsiteY28" fmla="*/ 192881 h 342964"/>
              <a:gd name="connsiteX29" fmla="*/ 242372 w 680522"/>
              <a:gd name="connsiteY29" fmla="*/ 176212 h 342964"/>
              <a:gd name="connsiteX30" fmla="*/ 228084 w 680522"/>
              <a:gd name="connsiteY30" fmla="*/ 161925 h 342964"/>
              <a:gd name="connsiteX31" fmla="*/ 213797 w 680522"/>
              <a:gd name="connsiteY31" fmla="*/ 150018 h 342964"/>
              <a:gd name="connsiteX32" fmla="*/ 199509 w 680522"/>
              <a:gd name="connsiteY32" fmla="*/ 145256 h 342964"/>
              <a:gd name="connsiteX33" fmla="*/ 156647 w 680522"/>
              <a:gd name="connsiteY33" fmla="*/ 126206 h 342964"/>
              <a:gd name="connsiteX34" fmla="*/ 139978 w 680522"/>
              <a:gd name="connsiteY34" fmla="*/ 121443 h 342964"/>
              <a:gd name="connsiteX35" fmla="*/ 125691 w 680522"/>
              <a:gd name="connsiteY35" fmla="*/ 114300 h 342964"/>
              <a:gd name="connsiteX36" fmla="*/ 113784 w 680522"/>
              <a:gd name="connsiteY36" fmla="*/ 100012 h 342964"/>
              <a:gd name="connsiteX37" fmla="*/ 106641 w 680522"/>
              <a:gd name="connsiteY37" fmla="*/ 92868 h 342964"/>
              <a:gd name="connsiteX38" fmla="*/ 99497 w 680522"/>
              <a:gd name="connsiteY38" fmla="*/ 78581 h 342964"/>
              <a:gd name="connsiteX39" fmla="*/ 85209 w 680522"/>
              <a:gd name="connsiteY39" fmla="*/ 69056 h 342964"/>
              <a:gd name="connsiteX40" fmla="*/ 82828 w 680522"/>
              <a:gd name="connsiteY40" fmla="*/ 61912 h 342964"/>
              <a:gd name="connsiteX41" fmla="*/ 56634 w 680522"/>
              <a:gd name="connsiteY41" fmla="*/ 42862 h 342964"/>
              <a:gd name="connsiteX42" fmla="*/ 49491 w 680522"/>
              <a:gd name="connsiteY42" fmla="*/ 35718 h 342964"/>
              <a:gd name="connsiteX43" fmla="*/ 42347 w 680522"/>
              <a:gd name="connsiteY43" fmla="*/ 30956 h 342964"/>
              <a:gd name="connsiteX44" fmla="*/ 25678 w 680522"/>
              <a:gd name="connsiteY44" fmla="*/ 9525 h 342964"/>
              <a:gd name="connsiteX45" fmla="*/ 11391 w 680522"/>
              <a:gd name="connsiteY45" fmla="*/ 0 h 342964"/>
              <a:gd name="connsiteX46" fmla="*/ 4247 w 680522"/>
              <a:gd name="connsiteY46" fmla="*/ 61912 h 342964"/>
              <a:gd name="connsiteX47" fmla="*/ 1866 w 680522"/>
              <a:gd name="connsiteY47" fmla="*/ 85725 h 342964"/>
              <a:gd name="connsiteX48" fmla="*/ 6628 w 680522"/>
              <a:gd name="connsiteY48" fmla="*/ 183356 h 342964"/>
              <a:gd name="connsiteX49" fmla="*/ 11391 w 680522"/>
              <a:gd name="connsiteY49"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66209 w 680522"/>
              <a:gd name="connsiteY18" fmla="*/ 238125 h 342964"/>
              <a:gd name="connsiteX19" fmla="*/ 435253 w 680522"/>
              <a:gd name="connsiteY19" fmla="*/ 233362 h 342964"/>
              <a:gd name="connsiteX20" fmla="*/ 418584 w 680522"/>
              <a:gd name="connsiteY20" fmla="*/ 228600 h 342964"/>
              <a:gd name="connsiteX21" fmla="*/ 394772 w 680522"/>
              <a:gd name="connsiteY21" fmla="*/ 223837 h 342964"/>
              <a:gd name="connsiteX22" fmla="*/ 375722 w 680522"/>
              <a:gd name="connsiteY22" fmla="*/ 219075 h 342964"/>
              <a:gd name="connsiteX23" fmla="*/ 368578 w 680522"/>
              <a:gd name="connsiteY23" fmla="*/ 216693 h 342964"/>
              <a:gd name="connsiteX24" fmla="*/ 332859 w 680522"/>
              <a:gd name="connsiteY24" fmla="*/ 207168 h 342964"/>
              <a:gd name="connsiteX25" fmla="*/ 294759 w 680522"/>
              <a:gd name="connsiteY25" fmla="*/ 197643 h 342964"/>
              <a:gd name="connsiteX26" fmla="*/ 287616 w 680522"/>
              <a:gd name="connsiteY26" fmla="*/ 195262 h 342964"/>
              <a:gd name="connsiteX27" fmla="*/ 275709 w 680522"/>
              <a:gd name="connsiteY27" fmla="*/ 192881 h 342964"/>
              <a:gd name="connsiteX28" fmla="*/ 242372 w 680522"/>
              <a:gd name="connsiteY28" fmla="*/ 176212 h 342964"/>
              <a:gd name="connsiteX29" fmla="*/ 228084 w 680522"/>
              <a:gd name="connsiteY29" fmla="*/ 161925 h 342964"/>
              <a:gd name="connsiteX30" fmla="*/ 213797 w 680522"/>
              <a:gd name="connsiteY30" fmla="*/ 150018 h 342964"/>
              <a:gd name="connsiteX31" fmla="*/ 199509 w 680522"/>
              <a:gd name="connsiteY31" fmla="*/ 145256 h 342964"/>
              <a:gd name="connsiteX32" fmla="*/ 156647 w 680522"/>
              <a:gd name="connsiteY32" fmla="*/ 126206 h 342964"/>
              <a:gd name="connsiteX33" fmla="*/ 139978 w 680522"/>
              <a:gd name="connsiteY33" fmla="*/ 121443 h 342964"/>
              <a:gd name="connsiteX34" fmla="*/ 125691 w 680522"/>
              <a:gd name="connsiteY34" fmla="*/ 114300 h 342964"/>
              <a:gd name="connsiteX35" fmla="*/ 113784 w 680522"/>
              <a:gd name="connsiteY35" fmla="*/ 100012 h 342964"/>
              <a:gd name="connsiteX36" fmla="*/ 106641 w 680522"/>
              <a:gd name="connsiteY36" fmla="*/ 92868 h 342964"/>
              <a:gd name="connsiteX37" fmla="*/ 99497 w 680522"/>
              <a:gd name="connsiteY37" fmla="*/ 78581 h 342964"/>
              <a:gd name="connsiteX38" fmla="*/ 85209 w 680522"/>
              <a:gd name="connsiteY38" fmla="*/ 69056 h 342964"/>
              <a:gd name="connsiteX39" fmla="*/ 82828 w 680522"/>
              <a:gd name="connsiteY39" fmla="*/ 61912 h 342964"/>
              <a:gd name="connsiteX40" fmla="*/ 56634 w 680522"/>
              <a:gd name="connsiteY40" fmla="*/ 42862 h 342964"/>
              <a:gd name="connsiteX41" fmla="*/ 49491 w 680522"/>
              <a:gd name="connsiteY41" fmla="*/ 35718 h 342964"/>
              <a:gd name="connsiteX42" fmla="*/ 42347 w 680522"/>
              <a:gd name="connsiteY42" fmla="*/ 30956 h 342964"/>
              <a:gd name="connsiteX43" fmla="*/ 25678 w 680522"/>
              <a:gd name="connsiteY43" fmla="*/ 9525 h 342964"/>
              <a:gd name="connsiteX44" fmla="*/ 11391 w 680522"/>
              <a:gd name="connsiteY44" fmla="*/ 0 h 342964"/>
              <a:gd name="connsiteX45" fmla="*/ 4247 w 680522"/>
              <a:gd name="connsiteY45" fmla="*/ 61912 h 342964"/>
              <a:gd name="connsiteX46" fmla="*/ 1866 w 680522"/>
              <a:gd name="connsiteY46" fmla="*/ 85725 h 342964"/>
              <a:gd name="connsiteX47" fmla="*/ 6628 w 680522"/>
              <a:gd name="connsiteY47" fmla="*/ 183356 h 342964"/>
              <a:gd name="connsiteX48" fmla="*/ 11391 w 680522"/>
              <a:gd name="connsiteY48"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25728 w 680522"/>
              <a:gd name="connsiteY5" fmla="*/ 335756 h 342964"/>
              <a:gd name="connsiteX6" fmla="*/ 463828 w 680522"/>
              <a:gd name="connsiteY6" fmla="*/ 333375 h 342964"/>
              <a:gd name="connsiteX7" fmla="*/ 537647 w 680522"/>
              <a:gd name="connsiteY7" fmla="*/ 335756 h 342964"/>
              <a:gd name="connsiteX8" fmla="*/ 575747 w 680522"/>
              <a:gd name="connsiteY8" fmla="*/ 338137 h 342964"/>
              <a:gd name="connsiteX9" fmla="*/ 680522 w 680522"/>
              <a:gd name="connsiteY9" fmla="*/ 340518 h 342964"/>
              <a:gd name="connsiteX10" fmla="*/ 678141 w 680522"/>
              <a:gd name="connsiteY10" fmla="*/ 333375 h 342964"/>
              <a:gd name="connsiteX11" fmla="*/ 673378 w 680522"/>
              <a:gd name="connsiteY11" fmla="*/ 326231 h 342964"/>
              <a:gd name="connsiteX12" fmla="*/ 670997 w 680522"/>
              <a:gd name="connsiteY12" fmla="*/ 316706 h 342964"/>
              <a:gd name="connsiteX13" fmla="*/ 668616 w 680522"/>
              <a:gd name="connsiteY13" fmla="*/ 261937 h 342964"/>
              <a:gd name="connsiteX14" fmla="*/ 587653 w 680522"/>
              <a:gd name="connsiteY14" fmla="*/ 254793 h 342964"/>
              <a:gd name="connsiteX15" fmla="*/ 563841 w 680522"/>
              <a:gd name="connsiteY15" fmla="*/ 252412 h 342964"/>
              <a:gd name="connsiteX16" fmla="*/ 511453 w 680522"/>
              <a:gd name="connsiteY16" fmla="*/ 242887 h 342964"/>
              <a:gd name="connsiteX17" fmla="*/ 473353 w 680522"/>
              <a:gd name="connsiteY17" fmla="*/ 240506 h 342964"/>
              <a:gd name="connsiteX18" fmla="*/ 435253 w 680522"/>
              <a:gd name="connsiteY18" fmla="*/ 233362 h 342964"/>
              <a:gd name="connsiteX19" fmla="*/ 418584 w 680522"/>
              <a:gd name="connsiteY19" fmla="*/ 228600 h 342964"/>
              <a:gd name="connsiteX20" fmla="*/ 394772 w 680522"/>
              <a:gd name="connsiteY20" fmla="*/ 223837 h 342964"/>
              <a:gd name="connsiteX21" fmla="*/ 375722 w 680522"/>
              <a:gd name="connsiteY21" fmla="*/ 219075 h 342964"/>
              <a:gd name="connsiteX22" fmla="*/ 368578 w 680522"/>
              <a:gd name="connsiteY22" fmla="*/ 216693 h 342964"/>
              <a:gd name="connsiteX23" fmla="*/ 332859 w 680522"/>
              <a:gd name="connsiteY23" fmla="*/ 207168 h 342964"/>
              <a:gd name="connsiteX24" fmla="*/ 294759 w 680522"/>
              <a:gd name="connsiteY24" fmla="*/ 197643 h 342964"/>
              <a:gd name="connsiteX25" fmla="*/ 287616 w 680522"/>
              <a:gd name="connsiteY25" fmla="*/ 195262 h 342964"/>
              <a:gd name="connsiteX26" fmla="*/ 275709 w 680522"/>
              <a:gd name="connsiteY26" fmla="*/ 192881 h 342964"/>
              <a:gd name="connsiteX27" fmla="*/ 242372 w 680522"/>
              <a:gd name="connsiteY27" fmla="*/ 176212 h 342964"/>
              <a:gd name="connsiteX28" fmla="*/ 228084 w 680522"/>
              <a:gd name="connsiteY28" fmla="*/ 161925 h 342964"/>
              <a:gd name="connsiteX29" fmla="*/ 213797 w 680522"/>
              <a:gd name="connsiteY29" fmla="*/ 150018 h 342964"/>
              <a:gd name="connsiteX30" fmla="*/ 199509 w 680522"/>
              <a:gd name="connsiteY30" fmla="*/ 145256 h 342964"/>
              <a:gd name="connsiteX31" fmla="*/ 156647 w 680522"/>
              <a:gd name="connsiteY31" fmla="*/ 126206 h 342964"/>
              <a:gd name="connsiteX32" fmla="*/ 139978 w 680522"/>
              <a:gd name="connsiteY32" fmla="*/ 121443 h 342964"/>
              <a:gd name="connsiteX33" fmla="*/ 125691 w 680522"/>
              <a:gd name="connsiteY33" fmla="*/ 114300 h 342964"/>
              <a:gd name="connsiteX34" fmla="*/ 113784 w 680522"/>
              <a:gd name="connsiteY34" fmla="*/ 100012 h 342964"/>
              <a:gd name="connsiteX35" fmla="*/ 106641 w 680522"/>
              <a:gd name="connsiteY35" fmla="*/ 92868 h 342964"/>
              <a:gd name="connsiteX36" fmla="*/ 99497 w 680522"/>
              <a:gd name="connsiteY36" fmla="*/ 78581 h 342964"/>
              <a:gd name="connsiteX37" fmla="*/ 85209 w 680522"/>
              <a:gd name="connsiteY37" fmla="*/ 69056 h 342964"/>
              <a:gd name="connsiteX38" fmla="*/ 82828 w 680522"/>
              <a:gd name="connsiteY38" fmla="*/ 61912 h 342964"/>
              <a:gd name="connsiteX39" fmla="*/ 56634 w 680522"/>
              <a:gd name="connsiteY39" fmla="*/ 42862 h 342964"/>
              <a:gd name="connsiteX40" fmla="*/ 49491 w 680522"/>
              <a:gd name="connsiteY40" fmla="*/ 35718 h 342964"/>
              <a:gd name="connsiteX41" fmla="*/ 42347 w 680522"/>
              <a:gd name="connsiteY41" fmla="*/ 30956 h 342964"/>
              <a:gd name="connsiteX42" fmla="*/ 25678 w 680522"/>
              <a:gd name="connsiteY42" fmla="*/ 9525 h 342964"/>
              <a:gd name="connsiteX43" fmla="*/ 11391 w 680522"/>
              <a:gd name="connsiteY43" fmla="*/ 0 h 342964"/>
              <a:gd name="connsiteX44" fmla="*/ 4247 w 680522"/>
              <a:gd name="connsiteY44" fmla="*/ 61912 h 342964"/>
              <a:gd name="connsiteX45" fmla="*/ 1866 w 680522"/>
              <a:gd name="connsiteY45" fmla="*/ 85725 h 342964"/>
              <a:gd name="connsiteX46" fmla="*/ 6628 w 680522"/>
              <a:gd name="connsiteY46" fmla="*/ 183356 h 342964"/>
              <a:gd name="connsiteX47" fmla="*/ 11391 w 680522"/>
              <a:gd name="connsiteY47"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09059 w 680522"/>
              <a:gd name="connsiteY4" fmla="*/ 338137 h 342964"/>
              <a:gd name="connsiteX5" fmla="*/ 463828 w 680522"/>
              <a:gd name="connsiteY5" fmla="*/ 333375 h 342964"/>
              <a:gd name="connsiteX6" fmla="*/ 537647 w 680522"/>
              <a:gd name="connsiteY6" fmla="*/ 335756 h 342964"/>
              <a:gd name="connsiteX7" fmla="*/ 575747 w 680522"/>
              <a:gd name="connsiteY7" fmla="*/ 338137 h 342964"/>
              <a:gd name="connsiteX8" fmla="*/ 680522 w 680522"/>
              <a:gd name="connsiteY8" fmla="*/ 340518 h 342964"/>
              <a:gd name="connsiteX9" fmla="*/ 678141 w 680522"/>
              <a:gd name="connsiteY9" fmla="*/ 333375 h 342964"/>
              <a:gd name="connsiteX10" fmla="*/ 673378 w 680522"/>
              <a:gd name="connsiteY10" fmla="*/ 326231 h 342964"/>
              <a:gd name="connsiteX11" fmla="*/ 670997 w 680522"/>
              <a:gd name="connsiteY11" fmla="*/ 316706 h 342964"/>
              <a:gd name="connsiteX12" fmla="*/ 668616 w 680522"/>
              <a:gd name="connsiteY12" fmla="*/ 261937 h 342964"/>
              <a:gd name="connsiteX13" fmla="*/ 587653 w 680522"/>
              <a:gd name="connsiteY13" fmla="*/ 254793 h 342964"/>
              <a:gd name="connsiteX14" fmla="*/ 563841 w 680522"/>
              <a:gd name="connsiteY14" fmla="*/ 252412 h 342964"/>
              <a:gd name="connsiteX15" fmla="*/ 511453 w 680522"/>
              <a:gd name="connsiteY15" fmla="*/ 242887 h 342964"/>
              <a:gd name="connsiteX16" fmla="*/ 473353 w 680522"/>
              <a:gd name="connsiteY16" fmla="*/ 240506 h 342964"/>
              <a:gd name="connsiteX17" fmla="*/ 435253 w 680522"/>
              <a:gd name="connsiteY17" fmla="*/ 233362 h 342964"/>
              <a:gd name="connsiteX18" fmla="*/ 418584 w 680522"/>
              <a:gd name="connsiteY18" fmla="*/ 228600 h 342964"/>
              <a:gd name="connsiteX19" fmla="*/ 394772 w 680522"/>
              <a:gd name="connsiteY19" fmla="*/ 223837 h 342964"/>
              <a:gd name="connsiteX20" fmla="*/ 375722 w 680522"/>
              <a:gd name="connsiteY20" fmla="*/ 219075 h 342964"/>
              <a:gd name="connsiteX21" fmla="*/ 368578 w 680522"/>
              <a:gd name="connsiteY21" fmla="*/ 216693 h 342964"/>
              <a:gd name="connsiteX22" fmla="*/ 332859 w 680522"/>
              <a:gd name="connsiteY22" fmla="*/ 207168 h 342964"/>
              <a:gd name="connsiteX23" fmla="*/ 294759 w 680522"/>
              <a:gd name="connsiteY23" fmla="*/ 197643 h 342964"/>
              <a:gd name="connsiteX24" fmla="*/ 287616 w 680522"/>
              <a:gd name="connsiteY24" fmla="*/ 195262 h 342964"/>
              <a:gd name="connsiteX25" fmla="*/ 275709 w 680522"/>
              <a:gd name="connsiteY25" fmla="*/ 192881 h 342964"/>
              <a:gd name="connsiteX26" fmla="*/ 242372 w 680522"/>
              <a:gd name="connsiteY26" fmla="*/ 176212 h 342964"/>
              <a:gd name="connsiteX27" fmla="*/ 228084 w 680522"/>
              <a:gd name="connsiteY27" fmla="*/ 161925 h 342964"/>
              <a:gd name="connsiteX28" fmla="*/ 213797 w 680522"/>
              <a:gd name="connsiteY28" fmla="*/ 150018 h 342964"/>
              <a:gd name="connsiteX29" fmla="*/ 199509 w 680522"/>
              <a:gd name="connsiteY29" fmla="*/ 145256 h 342964"/>
              <a:gd name="connsiteX30" fmla="*/ 156647 w 680522"/>
              <a:gd name="connsiteY30" fmla="*/ 126206 h 342964"/>
              <a:gd name="connsiteX31" fmla="*/ 139978 w 680522"/>
              <a:gd name="connsiteY31" fmla="*/ 121443 h 342964"/>
              <a:gd name="connsiteX32" fmla="*/ 125691 w 680522"/>
              <a:gd name="connsiteY32" fmla="*/ 114300 h 342964"/>
              <a:gd name="connsiteX33" fmla="*/ 113784 w 680522"/>
              <a:gd name="connsiteY33" fmla="*/ 100012 h 342964"/>
              <a:gd name="connsiteX34" fmla="*/ 106641 w 680522"/>
              <a:gd name="connsiteY34" fmla="*/ 92868 h 342964"/>
              <a:gd name="connsiteX35" fmla="*/ 99497 w 680522"/>
              <a:gd name="connsiteY35" fmla="*/ 78581 h 342964"/>
              <a:gd name="connsiteX36" fmla="*/ 85209 w 680522"/>
              <a:gd name="connsiteY36" fmla="*/ 69056 h 342964"/>
              <a:gd name="connsiteX37" fmla="*/ 82828 w 680522"/>
              <a:gd name="connsiteY37" fmla="*/ 61912 h 342964"/>
              <a:gd name="connsiteX38" fmla="*/ 56634 w 680522"/>
              <a:gd name="connsiteY38" fmla="*/ 42862 h 342964"/>
              <a:gd name="connsiteX39" fmla="*/ 49491 w 680522"/>
              <a:gd name="connsiteY39" fmla="*/ 35718 h 342964"/>
              <a:gd name="connsiteX40" fmla="*/ 42347 w 680522"/>
              <a:gd name="connsiteY40" fmla="*/ 30956 h 342964"/>
              <a:gd name="connsiteX41" fmla="*/ 25678 w 680522"/>
              <a:gd name="connsiteY41" fmla="*/ 9525 h 342964"/>
              <a:gd name="connsiteX42" fmla="*/ 11391 w 680522"/>
              <a:gd name="connsiteY42" fmla="*/ 0 h 342964"/>
              <a:gd name="connsiteX43" fmla="*/ 4247 w 680522"/>
              <a:gd name="connsiteY43" fmla="*/ 61912 h 342964"/>
              <a:gd name="connsiteX44" fmla="*/ 1866 w 680522"/>
              <a:gd name="connsiteY44" fmla="*/ 85725 h 342964"/>
              <a:gd name="connsiteX45" fmla="*/ 6628 w 680522"/>
              <a:gd name="connsiteY45" fmla="*/ 183356 h 342964"/>
              <a:gd name="connsiteX46" fmla="*/ 11391 w 680522"/>
              <a:gd name="connsiteY46" fmla="*/ 235743 h 342964"/>
              <a:gd name="connsiteX0" fmla="*/ 11391 w 680522"/>
              <a:gd name="connsiteY0" fmla="*/ 235743 h 342964"/>
              <a:gd name="connsiteX1" fmla="*/ 9009 w 680522"/>
              <a:gd name="connsiteY1" fmla="*/ 335756 h 342964"/>
              <a:gd name="connsiteX2" fmla="*/ 87591 w 680522"/>
              <a:gd name="connsiteY2" fmla="*/ 342900 h 342964"/>
              <a:gd name="connsiteX3" fmla="*/ 387628 w 680522"/>
              <a:gd name="connsiteY3" fmla="*/ 340518 h 342964"/>
              <a:gd name="connsiteX4" fmla="*/ 463828 w 680522"/>
              <a:gd name="connsiteY4" fmla="*/ 333375 h 342964"/>
              <a:gd name="connsiteX5" fmla="*/ 537647 w 680522"/>
              <a:gd name="connsiteY5" fmla="*/ 335756 h 342964"/>
              <a:gd name="connsiteX6" fmla="*/ 575747 w 680522"/>
              <a:gd name="connsiteY6" fmla="*/ 338137 h 342964"/>
              <a:gd name="connsiteX7" fmla="*/ 680522 w 680522"/>
              <a:gd name="connsiteY7" fmla="*/ 340518 h 342964"/>
              <a:gd name="connsiteX8" fmla="*/ 678141 w 680522"/>
              <a:gd name="connsiteY8" fmla="*/ 333375 h 342964"/>
              <a:gd name="connsiteX9" fmla="*/ 673378 w 680522"/>
              <a:gd name="connsiteY9" fmla="*/ 326231 h 342964"/>
              <a:gd name="connsiteX10" fmla="*/ 670997 w 680522"/>
              <a:gd name="connsiteY10" fmla="*/ 316706 h 342964"/>
              <a:gd name="connsiteX11" fmla="*/ 668616 w 680522"/>
              <a:gd name="connsiteY11" fmla="*/ 261937 h 342964"/>
              <a:gd name="connsiteX12" fmla="*/ 587653 w 680522"/>
              <a:gd name="connsiteY12" fmla="*/ 254793 h 342964"/>
              <a:gd name="connsiteX13" fmla="*/ 563841 w 680522"/>
              <a:gd name="connsiteY13" fmla="*/ 252412 h 342964"/>
              <a:gd name="connsiteX14" fmla="*/ 511453 w 680522"/>
              <a:gd name="connsiteY14" fmla="*/ 242887 h 342964"/>
              <a:gd name="connsiteX15" fmla="*/ 473353 w 680522"/>
              <a:gd name="connsiteY15" fmla="*/ 240506 h 342964"/>
              <a:gd name="connsiteX16" fmla="*/ 435253 w 680522"/>
              <a:gd name="connsiteY16" fmla="*/ 233362 h 342964"/>
              <a:gd name="connsiteX17" fmla="*/ 418584 w 680522"/>
              <a:gd name="connsiteY17" fmla="*/ 228600 h 342964"/>
              <a:gd name="connsiteX18" fmla="*/ 394772 w 680522"/>
              <a:gd name="connsiteY18" fmla="*/ 223837 h 342964"/>
              <a:gd name="connsiteX19" fmla="*/ 375722 w 680522"/>
              <a:gd name="connsiteY19" fmla="*/ 219075 h 342964"/>
              <a:gd name="connsiteX20" fmla="*/ 368578 w 680522"/>
              <a:gd name="connsiteY20" fmla="*/ 216693 h 342964"/>
              <a:gd name="connsiteX21" fmla="*/ 332859 w 680522"/>
              <a:gd name="connsiteY21" fmla="*/ 207168 h 342964"/>
              <a:gd name="connsiteX22" fmla="*/ 294759 w 680522"/>
              <a:gd name="connsiteY22" fmla="*/ 197643 h 342964"/>
              <a:gd name="connsiteX23" fmla="*/ 287616 w 680522"/>
              <a:gd name="connsiteY23" fmla="*/ 195262 h 342964"/>
              <a:gd name="connsiteX24" fmla="*/ 275709 w 680522"/>
              <a:gd name="connsiteY24" fmla="*/ 192881 h 342964"/>
              <a:gd name="connsiteX25" fmla="*/ 242372 w 680522"/>
              <a:gd name="connsiteY25" fmla="*/ 176212 h 342964"/>
              <a:gd name="connsiteX26" fmla="*/ 228084 w 680522"/>
              <a:gd name="connsiteY26" fmla="*/ 161925 h 342964"/>
              <a:gd name="connsiteX27" fmla="*/ 213797 w 680522"/>
              <a:gd name="connsiteY27" fmla="*/ 150018 h 342964"/>
              <a:gd name="connsiteX28" fmla="*/ 199509 w 680522"/>
              <a:gd name="connsiteY28" fmla="*/ 145256 h 342964"/>
              <a:gd name="connsiteX29" fmla="*/ 156647 w 680522"/>
              <a:gd name="connsiteY29" fmla="*/ 126206 h 342964"/>
              <a:gd name="connsiteX30" fmla="*/ 139978 w 680522"/>
              <a:gd name="connsiteY30" fmla="*/ 121443 h 342964"/>
              <a:gd name="connsiteX31" fmla="*/ 125691 w 680522"/>
              <a:gd name="connsiteY31" fmla="*/ 114300 h 342964"/>
              <a:gd name="connsiteX32" fmla="*/ 113784 w 680522"/>
              <a:gd name="connsiteY32" fmla="*/ 100012 h 342964"/>
              <a:gd name="connsiteX33" fmla="*/ 106641 w 680522"/>
              <a:gd name="connsiteY33" fmla="*/ 92868 h 342964"/>
              <a:gd name="connsiteX34" fmla="*/ 99497 w 680522"/>
              <a:gd name="connsiteY34" fmla="*/ 78581 h 342964"/>
              <a:gd name="connsiteX35" fmla="*/ 85209 w 680522"/>
              <a:gd name="connsiteY35" fmla="*/ 69056 h 342964"/>
              <a:gd name="connsiteX36" fmla="*/ 82828 w 680522"/>
              <a:gd name="connsiteY36" fmla="*/ 61912 h 342964"/>
              <a:gd name="connsiteX37" fmla="*/ 56634 w 680522"/>
              <a:gd name="connsiteY37" fmla="*/ 42862 h 342964"/>
              <a:gd name="connsiteX38" fmla="*/ 49491 w 680522"/>
              <a:gd name="connsiteY38" fmla="*/ 35718 h 342964"/>
              <a:gd name="connsiteX39" fmla="*/ 42347 w 680522"/>
              <a:gd name="connsiteY39" fmla="*/ 30956 h 342964"/>
              <a:gd name="connsiteX40" fmla="*/ 25678 w 680522"/>
              <a:gd name="connsiteY40" fmla="*/ 9525 h 342964"/>
              <a:gd name="connsiteX41" fmla="*/ 11391 w 680522"/>
              <a:gd name="connsiteY41" fmla="*/ 0 h 342964"/>
              <a:gd name="connsiteX42" fmla="*/ 4247 w 680522"/>
              <a:gd name="connsiteY42" fmla="*/ 61912 h 342964"/>
              <a:gd name="connsiteX43" fmla="*/ 1866 w 680522"/>
              <a:gd name="connsiteY43" fmla="*/ 85725 h 342964"/>
              <a:gd name="connsiteX44" fmla="*/ 6628 w 680522"/>
              <a:gd name="connsiteY44" fmla="*/ 183356 h 342964"/>
              <a:gd name="connsiteX45" fmla="*/ 11391 w 680522"/>
              <a:gd name="connsiteY45" fmla="*/ 235743 h 342964"/>
              <a:gd name="connsiteX0" fmla="*/ 11391 w 686518"/>
              <a:gd name="connsiteY0" fmla="*/ 235743 h 342964"/>
              <a:gd name="connsiteX1" fmla="*/ 9009 w 686518"/>
              <a:gd name="connsiteY1" fmla="*/ 335756 h 342964"/>
              <a:gd name="connsiteX2" fmla="*/ 87591 w 686518"/>
              <a:gd name="connsiteY2" fmla="*/ 342900 h 342964"/>
              <a:gd name="connsiteX3" fmla="*/ 387628 w 686518"/>
              <a:gd name="connsiteY3" fmla="*/ 340518 h 342964"/>
              <a:gd name="connsiteX4" fmla="*/ 463828 w 686518"/>
              <a:gd name="connsiteY4" fmla="*/ 333375 h 342964"/>
              <a:gd name="connsiteX5" fmla="*/ 537647 w 686518"/>
              <a:gd name="connsiteY5" fmla="*/ 335756 h 342964"/>
              <a:gd name="connsiteX6" fmla="*/ 575747 w 686518"/>
              <a:gd name="connsiteY6" fmla="*/ 338137 h 342964"/>
              <a:gd name="connsiteX7" fmla="*/ 680522 w 686518"/>
              <a:gd name="connsiteY7" fmla="*/ 340518 h 342964"/>
              <a:gd name="connsiteX8" fmla="*/ 673378 w 686518"/>
              <a:gd name="connsiteY8" fmla="*/ 326231 h 342964"/>
              <a:gd name="connsiteX9" fmla="*/ 670997 w 686518"/>
              <a:gd name="connsiteY9" fmla="*/ 316706 h 342964"/>
              <a:gd name="connsiteX10" fmla="*/ 668616 w 686518"/>
              <a:gd name="connsiteY10" fmla="*/ 261937 h 342964"/>
              <a:gd name="connsiteX11" fmla="*/ 587653 w 686518"/>
              <a:gd name="connsiteY11" fmla="*/ 254793 h 342964"/>
              <a:gd name="connsiteX12" fmla="*/ 563841 w 686518"/>
              <a:gd name="connsiteY12" fmla="*/ 252412 h 342964"/>
              <a:gd name="connsiteX13" fmla="*/ 511453 w 686518"/>
              <a:gd name="connsiteY13" fmla="*/ 242887 h 342964"/>
              <a:gd name="connsiteX14" fmla="*/ 473353 w 686518"/>
              <a:gd name="connsiteY14" fmla="*/ 240506 h 342964"/>
              <a:gd name="connsiteX15" fmla="*/ 435253 w 686518"/>
              <a:gd name="connsiteY15" fmla="*/ 233362 h 342964"/>
              <a:gd name="connsiteX16" fmla="*/ 418584 w 686518"/>
              <a:gd name="connsiteY16" fmla="*/ 228600 h 342964"/>
              <a:gd name="connsiteX17" fmla="*/ 394772 w 686518"/>
              <a:gd name="connsiteY17" fmla="*/ 223837 h 342964"/>
              <a:gd name="connsiteX18" fmla="*/ 375722 w 686518"/>
              <a:gd name="connsiteY18" fmla="*/ 219075 h 342964"/>
              <a:gd name="connsiteX19" fmla="*/ 368578 w 686518"/>
              <a:gd name="connsiteY19" fmla="*/ 216693 h 342964"/>
              <a:gd name="connsiteX20" fmla="*/ 332859 w 686518"/>
              <a:gd name="connsiteY20" fmla="*/ 207168 h 342964"/>
              <a:gd name="connsiteX21" fmla="*/ 294759 w 686518"/>
              <a:gd name="connsiteY21" fmla="*/ 197643 h 342964"/>
              <a:gd name="connsiteX22" fmla="*/ 287616 w 686518"/>
              <a:gd name="connsiteY22" fmla="*/ 195262 h 342964"/>
              <a:gd name="connsiteX23" fmla="*/ 275709 w 686518"/>
              <a:gd name="connsiteY23" fmla="*/ 192881 h 342964"/>
              <a:gd name="connsiteX24" fmla="*/ 242372 w 686518"/>
              <a:gd name="connsiteY24" fmla="*/ 176212 h 342964"/>
              <a:gd name="connsiteX25" fmla="*/ 228084 w 686518"/>
              <a:gd name="connsiteY25" fmla="*/ 161925 h 342964"/>
              <a:gd name="connsiteX26" fmla="*/ 213797 w 686518"/>
              <a:gd name="connsiteY26" fmla="*/ 150018 h 342964"/>
              <a:gd name="connsiteX27" fmla="*/ 199509 w 686518"/>
              <a:gd name="connsiteY27" fmla="*/ 145256 h 342964"/>
              <a:gd name="connsiteX28" fmla="*/ 156647 w 686518"/>
              <a:gd name="connsiteY28" fmla="*/ 126206 h 342964"/>
              <a:gd name="connsiteX29" fmla="*/ 139978 w 686518"/>
              <a:gd name="connsiteY29" fmla="*/ 121443 h 342964"/>
              <a:gd name="connsiteX30" fmla="*/ 125691 w 686518"/>
              <a:gd name="connsiteY30" fmla="*/ 114300 h 342964"/>
              <a:gd name="connsiteX31" fmla="*/ 113784 w 686518"/>
              <a:gd name="connsiteY31" fmla="*/ 100012 h 342964"/>
              <a:gd name="connsiteX32" fmla="*/ 106641 w 686518"/>
              <a:gd name="connsiteY32" fmla="*/ 92868 h 342964"/>
              <a:gd name="connsiteX33" fmla="*/ 99497 w 686518"/>
              <a:gd name="connsiteY33" fmla="*/ 78581 h 342964"/>
              <a:gd name="connsiteX34" fmla="*/ 85209 w 686518"/>
              <a:gd name="connsiteY34" fmla="*/ 69056 h 342964"/>
              <a:gd name="connsiteX35" fmla="*/ 82828 w 686518"/>
              <a:gd name="connsiteY35" fmla="*/ 61912 h 342964"/>
              <a:gd name="connsiteX36" fmla="*/ 56634 w 686518"/>
              <a:gd name="connsiteY36" fmla="*/ 42862 h 342964"/>
              <a:gd name="connsiteX37" fmla="*/ 49491 w 686518"/>
              <a:gd name="connsiteY37" fmla="*/ 35718 h 342964"/>
              <a:gd name="connsiteX38" fmla="*/ 42347 w 686518"/>
              <a:gd name="connsiteY38" fmla="*/ 30956 h 342964"/>
              <a:gd name="connsiteX39" fmla="*/ 25678 w 686518"/>
              <a:gd name="connsiteY39" fmla="*/ 9525 h 342964"/>
              <a:gd name="connsiteX40" fmla="*/ 11391 w 686518"/>
              <a:gd name="connsiteY40" fmla="*/ 0 h 342964"/>
              <a:gd name="connsiteX41" fmla="*/ 4247 w 686518"/>
              <a:gd name="connsiteY41" fmla="*/ 61912 h 342964"/>
              <a:gd name="connsiteX42" fmla="*/ 1866 w 686518"/>
              <a:gd name="connsiteY42" fmla="*/ 85725 h 342964"/>
              <a:gd name="connsiteX43" fmla="*/ 6628 w 686518"/>
              <a:gd name="connsiteY43" fmla="*/ 183356 h 342964"/>
              <a:gd name="connsiteX44" fmla="*/ 11391 w 686518"/>
              <a:gd name="connsiteY44" fmla="*/ 235743 h 342964"/>
              <a:gd name="connsiteX0" fmla="*/ 11391 w 686581"/>
              <a:gd name="connsiteY0" fmla="*/ 235743 h 342964"/>
              <a:gd name="connsiteX1" fmla="*/ 9009 w 686581"/>
              <a:gd name="connsiteY1" fmla="*/ 335756 h 342964"/>
              <a:gd name="connsiteX2" fmla="*/ 87591 w 686581"/>
              <a:gd name="connsiteY2" fmla="*/ 342900 h 342964"/>
              <a:gd name="connsiteX3" fmla="*/ 387628 w 686581"/>
              <a:gd name="connsiteY3" fmla="*/ 340518 h 342964"/>
              <a:gd name="connsiteX4" fmla="*/ 463828 w 686581"/>
              <a:gd name="connsiteY4" fmla="*/ 333375 h 342964"/>
              <a:gd name="connsiteX5" fmla="*/ 537647 w 686581"/>
              <a:gd name="connsiteY5" fmla="*/ 335756 h 342964"/>
              <a:gd name="connsiteX6" fmla="*/ 575747 w 686581"/>
              <a:gd name="connsiteY6" fmla="*/ 338137 h 342964"/>
              <a:gd name="connsiteX7" fmla="*/ 680522 w 686581"/>
              <a:gd name="connsiteY7" fmla="*/ 340518 h 342964"/>
              <a:gd name="connsiteX8" fmla="*/ 673378 w 686581"/>
              <a:gd name="connsiteY8" fmla="*/ 326231 h 342964"/>
              <a:gd name="connsiteX9" fmla="*/ 668616 w 686581"/>
              <a:gd name="connsiteY9" fmla="*/ 261937 h 342964"/>
              <a:gd name="connsiteX10" fmla="*/ 587653 w 686581"/>
              <a:gd name="connsiteY10" fmla="*/ 254793 h 342964"/>
              <a:gd name="connsiteX11" fmla="*/ 563841 w 686581"/>
              <a:gd name="connsiteY11" fmla="*/ 252412 h 342964"/>
              <a:gd name="connsiteX12" fmla="*/ 511453 w 686581"/>
              <a:gd name="connsiteY12" fmla="*/ 242887 h 342964"/>
              <a:gd name="connsiteX13" fmla="*/ 473353 w 686581"/>
              <a:gd name="connsiteY13" fmla="*/ 240506 h 342964"/>
              <a:gd name="connsiteX14" fmla="*/ 435253 w 686581"/>
              <a:gd name="connsiteY14" fmla="*/ 233362 h 342964"/>
              <a:gd name="connsiteX15" fmla="*/ 418584 w 686581"/>
              <a:gd name="connsiteY15" fmla="*/ 228600 h 342964"/>
              <a:gd name="connsiteX16" fmla="*/ 394772 w 686581"/>
              <a:gd name="connsiteY16" fmla="*/ 223837 h 342964"/>
              <a:gd name="connsiteX17" fmla="*/ 375722 w 686581"/>
              <a:gd name="connsiteY17" fmla="*/ 219075 h 342964"/>
              <a:gd name="connsiteX18" fmla="*/ 368578 w 686581"/>
              <a:gd name="connsiteY18" fmla="*/ 216693 h 342964"/>
              <a:gd name="connsiteX19" fmla="*/ 332859 w 686581"/>
              <a:gd name="connsiteY19" fmla="*/ 207168 h 342964"/>
              <a:gd name="connsiteX20" fmla="*/ 294759 w 686581"/>
              <a:gd name="connsiteY20" fmla="*/ 197643 h 342964"/>
              <a:gd name="connsiteX21" fmla="*/ 287616 w 686581"/>
              <a:gd name="connsiteY21" fmla="*/ 195262 h 342964"/>
              <a:gd name="connsiteX22" fmla="*/ 275709 w 686581"/>
              <a:gd name="connsiteY22" fmla="*/ 192881 h 342964"/>
              <a:gd name="connsiteX23" fmla="*/ 242372 w 686581"/>
              <a:gd name="connsiteY23" fmla="*/ 176212 h 342964"/>
              <a:gd name="connsiteX24" fmla="*/ 228084 w 686581"/>
              <a:gd name="connsiteY24" fmla="*/ 161925 h 342964"/>
              <a:gd name="connsiteX25" fmla="*/ 213797 w 686581"/>
              <a:gd name="connsiteY25" fmla="*/ 150018 h 342964"/>
              <a:gd name="connsiteX26" fmla="*/ 199509 w 686581"/>
              <a:gd name="connsiteY26" fmla="*/ 145256 h 342964"/>
              <a:gd name="connsiteX27" fmla="*/ 156647 w 686581"/>
              <a:gd name="connsiteY27" fmla="*/ 126206 h 342964"/>
              <a:gd name="connsiteX28" fmla="*/ 139978 w 686581"/>
              <a:gd name="connsiteY28" fmla="*/ 121443 h 342964"/>
              <a:gd name="connsiteX29" fmla="*/ 125691 w 686581"/>
              <a:gd name="connsiteY29" fmla="*/ 114300 h 342964"/>
              <a:gd name="connsiteX30" fmla="*/ 113784 w 686581"/>
              <a:gd name="connsiteY30" fmla="*/ 100012 h 342964"/>
              <a:gd name="connsiteX31" fmla="*/ 106641 w 686581"/>
              <a:gd name="connsiteY31" fmla="*/ 92868 h 342964"/>
              <a:gd name="connsiteX32" fmla="*/ 99497 w 686581"/>
              <a:gd name="connsiteY32" fmla="*/ 78581 h 342964"/>
              <a:gd name="connsiteX33" fmla="*/ 85209 w 686581"/>
              <a:gd name="connsiteY33" fmla="*/ 69056 h 342964"/>
              <a:gd name="connsiteX34" fmla="*/ 82828 w 686581"/>
              <a:gd name="connsiteY34" fmla="*/ 61912 h 342964"/>
              <a:gd name="connsiteX35" fmla="*/ 56634 w 686581"/>
              <a:gd name="connsiteY35" fmla="*/ 42862 h 342964"/>
              <a:gd name="connsiteX36" fmla="*/ 49491 w 686581"/>
              <a:gd name="connsiteY36" fmla="*/ 35718 h 342964"/>
              <a:gd name="connsiteX37" fmla="*/ 42347 w 686581"/>
              <a:gd name="connsiteY37" fmla="*/ 30956 h 342964"/>
              <a:gd name="connsiteX38" fmla="*/ 25678 w 686581"/>
              <a:gd name="connsiteY38" fmla="*/ 9525 h 342964"/>
              <a:gd name="connsiteX39" fmla="*/ 11391 w 686581"/>
              <a:gd name="connsiteY39" fmla="*/ 0 h 342964"/>
              <a:gd name="connsiteX40" fmla="*/ 4247 w 686581"/>
              <a:gd name="connsiteY40" fmla="*/ 61912 h 342964"/>
              <a:gd name="connsiteX41" fmla="*/ 1866 w 686581"/>
              <a:gd name="connsiteY41" fmla="*/ 85725 h 342964"/>
              <a:gd name="connsiteX42" fmla="*/ 6628 w 686581"/>
              <a:gd name="connsiteY42" fmla="*/ 183356 h 342964"/>
              <a:gd name="connsiteX43" fmla="*/ 11391 w 686581"/>
              <a:gd name="connsiteY43" fmla="*/ 235743 h 342964"/>
              <a:gd name="connsiteX0" fmla="*/ 11391 w 687754"/>
              <a:gd name="connsiteY0" fmla="*/ 235743 h 342964"/>
              <a:gd name="connsiteX1" fmla="*/ 9009 w 687754"/>
              <a:gd name="connsiteY1" fmla="*/ 335756 h 342964"/>
              <a:gd name="connsiteX2" fmla="*/ 87591 w 687754"/>
              <a:gd name="connsiteY2" fmla="*/ 342900 h 342964"/>
              <a:gd name="connsiteX3" fmla="*/ 387628 w 687754"/>
              <a:gd name="connsiteY3" fmla="*/ 340518 h 342964"/>
              <a:gd name="connsiteX4" fmla="*/ 463828 w 687754"/>
              <a:gd name="connsiteY4" fmla="*/ 333375 h 342964"/>
              <a:gd name="connsiteX5" fmla="*/ 537647 w 687754"/>
              <a:gd name="connsiteY5" fmla="*/ 335756 h 342964"/>
              <a:gd name="connsiteX6" fmla="*/ 575747 w 687754"/>
              <a:gd name="connsiteY6" fmla="*/ 338137 h 342964"/>
              <a:gd name="connsiteX7" fmla="*/ 680522 w 687754"/>
              <a:gd name="connsiteY7" fmla="*/ 340518 h 342964"/>
              <a:gd name="connsiteX8" fmla="*/ 668616 w 687754"/>
              <a:gd name="connsiteY8" fmla="*/ 261937 h 342964"/>
              <a:gd name="connsiteX9" fmla="*/ 587653 w 687754"/>
              <a:gd name="connsiteY9" fmla="*/ 254793 h 342964"/>
              <a:gd name="connsiteX10" fmla="*/ 563841 w 687754"/>
              <a:gd name="connsiteY10" fmla="*/ 252412 h 342964"/>
              <a:gd name="connsiteX11" fmla="*/ 511453 w 687754"/>
              <a:gd name="connsiteY11" fmla="*/ 242887 h 342964"/>
              <a:gd name="connsiteX12" fmla="*/ 473353 w 687754"/>
              <a:gd name="connsiteY12" fmla="*/ 240506 h 342964"/>
              <a:gd name="connsiteX13" fmla="*/ 435253 w 687754"/>
              <a:gd name="connsiteY13" fmla="*/ 233362 h 342964"/>
              <a:gd name="connsiteX14" fmla="*/ 418584 w 687754"/>
              <a:gd name="connsiteY14" fmla="*/ 228600 h 342964"/>
              <a:gd name="connsiteX15" fmla="*/ 394772 w 687754"/>
              <a:gd name="connsiteY15" fmla="*/ 223837 h 342964"/>
              <a:gd name="connsiteX16" fmla="*/ 375722 w 687754"/>
              <a:gd name="connsiteY16" fmla="*/ 219075 h 342964"/>
              <a:gd name="connsiteX17" fmla="*/ 368578 w 687754"/>
              <a:gd name="connsiteY17" fmla="*/ 216693 h 342964"/>
              <a:gd name="connsiteX18" fmla="*/ 332859 w 687754"/>
              <a:gd name="connsiteY18" fmla="*/ 207168 h 342964"/>
              <a:gd name="connsiteX19" fmla="*/ 294759 w 687754"/>
              <a:gd name="connsiteY19" fmla="*/ 197643 h 342964"/>
              <a:gd name="connsiteX20" fmla="*/ 287616 w 687754"/>
              <a:gd name="connsiteY20" fmla="*/ 195262 h 342964"/>
              <a:gd name="connsiteX21" fmla="*/ 275709 w 687754"/>
              <a:gd name="connsiteY21" fmla="*/ 192881 h 342964"/>
              <a:gd name="connsiteX22" fmla="*/ 242372 w 687754"/>
              <a:gd name="connsiteY22" fmla="*/ 176212 h 342964"/>
              <a:gd name="connsiteX23" fmla="*/ 228084 w 687754"/>
              <a:gd name="connsiteY23" fmla="*/ 161925 h 342964"/>
              <a:gd name="connsiteX24" fmla="*/ 213797 w 687754"/>
              <a:gd name="connsiteY24" fmla="*/ 150018 h 342964"/>
              <a:gd name="connsiteX25" fmla="*/ 199509 w 687754"/>
              <a:gd name="connsiteY25" fmla="*/ 145256 h 342964"/>
              <a:gd name="connsiteX26" fmla="*/ 156647 w 687754"/>
              <a:gd name="connsiteY26" fmla="*/ 126206 h 342964"/>
              <a:gd name="connsiteX27" fmla="*/ 139978 w 687754"/>
              <a:gd name="connsiteY27" fmla="*/ 121443 h 342964"/>
              <a:gd name="connsiteX28" fmla="*/ 125691 w 687754"/>
              <a:gd name="connsiteY28" fmla="*/ 114300 h 342964"/>
              <a:gd name="connsiteX29" fmla="*/ 113784 w 687754"/>
              <a:gd name="connsiteY29" fmla="*/ 100012 h 342964"/>
              <a:gd name="connsiteX30" fmla="*/ 106641 w 687754"/>
              <a:gd name="connsiteY30" fmla="*/ 92868 h 342964"/>
              <a:gd name="connsiteX31" fmla="*/ 99497 w 687754"/>
              <a:gd name="connsiteY31" fmla="*/ 78581 h 342964"/>
              <a:gd name="connsiteX32" fmla="*/ 85209 w 687754"/>
              <a:gd name="connsiteY32" fmla="*/ 69056 h 342964"/>
              <a:gd name="connsiteX33" fmla="*/ 82828 w 687754"/>
              <a:gd name="connsiteY33" fmla="*/ 61912 h 342964"/>
              <a:gd name="connsiteX34" fmla="*/ 56634 w 687754"/>
              <a:gd name="connsiteY34" fmla="*/ 42862 h 342964"/>
              <a:gd name="connsiteX35" fmla="*/ 49491 w 687754"/>
              <a:gd name="connsiteY35" fmla="*/ 35718 h 342964"/>
              <a:gd name="connsiteX36" fmla="*/ 42347 w 687754"/>
              <a:gd name="connsiteY36" fmla="*/ 30956 h 342964"/>
              <a:gd name="connsiteX37" fmla="*/ 25678 w 687754"/>
              <a:gd name="connsiteY37" fmla="*/ 9525 h 342964"/>
              <a:gd name="connsiteX38" fmla="*/ 11391 w 687754"/>
              <a:gd name="connsiteY38" fmla="*/ 0 h 342964"/>
              <a:gd name="connsiteX39" fmla="*/ 4247 w 687754"/>
              <a:gd name="connsiteY39" fmla="*/ 61912 h 342964"/>
              <a:gd name="connsiteX40" fmla="*/ 1866 w 687754"/>
              <a:gd name="connsiteY40" fmla="*/ 85725 h 342964"/>
              <a:gd name="connsiteX41" fmla="*/ 6628 w 687754"/>
              <a:gd name="connsiteY41" fmla="*/ 183356 h 342964"/>
              <a:gd name="connsiteX42" fmla="*/ 11391 w 687754"/>
              <a:gd name="connsiteY42" fmla="*/ 235743 h 342964"/>
              <a:gd name="connsiteX0" fmla="*/ 11391 w 689156"/>
              <a:gd name="connsiteY0" fmla="*/ 235743 h 342964"/>
              <a:gd name="connsiteX1" fmla="*/ 9009 w 689156"/>
              <a:gd name="connsiteY1" fmla="*/ 335756 h 342964"/>
              <a:gd name="connsiteX2" fmla="*/ 87591 w 689156"/>
              <a:gd name="connsiteY2" fmla="*/ 342900 h 342964"/>
              <a:gd name="connsiteX3" fmla="*/ 387628 w 689156"/>
              <a:gd name="connsiteY3" fmla="*/ 340518 h 342964"/>
              <a:gd name="connsiteX4" fmla="*/ 463828 w 689156"/>
              <a:gd name="connsiteY4" fmla="*/ 333375 h 342964"/>
              <a:gd name="connsiteX5" fmla="*/ 537647 w 689156"/>
              <a:gd name="connsiteY5" fmla="*/ 335756 h 342964"/>
              <a:gd name="connsiteX6" fmla="*/ 575747 w 689156"/>
              <a:gd name="connsiteY6" fmla="*/ 338137 h 342964"/>
              <a:gd name="connsiteX7" fmla="*/ 680522 w 689156"/>
              <a:gd name="connsiteY7" fmla="*/ 340518 h 342964"/>
              <a:gd name="connsiteX8" fmla="*/ 673379 w 689156"/>
              <a:gd name="connsiteY8" fmla="*/ 252412 h 342964"/>
              <a:gd name="connsiteX9" fmla="*/ 587653 w 689156"/>
              <a:gd name="connsiteY9" fmla="*/ 254793 h 342964"/>
              <a:gd name="connsiteX10" fmla="*/ 563841 w 689156"/>
              <a:gd name="connsiteY10" fmla="*/ 252412 h 342964"/>
              <a:gd name="connsiteX11" fmla="*/ 511453 w 689156"/>
              <a:gd name="connsiteY11" fmla="*/ 242887 h 342964"/>
              <a:gd name="connsiteX12" fmla="*/ 473353 w 689156"/>
              <a:gd name="connsiteY12" fmla="*/ 240506 h 342964"/>
              <a:gd name="connsiteX13" fmla="*/ 435253 w 689156"/>
              <a:gd name="connsiteY13" fmla="*/ 233362 h 342964"/>
              <a:gd name="connsiteX14" fmla="*/ 418584 w 689156"/>
              <a:gd name="connsiteY14" fmla="*/ 228600 h 342964"/>
              <a:gd name="connsiteX15" fmla="*/ 394772 w 689156"/>
              <a:gd name="connsiteY15" fmla="*/ 223837 h 342964"/>
              <a:gd name="connsiteX16" fmla="*/ 375722 w 689156"/>
              <a:gd name="connsiteY16" fmla="*/ 219075 h 342964"/>
              <a:gd name="connsiteX17" fmla="*/ 368578 w 689156"/>
              <a:gd name="connsiteY17" fmla="*/ 216693 h 342964"/>
              <a:gd name="connsiteX18" fmla="*/ 332859 w 689156"/>
              <a:gd name="connsiteY18" fmla="*/ 207168 h 342964"/>
              <a:gd name="connsiteX19" fmla="*/ 294759 w 689156"/>
              <a:gd name="connsiteY19" fmla="*/ 197643 h 342964"/>
              <a:gd name="connsiteX20" fmla="*/ 287616 w 689156"/>
              <a:gd name="connsiteY20" fmla="*/ 195262 h 342964"/>
              <a:gd name="connsiteX21" fmla="*/ 275709 w 689156"/>
              <a:gd name="connsiteY21" fmla="*/ 192881 h 342964"/>
              <a:gd name="connsiteX22" fmla="*/ 242372 w 689156"/>
              <a:gd name="connsiteY22" fmla="*/ 176212 h 342964"/>
              <a:gd name="connsiteX23" fmla="*/ 228084 w 689156"/>
              <a:gd name="connsiteY23" fmla="*/ 161925 h 342964"/>
              <a:gd name="connsiteX24" fmla="*/ 213797 w 689156"/>
              <a:gd name="connsiteY24" fmla="*/ 150018 h 342964"/>
              <a:gd name="connsiteX25" fmla="*/ 199509 w 689156"/>
              <a:gd name="connsiteY25" fmla="*/ 145256 h 342964"/>
              <a:gd name="connsiteX26" fmla="*/ 156647 w 689156"/>
              <a:gd name="connsiteY26" fmla="*/ 126206 h 342964"/>
              <a:gd name="connsiteX27" fmla="*/ 139978 w 689156"/>
              <a:gd name="connsiteY27" fmla="*/ 121443 h 342964"/>
              <a:gd name="connsiteX28" fmla="*/ 125691 w 689156"/>
              <a:gd name="connsiteY28" fmla="*/ 114300 h 342964"/>
              <a:gd name="connsiteX29" fmla="*/ 113784 w 689156"/>
              <a:gd name="connsiteY29" fmla="*/ 100012 h 342964"/>
              <a:gd name="connsiteX30" fmla="*/ 106641 w 689156"/>
              <a:gd name="connsiteY30" fmla="*/ 92868 h 342964"/>
              <a:gd name="connsiteX31" fmla="*/ 99497 w 689156"/>
              <a:gd name="connsiteY31" fmla="*/ 78581 h 342964"/>
              <a:gd name="connsiteX32" fmla="*/ 85209 w 689156"/>
              <a:gd name="connsiteY32" fmla="*/ 69056 h 342964"/>
              <a:gd name="connsiteX33" fmla="*/ 82828 w 689156"/>
              <a:gd name="connsiteY33" fmla="*/ 61912 h 342964"/>
              <a:gd name="connsiteX34" fmla="*/ 56634 w 689156"/>
              <a:gd name="connsiteY34" fmla="*/ 42862 h 342964"/>
              <a:gd name="connsiteX35" fmla="*/ 49491 w 689156"/>
              <a:gd name="connsiteY35" fmla="*/ 35718 h 342964"/>
              <a:gd name="connsiteX36" fmla="*/ 42347 w 689156"/>
              <a:gd name="connsiteY36" fmla="*/ 30956 h 342964"/>
              <a:gd name="connsiteX37" fmla="*/ 25678 w 689156"/>
              <a:gd name="connsiteY37" fmla="*/ 9525 h 342964"/>
              <a:gd name="connsiteX38" fmla="*/ 11391 w 689156"/>
              <a:gd name="connsiteY38" fmla="*/ 0 h 342964"/>
              <a:gd name="connsiteX39" fmla="*/ 4247 w 689156"/>
              <a:gd name="connsiteY39" fmla="*/ 61912 h 342964"/>
              <a:gd name="connsiteX40" fmla="*/ 1866 w 689156"/>
              <a:gd name="connsiteY40" fmla="*/ 85725 h 342964"/>
              <a:gd name="connsiteX41" fmla="*/ 6628 w 689156"/>
              <a:gd name="connsiteY41" fmla="*/ 183356 h 342964"/>
              <a:gd name="connsiteX42" fmla="*/ 11391 w 689156"/>
              <a:gd name="connsiteY42" fmla="*/ 235743 h 342964"/>
              <a:gd name="connsiteX0" fmla="*/ 11391 w 686500"/>
              <a:gd name="connsiteY0" fmla="*/ 235743 h 342964"/>
              <a:gd name="connsiteX1" fmla="*/ 9009 w 686500"/>
              <a:gd name="connsiteY1" fmla="*/ 335756 h 342964"/>
              <a:gd name="connsiteX2" fmla="*/ 87591 w 686500"/>
              <a:gd name="connsiteY2" fmla="*/ 342900 h 342964"/>
              <a:gd name="connsiteX3" fmla="*/ 387628 w 686500"/>
              <a:gd name="connsiteY3" fmla="*/ 340518 h 342964"/>
              <a:gd name="connsiteX4" fmla="*/ 463828 w 686500"/>
              <a:gd name="connsiteY4" fmla="*/ 333375 h 342964"/>
              <a:gd name="connsiteX5" fmla="*/ 537647 w 686500"/>
              <a:gd name="connsiteY5" fmla="*/ 335756 h 342964"/>
              <a:gd name="connsiteX6" fmla="*/ 575747 w 686500"/>
              <a:gd name="connsiteY6" fmla="*/ 338137 h 342964"/>
              <a:gd name="connsiteX7" fmla="*/ 680522 w 686500"/>
              <a:gd name="connsiteY7" fmla="*/ 340518 h 342964"/>
              <a:gd name="connsiteX8" fmla="*/ 673379 w 686500"/>
              <a:gd name="connsiteY8" fmla="*/ 252412 h 342964"/>
              <a:gd name="connsiteX9" fmla="*/ 587653 w 686500"/>
              <a:gd name="connsiteY9" fmla="*/ 254793 h 342964"/>
              <a:gd name="connsiteX10" fmla="*/ 563841 w 686500"/>
              <a:gd name="connsiteY10" fmla="*/ 252412 h 342964"/>
              <a:gd name="connsiteX11" fmla="*/ 511453 w 686500"/>
              <a:gd name="connsiteY11" fmla="*/ 242887 h 342964"/>
              <a:gd name="connsiteX12" fmla="*/ 473353 w 686500"/>
              <a:gd name="connsiteY12" fmla="*/ 240506 h 342964"/>
              <a:gd name="connsiteX13" fmla="*/ 435253 w 686500"/>
              <a:gd name="connsiteY13" fmla="*/ 233362 h 342964"/>
              <a:gd name="connsiteX14" fmla="*/ 418584 w 686500"/>
              <a:gd name="connsiteY14" fmla="*/ 228600 h 342964"/>
              <a:gd name="connsiteX15" fmla="*/ 394772 w 686500"/>
              <a:gd name="connsiteY15" fmla="*/ 223837 h 342964"/>
              <a:gd name="connsiteX16" fmla="*/ 375722 w 686500"/>
              <a:gd name="connsiteY16" fmla="*/ 219075 h 342964"/>
              <a:gd name="connsiteX17" fmla="*/ 368578 w 686500"/>
              <a:gd name="connsiteY17" fmla="*/ 216693 h 342964"/>
              <a:gd name="connsiteX18" fmla="*/ 332859 w 686500"/>
              <a:gd name="connsiteY18" fmla="*/ 207168 h 342964"/>
              <a:gd name="connsiteX19" fmla="*/ 294759 w 686500"/>
              <a:gd name="connsiteY19" fmla="*/ 197643 h 342964"/>
              <a:gd name="connsiteX20" fmla="*/ 287616 w 686500"/>
              <a:gd name="connsiteY20" fmla="*/ 195262 h 342964"/>
              <a:gd name="connsiteX21" fmla="*/ 275709 w 686500"/>
              <a:gd name="connsiteY21" fmla="*/ 192881 h 342964"/>
              <a:gd name="connsiteX22" fmla="*/ 242372 w 686500"/>
              <a:gd name="connsiteY22" fmla="*/ 176212 h 342964"/>
              <a:gd name="connsiteX23" fmla="*/ 228084 w 686500"/>
              <a:gd name="connsiteY23" fmla="*/ 161925 h 342964"/>
              <a:gd name="connsiteX24" fmla="*/ 213797 w 686500"/>
              <a:gd name="connsiteY24" fmla="*/ 150018 h 342964"/>
              <a:gd name="connsiteX25" fmla="*/ 199509 w 686500"/>
              <a:gd name="connsiteY25" fmla="*/ 145256 h 342964"/>
              <a:gd name="connsiteX26" fmla="*/ 156647 w 686500"/>
              <a:gd name="connsiteY26" fmla="*/ 126206 h 342964"/>
              <a:gd name="connsiteX27" fmla="*/ 139978 w 686500"/>
              <a:gd name="connsiteY27" fmla="*/ 121443 h 342964"/>
              <a:gd name="connsiteX28" fmla="*/ 125691 w 686500"/>
              <a:gd name="connsiteY28" fmla="*/ 114300 h 342964"/>
              <a:gd name="connsiteX29" fmla="*/ 113784 w 686500"/>
              <a:gd name="connsiteY29" fmla="*/ 100012 h 342964"/>
              <a:gd name="connsiteX30" fmla="*/ 106641 w 686500"/>
              <a:gd name="connsiteY30" fmla="*/ 92868 h 342964"/>
              <a:gd name="connsiteX31" fmla="*/ 99497 w 686500"/>
              <a:gd name="connsiteY31" fmla="*/ 78581 h 342964"/>
              <a:gd name="connsiteX32" fmla="*/ 85209 w 686500"/>
              <a:gd name="connsiteY32" fmla="*/ 69056 h 342964"/>
              <a:gd name="connsiteX33" fmla="*/ 82828 w 686500"/>
              <a:gd name="connsiteY33" fmla="*/ 61912 h 342964"/>
              <a:gd name="connsiteX34" fmla="*/ 56634 w 686500"/>
              <a:gd name="connsiteY34" fmla="*/ 42862 h 342964"/>
              <a:gd name="connsiteX35" fmla="*/ 49491 w 686500"/>
              <a:gd name="connsiteY35" fmla="*/ 35718 h 342964"/>
              <a:gd name="connsiteX36" fmla="*/ 42347 w 686500"/>
              <a:gd name="connsiteY36" fmla="*/ 30956 h 342964"/>
              <a:gd name="connsiteX37" fmla="*/ 25678 w 686500"/>
              <a:gd name="connsiteY37" fmla="*/ 9525 h 342964"/>
              <a:gd name="connsiteX38" fmla="*/ 11391 w 686500"/>
              <a:gd name="connsiteY38" fmla="*/ 0 h 342964"/>
              <a:gd name="connsiteX39" fmla="*/ 4247 w 686500"/>
              <a:gd name="connsiteY39" fmla="*/ 61912 h 342964"/>
              <a:gd name="connsiteX40" fmla="*/ 1866 w 686500"/>
              <a:gd name="connsiteY40" fmla="*/ 85725 h 342964"/>
              <a:gd name="connsiteX41" fmla="*/ 6628 w 686500"/>
              <a:gd name="connsiteY41" fmla="*/ 183356 h 342964"/>
              <a:gd name="connsiteX42" fmla="*/ 11391 w 686500"/>
              <a:gd name="connsiteY42" fmla="*/ 235743 h 342964"/>
              <a:gd name="connsiteX0" fmla="*/ 11391 w 688584"/>
              <a:gd name="connsiteY0" fmla="*/ 235743 h 342964"/>
              <a:gd name="connsiteX1" fmla="*/ 9009 w 688584"/>
              <a:gd name="connsiteY1" fmla="*/ 335756 h 342964"/>
              <a:gd name="connsiteX2" fmla="*/ 87591 w 688584"/>
              <a:gd name="connsiteY2" fmla="*/ 342900 h 342964"/>
              <a:gd name="connsiteX3" fmla="*/ 387628 w 688584"/>
              <a:gd name="connsiteY3" fmla="*/ 340518 h 342964"/>
              <a:gd name="connsiteX4" fmla="*/ 463828 w 688584"/>
              <a:gd name="connsiteY4" fmla="*/ 333375 h 342964"/>
              <a:gd name="connsiteX5" fmla="*/ 537647 w 688584"/>
              <a:gd name="connsiteY5" fmla="*/ 335756 h 342964"/>
              <a:gd name="connsiteX6" fmla="*/ 575747 w 688584"/>
              <a:gd name="connsiteY6" fmla="*/ 338137 h 342964"/>
              <a:gd name="connsiteX7" fmla="*/ 680522 w 688584"/>
              <a:gd name="connsiteY7" fmla="*/ 340518 h 342964"/>
              <a:gd name="connsiteX8" fmla="*/ 673379 w 688584"/>
              <a:gd name="connsiteY8" fmla="*/ 252412 h 342964"/>
              <a:gd name="connsiteX9" fmla="*/ 587653 w 688584"/>
              <a:gd name="connsiteY9" fmla="*/ 254793 h 342964"/>
              <a:gd name="connsiteX10" fmla="*/ 563841 w 688584"/>
              <a:gd name="connsiteY10" fmla="*/ 252412 h 342964"/>
              <a:gd name="connsiteX11" fmla="*/ 511453 w 688584"/>
              <a:gd name="connsiteY11" fmla="*/ 242887 h 342964"/>
              <a:gd name="connsiteX12" fmla="*/ 473353 w 688584"/>
              <a:gd name="connsiteY12" fmla="*/ 240506 h 342964"/>
              <a:gd name="connsiteX13" fmla="*/ 435253 w 688584"/>
              <a:gd name="connsiteY13" fmla="*/ 233362 h 342964"/>
              <a:gd name="connsiteX14" fmla="*/ 418584 w 688584"/>
              <a:gd name="connsiteY14" fmla="*/ 228600 h 342964"/>
              <a:gd name="connsiteX15" fmla="*/ 394772 w 688584"/>
              <a:gd name="connsiteY15" fmla="*/ 223837 h 342964"/>
              <a:gd name="connsiteX16" fmla="*/ 375722 w 688584"/>
              <a:gd name="connsiteY16" fmla="*/ 219075 h 342964"/>
              <a:gd name="connsiteX17" fmla="*/ 368578 w 688584"/>
              <a:gd name="connsiteY17" fmla="*/ 216693 h 342964"/>
              <a:gd name="connsiteX18" fmla="*/ 332859 w 688584"/>
              <a:gd name="connsiteY18" fmla="*/ 207168 h 342964"/>
              <a:gd name="connsiteX19" fmla="*/ 294759 w 688584"/>
              <a:gd name="connsiteY19" fmla="*/ 197643 h 342964"/>
              <a:gd name="connsiteX20" fmla="*/ 287616 w 688584"/>
              <a:gd name="connsiteY20" fmla="*/ 195262 h 342964"/>
              <a:gd name="connsiteX21" fmla="*/ 275709 w 688584"/>
              <a:gd name="connsiteY21" fmla="*/ 192881 h 342964"/>
              <a:gd name="connsiteX22" fmla="*/ 242372 w 688584"/>
              <a:gd name="connsiteY22" fmla="*/ 176212 h 342964"/>
              <a:gd name="connsiteX23" fmla="*/ 228084 w 688584"/>
              <a:gd name="connsiteY23" fmla="*/ 161925 h 342964"/>
              <a:gd name="connsiteX24" fmla="*/ 213797 w 688584"/>
              <a:gd name="connsiteY24" fmla="*/ 150018 h 342964"/>
              <a:gd name="connsiteX25" fmla="*/ 199509 w 688584"/>
              <a:gd name="connsiteY25" fmla="*/ 145256 h 342964"/>
              <a:gd name="connsiteX26" fmla="*/ 156647 w 688584"/>
              <a:gd name="connsiteY26" fmla="*/ 126206 h 342964"/>
              <a:gd name="connsiteX27" fmla="*/ 139978 w 688584"/>
              <a:gd name="connsiteY27" fmla="*/ 121443 h 342964"/>
              <a:gd name="connsiteX28" fmla="*/ 125691 w 688584"/>
              <a:gd name="connsiteY28" fmla="*/ 114300 h 342964"/>
              <a:gd name="connsiteX29" fmla="*/ 113784 w 688584"/>
              <a:gd name="connsiteY29" fmla="*/ 100012 h 342964"/>
              <a:gd name="connsiteX30" fmla="*/ 106641 w 688584"/>
              <a:gd name="connsiteY30" fmla="*/ 92868 h 342964"/>
              <a:gd name="connsiteX31" fmla="*/ 99497 w 688584"/>
              <a:gd name="connsiteY31" fmla="*/ 78581 h 342964"/>
              <a:gd name="connsiteX32" fmla="*/ 85209 w 688584"/>
              <a:gd name="connsiteY32" fmla="*/ 69056 h 342964"/>
              <a:gd name="connsiteX33" fmla="*/ 82828 w 688584"/>
              <a:gd name="connsiteY33" fmla="*/ 61912 h 342964"/>
              <a:gd name="connsiteX34" fmla="*/ 56634 w 688584"/>
              <a:gd name="connsiteY34" fmla="*/ 42862 h 342964"/>
              <a:gd name="connsiteX35" fmla="*/ 49491 w 688584"/>
              <a:gd name="connsiteY35" fmla="*/ 35718 h 342964"/>
              <a:gd name="connsiteX36" fmla="*/ 42347 w 688584"/>
              <a:gd name="connsiteY36" fmla="*/ 30956 h 342964"/>
              <a:gd name="connsiteX37" fmla="*/ 25678 w 688584"/>
              <a:gd name="connsiteY37" fmla="*/ 9525 h 342964"/>
              <a:gd name="connsiteX38" fmla="*/ 11391 w 688584"/>
              <a:gd name="connsiteY38" fmla="*/ 0 h 342964"/>
              <a:gd name="connsiteX39" fmla="*/ 4247 w 688584"/>
              <a:gd name="connsiteY39" fmla="*/ 61912 h 342964"/>
              <a:gd name="connsiteX40" fmla="*/ 1866 w 688584"/>
              <a:gd name="connsiteY40" fmla="*/ 85725 h 342964"/>
              <a:gd name="connsiteX41" fmla="*/ 6628 w 688584"/>
              <a:gd name="connsiteY41" fmla="*/ 183356 h 342964"/>
              <a:gd name="connsiteX42" fmla="*/ 11391 w 688584"/>
              <a:gd name="connsiteY42" fmla="*/ 235743 h 342964"/>
              <a:gd name="connsiteX0" fmla="*/ 11391 w 693045"/>
              <a:gd name="connsiteY0" fmla="*/ 235743 h 343437"/>
              <a:gd name="connsiteX1" fmla="*/ 9009 w 693045"/>
              <a:gd name="connsiteY1" fmla="*/ 335756 h 343437"/>
              <a:gd name="connsiteX2" fmla="*/ 87591 w 693045"/>
              <a:gd name="connsiteY2" fmla="*/ 342900 h 343437"/>
              <a:gd name="connsiteX3" fmla="*/ 387628 w 693045"/>
              <a:gd name="connsiteY3" fmla="*/ 340518 h 343437"/>
              <a:gd name="connsiteX4" fmla="*/ 463828 w 693045"/>
              <a:gd name="connsiteY4" fmla="*/ 333375 h 343437"/>
              <a:gd name="connsiteX5" fmla="*/ 537647 w 693045"/>
              <a:gd name="connsiteY5" fmla="*/ 335756 h 343437"/>
              <a:gd name="connsiteX6" fmla="*/ 575747 w 693045"/>
              <a:gd name="connsiteY6" fmla="*/ 338137 h 343437"/>
              <a:gd name="connsiteX7" fmla="*/ 680522 w 693045"/>
              <a:gd name="connsiteY7" fmla="*/ 340518 h 343437"/>
              <a:gd name="connsiteX8" fmla="*/ 687667 w 693045"/>
              <a:gd name="connsiteY8" fmla="*/ 271462 h 343437"/>
              <a:gd name="connsiteX9" fmla="*/ 587653 w 693045"/>
              <a:gd name="connsiteY9" fmla="*/ 254793 h 343437"/>
              <a:gd name="connsiteX10" fmla="*/ 563841 w 693045"/>
              <a:gd name="connsiteY10" fmla="*/ 252412 h 343437"/>
              <a:gd name="connsiteX11" fmla="*/ 511453 w 693045"/>
              <a:gd name="connsiteY11" fmla="*/ 242887 h 343437"/>
              <a:gd name="connsiteX12" fmla="*/ 473353 w 693045"/>
              <a:gd name="connsiteY12" fmla="*/ 240506 h 343437"/>
              <a:gd name="connsiteX13" fmla="*/ 435253 w 693045"/>
              <a:gd name="connsiteY13" fmla="*/ 233362 h 343437"/>
              <a:gd name="connsiteX14" fmla="*/ 418584 w 693045"/>
              <a:gd name="connsiteY14" fmla="*/ 228600 h 343437"/>
              <a:gd name="connsiteX15" fmla="*/ 394772 w 693045"/>
              <a:gd name="connsiteY15" fmla="*/ 223837 h 343437"/>
              <a:gd name="connsiteX16" fmla="*/ 375722 w 693045"/>
              <a:gd name="connsiteY16" fmla="*/ 219075 h 343437"/>
              <a:gd name="connsiteX17" fmla="*/ 368578 w 693045"/>
              <a:gd name="connsiteY17" fmla="*/ 216693 h 343437"/>
              <a:gd name="connsiteX18" fmla="*/ 332859 w 693045"/>
              <a:gd name="connsiteY18" fmla="*/ 207168 h 343437"/>
              <a:gd name="connsiteX19" fmla="*/ 294759 w 693045"/>
              <a:gd name="connsiteY19" fmla="*/ 197643 h 343437"/>
              <a:gd name="connsiteX20" fmla="*/ 287616 w 693045"/>
              <a:gd name="connsiteY20" fmla="*/ 195262 h 343437"/>
              <a:gd name="connsiteX21" fmla="*/ 275709 w 693045"/>
              <a:gd name="connsiteY21" fmla="*/ 192881 h 343437"/>
              <a:gd name="connsiteX22" fmla="*/ 242372 w 693045"/>
              <a:gd name="connsiteY22" fmla="*/ 176212 h 343437"/>
              <a:gd name="connsiteX23" fmla="*/ 228084 w 693045"/>
              <a:gd name="connsiteY23" fmla="*/ 161925 h 343437"/>
              <a:gd name="connsiteX24" fmla="*/ 213797 w 693045"/>
              <a:gd name="connsiteY24" fmla="*/ 150018 h 343437"/>
              <a:gd name="connsiteX25" fmla="*/ 199509 w 693045"/>
              <a:gd name="connsiteY25" fmla="*/ 145256 h 343437"/>
              <a:gd name="connsiteX26" fmla="*/ 156647 w 693045"/>
              <a:gd name="connsiteY26" fmla="*/ 126206 h 343437"/>
              <a:gd name="connsiteX27" fmla="*/ 139978 w 693045"/>
              <a:gd name="connsiteY27" fmla="*/ 121443 h 343437"/>
              <a:gd name="connsiteX28" fmla="*/ 125691 w 693045"/>
              <a:gd name="connsiteY28" fmla="*/ 114300 h 343437"/>
              <a:gd name="connsiteX29" fmla="*/ 113784 w 693045"/>
              <a:gd name="connsiteY29" fmla="*/ 100012 h 343437"/>
              <a:gd name="connsiteX30" fmla="*/ 106641 w 693045"/>
              <a:gd name="connsiteY30" fmla="*/ 92868 h 343437"/>
              <a:gd name="connsiteX31" fmla="*/ 99497 w 693045"/>
              <a:gd name="connsiteY31" fmla="*/ 78581 h 343437"/>
              <a:gd name="connsiteX32" fmla="*/ 85209 w 693045"/>
              <a:gd name="connsiteY32" fmla="*/ 69056 h 343437"/>
              <a:gd name="connsiteX33" fmla="*/ 82828 w 693045"/>
              <a:gd name="connsiteY33" fmla="*/ 61912 h 343437"/>
              <a:gd name="connsiteX34" fmla="*/ 56634 w 693045"/>
              <a:gd name="connsiteY34" fmla="*/ 42862 h 343437"/>
              <a:gd name="connsiteX35" fmla="*/ 49491 w 693045"/>
              <a:gd name="connsiteY35" fmla="*/ 35718 h 343437"/>
              <a:gd name="connsiteX36" fmla="*/ 42347 w 693045"/>
              <a:gd name="connsiteY36" fmla="*/ 30956 h 343437"/>
              <a:gd name="connsiteX37" fmla="*/ 25678 w 693045"/>
              <a:gd name="connsiteY37" fmla="*/ 9525 h 343437"/>
              <a:gd name="connsiteX38" fmla="*/ 11391 w 693045"/>
              <a:gd name="connsiteY38" fmla="*/ 0 h 343437"/>
              <a:gd name="connsiteX39" fmla="*/ 4247 w 693045"/>
              <a:gd name="connsiteY39" fmla="*/ 61912 h 343437"/>
              <a:gd name="connsiteX40" fmla="*/ 1866 w 693045"/>
              <a:gd name="connsiteY40" fmla="*/ 85725 h 343437"/>
              <a:gd name="connsiteX41" fmla="*/ 6628 w 693045"/>
              <a:gd name="connsiteY41" fmla="*/ 183356 h 343437"/>
              <a:gd name="connsiteX42" fmla="*/ 11391 w 693045"/>
              <a:gd name="connsiteY42" fmla="*/ 235743 h 343437"/>
              <a:gd name="connsiteX0" fmla="*/ 11391 w 692223"/>
              <a:gd name="connsiteY0" fmla="*/ 235743 h 342964"/>
              <a:gd name="connsiteX1" fmla="*/ 9009 w 692223"/>
              <a:gd name="connsiteY1" fmla="*/ 335756 h 342964"/>
              <a:gd name="connsiteX2" fmla="*/ 87591 w 692223"/>
              <a:gd name="connsiteY2" fmla="*/ 342900 h 342964"/>
              <a:gd name="connsiteX3" fmla="*/ 387628 w 692223"/>
              <a:gd name="connsiteY3" fmla="*/ 340518 h 342964"/>
              <a:gd name="connsiteX4" fmla="*/ 463828 w 692223"/>
              <a:gd name="connsiteY4" fmla="*/ 333375 h 342964"/>
              <a:gd name="connsiteX5" fmla="*/ 537647 w 692223"/>
              <a:gd name="connsiteY5" fmla="*/ 335756 h 342964"/>
              <a:gd name="connsiteX6" fmla="*/ 575747 w 692223"/>
              <a:gd name="connsiteY6" fmla="*/ 338137 h 342964"/>
              <a:gd name="connsiteX7" fmla="*/ 680522 w 692223"/>
              <a:gd name="connsiteY7" fmla="*/ 340518 h 342964"/>
              <a:gd name="connsiteX8" fmla="*/ 687667 w 692223"/>
              <a:gd name="connsiteY8" fmla="*/ 271462 h 342964"/>
              <a:gd name="connsiteX9" fmla="*/ 587653 w 692223"/>
              <a:gd name="connsiteY9" fmla="*/ 254793 h 342964"/>
              <a:gd name="connsiteX10" fmla="*/ 563841 w 692223"/>
              <a:gd name="connsiteY10" fmla="*/ 252412 h 342964"/>
              <a:gd name="connsiteX11" fmla="*/ 511453 w 692223"/>
              <a:gd name="connsiteY11" fmla="*/ 242887 h 342964"/>
              <a:gd name="connsiteX12" fmla="*/ 473353 w 692223"/>
              <a:gd name="connsiteY12" fmla="*/ 240506 h 342964"/>
              <a:gd name="connsiteX13" fmla="*/ 435253 w 692223"/>
              <a:gd name="connsiteY13" fmla="*/ 233362 h 342964"/>
              <a:gd name="connsiteX14" fmla="*/ 418584 w 692223"/>
              <a:gd name="connsiteY14" fmla="*/ 228600 h 342964"/>
              <a:gd name="connsiteX15" fmla="*/ 394772 w 692223"/>
              <a:gd name="connsiteY15" fmla="*/ 223837 h 342964"/>
              <a:gd name="connsiteX16" fmla="*/ 375722 w 692223"/>
              <a:gd name="connsiteY16" fmla="*/ 219075 h 342964"/>
              <a:gd name="connsiteX17" fmla="*/ 368578 w 692223"/>
              <a:gd name="connsiteY17" fmla="*/ 216693 h 342964"/>
              <a:gd name="connsiteX18" fmla="*/ 332859 w 692223"/>
              <a:gd name="connsiteY18" fmla="*/ 207168 h 342964"/>
              <a:gd name="connsiteX19" fmla="*/ 294759 w 692223"/>
              <a:gd name="connsiteY19" fmla="*/ 197643 h 342964"/>
              <a:gd name="connsiteX20" fmla="*/ 287616 w 692223"/>
              <a:gd name="connsiteY20" fmla="*/ 195262 h 342964"/>
              <a:gd name="connsiteX21" fmla="*/ 275709 w 692223"/>
              <a:gd name="connsiteY21" fmla="*/ 192881 h 342964"/>
              <a:gd name="connsiteX22" fmla="*/ 242372 w 692223"/>
              <a:gd name="connsiteY22" fmla="*/ 176212 h 342964"/>
              <a:gd name="connsiteX23" fmla="*/ 228084 w 692223"/>
              <a:gd name="connsiteY23" fmla="*/ 161925 h 342964"/>
              <a:gd name="connsiteX24" fmla="*/ 213797 w 692223"/>
              <a:gd name="connsiteY24" fmla="*/ 150018 h 342964"/>
              <a:gd name="connsiteX25" fmla="*/ 199509 w 692223"/>
              <a:gd name="connsiteY25" fmla="*/ 145256 h 342964"/>
              <a:gd name="connsiteX26" fmla="*/ 156647 w 692223"/>
              <a:gd name="connsiteY26" fmla="*/ 126206 h 342964"/>
              <a:gd name="connsiteX27" fmla="*/ 139978 w 692223"/>
              <a:gd name="connsiteY27" fmla="*/ 121443 h 342964"/>
              <a:gd name="connsiteX28" fmla="*/ 125691 w 692223"/>
              <a:gd name="connsiteY28" fmla="*/ 114300 h 342964"/>
              <a:gd name="connsiteX29" fmla="*/ 113784 w 692223"/>
              <a:gd name="connsiteY29" fmla="*/ 100012 h 342964"/>
              <a:gd name="connsiteX30" fmla="*/ 106641 w 692223"/>
              <a:gd name="connsiteY30" fmla="*/ 92868 h 342964"/>
              <a:gd name="connsiteX31" fmla="*/ 99497 w 692223"/>
              <a:gd name="connsiteY31" fmla="*/ 78581 h 342964"/>
              <a:gd name="connsiteX32" fmla="*/ 85209 w 692223"/>
              <a:gd name="connsiteY32" fmla="*/ 69056 h 342964"/>
              <a:gd name="connsiteX33" fmla="*/ 82828 w 692223"/>
              <a:gd name="connsiteY33" fmla="*/ 61912 h 342964"/>
              <a:gd name="connsiteX34" fmla="*/ 56634 w 692223"/>
              <a:gd name="connsiteY34" fmla="*/ 42862 h 342964"/>
              <a:gd name="connsiteX35" fmla="*/ 49491 w 692223"/>
              <a:gd name="connsiteY35" fmla="*/ 35718 h 342964"/>
              <a:gd name="connsiteX36" fmla="*/ 42347 w 692223"/>
              <a:gd name="connsiteY36" fmla="*/ 30956 h 342964"/>
              <a:gd name="connsiteX37" fmla="*/ 25678 w 692223"/>
              <a:gd name="connsiteY37" fmla="*/ 9525 h 342964"/>
              <a:gd name="connsiteX38" fmla="*/ 11391 w 692223"/>
              <a:gd name="connsiteY38" fmla="*/ 0 h 342964"/>
              <a:gd name="connsiteX39" fmla="*/ 4247 w 692223"/>
              <a:gd name="connsiteY39" fmla="*/ 61912 h 342964"/>
              <a:gd name="connsiteX40" fmla="*/ 1866 w 692223"/>
              <a:gd name="connsiteY40" fmla="*/ 85725 h 342964"/>
              <a:gd name="connsiteX41" fmla="*/ 6628 w 692223"/>
              <a:gd name="connsiteY41" fmla="*/ 183356 h 342964"/>
              <a:gd name="connsiteX42" fmla="*/ 11391 w 692223"/>
              <a:gd name="connsiteY42" fmla="*/ 235743 h 342964"/>
              <a:gd name="connsiteX0" fmla="*/ 11391 w 692223"/>
              <a:gd name="connsiteY0" fmla="*/ 235743 h 342990"/>
              <a:gd name="connsiteX1" fmla="*/ 9009 w 692223"/>
              <a:gd name="connsiteY1" fmla="*/ 335756 h 342990"/>
              <a:gd name="connsiteX2" fmla="*/ 87591 w 692223"/>
              <a:gd name="connsiteY2" fmla="*/ 342900 h 342990"/>
              <a:gd name="connsiteX3" fmla="*/ 387628 w 692223"/>
              <a:gd name="connsiteY3" fmla="*/ 340518 h 342990"/>
              <a:gd name="connsiteX4" fmla="*/ 478116 w 692223"/>
              <a:gd name="connsiteY4" fmla="*/ 342900 h 342990"/>
              <a:gd name="connsiteX5" fmla="*/ 537647 w 692223"/>
              <a:gd name="connsiteY5" fmla="*/ 335756 h 342990"/>
              <a:gd name="connsiteX6" fmla="*/ 575747 w 692223"/>
              <a:gd name="connsiteY6" fmla="*/ 338137 h 342990"/>
              <a:gd name="connsiteX7" fmla="*/ 680522 w 692223"/>
              <a:gd name="connsiteY7" fmla="*/ 340518 h 342990"/>
              <a:gd name="connsiteX8" fmla="*/ 687667 w 692223"/>
              <a:gd name="connsiteY8" fmla="*/ 271462 h 342990"/>
              <a:gd name="connsiteX9" fmla="*/ 587653 w 692223"/>
              <a:gd name="connsiteY9" fmla="*/ 254793 h 342990"/>
              <a:gd name="connsiteX10" fmla="*/ 563841 w 692223"/>
              <a:gd name="connsiteY10" fmla="*/ 252412 h 342990"/>
              <a:gd name="connsiteX11" fmla="*/ 511453 w 692223"/>
              <a:gd name="connsiteY11" fmla="*/ 242887 h 342990"/>
              <a:gd name="connsiteX12" fmla="*/ 473353 w 692223"/>
              <a:gd name="connsiteY12" fmla="*/ 240506 h 342990"/>
              <a:gd name="connsiteX13" fmla="*/ 435253 w 692223"/>
              <a:gd name="connsiteY13" fmla="*/ 233362 h 342990"/>
              <a:gd name="connsiteX14" fmla="*/ 418584 w 692223"/>
              <a:gd name="connsiteY14" fmla="*/ 228600 h 342990"/>
              <a:gd name="connsiteX15" fmla="*/ 394772 w 692223"/>
              <a:gd name="connsiteY15" fmla="*/ 223837 h 342990"/>
              <a:gd name="connsiteX16" fmla="*/ 375722 w 692223"/>
              <a:gd name="connsiteY16" fmla="*/ 219075 h 342990"/>
              <a:gd name="connsiteX17" fmla="*/ 368578 w 692223"/>
              <a:gd name="connsiteY17" fmla="*/ 216693 h 342990"/>
              <a:gd name="connsiteX18" fmla="*/ 332859 w 692223"/>
              <a:gd name="connsiteY18" fmla="*/ 207168 h 342990"/>
              <a:gd name="connsiteX19" fmla="*/ 294759 w 692223"/>
              <a:gd name="connsiteY19" fmla="*/ 197643 h 342990"/>
              <a:gd name="connsiteX20" fmla="*/ 287616 w 692223"/>
              <a:gd name="connsiteY20" fmla="*/ 195262 h 342990"/>
              <a:gd name="connsiteX21" fmla="*/ 275709 w 692223"/>
              <a:gd name="connsiteY21" fmla="*/ 192881 h 342990"/>
              <a:gd name="connsiteX22" fmla="*/ 242372 w 692223"/>
              <a:gd name="connsiteY22" fmla="*/ 176212 h 342990"/>
              <a:gd name="connsiteX23" fmla="*/ 228084 w 692223"/>
              <a:gd name="connsiteY23" fmla="*/ 161925 h 342990"/>
              <a:gd name="connsiteX24" fmla="*/ 213797 w 692223"/>
              <a:gd name="connsiteY24" fmla="*/ 150018 h 342990"/>
              <a:gd name="connsiteX25" fmla="*/ 199509 w 692223"/>
              <a:gd name="connsiteY25" fmla="*/ 145256 h 342990"/>
              <a:gd name="connsiteX26" fmla="*/ 156647 w 692223"/>
              <a:gd name="connsiteY26" fmla="*/ 126206 h 342990"/>
              <a:gd name="connsiteX27" fmla="*/ 139978 w 692223"/>
              <a:gd name="connsiteY27" fmla="*/ 121443 h 342990"/>
              <a:gd name="connsiteX28" fmla="*/ 125691 w 692223"/>
              <a:gd name="connsiteY28" fmla="*/ 114300 h 342990"/>
              <a:gd name="connsiteX29" fmla="*/ 113784 w 692223"/>
              <a:gd name="connsiteY29" fmla="*/ 100012 h 342990"/>
              <a:gd name="connsiteX30" fmla="*/ 106641 w 692223"/>
              <a:gd name="connsiteY30" fmla="*/ 92868 h 342990"/>
              <a:gd name="connsiteX31" fmla="*/ 99497 w 692223"/>
              <a:gd name="connsiteY31" fmla="*/ 78581 h 342990"/>
              <a:gd name="connsiteX32" fmla="*/ 85209 w 692223"/>
              <a:gd name="connsiteY32" fmla="*/ 69056 h 342990"/>
              <a:gd name="connsiteX33" fmla="*/ 82828 w 692223"/>
              <a:gd name="connsiteY33" fmla="*/ 61912 h 342990"/>
              <a:gd name="connsiteX34" fmla="*/ 56634 w 692223"/>
              <a:gd name="connsiteY34" fmla="*/ 42862 h 342990"/>
              <a:gd name="connsiteX35" fmla="*/ 49491 w 692223"/>
              <a:gd name="connsiteY35" fmla="*/ 35718 h 342990"/>
              <a:gd name="connsiteX36" fmla="*/ 42347 w 692223"/>
              <a:gd name="connsiteY36" fmla="*/ 30956 h 342990"/>
              <a:gd name="connsiteX37" fmla="*/ 25678 w 692223"/>
              <a:gd name="connsiteY37" fmla="*/ 9525 h 342990"/>
              <a:gd name="connsiteX38" fmla="*/ 11391 w 692223"/>
              <a:gd name="connsiteY38" fmla="*/ 0 h 342990"/>
              <a:gd name="connsiteX39" fmla="*/ 4247 w 692223"/>
              <a:gd name="connsiteY39" fmla="*/ 61912 h 342990"/>
              <a:gd name="connsiteX40" fmla="*/ 1866 w 692223"/>
              <a:gd name="connsiteY40" fmla="*/ 85725 h 342990"/>
              <a:gd name="connsiteX41" fmla="*/ 6628 w 692223"/>
              <a:gd name="connsiteY41" fmla="*/ 183356 h 342990"/>
              <a:gd name="connsiteX42" fmla="*/ 11391 w 692223"/>
              <a:gd name="connsiteY42" fmla="*/ 235743 h 342990"/>
              <a:gd name="connsiteX0" fmla="*/ 11391 w 692223"/>
              <a:gd name="connsiteY0" fmla="*/ 235743 h 343030"/>
              <a:gd name="connsiteX1" fmla="*/ 9009 w 692223"/>
              <a:gd name="connsiteY1" fmla="*/ 335756 h 343030"/>
              <a:gd name="connsiteX2" fmla="*/ 87591 w 692223"/>
              <a:gd name="connsiteY2" fmla="*/ 342900 h 343030"/>
              <a:gd name="connsiteX3" fmla="*/ 387628 w 692223"/>
              <a:gd name="connsiteY3" fmla="*/ 340518 h 343030"/>
              <a:gd name="connsiteX4" fmla="*/ 478116 w 692223"/>
              <a:gd name="connsiteY4" fmla="*/ 342900 h 343030"/>
              <a:gd name="connsiteX5" fmla="*/ 542409 w 692223"/>
              <a:gd name="connsiteY5" fmla="*/ 342900 h 343030"/>
              <a:gd name="connsiteX6" fmla="*/ 575747 w 692223"/>
              <a:gd name="connsiteY6" fmla="*/ 338137 h 343030"/>
              <a:gd name="connsiteX7" fmla="*/ 680522 w 692223"/>
              <a:gd name="connsiteY7" fmla="*/ 340518 h 343030"/>
              <a:gd name="connsiteX8" fmla="*/ 687667 w 692223"/>
              <a:gd name="connsiteY8" fmla="*/ 271462 h 343030"/>
              <a:gd name="connsiteX9" fmla="*/ 587653 w 692223"/>
              <a:gd name="connsiteY9" fmla="*/ 254793 h 343030"/>
              <a:gd name="connsiteX10" fmla="*/ 563841 w 692223"/>
              <a:gd name="connsiteY10" fmla="*/ 252412 h 343030"/>
              <a:gd name="connsiteX11" fmla="*/ 511453 w 692223"/>
              <a:gd name="connsiteY11" fmla="*/ 242887 h 343030"/>
              <a:gd name="connsiteX12" fmla="*/ 473353 w 692223"/>
              <a:gd name="connsiteY12" fmla="*/ 240506 h 343030"/>
              <a:gd name="connsiteX13" fmla="*/ 435253 w 692223"/>
              <a:gd name="connsiteY13" fmla="*/ 233362 h 343030"/>
              <a:gd name="connsiteX14" fmla="*/ 418584 w 692223"/>
              <a:gd name="connsiteY14" fmla="*/ 228600 h 343030"/>
              <a:gd name="connsiteX15" fmla="*/ 394772 w 692223"/>
              <a:gd name="connsiteY15" fmla="*/ 223837 h 343030"/>
              <a:gd name="connsiteX16" fmla="*/ 375722 w 692223"/>
              <a:gd name="connsiteY16" fmla="*/ 219075 h 343030"/>
              <a:gd name="connsiteX17" fmla="*/ 368578 w 692223"/>
              <a:gd name="connsiteY17" fmla="*/ 216693 h 343030"/>
              <a:gd name="connsiteX18" fmla="*/ 332859 w 692223"/>
              <a:gd name="connsiteY18" fmla="*/ 207168 h 343030"/>
              <a:gd name="connsiteX19" fmla="*/ 294759 w 692223"/>
              <a:gd name="connsiteY19" fmla="*/ 197643 h 343030"/>
              <a:gd name="connsiteX20" fmla="*/ 287616 w 692223"/>
              <a:gd name="connsiteY20" fmla="*/ 195262 h 343030"/>
              <a:gd name="connsiteX21" fmla="*/ 275709 w 692223"/>
              <a:gd name="connsiteY21" fmla="*/ 192881 h 343030"/>
              <a:gd name="connsiteX22" fmla="*/ 242372 w 692223"/>
              <a:gd name="connsiteY22" fmla="*/ 176212 h 343030"/>
              <a:gd name="connsiteX23" fmla="*/ 228084 w 692223"/>
              <a:gd name="connsiteY23" fmla="*/ 161925 h 343030"/>
              <a:gd name="connsiteX24" fmla="*/ 213797 w 692223"/>
              <a:gd name="connsiteY24" fmla="*/ 150018 h 343030"/>
              <a:gd name="connsiteX25" fmla="*/ 199509 w 692223"/>
              <a:gd name="connsiteY25" fmla="*/ 145256 h 343030"/>
              <a:gd name="connsiteX26" fmla="*/ 156647 w 692223"/>
              <a:gd name="connsiteY26" fmla="*/ 126206 h 343030"/>
              <a:gd name="connsiteX27" fmla="*/ 139978 w 692223"/>
              <a:gd name="connsiteY27" fmla="*/ 121443 h 343030"/>
              <a:gd name="connsiteX28" fmla="*/ 125691 w 692223"/>
              <a:gd name="connsiteY28" fmla="*/ 114300 h 343030"/>
              <a:gd name="connsiteX29" fmla="*/ 113784 w 692223"/>
              <a:gd name="connsiteY29" fmla="*/ 100012 h 343030"/>
              <a:gd name="connsiteX30" fmla="*/ 106641 w 692223"/>
              <a:gd name="connsiteY30" fmla="*/ 92868 h 343030"/>
              <a:gd name="connsiteX31" fmla="*/ 99497 w 692223"/>
              <a:gd name="connsiteY31" fmla="*/ 78581 h 343030"/>
              <a:gd name="connsiteX32" fmla="*/ 85209 w 692223"/>
              <a:gd name="connsiteY32" fmla="*/ 69056 h 343030"/>
              <a:gd name="connsiteX33" fmla="*/ 82828 w 692223"/>
              <a:gd name="connsiteY33" fmla="*/ 61912 h 343030"/>
              <a:gd name="connsiteX34" fmla="*/ 56634 w 692223"/>
              <a:gd name="connsiteY34" fmla="*/ 42862 h 343030"/>
              <a:gd name="connsiteX35" fmla="*/ 49491 w 692223"/>
              <a:gd name="connsiteY35" fmla="*/ 35718 h 343030"/>
              <a:gd name="connsiteX36" fmla="*/ 42347 w 692223"/>
              <a:gd name="connsiteY36" fmla="*/ 30956 h 343030"/>
              <a:gd name="connsiteX37" fmla="*/ 25678 w 692223"/>
              <a:gd name="connsiteY37" fmla="*/ 9525 h 343030"/>
              <a:gd name="connsiteX38" fmla="*/ 11391 w 692223"/>
              <a:gd name="connsiteY38" fmla="*/ 0 h 343030"/>
              <a:gd name="connsiteX39" fmla="*/ 4247 w 692223"/>
              <a:gd name="connsiteY39" fmla="*/ 61912 h 343030"/>
              <a:gd name="connsiteX40" fmla="*/ 1866 w 692223"/>
              <a:gd name="connsiteY40" fmla="*/ 85725 h 343030"/>
              <a:gd name="connsiteX41" fmla="*/ 6628 w 692223"/>
              <a:gd name="connsiteY41" fmla="*/ 183356 h 343030"/>
              <a:gd name="connsiteX42" fmla="*/ 11391 w 692223"/>
              <a:gd name="connsiteY42" fmla="*/ 235743 h 343030"/>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25691 w 692223"/>
              <a:gd name="connsiteY27" fmla="*/ 114300 h 346399"/>
              <a:gd name="connsiteX28" fmla="*/ 113784 w 692223"/>
              <a:gd name="connsiteY28" fmla="*/ 100012 h 346399"/>
              <a:gd name="connsiteX29" fmla="*/ 106641 w 692223"/>
              <a:gd name="connsiteY29" fmla="*/ 92868 h 346399"/>
              <a:gd name="connsiteX30" fmla="*/ 99497 w 692223"/>
              <a:gd name="connsiteY30" fmla="*/ 78581 h 346399"/>
              <a:gd name="connsiteX31" fmla="*/ 85209 w 692223"/>
              <a:gd name="connsiteY31" fmla="*/ 69056 h 346399"/>
              <a:gd name="connsiteX32" fmla="*/ 82828 w 692223"/>
              <a:gd name="connsiteY32" fmla="*/ 61912 h 346399"/>
              <a:gd name="connsiteX33" fmla="*/ 56634 w 692223"/>
              <a:gd name="connsiteY33" fmla="*/ 42862 h 346399"/>
              <a:gd name="connsiteX34" fmla="*/ 49491 w 692223"/>
              <a:gd name="connsiteY34" fmla="*/ 35718 h 346399"/>
              <a:gd name="connsiteX35" fmla="*/ 42347 w 692223"/>
              <a:gd name="connsiteY35" fmla="*/ 30956 h 346399"/>
              <a:gd name="connsiteX36" fmla="*/ 25678 w 692223"/>
              <a:gd name="connsiteY36" fmla="*/ 9525 h 346399"/>
              <a:gd name="connsiteX37" fmla="*/ 11391 w 692223"/>
              <a:gd name="connsiteY37" fmla="*/ 0 h 346399"/>
              <a:gd name="connsiteX38" fmla="*/ 4247 w 692223"/>
              <a:gd name="connsiteY38" fmla="*/ 61912 h 346399"/>
              <a:gd name="connsiteX39" fmla="*/ 1866 w 692223"/>
              <a:gd name="connsiteY39" fmla="*/ 85725 h 346399"/>
              <a:gd name="connsiteX40" fmla="*/ 6628 w 692223"/>
              <a:gd name="connsiteY40" fmla="*/ 183356 h 346399"/>
              <a:gd name="connsiteX41" fmla="*/ 11391 w 692223"/>
              <a:gd name="connsiteY41"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106641 w 692223"/>
              <a:gd name="connsiteY28" fmla="*/ 92868 h 346399"/>
              <a:gd name="connsiteX29" fmla="*/ 99497 w 692223"/>
              <a:gd name="connsiteY29" fmla="*/ 78581 h 346399"/>
              <a:gd name="connsiteX30" fmla="*/ 85209 w 692223"/>
              <a:gd name="connsiteY30" fmla="*/ 69056 h 346399"/>
              <a:gd name="connsiteX31" fmla="*/ 82828 w 692223"/>
              <a:gd name="connsiteY31" fmla="*/ 61912 h 346399"/>
              <a:gd name="connsiteX32" fmla="*/ 56634 w 692223"/>
              <a:gd name="connsiteY32" fmla="*/ 42862 h 346399"/>
              <a:gd name="connsiteX33" fmla="*/ 49491 w 692223"/>
              <a:gd name="connsiteY33" fmla="*/ 35718 h 346399"/>
              <a:gd name="connsiteX34" fmla="*/ 42347 w 692223"/>
              <a:gd name="connsiteY34" fmla="*/ 30956 h 346399"/>
              <a:gd name="connsiteX35" fmla="*/ 25678 w 692223"/>
              <a:gd name="connsiteY35" fmla="*/ 9525 h 346399"/>
              <a:gd name="connsiteX36" fmla="*/ 11391 w 692223"/>
              <a:gd name="connsiteY36" fmla="*/ 0 h 346399"/>
              <a:gd name="connsiteX37" fmla="*/ 4247 w 692223"/>
              <a:gd name="connsiteY37" fmla="*/ 61912 h 346399"/>
              <a:gd name="connsiteX38" fmla="*/ 1866 w 692223"/>
              <a:gd name="connsiteY38" fmla="*/ 85725 h 346399"/>
              <a:gd name="connsiteX39" fmla="*/ 6628 w 692223"/>
              <a:gd name="connsiteY39" fmla="*/ 183356 h 346399"/>
              <a:gd name="connsiteX40" fmla="*/ 11391 w 692223"/>
              <a:gd name="connsiteY40"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82828 w 692223"/>
              <a:gd name="connsiteY30" fmla="*/ 61912 h 346399"/>
              <a:gd name="connsiteX31" fmla="*/ 56634 w 692223"/>
              <a:gd name="connsiteY31" fmla="*/ 42862 h 346399"/>
              <a:gd name="connsiteX32" fmla="*/ 49491 w 692223"/>
              <a:gd name="connsiteY32" fmla="*/ 35718 h 346399"/>
              <a:gd name="connsiteX33" fmla="*/ 42347 w 692223"/>
              <a:gd name="connsiteY33" fmla="*/ 30956 h 346399"/>
              <a:gd name="connsiteX34" fmla="*/ 25678 w 692223"/>
              <a:gd name="connsiteY34" fmla="*/ 9525 h 346399"/>
              <a:gd name="connsiteX35" fmla="*/ 11391 w 692223"/>
              <a:gd name="connsiteY35" fmla="*/ 0 h 346399"/>
              <a:gd name="connsiteX36" fmla="*/ 4247 w 692223"/>
              <a:gd name="connsiteY36" fmla="*/ 61912 h 346399"/>
              <a:gd name="connsiteX37" fmla="*/ 1866 w 692223"/>
              <a:gd name="connsiteY37" fmla="*/ 85725 h 346399"/>
              <a:gd name="connsiteX38" fmla="*/ 6628 w 692223"/>
              <a:gd name="connsiteY38" fmla="*/ 183356 h 346399"/>
              <a:gd name="connsiteX39" fmla="*/ 11391 w 692223"/>
              <a:gd name="connsiteY39"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56634 w 692223"/>
              <a:gd name="connsiteY30" fmla="*/ 42862 h 346399"/>
              <a:gd name="connsiteX31" fmla="*/ 49491 w 692223"/>
              <a:gd name="connsiteY31" fmla="*/ 35718 h 346399"/>
              <a:gd name="connsiteX32" fmla="*/ 42347 w 692223"/>
              <a:gd name="connsiteY32" fmla="*/ 30956 h 346399"/>
              <a:gd name="connsiteX33" fmla="*/ 25678 w 692223"/>
              <a:gd name="connsiteY33" fmla="*/ 9525 h 346399"/>
              <a:gd name="connsiteX34" fmla="*/ 11391 w 692223"/>
              <a:gd name="connsiteY34" fmla="*/ 0 h 346399"/>
              <a:gd name="connsiteX35" fmla="*/ 4247 w 692223"/>
              <a:gd name="connsiteY35" fmla="*/ 61912 h 346399"/>
              <a:gd name="connsiteX36" fmla="*/ 1866 w 692223"/>
              <a:gd name="connsiteY36" fmla="*/ 85725 h 346399"/>
              <a:gd name="connsiteX37" fmla="*/ 6628 w 692223"/>
              <a:gd name="connsiteY37" fmla="*/ 183356 h 346399"/>
              <a:gd name="connsiteX38" fmla="*/ 11391 w 692223"/>
              <a:gd name="connsiteY38"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99497 w 692223"/>
              <a:gd name="connsiteY28" fmla="*/ 78581 h 346399"/>
              <a:gd name="connsiteX29" fmla="*/ 85209 w 692223"/>
              <a:gd name="connsiteY29" fmla="*/ 69056 h 346399"/>
              <a:gd name="connsiteX30" fmla="*/ 49491 w 692223"/>
              <a:gd name="connsiteY30" fmla="*/ 35718 h 346399"/>
              <a:gd name="connsiteX31" fmla="*/ 42347 w 692223"/>
              <a:gd name="connsiteY31" fmla="*/ 30956 h 346399"/>
              <a:gd name="connsiteX32" fmla="*/ 25678 w 692223"/>
              <a:gd name="connsiteY32" fmla="*/ 9525 h 346399"/>
              <a:gd name="connsiteX33" fmla="*/ 11391 w 692223"/>
              <a:gd name="connsiteY33" fmla="*/ 0 h 346399"/>
              <a:gd name="connsiteX34" fmla="*/ 4247 w 692223"/>
              <a:gd name="connsiteY34" fmla="*/ 61912 h 346399"/>
              <a:gd name="connsiteX35" fmla="*/ 1866 w 692223"/>
              <a:gd name="connsiteY35" fmla="*/ 85725 h 346399"/>
              <a:gd name="connsiteX36" fmla="*/ 6628 w 692223"/>
              <a:gd name="connsiteY36" fmla="*/ 183356 h 346399"/>
              <a:gd name="connsiteX37" fmla="*/ 11391 w 692223"/>
              <a:gd name="connsiteY37"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42347 w 692223"/>
              <a:gd name="connsiteY30" fmla="*/ 30956 h 346399"/>
              <a:gd name="connsiteX31" fmla="*/ 25678 w 692223"/>
              <a:gd name="connsiteY31" fmla="*/ 9525 h 346399"/>
              <a:gd name="connsiteX32" fmla="*/ 11391 w 692223"/>
              <a:gd name="connsiteY32" fmla="*/ 0 h 346399"/>
              <a:gd name="connsiteX33" fmla="*/ 4247 w 692223"/>
              <a:gd name="connsiteY33" fmla="*/ 61912 h 346399"/>
              <a:gd name="connsiteX34" fmla="*/ 1866 w 692223"/>
              <a:gd name="connsiteY34" fmla="*/ 85725 h 346399"/>
              <a:gd name="connsiteX35" fmla="*/ 6628 w 692223"/>
              <a:gd name="connsiteY35" fmla="*/ 183356 h 346399"/>
              <a:gd name="connsiteX36" fmla="*/ 11391 w 692223"/>
              <a:gd name="connsiteY36" fmla="*/ 235743 h 346399"/>
              <a:gd name="connsiteX0" fmla="*/ 11391 w 692223"/>
              <a:gd name="connsiteY0" fmla="*/ 235743 h 346399"/>
              <a:gd name="connsiteX1" fmla="*/ 9009 w 692223"/>
              <a:gd name="connsiteY1" fmla="*/ 335756 h 346399"/>
              <a:gd name="connsiteX2" fmla="*/ 87591 w 692223"/>
              <a:gd name="connsiteY2" fmla="*/ 342900 h 346399"/>
              <a:gd name="connsiteX3" fmla="*/ 387628 w 692223"/>
              <a:gd name="connsiteY3" fmla="*/ 340518 h 346399"/>
              <a:gd name="connsiteX4" fmla="*/ 478116 w 692223"/>
              <a:gd name="connsiteY4" fmla="*/ 342900 h 346399"/>
              <a:gd name="connsiteX5" fmla="*/ 542409 w 692223"/>
              <a:gd name="connsiteY5" fmla="*/ 342900 h 346399"/>
              <a:gd name="connsiteX6" fmla="*/ 680522 w 692223"/>
              <a:gd name="connsiteY6" fmla="*/ 340518 h 346399"/>
              <a:gd name="connsiteX7" fmla="*/ 687667 w 692223"/>
              <a:gd name="connsiteY7" fmla="*/ 271462 h 346399"/>
              <a:gd name="connsiteX8" fmla="*/ 587653 w 692223"/>
              <a:gd name="connsiteY8" fmla="*/ 254793 h 346399"/>
              <a:gd name="connsiteX9" fmla="*/ 563841 w 692223"/>
              <a:gd name="connsiteY9" fmla="*/ 252412 h 346399"/>
              <a:gd name="connsiteX10" fmla="*/ 511453 w 692223"/>
              <a:gd name="connsiteY10" fmla="*/ 242887 h 346399"/>
              <a:gd name="connsiteX11" fmla="*/ 473353 w 692223"/>
              <a:gd name="connsiteY11" fmla="*/ 240506 h 346399"/>
              <a:gd name="connsiteX12" fmla="*/ 435253 w 692223"/>
              <a:gd name="connsiteY12" fmla="*/ 233362 h 346399"/>
              <a:gd name="connsiteX13" fmla="*/ 418584 w 692223"/>
              <a:gd name="connsiteY13" fmla="*/ 228600 h 346399"/>
              <a:gd name="connsiteX14" fmla="*/ 394772 w 692223"/>
              <a:gd name="connsiteY14" fmla="*/ 223837 h 346399"/>
              <a:gd name="connsiteX15" fmla="*/ 375722 w 692223"/>
              <a:gd name="connsiteY15" fmla="*/ 219075 h 346399"/>
              <a:gd name="connsiteX16" fmla="*/ 368578 w 692223"/>
              <a:gd name="connsiteY16" fmla="*/ 216693 h 346399"/>
              <a:gd name="connsiteX17" fmla="*/ 332859 w 692223"/>
              <a:gd name="connsiteY17" fmla="*/ 207168 h 346399"/>
              <a:gd name="connsiteX18" fmla="*/ 294759 w 692223"/>
              <a:gd name="connsiteY18" fmla="*/ 197643 h 346399"/>
              <a:gd name="connsiteX19" fmla="*/ 287616 w 692223"/>
              <a:gd name="connsiteY19" fmla="*/ 195262 h 346399"/>
              <a:gd name="connsiteX20" fmla="*/ 275709 w 692223"/>
              <a:gd name="connsiteY20" fmla="*/ 192881 h 346399"/>
              <a:gd name="connsiteX21" fmla="*/ 242372 w 692223"/>
              <a:gd name="connsiteY21" fmla="*/ 176212 h 346399"/>
              <a:gd name="connsiteX22" fmla="*/ 228084 w 692223"/>
              <a:gd name="connsiteY22" fmla="*/ 161925 h 346399"/>
              <a:gd name="connsiteX23" fmla="*/ 213797 w 692223"/>
              <a:gd name="connsiteY23" fmla="*/ 150018 h 346399"/>
              <a:gd name="connsiteX24" fmla="*/ 199509 w 692223"/>
              <a:gd name="connsiteY24" fmla="*/ 145256 h 346399"/>
              <a:gd name="connsiteX25" fmla="*/ 156647 w 692223"/>
              <a:gd name="connsiteY25" fmla="*/ 126206 h 346399"/>
              <a:gd name="connsiteX26" fmla="*/ 139978 w 692223"/>
              <a:gd name="connsiteY26" fmla="*/ 121443 h 346399"/>
              <a:gd name="connsiteX27" fmla="*/ 113784 w 692223"/>
              <a:gd name="connsiteY27" fmla="*/ 100012 h 346399"/>
              <a:gd name="connsiteX28" fmla="*/ 85209 w 692223"/>
              <a:gd name="connsiteY28" fmla="*/ 69056 h 346399"/>
              <a:gd name="connsiteX29" fmla="*/ 49491 w 692223"/>
              <a:gd name="connsiteY29" fmla="*/ 35718 h 346399"/>
              <a:gd name="connsiteX30" fmla="*/ 25678 w 692223"/>
              <a:gd name="connsiteY30" fmla="*/ 9525 h 346399"/>
              <a:gd name="connsiteX31" fmla="*/ 11391 w 692223"/>
              <a:gd name="connsiteY31" fmla="*/ 0 h 346399"/>
              <a:gd name="connsiteX32" fmla="*/ 4247 w 692223"/>
              <a:gd name="connsiteY32" fmla="*/ 61912 h 346399"/>
              <a:gd name="connsiteX33" fmla="*/ 1866 w 692223"/>
              <a:gd name="connsiteY33" fmla="*/ 85725 h 346399"/>
              <a:gd name="connsiteX34" fmla="*/ 6628 w 692223"/>
              <a:gd name="connsiteY34" fmla="*/ 183356 h 346399"/>
              <a:gd name="connsiteX35" fmla="*/ 11391 w 692223"/>
              <a:gd name="connsiteY35" fmla="*/ 235743 h 346399"/>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87616 w 692223"/>
              <a:gd name="connsiteY19" fmla="*/ 195711 h 346848"/>
              <a:gd name="connsiteX20" fmla="*/ 275709 w 692223"/>
              <a:gd name="connsiteY20" fmla="*/ 193330 h 346848"/>
              <a:gd name="connsiteX21" fmla="*/ 242372 w 692223"/>
              <a:gd name="connsiteY21" fmla="*/ 176661 h 346848"/>
              <a:gd name="connsiteX22" fmla="*/ 228084 w 692223"/>
              <a:gd name="connsiteY22" fmla="*/ 162374 h 346848"/>
              <a:gd name="connsiteX23" fmla="*/ 213797 w 692223"/>
              <a:gd name="connsiteY23" fmla="*/ 150467 h 346848"/>
              <a:gd name="connsiteX24" fmla="*/ 199509 w 692223"/>
              <a:gd name="connsiteY24" fmla="*/ 145705 h 346848"/>
              <a:gd name="connsiteX25" fmla="*/ 156647 w 692223"/>
              <a:gd name="connsiteY25" fmla="*/ 126655 h 346848"/>
              <a:gd name="connsiteX26" fmla="*/ 139978 w 692223"/>
              <a:gd name="connsiteY26" fmla="*/ 121892 h 346848"/>
              <a:gd name="connsiteX27" fmla="*/ 113784 w 692223"/>
              <a:gd name="connsiteY27" fmla="*/ 100461 h 346848"/>
              <a:gd name="connsiteX28" fmla="*/ 85209 w 692223"/>
              <a:gd name="connsiteY28" fmla="*/ 69505 h 346848"/>
              <a:gd name="connsiteX29" fmla="*/ 49491 w 692223"/>
              <a:gd name="connsiteY29" fmla="*/ 36167 h 346848"/>
              <a:gd name="connsiteX30" fmla="*/ 11391 w 692223"/>
              <a:gd name="connsiteY30" fmla="*/ 449 h 346848"/>
              <a:gd name="connsiteX31" fmla="*/ 4247 w 692223"/>
              <a:gd name="connsiteY31" fmla="*/ 62361 h 346848"/>
              <a:gd name="connsiteX32" fmla="*/ 1866 w 692223"/>
              <a:gd name="connsiteY32" fmla="*/ 86174 h 346848"/>
              <a:gd name="connsiteX33" fmla="*/ 6628 w 692223"/>
              <a:gd name="connsiteY33" fmla="*/ 183805 h 346848"/>
              <a:gd name="connsiteX34" fmla="*/ 11391 w 692223"/>
              <a:gd name="connsiteY34"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28084 w 692223"/>
              <a:gd name="connsiteY21" fmla="*/ 162374 h 346848"/>
              <a:gd name="connsiteX22" fmla="*/ 213797 w 692223"/>
              <a:gd name="connsiteY22" fmla="*/ 150467 h 346848"/>
              <a:gd name="connsiteX23" fmla="*/ 199509 w 692223"/>
              <a:gd name="connsiteY23" fmla="*/ 145705 h 346848"/>
              <a:gd name="connsiteX24" fmla="*/ 156647 w 692223"/>
              <a:gd name="connsiteY24" fmla="*/ 126655 h 346848"/>
              <a:gd name="connsiteX25" fmla="*/ 139978 w 692223"/>
              <a:gd name="connsiteY25" fmla="*/ 121892 h 346848"/>
              <a:gd name="connsiteX26" fmla="*/ 113784 w 692223"/>
              <a:gd name="connsiteY26" fmla="*/ 100461 h 346848"/>
              <a:gd name="connsiteX27" fmla="*/ 85209 w 692223"/>
              <a:gd name="connsiteY27" fmla="*/ 69505 h 346848"/>
              <a:gd name="connsiteX28" fmla="*/ 49491 w 692223"/>
              <a:gd name="connsiteY28" fmla="*/ 36167 h 346848"/>
              <a:gd name="connsiteX29" fmla="*/ 11391 w 692223"/>
              <a:gd name="connsiteY29" fmla="*/ 449 h 346848"/>
              <a:gd name="connsiteX30" fmla="*/ 4247 w 692223"/>
              <a:gd name="connsiteY30" fmla="*/ 62361 h 346848"/>
              <a:gd name="connsiteX31" fmla="*/ 1866 w 692223"/>
              <a:gd name="connsiteY31" fmla="*/ 86174 h 346848"/>
              <a:gd name="connsiteX32" fmla="*/ 6628 w 692223"/>
              <a:gd name="connsiteY32" fmla="*/ 183805 h 346848"/>
              <a:gd name="connsiteX33" fmla="*/ 11391 w 692223"/>
              <a:gd name="connsiteY33"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94759 w 692223"/>
              <a:gd name="connsiteY18" fmla="*/ 198092 h 346848"/>
              <a:gd name="connsiteX19" fmla="*/ 275709 w 692223"/>
              <a:gd name="connsiteY19" fmla="*/ 193330 h 346848"/>
              <a:gd name="connsiteX20" fmla="*/ 242372 w 692223"/>
              <a:gd name="connsiteY20" fmla="*/ 176661 h 346848"/>
              <a:gd name="connsiteX21" fmla="*/ 213797 w 692223"/>
              <a:gd name="connsiteY21" fmla="*/ 150467 h 346848"/>
              <a:gd name="connsiteX22" fmla="*/ 199509 w 692223"/>
              <a:gd name="connsiteY22" fmla="*/ 145705 h 346848"/>
              <a:gd name="connsiteX23" fmla="*/ 156647 w 692223"/>
              <a:gd name="connsiteY23" fmla="*/ 126655 h 346848"/>
              <a:gd name="connsiteX24" fmla="*/ 139978 w 692223"/>
              <a:gd name="connsiteY24" fmla="*/ 121892 h 346848"/>
              <a:gd name="connsiteX25" fmla="*/ 113784 w 692223"/>
              <a:gd name="connsiteY25" fmla="*/ 100461 h 346848"/>
              <a:gd name="connsiteX26" fmla="*/ 85209 w 692223"/>
              <a:gd name="connsiteY26" fmla="*/ 69505 h 346848"/>
              <a:gd name="connsiteX27" fmla="*/ 49491 w 692223"/>
              <a:gd name="connsiteY27" fmla="*/ 36167 h 346848"/>
              <a:gd name="connsiteX28" fmla="*/ 11391 w 692223"/>
              <a:gd name="connsiteY28" fmla="*/ 449 h 346848"/>
              <a:gd name="connsiteX29" fmla="*/ 4247 w 692223"/>
              <a:gd name="connsiteY29" fmla="*/ 62361 h 346848"/>
              <a:gd name="connsiteX30" fmla="*/ 1866 w 692223"/>
              <a:gd name="connsiteY30" fmla="*/ 86174 h 346848"/>
              <a:gd name="connsiteX31" fmla="*/ 6628 w 692223"/>
              <a:gd name="connsiteY31" fmla="*/ 183805 h 346848"/>
              <a:gd name="connsiteX32" fmla="*/ 11391 w 692223"/>
              <a:gd name="connsiteY32"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94772 w 692223"/>
              <a:gd name="connsiteY14" fmla="*/ 224286 h 346848"/>
              <a:gd name="connsiteX15" fmla="*/ 375722 w 692223"/>
              <a:gd name="connsiteY15" fmla="*/ 219524 h 346848"/>
              <a:gd name="connsiteX16" fmla="*/ 368578 w 692223"/>
              <a:gd name="connsiteY16" fmla="*/ 217142 h 346848"/>
              <a:gd name="connsiteX17" fmla="*/ 332859 w 692223"/>
              <a:gd name="connsiteY17" fmla="*/ 207617 h 346848"/>
              <a:gd name="connsiteX18" fmla="*/ 275709 w 692223"/>
              <a:gd name="connsiteY18" fmla="*/ 193330 h 346848"/>
              <a:gd name="connsiteX19" fmla="*/ 242372 w 692223"/>
              <a:gd name="connsiteY19" fmla="*/ 176661 h 346848"/>
              <a:gd name="connsiteX20" fmla="*/ 213797 w 692223"/>
              <a:gd name="connsiteY20" fmla="*/ 150467 h 346848"/>
              <a:gd name="connsiteX21" fmla="*/ 199509 w 692223"/>
              <a:gd name="connsiteY21" fmla="*/ 145705 h 346848"/>
              <a:gd name="connsiteX22" fmla="*/ 156647 w 692223"/>
              <a:gd name="connsiteY22" fmla="*/ 126655 h 346848"/>
              <a:gd name="connsiteX23" fmla="*/ 139978 w 692223"/>
              <a:gd name="connsiteY23" fmla="*/ 121892 h 346848"/>
              <a:gd name="connsiteX24" fmla="*/ 113784 w 692223"/>
              <a:gd name="connsiteY24" fmla="*/ 100461 h 346848"/>
              <a:gd name="connsiteX25" fmla="*/ 85209 w 692223"/>
              <a:gd name="connsiteY25" fmla="*/ 69505 h 346848"/>
              <a:gd name="connsiteX26" fmla="*/ 49491 w 692223"/>
              <a:gd name="connsiteY26" fmla="*/ 36167 h 346848"/>
              <a:gd name="connsiteX27" fmla="*/ 11391 w 692223"/>
              <a:gd name="connsiteY27" fmla="*/ 449 h 346848"/>
              <a:gd name="connsiteX28" fmla="*/ 4247 w 692223"/>
              <a:gd name="connsiteY28" fmla="*/ 62361 h 346848"/>
              <a:gd name="connsiteX29" fmla="*/ 1866 w 692223"/>
              <a:gd name="connsiteY29" fmla="*/ 86174 h 346848"/>
              <a:gd name="connsiteX30" fmla="*/ 6628 w 692223"/>
              <a:gd name="connsiteY30" fmla="*/ 183805 h 346848"/>
              <a:gd name="connsiteX31" fmla="*/ 11391 w 692223"/>
              <a:gd name="connsiteY31"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418584 w 692223"/>
              <a:gd name="connsiteY13" fmla="*/ 229049 h 346848"/>
              <a:gd name="connsiteX14" fmla="*/ 375722 w 692223"/>
              <a:gd name="connsiteY14" fmla="*/ 219524 h 346848"/>
              <a:gd name="connsiteX15" fmla="*/ 368578 w 692223"/>
              <a:gd name="connsiteY15" fmla="*/ 217142 h 346848"/>
              <a:gd name="connsiteX16" fmla="*/ 332859 w 692223"/>
              <a:gd name="connsiteY16" fmla="*/ 207617 h 346848"/>
              <a:gd name="connsiteX17" fmla="*/ 275709 w 692223"/>
              <a:gd name="connsiteY17" fmla="*/ 193330 h 346848"/>
              <a:gd name="connsiteX18" fmla="*/ 242372 w 692223"/>
              <a:gd name="connsiteY18" fmla="*/ 176661 h 346848"/>
              <a:gd name="connsiteX19" fmla="*/ 213797 w 692223"/>
              <a:gd name="connsiteY19" fmla="*/ 150467 h 346848"/>
              <a:gd name="connsiteX20" fmla="*/ 199509 w 692223"/>
              <a:gd name="connsiteY20" fmla="*/ 145705 h 346848"/>
              <a:gd name="connsiteX21" fmla="*/ 156647 w 692223"/>
              <a:gd name="connsiteY21" fmla="*/ 126655 h 346848"/>
              <a:gd name="connsiteX22" fmla="*/ 139978 w 692223"/>
              <a:gd name="connsiteY22" fmla="*/ 121892 h 346848"/>
              <a:gd name="connsiteX23" fmla="*/ 113784 w 692223"/>
              <a:gd name="connsiteY23" fmla="*/ 100461 h 346848"/>
              <a:gd name="connsiteX24" fmla="*/ 85209 w 692223"/>
              <a:gd name="connsiteY24" fmla="*/ 69505 h 346848"/>
              <a:gd name="connsiteX25" fmla="*/ 49491 w 692223"/>
              <a:gd name="connsiteY25" fmla="*/ 36167 h 346848"/>
              <a:gd name="connsiteX26" fmla="*/ 11391 w 692223"/>
              <a:gd name="connsiteY26" fmla="*/ 449 h 346848"/>
              <a:gd name="connsiteX27" fmla="*/ 4247 w 692223"/>
              <a:gd name="connsiteY27" fmla="*/ 62361 h 346848"/>
              <a:gd name="connsiteX28" fmla="*/ 1866 w 692223"/>
              <a:gd name="connsiteY28" fmla="*/ 86174 h 346848"/>
              <a:gd name="connsiteX29" fmla="*/ 6628 w 692223"/>
              <a:gd name="connsiteY29" fmla="*/ 183805 h 346848"/>
              <a:gd name="connsiteX30" fmla="*/ 11391 w 692223"/>
              <a:gd name="connsiteY30"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68578 w 692223"/>
              <a:gd name="connsiteY14" fmla="*/ 217142 h 346848"/>
              <a:gd name="connsiteX15" fmla="*/ 332859 w 692223"/>
              <a:gd name="connsiteY15" fmla="*/ 207617 h 346848"/>
              <a:gd name="connsiteX16" fmla="*/ 275709 w 692223"/>
              <a:gd name="connsiteY16" fmla="*/ 193330 h 346848"/>
              <a:gd name="connsiteX17" fmla="*/ 242372 w 692223"/>
              <a:gd name="connsiteY17" fmla="*/ 176661 h 346848"/>
              <a:gd name="connsiteX18" fmla="*/ 213797 w 692223"/>
              <a:gd name="connsiteY18" fmla="*/ 150467 h 346848"/>
              <a:gd name="connsiteX19" fmla="*/ 199509 w 692223"/>
              <a:gd name="connsiteY19" fmla="*/ 145705 h 346848"/>
              <a:gd name="connsiteX20" fmla="*/ 156647 w 692223"/>
              <a:gd name="connsiteY20" fmla="*/ 126655 h 346848"/>
              <a:gd name="connsiteX21" fmla="*/ 139978 w 692223"/>
              <a:gd name="connsiteY21" fmla="*/ 121892 h 346848"/>
              <a:gd name="connsiteX22" fmla="*/ 113784 w 692223"/>
              <a:gd name="connsiteY22" fmla="*/ 100461 h 346848"/>
              <a:gd name="connsiteX23" fmla="*/ 85209 w 692223"/>
              <a:gd name="connsiteY23" fmla="*/ 69505 h 346848"/>
              <a:gd name="connsiteX24" fmla="*/ 49491 w 692223"/>
              <a:gd name="connsiteY24" fmla="*/ 36167 h 346848"/>
              <a:gd name="connsiteX25" fmla="*/ 11391 w 692223"/>
              <a:gd name="connsiteY25" fmla="*/ 449 h 346848"/>
              <a:gd name="connsiteX26" fmla="*/ 4247 w 692223"/>
              <a:gd name="connsiteY26" fmla="*/ 62361 h 346848"/>
              <a:gd name="connsiteX27" fmla="*/ 1866 w 692223"/>
              <a:gd name="connsiteY27" fmla="*/ 86174 h 346848"/>
              <a:gd name="connsiteX28" fmla="*/ 6628 w 692223"/>
              <a:gd name="connsiteY28" fmla="*/ 183805 h 346848"/>
              <a:gd name="connsiteX29" fmla="*/ 11391 w 692223"/>
              <a:gd name="connsiteY29"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511453 w 692223"/>
              <a:gd name="connsiteY10" fmla="*/ 243336 h 346848"/>
              <a:gd name="connsiteX11" fmla="*/ 473353 w 692223"/>
              <a:gd name="connsiteY11" fmla="*/ 240955 h 346848"/>
              <a:gd name="connsiteX12" fmla="*/ 435253 w 692223"/>
              <a:gd name="connsiteY12" fmla="*/ 233811 h 346848"/>
              <a:gd name="connsiteX13" fmla="*/ 375722 w 692223"/>
              <a:gd name="connsiteY13" fmla="*/ 219524 h 346848"/>
              <a:gd name="connsiteX14" fmla="*/ 332859 w 692223"/>
              <a:gd name="connsiteY14" fmla="*/ 207617 h 346848"/>
              <a:gd name="connsiteX15" fmla="*/ 275709 w 692223"/>
              <a:gd name="connsiteY15" fmla="*/ 193330 h 346848"/>
              <a:gd name="connsiteX16" fmla="*/ 242372 w 692223"/>
              <a:gd name="connsiteY16" fmla="*/ 176661 h 346848"/>
              <a:gd name="connsiteX17" fmla="*/ 213797 w 692223"/>
              <a:gd name="connsiteY17" fmla="*/ 150467 h 346848"/>
              <a:gd name="connsiteX18" fmla="*/ 199509 w 692223"/>
              <a:gd name="connsiteY18" fmla="*/ 145705 h 346848"/>
              <a:gd name="connsiteX19" fmla="*/ 156647 w 692223"/>
              <a:gd name="connsiteY19" fmla="*/ 126655 h 346848"/>
              <a:gd name="connsiteX20" fmla="*/ 139978 w 692223"/>
              <a:gd name="connsiteY20" fmla="*/ 121892 h 346848"/>
              <a:gd name="connsiteX21" fmla="*/ 113784 w 692223"/>
              <a:gd name="connsiteY21" fmla="*/ 100461 h 346848"/>
              <a:gd name="connsiteX22" fmla="*/ 85209 w 692223"/>
              <a:gd name="connsiteY22" fmla="*/ 69505 h 346848"/>
              <a:gd name="connsiteX23" fmla="*/ 49491 w 692223"/>
              <a:gd name="connsiteY23" fmla="*/ 36167 h 346848"/>
              <a:gd name="connsiteX24" fmla="*/ 11391 w 692223"/>
              <a:gd name="connsiteY24" fmla="*/ 449 h 346848"/>
              <a:gd name="connsiteX25" fmla="*/ 4247 w 692223"/>
              <a:gd name="connsiteY25" fmla="*/ 62361 h 346848"/>
              <a:gd name="connsiteX26" fmla="*/ 1866 w 692223"/>
              <a:gd name="connsiteY26" fmla="*/ 86174 h 346848"/>
              <a:gd name="connsiteX27" fmla="*/ 6628 w 692223"/>
              <a:gd name="connsiteY27" fmla="*/ 183805 h 346848"/>
              <a:gd name="connsiteX28" fmla="*/ 11391 w 692223"/>
              <a:gd name="connsiteY28"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213797 w 692223"/>
              <a:gd name="connsiteY16" fmla="*/ 150467 h 346848"/>
              <a:gd name="connsiteX17" fmla="*/ 199509 w 692223"/>
              <a:gd name="connsiteY17" fmla="*/ 145705 h 346848"/>
              <a:gd name="connsiteX18" fmla="*/ 156647 w 692223"/>
              <a:gd name="connsiteY18" fmla="*/ 126655 h 346848"/>
              <a:gd name="connsiteX19" fmla="*/ 139978 w 692223"/>
              <a:gd name="connsiteY19" fmla="*/ 121892 h 346848"/>
              <a:gd name="connsiteX20" fmla="*/ 113784 w 692223"/>
              <a:gd name="connsiteY20" fmla="*/ 100461 h 346848"/>
              <a:gd name="connsiteX21" fmla="*/ 85209 w 692223"/>
              <a:gd name="connsiteY21" fmla="*/ 69505 h 346848"/>
              <a:gd name="connsiteX22" fmla="*/ 49491 w 692223"/>
              <a:gd name="connsiteY22" fmla="*/ 36167 h 346848"/>
              <a:gd name="connsiteX23" fmla="*/ 11391 w 692223"/>
              <a:gd name="connsiteY23" fmla="*/ 449 h 346848"/>
              <a:gd name="connsiteX24" fmla="*/ 4247 w 692223"/>
              <a:gd name="connsiteY24" fmla="*/ 62361 h 346848"/>
              <a:gd name="connsiteX25" fmla="*/ 1866 w 692223"/>
              <a:gd name="connsiteY25" fmla="*/ 86174 h 346848"/>
              <a:gd name="connsiteX26" fmla="*/ 6628 w 692223"/>
              <a:gd name="connsiteY26" fmla="*/ 183805 h 346848"/>
              <a:gd name="connsiteX27" fmla="*/ 11391 w 692223"/>
              <a:gd name="connsiteY27"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56647 w 692223"/>
              <a:gd name="connsiteY17" fmla="*/ 126655 h 346848"/>
              <a:gd name="connsiteX18" fmla="*/ 139978 w 692223"/>
              <a:gd name="connsiteY18" fmla="*/ 121892 h 346848"/>
              <a:gd name="connsiteX19" fmla="*/ 113784 w 692223"/>
              <a:gd name="connsiteY19" fmla="*/ 100461 h 346848"/>
              <a:gd name="connsiteX20" fmla="*/ 85209 w 692223"/>
              <a:gd name="connsiteY20" fmla="*/ 69505 h 346848"/>
              <a:gd name="connsiteX21" fmla="*/ 49491 w 692223"/>
              <a:gd name="connsiteY21" fmla="*/ 36167 h 346848"/>
              <a:gd name="connsiteX22" fmla="*/ 11391 w 692223"/>
              <a:gd name="connsiteY22" fmla="*/ 449 h 346848"/>
              <a:gd name="connsiteX23" fmla="*/ 4247 w 692223"/>
              <a:gd name="connsiteY23" fmla="*/ 62361 h 346848"/>
              <a:gd name="connsiteX24" fmla="*/ 1866 w 692223"/>
              <a:gd name="connsiteY24" fmla="*/ 86174 h 346848"/>
              <a:gd name="connsiteX25" fmla="*/ 6628 w 692223"/>
              <a:gd name="connsiteY25" fmla="*/ 183805 h 346848"/>
              <a:gd name="connsiteX26" fmla="*/ 11391 w 692223"/>
              <a:gd name="connsiteY26"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113784 w 692223"/>
              <a:gd name="connsiteY18" fmla="*/ 100461 h 346848"/>
              <a:gd name="connsiteX19" fmla="*/ 85209 w 692223"/>
              <a:gd name="connsiteY19" fmla="*/ 69505 h 346848"/>
              <a:gd name="connsiteX20" fmla="*/ 49491 w 692223"/>
              <a:gd name="connsiteY20" fmla="*/ 36167 h 346848"/>
              <a:gd name="connsiteX21" fmla="*/ 11391 w 692223"/>
              <a:gd name="connsiteY21" fmla="*/ 449 h 346848"/>
              <a:gd name="connsiteX22" fmla="*/ 4247 w 692223"/>
              <a:gd name="connsiteY22" fmla="*/ 62361 h 346848"/>
              <a:gd name="connsiteX23" fmla="*/ 1866 w 692223"/>
              <a:gd name="connsiteY23" fmla="*/ 86174 h 346848"/>
              <a:gd name="connsiteX24" fmla="*/ 6628 w 692223"/>
              <a:gd name="connsiteY24" fmla="*/ 183805 h 346848"/>
              <a:gd name="connsiteX25" fmla="*/ 11391 w 692223"/>
              <a:gd name="connsiteY25" fmla="*/ 236192 h 346848"/>
              <a:gd name="connsiteX0" fmla="*/ 11391 w 692223"/>
              <a:gd name="connsiteY0" fmla="*/ 236192 h 346848"/>
              <a:gd name="connsiteX1" fmla="*/ 9009 w 692223"/>
              <a:gd name="connsiteY1" fmla="*/ 336205 h 346848"/>
              <a:gd name="connsiteX2" fmla="*/ 87591 w 692223"/>
              <a:gd name="connsiteY2" fmla="*/ 343349 h 346848"/>
              <a:gd name="connsiteX3" fmla="*/ 387628 w 692223"/>
              <a:gd name="connsiteY3" fmla="*/ 340967 h 346848"/>
              <a:gd name="connsiteX4" fmla="*/ 478116 w 692223"/>
              <a:gd name="connsiteY4" fmla="*/ 343349 h 346848"/>
              <a:gd name="connsiteX5" fmla="*/ 542409 w 692223"/>
              <a:gd name="connsiteY5" fmla="*/ 343349 h 346848"/>
              <a:gd name="connsiteX6" fmla="*/ 680522 w 692223"/>
              <a:gd name="connsiteY6" fmla="*/ 340967 h 346848"/>
              <a:gd name="connsiteX7" fmla="*/ 687667 w 692223"/>
              <a:gd name="connsiteY7" fmla="*/ 271911 h 346848"/>
              <a:gd name="connsiteX8" fmla="*/ 587653 w 692223"/>
              <a:gd name="connsiteY8" fmla="*/ 255242 h 346848"/>
              <a:gd name="connsiteX9" fmla="*/ 563841 w 692223"/>
              <a:gd name="connsiteY9" fmla="*/ 252861 h 346848"/>
              <a:gd name="connsiteX10" fmla="*/ 473353 w 692223"/>
              <a:gd name="connsiteY10" fmla="*/ 240955 h 346848"/>
              <a:gd name="connsiteX11" fmla="*/ 435253 w 692223"/>
              <a:gd name="connsiteY11" fmla="*/ 233811 h 346848"/>
              <a:gd name="connsiteX12" fmla="*/ 375722 w 692223"/>
              <a:gd name="connsiteY12" fmla="*/ 219524 h 346848"/>
              <a:gd name="connsiteX13" fmla="*/ 332859 w 692223"/>
              <a:gd name="connsiteY13" fmla="*/ 207617 h 346848"/>
              <a:gd name="connsiteX14" fmla="*/ 275709 w 692223"/>
              <a:gd name="connsiteY14" fmla="*/ 193330 h 346848"/>
              <a:gd name="connsiteX15" fmla="*/ 242372 w 692223"/>
              <a:gd name="connsiteY15" fmla="*/ 176661 h 346848"/>
              <a:gd name="connsiteX16" fmla="*/ 199509 w 692223"/>
              <a:gd name="connsiteY16" fmla="*/ 145705 h 346848"/>
              <a:gd name="connsiteX17" fmla="*/ 139978 w 692223"/>
              <a:gd name="connsiteY17" fmla="*/ 121892 h 346848"/>
              <a:gd name="connsiteX18" fmla="*/ 85209 w 692223"/>
              <a:gd name="connsiteY18" fmla="*/ 69505 h 346848"/>
              <a:gd name="connsiteX19" fmla="*/ 49491 w 692223"/>
              <a:gd name="connsiteY19" fmla="*/ 36167 h 346848"/>
              <a:gd name="connsiteX20" fmla="*/ 11391 w 692223"/>
              <a:gd name="connsiteY20" fmla="*/ 449 h 346848"/>
              <a:gd name="connsiteX21" fmla="*/ 4247 w 692223"/>
              <a:gd name="connsiteY21" fmla="*/ 62361 h 346848"/>
              <a:gd name="connsiteX22" fmla="*/ 1866 w 692223"/>
              <a:gd name="connsiteY22" fmla="*/ 86174 h 346848"/>
              <a:gd name="connsiteX23" fmla="*/ 6628 w 692223"/>
              <a:gd name="connsiteY23" fmla="*/ 183805 h 346848"/>
              <a:gd name="connsiteX24" fmla="*/ 11391 w 692223"/>
              <a:gd name="connsiteY24" fmla="*/ 236192 h 346848"/>
              <a:gd name="connsiteX0" fmla="*/ 4762 w 690357"/>
              <a:gd name="connsiteY0" fmla="*/ 183805 h 350485"/>
              <a:gd name="connsiteX1" fmla="*/ 7143 w 690357"/>
              <a:gd name="connsiteY1" fmla="*/ 336205 h 350485"/>
              <a:gd name="connsiteX2" fmla="*/ 85725 w 690357"/>
              <a:gd name="connsiteY2" fmla="*/ 343349 h 350485"/>
              <a:gd name="connsiteX3" fmla="*/ 385762 w 690357"/>
              <a:gd name="connsiteY3" fmla="*/ 340967 h 350485"/>
              <a:gd name="connsiteX4" fmla="*/ 476250 w 690357"/>
              <a:gd name="connsiteY4" fmla="*/ 343349 h 350485"/>
              <a:gd name="connsiteX5" fmla="*/ 540543 w 690357"/>
              <a:gd name="connsiteY5" fmla="*/ 343349 h 350485"/>
              <a:gd name="connsiteX6" fmla="*/ 678656 w 690357"/>
              <a:gd name="connsiteY6" fmla="*/ 340967 h 350485"/>
              <a:gd name="connsiteX7" fmla="*/ 685801 w 690357"/>
              <a:gd name="connsiteY7" fmla="*/ 271911 h 350485"/>
              <a:gd name="connsiteX8" fmla="*/ 585787 w 690357"/>
              <a:gd name="connsiteY8" fmla="*/ 255242 h 350485"/>
              <a:gd name="connsiteX9" fmla="*/ 561975 w 690357"/>
              <a:gd name="connsiteY9" fmla="*/ 252861 h 350485"/>
              <a:gd name="connsiteX10" fmla="*/ 471487 w 690357"/>
              <a:gd name="connsiteY10" fmla="*/ 240955 h 350485"/>
              <a:gd name="connsiteX11" fmla="*/ 433387 w 690357"/>
              <a:gd name="connsiteY11" fmla="*/ 233811 h 350485"/>
              <a:gd name="connsiteX12" fmla="*/ 373856 w 690357"/>
              <a:gd name="connsiteY12" fmla="*/ 219524 h 350485"/>
              <a:gd name="connsiteX13" fmla="*/ 330993 w 690357"/>
              <a:gd name="connsiteY13" fmla="*/ 207617 h 350485"/>
              <a:gd name="connsiteX14" fmla="*/ 273843 w 690357"/>
              <a:gd name="connsiteY14" fmla="*/ 193330 h 350485"/>
              <a:gd name="connsiteX15" fmla="*/ 240506 w 690357"/>
              <a:gd name="connsiteY15" fmla="*/ 176661 h 350485"/>
              <a:gd name="connsiteX16" fmla="*/ 197643 w 690357"/>
              <a:gd name="connsiteY16" fmla="*/ 145705 h 350485"/>
              <a:gd name="connsiteX17" fmla="*/ 138112 w 690357"/>
              <a:gd name="connsiteY17" fmla="*/ 121892 h 350485"/>
              <a:gd name="connsiteX18" fmla="*/ 83343 w 690357"/>
              <a:gd name="connsiteY18" fmla="*/ 69505 h 350485"/>
              <a:gd name="connsiteX19" fmla="*/ 47625 w 690357"/>
              <a:gd name="connsiteY19" fmla="*/ 36167 h 350485"/>
              <a:gd name="connsiteX20" fmla="*/ 9525 w 690357"/>
              <a:gd name="connsiteY20" fmla="*/ 449 h 350485"/>
              <a:gd name="connsiteX21" fmla="*/ 2381 w 690357"/>
              <a:gd name="connsiteY21" fmla="*/ 62361 h 350485"/>
              <a:gd name="connsiteX22" fmla="*/ 0 w 690357"/>
              <a:gd name="connsiteY22" fmla="*/ 86174 h 350485"/>
              <a:gd name="connsiteX23" fmla="*/ 4762 w 690357"/>
              <a:gd name="connsiteY23" fmla="*/ 183805 h 350485"/>
              <a:gd name="connsiteX0" fmla="*/ 11236 w 696831"/>
              <a:gd name="connsiteY0" fmla="*/ 183805 h 346848"/>
              <a:gd name="connsiteX1" fmla="*/ 13617 w 696831"/>
              <a:gd name="connsiteY1" fmla="*/ 336205 h 346848"/>
              <a:gd name="connsiteX2" fmla="*/ 92199 w 696831"/>
              <a:gd name="connsiteY2" fmla="*/ 343349 h 346848"/>
              <a:gd name="connsiteX3" fmla="*/ 392236 w 696831"/>
              <a:gd name="connsiteY3" fmla="*/ 340967 h 346848"/>
              <a:gd name="connsiteX4" fmla="*/ 482724 w 696831"/>
              <a:gd name="connsiteY4" fmla="*/ 343349 h 346848"/>
              <a:gd name="connsiteX5" fmla="*/ 547017 w 696831"/>
              <a:gd name="connsiteY5" fmla="*/ 343349 h 346848"/>
              <a:gd name="connsiteX6" fmla="*/ 685130 w 696831"/>
              <a:gd name="connsiteY6" fmla="*/ 340967 h 346848"/>
              <a:gd name="connsiteX7" fmla="*/ 692275 w 696831"/>
              <a:gd name="connsiteY7" fmla="*/ 271911 h 346848"/>
              <a:gd name="connsiteX8" fmla="*/ 592261 w 696831"/>
              <a:gd name="connsiteY8" fmla="*/ 255242 h 346848"/>
              <a:gd name="connsiteX9" fmla="*/ 568449 w 696831"/>
              <a:gd name="connsiteY9" fmla="*/ 252861 h 346848"/>
              <a:gd name="connsiteX10" fmla="*/ 477961 w 696831"/>
              <a:gd name="connsiteY10" fmla="*/ 240955 h 346848"/>
              <a:gd name="connsiteX11" fmla="*/ 439861 w 696831"/>
              <a:gd name="connsiteY11" fmla="*/ 233811 h 346848"/>
              <a:gd name="connsiteX12" fmla="*/ 380330 w 696831"/>
              <a:gd name="connsiteY12" fmla="*/ 219524 h 346848"/>
              <a:gd name="connsiteX13" fmla="*/ 337467 w 696831"/>
              <a:gd name="connsiteY13" fmla="*/ 207617 h 346848"/>
              <a:gd name="connsiteX14" fmla="*/ 280317 w 696831"/>
              <a:gd name="connsiteY14" fmla="*/ 193330 h 346848"/>
              <a:gd name="connsiteX15" fmla="*/ 246980 w 696831"/>
              <a:gd name="connsiteY15" fmla="*/ 176661 h 346848"/>
              <a:gd name="connsiteX16" fmla="*/ 204117 w 696831"/>
              <a:gd name="connsiteY16" fmla="*/ 145705 h 346848"/>
              <a:gd name="connsiteX17" fmla="*/ 144586 w 696831"/>
              <a:gd name="connsiteY17" fmla="*/ 121892 h 346848"/>
              <a:gd name="connsiteX18" fmla="*/ 89817 w 696831"/>
              <a:gd name="connsiteY18" fmla="*/ 69505 h 346848"/>
              <a:gd name="connsiteX19" fmla="*/ 54099 w 696831"/>
              <a:gd name="connsiteY19" fmla="*/ 36167 h 346848"/>
              <a:gd name="connsiteX20" fmla="*/ 15999 w 696831"/>
              <a:gd name="connsiteY20" fmla="*/ 449 h 346848"/>
              <a:gd name="connsiteX21" fmla="*/ 8855 w 696831"/>
              <a:gd name="connsiteY21" fmla="*/ 62361 h 346848"/>
              <a:gd name="connsiteX22" fmla="*/ 6474 w 696831"/>
              <a:gd name="connsiteY22" fmla="*/ 86174 h 346848"/>
              <a:gd name="connsiteX23" fmla="*/ 11236 w 696831"/>
              <a:gd name="connsiteY23" fmla="*/ 183805 h 346848"/>
              <a:gd name="connsiteX0" fmla="*/ 9542 w 695137"/>
              <a:gd name="connsiteY0" fmla="*/ 183805 h 346848"/>
              <a:gd name="connsiteX1" fmla="*/ 14305 w 695137"/>
              <a:gd name="connsiteY1" fmla="*/ 343348 h 346848"/>
              <a:gd name="connsiteX2" fmla="*/ 90505 w 695137"/>
              <a:gd name="connsiteY2" fmla="*/ 343349 h 346848"/>
              <a:gd name="connsiteX3" fmla="*/ 390542 w 695137"/>
              <a:gd name="connsiteY3" fmla="*/ 340967 h 346848"/>
              <a:gd name="connsiteX4" fmla="*/ 481030 w 695137"/>
              <a:gd name="connsiteY4" fmla="*/ 343349 h 346848"/>
              <a:gd name="connsiteX5" fmla="*/ 545323 w 695137"/>
              <a:gd name="connsiteY5" fmla="*/ 343349 h 346848"/>
              <a:gd name="connsiteX6" fmla="*/ 683436 w 695137"/>
              <a:gd name="connsiteY6" fmla="*/ 340967 h 346848"/>
              <a:gd name="connsiteX7" fmla="*/ 690581 w 695137"/>
              <a:gd name="connsiteY7" fmla="*/ 271911 h 346848"/>
              <a:gd name="connsiteX8" fmla="*/ 590567 w 695137"/>
              <a:gd name="connsiteY8" fmla="*/ 255242 h 346848"/>
              <a:gd name="connsiteX9" fmla="*/ 566755 w 695137"/>
              <a:gd name="connsiteY9" fmla="*/ 252861 h 346848"/>
              <a:gd name="connsiteX10" fmla="*/ 476267 w 695137"/>
              <a:gd name="connsiteY10" fmla="*/ 240955 h 346848"/>
              <a:gd name="connsiteX11" fmla="*/ 438167 w 695137"/>
              <a:gd name="connsiteY11" fmla="*/ 233811 h 346848"/>
              <a:gd name="connsiteX12" fmla="*/ 378636 w 695137"/>
              <a:gd name="connsiteY12" fmla="*/ 219524 h 346848"/>
              <a:gd name="connsiteX13" fmla="*/ 335773 w 695137"/>
              <a:gd name="connsiteY13" fmla="*/ 207617 h 346848"/>
              <a:gd name="connsiteX14" fmla="*/ 278623 w 695137"/>
              <a:gd name="connsiteY14" fmla="*/ 193330 h 346848"/>
              <a:gd name="connsiteX15" fmla="*/ 245286 w 695137"/>
              <a:gd name="connsiteY15" fmla="*/ 176661 h 346848"/>
              <a:gd name="connsiteX16" fmla="*/ 202423 w 695137"/>
              <a:gd name="connsiteY16" fmla="*/ 145705 h 346848"/>
              <a:gd name="connsiteX17" fmla="*/ 142892 w 695137"/>
              <a:gd name="connsiteY17" fmla="*/ 121892 h 346848"/>
              <a:gd name="connsiteX18" fmla="*/ 88123 w 695137"/>
              <a:gd name="connsiteY18" fmla="*/ 69505 h 346848"/>
              <a:gd name="connsiteX19" fmla="*/ 52405 w 695137"/>
              <a:gd name="connsiteY19" fmla="*/ 36167 h 346848"/>
              <a:gd name="connsiteX20" fmla="*/ 14305 w 695137"/>
              <a:gd name="connsiteY20" fmla="*/ 449 h 346848"/>
              <a:gd name="connsiteX21" fmla="*/ 7161 w 695137"/>
              <a:gd name="connsiteY21" fmla="*/ 62361 h 346848"/>
              <a:gd name="connsiteX22" fmla="*/ 4780 w 695137"/>
              <a:gd name="connsiteY22" fmla="*/ 86174 h 346848"/>
              <a:gd name="connsiteX23" fmla="*/ 9542 w 695137"/>
              <a:gd name="connsiteY23" fmla="*/ 183805 h 346848"/>
              <a:gd name="connsiteX0" fmla="*/ 10164 w 695759"/>
              <a:gd name="connsiteY0" fmla="*/ 183805 h 346848"/>
              <a:gd name="connsiteX1" fmla="*/ 14927 w 695759"/>
              <a:gd name="connsiteY1" fmla="*/ 343348 h 346848"/>
              <a:gd name="connsiteX2" fmla="*/ 91127 w 695759"/>
              <a:gd name="connsiteY2" fmla="*/ 343349 h 346848"/>
              <a:gd name="connsiteX3" fmla="*/ 391164 w 695759"/>
              <a:gd name="connsiteY3" fmla="*/ 340967 h 346848"/>
              <a:gd name="connsiteX4" fmla="*/ 481652 w 695759"/>
              <a:gd name="connsiteY4" fmla="*/ 343349 h 346848"/>
              <a:gd name="connsiteX5" fmla="*/ 545945 w 695759"/>
              <a:gd name="connsiteY5" fmla="*/ 343349 h 346848"/>
              <a:gd name="connsiteX6" fmla="*/ 684058 w 695759"/>
              <a:gd name="connsiteY6" fmla="*/ 340967 h 346848"/>
              <a:gd name="connsiteX7" fmla="*/ 691203 w 695759"/>
              <a:gd name="connsiteY7" fmla="*/ 271911 h 346848"/>
              <a:gd name="connsiteX8" fmla="*/ 591189 w 695759"/>
              <a:gd name="connsiteY8" fmla="*/ 255242 h 346848"/>
              <a:gd name="connsiteX9" fmla="*/ 567377 w 695759"/>
              <a:gd name="connsiteY9" fmla="*/ 252861 h 346848"/>
              <a:gd name="connsiteX10" fmla="*/ 476889 w 695759"/>
              <a:gd name="connsiteY10" fmla="*/ 240955 h 346848"/>
              <a:gd name="connsiteX11" fmla="*/ 438789 w 695759"/>
              <a:gd name="connsiteY11" fmla="*/ 233811 h 346848"/>
              <a:gd name="connsiteX12" fmla="*/ 379258 w 695759"/>
              <a:gd name="connsiteY12" fmla="*/ 219524 h 346848"/>
              <a:gd name="connsiteX13" fmla="*/ 336395 w 695759"/>
              <a:gd name="connsiteY13" fmla="*/ 207617 h 346848"/>
              <a:gd name="connsiteX14" fmla="*/ 279245 w 695759"/>
              <a:gd name="connsiteY14" fmla="*/ 193330 h 346848"/>
              <a:gd name="connsiteX15" fmla="*/ 245908 w 695759"/>
              <a:gd name="connsiteY15" fmla="*/ 176661 h 346848"/>
              <a:gd name="connsiteX16" fmla="*/ 203045 w 695759"/>
              <a:gd name="connsiteY16" fmla="*/ 145705 h 346848"/>
              <a:gd name="connsiteX17" fmla="*/ 143514 w 695759"/>
              <a:gd name="connsiteY17" fmla="*/ 121892 h 346848"/>
              <a:gd name="connsiteX18" fmla="*/ 88745 w 695759"/>
              <a:gd name="connsiteY18" fmla="*/ 69505 h 346848"/>
              <a:gd name="connsiteX19" fmla="*/ 53027 w 695759"/>
              <a:gd name="connsiteY19" fmla="*/ 36167 h 346848"/>
              <a:gd name="connsiteX20" fmla="*/ 14927 w 695759"/>
              <a:gd name="connsiteY20" fmla="*/ 449 h 346848"/>
              <a:gd name="connsiteX21" fmla="*/ 7783 w 695759"/>
              <a:gd name="connsiteY21" fmla="*/ 62361 h 346848"/>
              <a:gd name="connsiteX22" fmla="*/ 5402 w 695759"/>
              <a:gd name="connsiteY22" fmla="*/ 86174 h 346848"/>
              <a:gd name="connsiteX23" fmla="*/ 10164 w 695759"/>
              <a:gd name="connsiteY23" fmla="*/ 183805 h 346848"/>
              <a:gd name="connsiteX0" fmla="*/ 1280 w 691637"/>
              <a:gd name="connsiteY0" fmla="*/ 183805 h 355255"/>
              <a:gd name="connsiteX1" fmla="*/ 10805 w 691637"/>
              <a:gd name="connsiteY1" fmla="*/ 343348 h 355255"/>
              <a:gd name="connsiteX2" fmla="*/ 87005 w 691637"/>
              <a:gd name="connsiteY2" fmla="*/ 343349 h 355255"/>
              <a:gd name="connsiteX3" fmla="*/ 387042 w 691637"/>
              <a:gd name="connsiteY3" fmla="*/ 340967 h 355255"/>
              <a:gd name="connsiteX4" fmla="*/ 477530 w 691637"/>
              <a:gd name="connsiteY4" fmla="*/ 343349 h 355255"/>
              <a:gd name="connsiteX5" fmla="*/ 541823 w 691637"/>
              <a:gd name="connsiteY5" fmla="*/ 343349 h 355255"/>
              <a:gd name="connsiteX6" fmla="*/ 679936 w 691637"/>
              <a:gd name="connsiteY6" fmla="*/ 340967 h 355255"/>
              <a:gd name="connsiteX7" fmla="*/ 687081 w 691637"/>
              <a:gd name="connsiteY7" fmla="*/ 271911 h 355255"/>
              <a:gd name="connsiteX8" fmla="*/ 587067 w 691637"/>
              <a:gd name="connsiteY8" fmla="*/ 255242 h 355255"/>
              <a:gd name="connsiteX9" fmla="*/ 563255 w 691637"/>
              <a:gd name="connsiteY9" fmla="*/ 252861 h 355255"/>
              <a:gd name="connsiteX10" fmla="*/ 472767 w 691637"/>
              <a:gd name="connsiteY10" fmla="*/ 240955 h 355255"/>
              <a:gd name="connsiteX11" fmla="*/ 434667 w 691637"/>
              <a:gd name="connsiteY11" fmla="*/ 233811 h 355255"/>
              <a:gd name="connsiteX12" fmla="*/ 375136 w 691637"/>
              <a:gd name="connsiteY12" fmla="*/ 219524 h 355255"/>
              <a:gd name="connsiteX13" fmla="*/ 332273 w 691637"/>
              <a:gd name="connsiteY13" fmla="*/ 207617 h 355255"/>
              <a:gd name="connsiteX14" fmla="*/ 275123 w 691637"/>
              <a:gd name="connsiteY14" fmla="*/ 193330 h 355255"/>
              <a:gd name="connsiteX15" fmla="*/ 241786 w 691637"/>
              <a:gd name="connsiteY15" fmla="*/ 176661 h 355255"/>
              <a:gd name="connsiteX16" fmla="*/ 198923 w 691637"/>
              <a:gd name="connsiteY16" fmla="*/ 145705 h 355255"/>
              <a:gd name="connsiteX17" fmla="*/ 139392 w 691637"/>
              <a:gd name="connsiteY17" fmla="*/ 121892 h 355255"/>
              <a:gd name="connsiteX18" fmla="*/ 84623 w 691637"/>
              <a:gd name="connsiteY18" fmla="*/ 69505 h 355255"/>
              <a:gd name="connsiteX19" fmla="*/ 48905 w 691637"/>
              <a:gd name="connsiteY19" fmla="*/ 36167 h 355255"/>
              <a:gd name="connsiteX20" fmla="*/ 10805 w 691637"/>
              <a:gd name="connsiteY20" fmla="*/ 449 h 355255"/>
              <a:gd name="connsiteX21" fmla="*/ 3661 w 691637"/>
              <a:gd name="connsiteY21" fmla="*/ 62361 h 355255"/>
              <a:gd name="connsiteX22" fmla="*/ 1280 w 691637"/>
              <a:gd name="connsiteY22" fmla="*/ 86174 h 355255"/>
              <a:gd name="connsiteX23" fmla="*/ 1280 w 691637"/>
              <a:gd name="connsiteY23" fmla="*/ 183805 h 355255"/>
              <a:gd name="connsiteX0" fmla="*/ 7261 w 697618"/>
              <a:gd name="connsiteY0" fmla="*/ 183805 h 346848"/>
              <a:gd name="connsiteX1" fmla="*/ 16786 w 697618"/>
              <a:gd name="connsiteY1" fmla="*/ 343348 h 346848"/>
              <a:gd name="connsiteX2" fmla="*/ 92986 w 697618"/>
              <a:gd name="connsiteY2" fmla="*/ 343349 h 346848"/>
              <a:gd name="connsiteX3" fmla="*/ 393023 w 697618"/>
              <a:gd name="connsiteY3" fmla="*/ 340967 h 346848"/>
              <a:gd name="connsiteX4" fmla="*/ 483511 w 697618"/>
              <a:gd name="connsiteY4" fmla="*/ 343349 h 346848"/>
              <a:gd name="connsiteX5" fmla="*/ 547804 w 697618"/>
              <a:gd name="connsiteY5" fmla="*/ 343349 h 346848"/>
              <a:gd name="connsiteX6" fmla="*/ 685917 w 697618"/>
              <a:gd name="connsiteY6" fmla="*/ 340967 h 346848"/>
              <a:gd name="connsiteX7" fmla="*/ 693062 w 697618"/>
              <a:gd name="connsiteY7" fmla="*/ 271911 h 346848"/>
              <a:gd name="connsiteX8" fmla="*/ 593048 w 697618"/>
              <a:gd name="connsiteY8" fmla="*/ 255242 h 346848"/>
              <a:gd name="connsiteX9" fmla="*/ 569236 w 697618"/>
              <a:gd name="connsiteY9" fmla="*/ 252861 h 346848"/>
              <a:gd name="connsiteX10" fmla="*/ 478748 w 697618"/>
              <a:gd name="connsiteY10" fmla="*/ 240955 h 346848"/>
              <a:gd name="connsiteX11" fmla="*/ 440648 w 697618"/>
              <a:gd name="connsiteY11" fmla="*/ 233811 h 346848"/>
              <a:gd name="connsiteX12" fmla="*/ 381117 w 697618"/>
              <a:gd name="connsiteY12" fmla="*/ 219524 h 346848"/>
              <a:gd name="connsiteX13" fmla="*/ 338254 w 697618"/>
              <a:gd name="connsiteY13" fmla="*/ 207617 h 346848"/>
              <a:gd name="connsiteX14" fmla="*/ 281104 w 697618"/>
              <a:gd name="connsiteY14" fmla="*/ 193330 h 346848"/>
              <a:gd name="connsiteX15" fmla="*/ 247767 w 697618"/>
              <a:gd name="connsiteY15" fmla="*/ 176661 h 346848"/>
              <a:gd name="connsiteX16" fmla="*/ 204904 w 697618"/>
              <a:gd name="connsiteY16" fmla="*/ 145705 h 346848"/>
              <a:gd name="connsiteX17" fmla="*/ 145373 w 697618"/>
              <a:gd name="connsiteY17" fmla="*/ 121892 h 346848"/>
              <a:gd name="connsiteX18" fmla="*/ 90604 w 697618"/>
              <a:gd name="connsiteY18" fmla="*/ 69505 h 346848"/>
              <a:gd name="connsiteX19" fmla="*/ 54886 w 697618"/>
              <a:gd name="connsiteY19" fmla="*/ 36167 h 346848"/>
              <a:gd name="connsiteX20" fmla="*/ 16786 w 697618"/>
              <a:gd name="connsiteY20" fmla="*/ 449 h 346848"/>
              <a:gd name="connsiteX21" fmla="*/ 9642 w 697618"/>
              <a:gd name="connsiteY21" fmla="*/ 62361 h 346848"/>
              <a:gd name="connsiteX22" fmla="*/ 7261 w 697618"/>
              <a:gd name="connsiteY22" fmla="*/ 86174 h 346848"/>
              <a:gd name="connsiteX23" fmla="*/ 7261 w 697618"/>
              <a:gd name="connsiteY23" fmla="*/ 183805 h 346848"/>
              <a:gd name="connsiteX0" fmla="*/ 7261 w 697618"/>
              <a:gd name="connsiteY0" fmla="*/ 184705 h 347748"/>
              <a:gd name="connsiteX1" fmla="*/ 16786 w 697618"/>
              <a:gd name="connsiteY1" fmla="*/ 344248 h 347748"/>
              <a:gd name="connsiteX2" fmla="*/ 92986 w 697618"/>
              <a:gd name="connsiteY2" fmla="*/ 344249 h 347748"/>
              <a:gd name="connsiteX3" fmla="*/ 393023 w 697618"/>
              <a:gd name="connsiteY3" fmla="*/ 341867 h 347748"/>
              <a:gd name="connsiteX4" fmla="*/ 483511 w 697618"/>
              <a:gd name="connsiteY4" fmla="*/ 344249 h 347748"/>
              <a:gd name="connsiteX5" fmla="*/ 547804 w 697618"/>
              <a:gd name="connsiteY5" fmla="*/ 344249 h 347748"/>
              <a:gd name="connsiteX6" fmla="*/ 685917 w 697618"/>
              <a:gd name="connsiteY6" fmla="*/ 341867 h 347748"/>
              <a:gd name="connsiteX7" fmla="*/ 693062 w 697618"/>
              <a:gd name="connsiteY7" fmla="*/ 272811 h 347748"/>
              <a:gd name="connsiteX8" fmla="*/ 593048 w 697618"/>
              <a:gd name="connsiteY8" fmla="*/ 256142 h 347748"/>
              <a:gd name="connsiteX9" fmla="*/ 569236 w 697618"/>
              <a:gd name="connsiteY9" fmla="*/ 253761 h 347748"/>
              <a:gd name="connsiteX10" fmla="*/ 478748 w 697618"/>
              <a:gd name="connsiteY10" fmla="*/ 241855 h 347748"/>
              <a:gd name="connsiteX11" fmla="*/ 440648 w 697618"/>
              <a:gd name="connsiteY11" fmla="*/ 234711 h 347748"/>
              <a:gd name="connsiteX12" fmla="*/ 381117 w 697618"/>
              <a:gd name="connsiteY12" fmla="*/ 220424 h 347748"/>
              <a:gd name="connsiteX13" fmla="*/ 338254 w 697618"/>
              <a:gd name="connsiteY13" fmla="*/ 208517 h 347748"/>
              <a:gd name="connsiteX14" fmla="*/ 281104 w 697618"/>
              <a:gd name="connsiteY14" fmla="*/ 194230 h 347748"/>
              <a:gd name="connsiteX15" fmla="*/ 247767 w 697618"/>
              <a:gd name="connsiteY15" fmla="*/ 177561 h 347748"/>
              <a:gd name="connsiteX16" fmla="*/ 204904 w 697618"/>
              <a:gd name="connsiteY16" fmla="*/ 146605 h 347748"/>
              <a:gd name="connsiteX17" fmla="*/ 145373 w 697618"/>
              <a:gd name="connsiteY17" fmla="*/ 122792 h 347748"/>
              <a:gd name="connsiteX18" fmla="*/ 90604 w 697618"/>
              <a:gd name="connsiteY18" fmla="*/ 70405 h 347748"/>
              <a:gd name="connsiteX19" fmla="*/ 54886 w 697618"/>
              <a:gd name="connsiteY19" fmla="*/ 37067 h 347748"/>
              <a:gd name="connsiteX20" fmla="*/ 16786 w 697618"/>
              <a:gd name="connsiteY20" fmla="*/ 1349 h 347748"/>
              <a:gd name="connsiteX21" fmla="*/ 7261 w 697618"/>
              <a:gd name="connsiteY21" fmla="*/ 87074 h 347748"/>
              <a:gd name="connsiteX22" fmla="*/ 7261 w 697618"/>
              <a:gd name="connsiteY22" fmla="*/ 184705 h 347748"/>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45373 w 697618"/>
              <a:gd name="connsiteY17" fmla="*/ 13442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336 h 359379"/>
              <a:gd name="connsiteX1" fmla="*/ 16786 w 697618"/>
              <a:gd name="connsiteY1" fmla="*/ 355879 h 359379"/>
              <a:gd name="connsiteX2" fmla="*/ 92986 w 697618"/>
              <a:gd name="connsiteY2" fmla="*/ 355880 h 359379"/>
              <a:gd name="connsiteX3" fmla="*/ 393023 w 697618"/>
              <a:gd name="connsiteY3" fmla="*/ 353498 h 359379"/>
              <a:gd name="connsiteX4" fmla="*/ 483511 w 697618"/>
              <a:gd name="connsiteY4" fmla="*/ 355880 h 359379"/>
              <a:gd name="connsiteX5" fmla="*/ 547804 w 697618"/>
              <a:gd name="connsiteY5" fmla="*/ 355880 h 359379"/>
              <a:gd name="connsiteX6" fmla="*/ 685917 w 697618"/>
              <a:gd name="connsiteY6" fmla="*/ 353498 h 359379"/>
              <a:gd name="connsiteX7" fmla="*/ 693062 w 697618"/>
              <a:gd name="connsiteY7" fmla="*/ 284442 h 359379"/>
              <a:gd name="connsiteX8" fmla="*/ 593048 w 697618"/>
              <a:gd name="connsiteY8" fmla="*/ 267773 h 359379"/>
              <a:gd name="connsiteX9" fmla="*/ 569236 w 697618"/>
              <a:gd name="connsiteY9" fmla="*/ 265392 h 359379"/>
              <a:gd name="connsiteX10" fmla="*/ 478748 w 697618"/>
              <a:gd name="connsiteY10" fmla="*/ 253486 h 359379"/>
              <a:gd name="connsiteX11" fmla="*/ 440648 w 697618"/>
              <a:gd name="connsiteY11" fmla="*/ 246342 h 359379"/>
              <a:gd name="connsiteX12" fmla="*/ 381117 w 697618"/>
              <a:gd name="connsiteY12" fmla="*/ 232055 h 359379"/>
              <a:gd name="connsiteX13" fmla="*/ 338254 w 697618"/>
              <a:gd name="connsiteY13" fmla="*/ 220148 h 359379"/>
              <a:gd name="connsiteX14" fmla="*/ 281104 w 697618"/>
              <a:gd name="connsiteY14" fmla="*/ 205861 h 359379"/>
              <a:gd name="connsiteX15" fmla="*/ 247767 w 697618"/>
              <a:gd name="connsiteY15" fmla="*/ 189192 h 359379"/>
              <a:gd name="connsiteX16" fmla="*/ 204904 w 697618"/>
              <a:gd name="connsiteY16" fmla="*/ 158236 h 359379"/>
              <a:gd name="connsiteX17" fmla="*/ 157279 w 697618"/>
              <a:gd name="connsiteY17" fmla="*/ 115373 h 359379"/>
              <a:gd name="connsiteX18" fmla="*/ 90604 w 697618"/>
              <a:gd name="connsiteY18" fmla="*/ 82036 h 359379"/>
              <a:gd name="connsiteX19" fmla="*/ 54886 w 697618"/>
              <a:gd name="connsiteY19" fmla="*/ 48698 h 359379"/>
              <a:gd name="connsiteX20" fmla="*/ 7261 w 697618"/>
              <a:gd name="connsiteY20" fmla="*/ 1074 h 359379"/>
              <a:gd name="connsiteX21" fmla="*/ 7261 w 697618"/>
              <a:gd name="connsiteY21" fmla="*/ 98705 h 359379"/>
              <a:gd name="connsiteX22" fmla="*/ 7261 w 697618"/>
              <a:gd name="connsiteY22" fmla="*/ 196336 h 359379"/>
              <a:gd name="connsiteX0" fmla="*/ 7261 w 697618"/>
              <a:gd name="connsiteY0" fmla="*/ 196289 h 359332"/>
              <a:gd name="connsiteX1" fmla="*/ 16786 w 697618"/>
              <a:gd name="connsiteY1" fmla="*/ 355832 h 359332"/>
              <a:gd name="connsiteX2" fmla="*/ 92986 w 697618"/>
              <a:gd name="connsiteY2" fmla="*/ 355833 h 359332"/>
              <a:gd name="connsiteX3" fmla="*/ 393023 w 697618"/>
              <a:gd name="connsiteY3" fmla="*/ 353451 h 359332"/>
              <a:gd name="connsiteX4" fmla="*/ 483511 w 697618"/>
              <a:gd name="connsiteY4" fmla="*/ 355833 h 359332"/>
              <a:gd name="connsiteX5" fmla="*/ 547804 w 697618"/>
              <a:gd name="connsiteY5" fmla="*/ 355833 h 359332"/>
              <a:gd name="connsiteX6" fmla="*/ 685917 w 697618"/>
              <a:gd name="connsiteY6" fmla="*/ 353451 h 359332"/>
              <a:gd name="connsiteX7" fmla="*/ 693062 w 697618"/>
              <a:gd name="connsiteY7" fmla="*/ 284395 h 359332"/>
              <a:gd name="connsiteX8" fmla="*/ 593048 w 697618"/>
              <a:gd name="connsiteY8" fmla="*/ 267726 h 359332"/>
              <a:gd name="connsiteX9" fmla="*/ 569236 w 697618"/>
              <a:gd name="connsiteY9" fmla="*/ 265345 h 359332"/>
              <a:gd name="connsiteX10" fmla="*/ 478748 w 697618"/>
              <a:gd name="connsiteY10" fmla="*/ 253439 h 359332"/>
              <a:gd name="connsiteX11" fmla="*/ 440648 w 697618"/>
              <a:gd name="connsiteY11" fmla="*/ 246295 h 359332"/>
              <a:gd name="connsiteX12" fmla="*/ 381117 w 697618"/>
              <a:gd name="connsiteY12" fmla="*/ 232008 h 359332"/>
              <a:gd name="connsiteX13" fmla="*/ 338254 w 697618"/>
              <a:gd name="connsiteY13" fmla="*/ 220101 h 359332"/>
              <a:gd name="connsiteX14" fmla="*/ 281104 w 697618"/>
              <a:gd name="connsiteY14" fmla="*/ 205814 h 359332"/>
              <a:gd name="connsiteX15" fmla="*/ 247767 w 697618"/>
              <a:gd name="connsiteY15" fmla="*/ 189145 h 359332"/>
              <a:gd name="connsiteX16" fmla="*/ 204904 w 697618"/>
              <a:gd name="connsiteY16" fmla="*/ 158189 h 359332"/>
              <a:gd name="connsiteX17" fmla="*/ 157279 w 697618"/>
              <a:gd name="connsiteY17" fmla="*/ 115326 h 359332"/>
              <a:gd name="connsiteX18" fmla="*/ 90604 w 697618"/>
              <a:gd name="connsiteY18" fmla="*/ 67702 h 359332"/>
              <a:gd name="connsiteX19" fmla="*/ 54886 w 697618"/>
              <a:gd name="connsiteY19" fmla="*/ 48651 h 359332"/>
              <a:gd name="connsiteX20" fmla="*/ 7261 w 697618"/>
              <a:gd name="connsiteY20" fmla="*/ 1027 h 359332"/>
              <a:gd name="connsiteX21" fmla="*/ 7261 w 697618"/>
              <a:gd name="connsiteY21" fmla="*/ 98658 h 359332"/>
              <a:gd name="connsiteX22" fmla="*/ 7261 w 697618"/>
              <a:gd name="connsiteY22" fmla="*/ 196289 h 359332"/>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47767 w 697618"/>
              <a:gd name="connsiteY15" fmla="*/ 188472 h 358659"/>
              <a:gd name="connsiteX16" fmla="*/ 204904 w 697618"/>
              <a:gd name="connsiteY16" fmla="*/ 157516 h 358659"/>
              <a:gd name="connsiteX17" fmla="*/ 157279 w 697618"/>
              <a:gd name="connsiteY17" fmla="*/ 114653 h 358659"/>
              <a:gd name="connsiteX18" fmla="*/ 90604 w 697618"/>
              <a:gd name="connsiteY18" fmla="*/ 67029 h 358659"/>
              <a:gd name="connsiteX19" fmla="*/ 7261 w 697618"/>
              <a:gd name="connsiteY19" fmla="*/ 354 h 358659"/>
              <a:gd name="connsiteX20" fmla="*/ 7261 w 697618"/>
              <a:gd name="connsiteY20" fmla="*/ 97985 h 358659"/>
              <a:gd name="connsiteX21" fmla="*/ 7261 w 697618"/>
              <a:gd name="connsiteY21"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81104 w 697618"/>
              <a:gd name="connsiteY14" fmla="*/ 205141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338254 w 697618"/>
              <a:gd name="connsiteY13" fmla="*/ 219428 h 358659"/>
              <a:gd name="connsiteX14" fmla="*/ 295392 w 697618"/>
              <a:gd name="connsiteY14" fmla="*/ 197997 h 358659"/>
              <a:gd name="connsiteX15" fmla="*/ 204904 w 697618"/>
              <a:gd name="connsiteY15" fmla="*/ 157516 h 358659"/>
              <a:gd name="connsiteX16" fmla="*/ 157279 w 697618"/>
              <a:gd name="connsiteY16" fmla="*/ 114653 h 358659"/>
              <a:gd name="connsiteX17" fmla="*/ 90604 w 697618"/>
              <a:gd name="connsiteY17" fmla="*/ 67029 h 358659"/>
              <a:gd name="connsiteX18" fmla="*/ 7261 w 697618"/>
              <a:gd name="connsiteY18" fmla="*/ 354 h 358659"/>
              <a:gd name="connsiteX19" fmla="*/ 7261 w 697618"/>
              <a:gd name="connsiteY19" fmla="*/ 97985 h 358659"/>
              <a:gd name="connsiteX20" fmla="*/ 7261 w 697618"/>
              <a:gd name="connsiteY20"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81117 w 697618"/>
              <a:gd name="connsiteY12" fmla="*/ 231335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04904 w 697618"/>
              <a:gd name="connsiteY14" fmla="*/ 157516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40648 w 697618"/>
              <a:gd name="connsiteY11" fmla="*/ 245622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78748 w 697618"/>
              <a:gd name="connsiteY10" fmla="*/ 252766 h 358659"/>
              <a:gd name="connsiteX11" fmla="*/ 462079 w 697618"/>
              <a:gd name="connsiteY11" fmla="*/ 240859 h 358659"/>
              <a:gd name="connsiteX12" fmla="*/ 376355 w 697618"/>
              <a:gd name="connsiteY12" fmla="*/ 219428 h 358659"/>
              <a:gd name="connsiteX13" fmla="*/ 295392 w 697618"/>
              <a:gd name="connsiteY13" fmla="*/ 197997 h 358659"/>
              <a:gd name="connsiteX14" fmla="*/ 238241 w 697618"/>
              <a:gd name="connsiteY14" fmla="*/ 164660 h 358659"/>
              <a:gd name="connsiteX15" fmla="*/ 157279 w 697618"/>
              <a:gd name="connsiteY15" fmla="*/ 114653 h 358659"/>
              <a:gd name="connsiteX16" fmla="*/ 90604 w 697618"/>
              <a:gd name="connsiteY16" fmla="*/ 67029 h 358659"/>
              <a:gd name="connsiteX17" fmla="*/ 7261 w 697618"/>
              <a:gd name="connsiteY17" fmla="*/ 354 h 358659"/>
              <a:gd name="connsiteX18" fmla="*/ 7261 w 697618"/>
              <a:gd name="connsiteY18" fmla="*/ 97985 h 358659"/>
              <a:gd name="connsiteX19" fmla="*/ 7261 w 697618"/>
              <a:gd name="connsiteY19" fmla="*/ 195616 h 358659"/>
              <a:gd name="connsiteX0" fmla="*/ 7261 w 697618"/>
              <a:gd name="connsiteY0" fmla="*/ 195616 h 358659"/>
              <a:gd name="connsiteX1" fmla="*/ 16786 w 697618"/>
              <a:gd name="connsiteY1" fmla="*/ 355159 h 358659"/>
              <a:gd name="connsiteX2" fmla="*/ 92986 w 697618"/>
              <a:gd name="connsiteY2" fmla="*/ 355160 h 358659"/>
              <a:gd name="connsiteX3" fmla="*/ 393023 w 697618"/>
              <a:gd name="connsiteY3" fmla="*/ 352778 h 358659"/>
              <a:gd name="connsiteX4" fmla="*/ 483511 w 697618"/>
              <a:gd name="connsiteY4" fmla="*/ 355160 h 358659"/>
              <a:gd name="connsiteX5" fmla="*/ 547804 w 697618"/>
              <a:gd name="connsiteY5" fmla="*/ 355160 h 358659"/>
              <a:gd name="connsiteX6" fmla="*/ 685917 w 697618"/>
              <a:gd name="connsiteY6" fmla="*/ 352778 h 358659"/>
              <a:gd name="connsiteX7" fmla="*/ 693062 w 697618"/>
              <a:gd name="connsiteY7" fmla="*/ 283722 h 358659"/>
              <a:gd name="connsiteX8" fmla="*/ 593048 w 697618"/>
              <a:gd name="connsiteY8" fmla="*/ 267053 h 358659"/>
              <a:gd name="connsiteX9" fmla="*/ 569236 w 697618"/>
              <a:gd name="connsiteY9" fmla="*/ 264672 h 358659"/>
              <a:gd name="connsiteX10" fmla="*/ 462079 w 697618"/>
              <a:gd name="connsiteY10" fmla="*/ 240859 h 358659"/>
              <a:gd name="connsiteX11" fmla="*/ 376355 w 697618"/>
              <a:gd name="connsiteY11" fmla="*/ 219428 h 358659"/>
              <a:gd name="connsiteX12" fmla="*/ 295392 w 697618"/>
              <a:gd name="connsiteY12" fmla="*/ 197997 h 358659"/>
              <a:gd name="connsiteX13" fmla="*/ 238241 w 697618"/>
              <a:gd name="connsiteY13" fmla="*/ 164660 h 358659"/>
              <a:gd name="connsiteX14" fmla="*/ 157279 w 697618"/>
              <a:gd name="connsiteY14" fmla="*/ 114653 h 358659"/>
              <a:gd name="connsiteX15" fmla="*/ 90604 w 697618"/>
              <a:gd name="connsiteY15" fmla="*/ 67029 h 358659"/>
              <a:gd name="connsiteX16" fmla="*/ 7261 w 697618"/>
              <a:gd name="connsiteY16" fmla="*/ 354 h 358659"/>
              <a:gd name="connsiteX17" fmla="*/ 7261 w 697618"/>
              <a:gd name="connsiteY17" fmla="*/ 97985 h 358659"/>
              <a:gd name="connsiteX18" fmla="*/ 7261 w 697618"/>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9236 w 698870"/>
              <a:gd name="connsiteY9" fmla="*/ 264672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83722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8870"/>
              <a:gd name="connsiteY0" fmla="*/ 195616 h 358659"/>
              <a:gd name="connsiteX1" fmla="*/ 16786 w 698870"/>
              <a:gd name="connsiteY1" fmla="*/ 355159 h 358659"/>
              <a:gd name="connsiteX2" fmla="*/ 92986 w 698870"/>
              <a:gd name="connsiteY2" fmla="*/ 355160 h 358659"/>
              <a:gd name="connsiteX3" fmla="*/ 393023 w 698870"/>
              <a:gd name="connsiteY3" fmla="*/ 352778 h 358659"/>
              <a:gd name="connsiteX4" fmla="*/ 483511 w 698870"/>
              <a:gd name="connsiteY4" fmla="*/ 355160 h 358659"/>
              <a:gd name="connsiteX5" fmla="*/ 547804 w 698870"/>
              <a:gd name="connsiteY5" fmla="*/ 355160 h 358659"/>
              <a:gd name="connsiteX6" fmla="*/ 685917 w 698870"/>
              <a:gd name="connsiteY6" fmla="*/ 352778 h 358659"/>
              <a:gd name="connsiteX7" fmla="*/ 693062 w 698870"/>
              <a:gd name="connsiteY7" fmla="*/ 274197 h 358659"/>
              <a:gd name="connsiteX8" fmla="*/ 657342 w 698870"/>
              <a:gd name="connsiteY8" fmla="*/ 259909 h 358659"/>
              <a:gd name="connsiteX9" fmla="*/ 562092 w 698870"/>
              <a:gd name="connsiteY9" fmla="*/ 250385 h 358659"/>
              <a:gd name="connsiteX10" fmla="*/ 462079 w 698870"/>
              <a:gd name="connsiteY10" fmla="*/ 240859 h 358659"/>
              <a:gd name="connsiteX11" fmla="*/ 376355 w 698870"/>
              <a:gd name="connsiteY11" fmla="*/ 219428 h 358659"/>
              <a:gd name="connsiteX12" fmla="*/ 295392 w 698870"/>
              <a:gd name="connsiteY12" fmla="*/ 197997 h 358659"/>
              <a:gd name="connsiteX13" fmla="*/ 238241 w 698870"/>
              <a:gd name="connsiteY13" fmla="*/ 164660 h 358659"/>
              <a:gd name="connsiteX14" fmla="*/ 157279 w 698870"/>
              <a:gd name="connsiteY14" fmla="*/ 114653 h 358659"/>
              <a:gd name="connsiteX15" fmla="*/ 90604 w 698870"/>
              <a:gd name="connsiteY15" fmla="*/ 67029 h 358659"/>
              <a:gd name="connsiteX16" fmla="*/ 7261 w 698870"/>
              <a:gd name="connsiteY16" fmla="*/ 354 h 358659"/>
              <a:gd name="connsiteX17" fmla="*/ 7261 w 698870"/>
              <a:gd name="connsiteY17" fmla="*/ 97985 h 358659"/>
              <a:gd name="connsiteX18" fmla="*/ 7261 w 698870"/>
              <a:gd name="connsiteY18" fmla="*/ 195616 h 358659"/>
              <a:gd name="connsiteX0" fmla="*/ 7261 w 697228"/>
              <a:gd name="connsiteY0" fmla="*/ 195616 h 358659"/>
              <a:gd name="connsiteX1" fmla="*/ 16786 w 697228"/>
              <a:gd name="connsiteY1" fmla="*/ 355159 h 358659"/>
              <a:gd name="connsiteX2" fmla="*/ 92986 w 697228"/>
              <a:gd name="connsiteY2" fmla="*/ 355160 h 358659"/>
              <a:gd name="connsiteX3" fmla="*/ 393023 w 697228"/>
              <a:gd name="connsiteY3" fmla="*/ 352778 h 358659"/>
              <a:gd name="connsiteX4" fmla="*/ 483511 w 697228"/>
              <a:gd name="connsiteY4" fmla="*/ 355160 h 358659"/>
              <a:gd name="connsiteX5" fmla="*/ 547804 w 697228"/>
              <a:gd name="connsiteY5" fmla="*/ 355160 h 358659"/>
              <a:gd name="connsiteX6" fmla="*/ 685917 w 697228"/>
              <a:gd name="connsiteY6" fmla="*/ 352778 h 358659"/>
              <a:gd name="connsiteX7" fmla="*/ 693062 w 697228"/>
              <a:gd name="connsiteY7" fmla="*/ 274197 h 358659"/>
              <a:gd name="connsiteX8" fmla="*/ 657342 w 697228"/>
              <a:gd name="connsiteY8" fmla="*/ 259909 h 358659"/>
              <a:gd name="connsiteX9" fmla="*/ 562092 w 697228"/>
              <a:gd name="connsiteY9" fmla="*/ 250385 h 358659"/>
              <a:gd name="connsiteX10" fmla="*/ 462079 w 697228"/>
              <a:gd name="connsiteY10" fmla="*/ 240859 h 358659"/>
              <a:gd name="connsiteX11" fmla="*/ 376355 w 697228"/>
              <a:gd name="connsiteY11" fmla="*/ 219428 h 358659"/>
              <a:gd name="connsiteX12" fmla="*/ 295392 w 697228"/>
              <a:gd name="connsiteY12" fmla="*/ 197997 h 358659"/>
              <a:gd name="connsiteX13" fmla="*/ 238241 w 697228"/>
              <a:gd name="connsiteY13" fmla="*/ 164660 h 358659"/>
              <a:gd name="connsiteX14" fmla="*/ 157279 w 697228"/>
              <a:gd name="connsiteY14" fmla="*/ 114653 h 358659"/>
              <a:gd name="connsiteX15" fmla="*/ 90604 w 697228"/>
              <a:gd name="connsiteY15" fmla="*/ 67029 h 358659"/>
              <a:gd name="connsiteX16" fmla="*/ 7261 w 697228"/>
              <a:gd name="connsiteY16" fmla="*/ 354 h 358659"/>
              <a:gd name="connsiteX17" fmla="*/ 7261 w 697228"/>
              <a:gd name="connsiteY17" fmla="*/ 97985 h 358659"/>
              <a:gd name="connsiteX18" fmla="*/ 7261 w 697228"/>
              <a:gd name="connsiteY18" fmla="*/ 195616 h 358659"/>
              <a:gd name="connsiteX0" fmla="*/ 7261 w 824133"/>
              <a:gd name="connsiteY0" fmla="*/ 195616 h 358659"/>
              <a:gd name="connsiteX1" fmla="*/ 16786 w 824133"/>
              <a:gd name="connsiteY1" fmla="*/ 355159 h 358659"/>
              <a:gd name="connsiteX2" fmla="*/ 92986 w 824133"/>
              <a:gd name="connsiteY2" fmla="*/ 355160 h 358659"/>
              <a:gd name="connsiteX3" fmla="*/ 393023 w 824133"/>
              <a:gd name="connsiteY3" fmla="*/ 352778 h 358659"/>
              <a:gd name="connsiteX4" fmla="*/ 483511 w 824133"/>
              <a:gd name="connsiteY4" fmla="*/ 355160 h 358659"/>
              <a:gd name="connsiteX5" fmla="*/ 547804 w 824133"/>
              <a:gd name="connsiteY5" fmla="*/ 355160 h 358659"/>
              <a:gd name="connsiteX6" fmla="*/ 685917 w 824133"/>
              <a:gd name="connsiteY6" fmla="*/ 352778 h 358659"/>
              <a:gd name="connsiteX7" fmla="*/ 824133 w 824133"/>
              <a:gd name="connsiteY7" fmla="*/ 276579 h 358659"/>
              <a:gd name="connsiteX8" fmla="*/ 657342 w 824133"/>
              <a:gd name="connsiteY8" fmla="*/ 259909 h 358659"/>
              <a:gd name="connsiteX9" fmla="*/ 562092 w 824133"/>
              <a:gd name="connsiteY9" fmla="*/ 250385 h 358659"/>
              <a:gd name="connsiteX10" fmla="*/ 462079 w 824133"/>
              <a:gd name="connsiteY10" fmla="*/ 240859 h 358659"/>
              <a:gd name="connsiteX11" fmla="*/ 376355 w 824133"/>
              <a:gd name="connsiteY11" fmla="*/ 219428 h 358659"/>
              <a:gd name="connsiteX12" fmla="*/ 295392 w 824133"/>
              <a:gd name="connsiteY12" fmla="*/ 197997 h 358659"/>
              <a:gd name="connsiteX13" fmla="*/ 238241 w 824133"/>
              <a:gd name="connsiteY13" fmla="*/ 164660 h 358659"/>
              <a:gd name="connsiteX14" fmla="*/ 157279 w 824133"/>
              <a:gd name="connsiteY14" fmla="*/ 114653 h 358659"/>
              <a:gd name="connsiteX15" fmla="*/ 90604 w 824133"/>
              <a:gd name="connsiteY15" fmla="*/ 67029 h 358659"/>
              <a:gd name="connsiteX16" fmla="*/ 7261 w 824133"/>
              <a:gd name="connsiteY16" fmla="*/ 354 h 358659"/>
              <a:gd name="connsiteX17" fmla="*/ 7261 w 824133"/>
              <a:gd name="connsiteY17" fmla="*/ 97985 h 358659"/>
              <a:gd name="connsiteX18" fmla="*/ 7261 w 824133"/>
              <a:gd name="connsiteY18" fmla="*/ 195616 h 358659"/>
              <a:gd name="connsiteX0" fmla="*/ 7261 w 824133"/>
              <a:gd name="connsiteY0" fmla="*/ 195616 h 360450"/>
              <a:gd name="connsiteX1" fmla="*/ 16786 w 824133"/>
              <a:gd name="connsiteY1" fmla="*/ 355159 h 360450"/>
              <a:gd name="connsiteX2" fmla="*/ 92986 w 824133"/>
              <a:gd name="connsiteY2" fmla="*/ 355160 h 360450"/>
              <a:gd name="connsiteX3" fmla="*/ 393023 w 824133"/>
              <a:gd name="connsiteY3" fmla="*/ 352778 h 360450"/>
              <a:gd name="connsiteX4" fmla="*/ 483511 w 824133"/>
              <a:gd name="connsiteY4" fmla="*/ 355160 h 360450"/>
              <a:gd name="connsiteX5" fmla="*/ 547804 w 824133"/>
              <a:gd name="connsiteY5" fmla="*/ 355160 h 360450"/>
              <a:gd name="connsiteX6" fmla="*/ 797875 w 824133"/>
              <a:gd name="connsiteY6" fmla="*/ 355158 h 360450"/>
              <a:gd name="connsiteX7" fmla="*/ 824133 w 824133"/>
              <a:gd name="connsiteY7" fmla="*/ 276579 h 360450"/>
              <a:gd name="connsiteX8" fmla="*/ 657342 w 824133"/>
              <a:gd name="connsiteY8" fmla="*/ 259909 h 360450"/>
              <a:gd name="connsiteX9" fmla="*/ 562092 w 824133"/>
              <a:gd name="connsiteY9" fmla="*/ 250385 h 360450"/>
              <a:gd name="connsiteX10" fmla="*/ 462079 w 824133"/>
              <a:gd name="connsiteY10" fmla="*/ 240859 h 360450"/>
              <a:gd name="connsiteX11" fmla="*/ 376355 w 824133"/>
              <a:gd name="connsiteY11" fmla="*/ 219428 h 360450"/>
              <a:gd name="connsiteX12" fmla="*/ 295392 w 824133"/>
              <a:gd name="connsiteY12" fmla="*/ 197997 h 360450"/>
              <a:gd name="connsiteX13" fmla="*/ 238241 w 824133"/>
              <a:gd name="connsiteY13" fmla="*/ 164660 h 360450"/>
              <a:gd name="connsiteX14" fmla="*/ 157279 w 824133"/>
              <a:gd name="connsiteY14" fmla="*/ 114653 h 360450"/>
              <a:gd name="connsiteX15" fmla="*/ 90604 w 824133"/>
              <a:gd name="connsiteY15" fmla="*/ 67029 h 360450"/>
              <a:gd name="connsiteX16" fmla="*/ 7261 w 824133"/>
              <a:gd name="connsiteY16" fmla="*/ 354 h 360450"/>
              <a:gd name="connsiteX17" fmla="*/ 7261 w 824133"/>
              <a:gd name="connsiteY17" fmla="*/ 97985 h 360450"/>
              <a:gd name="connsiteX18" fmla="*/ 7261 w 824133"/>
              <a:gd name="connsiteY18" fmla="*/ 195616 h 360450"/>
              <a:gd name="connsiteX0" fmla="*/ 7261 w 807327"/>
              <a:gd name="connsiteY0" fmla="*/ 195616 h 360450"/>
              <a:gd name="connsiteX1" fmla="*/ 16786 w 807327"/>
              <a:gd name="connsiteY1" fmla="*/ 355159 h 360450"/>
              <a:gd name="connsiteX2" fmla="*/ 92986 w 807327"/>
              <a:gd name="connsiteY2" fmla="*/ 355160 h 360450"/>
              <a:gd name="connsiteX3" fmla="*/ 393023 w 807327"/>
              <a:gd name="connsiteY3" fmla="*/ 352778 h 360450"/>
              <a:gd name="connsiteX4" fmla="*/ 483511 w 807327"/>
              <a:gd name="connsiteY4" fmla="*/ 355160 h 360450"/>
              <a:gd name="connsiteX5" fmla="*/ 547804 w 807327"/>
              <a:gd name="connsiteY5" fmla="*/ 355160 h 360450"/>
              <a:gd name="connsiteX6" fmla="*/ 797875 w 807327"/>
              <a:gd name="connsiteY6" fmla="*/ 355158 h 360450"/>
              <a:gd name="connsiteX7" fmla="*/ 799556 w 807327"/>
              <a:gd name="connsiteY7" fmla="*/ 278959 h 360450"/>
              <a:gd name="connsiteX8" fmla="*/ 657342 w 807327"/>
              <a:gd name="connsiteY8" fmla="*/ 259909 h 360450"/>
              <a:gd name="connsiteX9" fmla="*/ 562092 w 807327"/>
              <a:gd name="connsiteY9" fmla="*/ 250385 h 360450"/>
              <a:gd name="connsiteX10" fmla="*/ 462079 w 807327"/>
              <a:gd name="connsiteY10" fmla="*/ 240859 h 360450"/>
              <a:gd name="connsiteX11" fmla="*/ 376355 w 807327"/>
              <a:gd name="connsiteY11" fmla="*/ 219428 h 360450"/>
              <a:gd name="connsiteX12" fmla="*/ 295392 w 807327"/>
              <a:gd name="connsiteY12" fmla="*/ 197997 h 360450"/>
              <a:gd name="connsiteX13" fmla="*/ 238241 w 807327"/>
              <a:gd name="connsiteY13" fmla="*/ 164660 h 360450"/>
              <a:gd name="connsiteX14" fmla="*/ 157279 w 807327"/>
              <a:gd name="connsiteY14" fmla="*/ 114653 h 360450"/>
              <a:gd name="connsiteX15" fmla="*/ 90604 w 807327"/>
              <a:gd name="connsiteY15" fmla="*/ 67029 h 360450"/>
              <a:gd name="connsiteX16" fmla="*/ 7261 w 807327"/>
              <a:gd name="connsiteY16" fmla="*/ 354 h 360450"/>
              <a:gd name="connsiteX17" fmla="*/ 7261 w 807327"/>
              <a:gd name="connsiteY17" fmla="*/ 97985 h 360450"/>
              <a:gd name="connsiteX18" fmla="*/ 7261 w 807327"/>
              <a:gd name="connsiteY18" fmla="*/ 195616 h 360450"/>
              <a:gd name="connsiteX0" fmla="*/ 7261 w 810403"/>
              <a:gd name="connsiteY0" fmla="*/ 195616 h 360450"/>
              <a:gd name="connsiteX1" fmla="*/ 16786 w 810403"/>
              <a:gd name="connsiteY1" fmla="*/ 355159 h 360450"/>
              <a:gd name="connsiteX2" fmla="*/ 92986 w 810403"/>
              <a:gd name="connsiteY2" fmla="*/ 355160 h 360450"/>
              <a:gd name="connsiteX3" fmla="*/ 393023 w 810403"/>
              <a:gd name="connsiteY3" fmla="*/ 352778 h 360450"/>
              <a:gd name="connsiteX4" fmla="*/ 483511 w 810403"/>
              <a:gd name="connsiteY4" fmla="*/ 355160 h 360450"/>
              <a:gd name="connsiteX5" fmla="*/ 547804 w 810403"/>
              <a:gd name="connsiteY5" fmla="*/ 355160 h 360450"/>
              <a:gd name="connsiteX6" fmla="*/ 797875 w 810403"/>
              <a:gd name="connsiteY6" fmla="*/ 355158 h 360450"/>
              <a:gd name="connsiteX7" fmla="*/ 807748 w 810403"/>
              <a:gd name="connsiteY7" fmla="*/ 278959 h 360450"/>
              <a:gd name="connsiteX8" fmla="*/ 657342 w 810403"/>
              <a:gd name="connsiteY8" fmla="*/ 259909 h 360450"/>
              <a:gd name="connsiteX9" fmla="*/ 562092 w 810403"/>
              <a:gd name="connsiteY9" fmla="*/ 250385 h 360450"/>
              <a:gd name="connsiteX10" fmla="*/ 462079 w 810403"/>
              <a:gd name="connsiteY10" fmla="*/ 240859 h 360450"/>
              <a:gd name="connsiteX11" fmla="*/ 376355 w 810403"/>
              <a:gd name="connsiteY11" fmla="*/ 219428 h 360450"/>
              <a:gd name="connsiteX12" fmla="*/ 295392 w 810403"/>
              <a:gd name="connsiteY12" fmla="*/ 197997 h 360450"/>
              <a:gd name="connsiteX13" fmla="*/ 238241 w 810403"/>
              <a:gd name="connsiteY13" fmla="*/ 164660 h 360450"/>
              <a:gd name="connsiteX14" fmla="*/ 157279 w 810403"/>
              <a:gd name="connsiteY14" fmla="*/ 114653 h 360450"/>
              <a:gd name="connsiteX15" fmla="*/ 90604 w 810403"/>
              <a:gd name="connsiteY15" fmla="*/ 67029 h 360450"/>
              <a:gd name="connsiteX16" fmla="*/ 7261 w 810403"/>
              <a:gd name="connsiteY16" fmla="*/ 354 h 360450"/>
              <a:gd name="connsiteX17" fmla="*/ 7261 w 810403"/>
              <a:gd name="connsiteY17" fmla="*/ 97985 h 360450"/>
              <a:gd name="connsiteX18" fmla="*/ 7261 w 810403"/>
              <a:gd name="connsiteY18" fmla="*/ 195616 h 360450"/>
              <a:gd name="connsiteX0" fmla="*/ 7261 w 808468"/>
              <a:gd name="connsiteY0" fmla="*/ 195616 h 360450"/>
              <a:gd name="connsiteX1" fmla="*/ 16786 w 808468"/>
              <a:gd name="connsiteY1" fmla="*/ 355159 h 360450"/>
              <a:gd name="connsiteX2" fmla="*/ 92986 w 808468"/>
              <a:gd name="connsiteY2" fmla="*/ 355160 h 360450"/>
              <a:gd name="connsiteX3" fmla="*/ 393023 w 808468"/>
              <a:gd name="connsiteY3" fmla="*/ 352778 h 360450"/>
              <a:gd name="connsiteX4" fmla="*/ 483511 w 808468"/>
              <a:gd name="connsiteY4" fmla="*/ 355160 h 360450"/>
              <a:gd name="connsiteX5" fmla="*/ 547804 w 808468"/>
              <a:gd name="connsiteY5" fmla="*/ 355160 h 360450"/>
              <a:gd name="connsiteX6" fmla="*/ 797875 w 808468"/>
              <a:gd name="connsiteY6" fmla="*/ 355158 h 360450"/>
              <a:gd name="connsiteX7" fmla="*/ 803126 w 808468"/>
              <a:gd name="connsiteY7" fmla="*/ 247181 h 360450"/>
              <a:gd name="connsiteX8" fmla="*/ 657342 w 808468"/>
              <a:gd name="connsiteY8" fmla="*/ 259909 h 360450"/>
              <a:gd name="connsiteX9" fmla="*/ 562092 w 808468"/>
              <a:gd name="connsiteY9" fmla="*/ 250385 h 360450"/>
              <a:gd name="connsiteX10" fmla="*/ 462079 w 808468"/>
              <a:gd name="connsiteY10" fmla="*/ 240859 h 360450"/>
              <a:gd name="connsiteX11" fmla="*/ 376355 w 808468"/>
              <a:gd name="connsiteY11" fmla="*/ 219428 h 360450"/>
              <a:gd name="connsiteX12" fmla="*/ 295392 w 808468"/>
              <a:gd name="connsiteY12" fmla="*/ 197997 h 360450"/>
              <a:gd name="connsiteX13" fmla="*/ 238241 w 808468"/>
              <a:gd name="connsiteY13" fmla="*/ 164660 h 360450"/>
              <a:gd name="connsiteX14" fmla="*/ 157279 w 808468"/>
              <a:gd name="connsiteY14" fmla="*/ 114653 h 360450"/>
              <a:gd name="connsiteX15" fmla="*/ 90604 w 808468"/>
              <a:gd name="connsiteY15" fmla="*/ 67029 h 360450"/>
              <a:gd name="connsiteX16" fmla="*/ 7261 w 808468"/>
              <a:gd name="connsiteY16" fmla="*/ 354 h 360450"/>
              <a:gd name="connsiteX17" fmla="*/ 7261 w 808468"/>
              <a:gd name="connsiteY17" fmla="*/ 97985 h 360450"/>
              <a:gd name="connsiteX18" fmla="*/ 7261 w 808468"/>
              <a:gd name="connsiteY18" fmla="*/ 195616 h 360450"/>
              <a:gd name="connsiteX0" fmla="*/ 7261 w 808466"/>
              <a:gd name="connsiteY0" fmla="*/ 195616 h 360450"/>
              <a:gd name="connsiteX1" fmla="*/ 16786 w 808466"/>
              <a:gd name="connsiteY1" fmla="*/ 355159 h 360450"/>
              <a:gd name="connsiteX2" fmla="*/ 92986 w 808466"/>
              <a:gd name="connsiteY2" fmla="*/ 355160 h 360450"/>
              <a:gd name="connsiteX3" fmla="*/ 393023 w 808466"/>
              <a:gd name="connsiteY3" fmla="*/ 352778 h 360450"/>
              <a:gd name="connsiteX4" fmla="*/ 483511 w 808466"/>
              <a:gd name="connsiteY4" fmla="*/ 355160 h 360450"/>
              <a:gd name="connsiteX5" fmla="*/ 547804 w 808466"/>
              <a:gd name="connsiteY5" fmla="*/ 355160 h 360450"/>
              <a:gd name="connsiteX6" fmla="*/ 797875 w 808466"/>
              <a:gd name="connsiteY6" fmla="*/ 355158 h 360450"/>
              <a:gd name="connsiteX7" fmla="*/ 803126 w 808466"/>
              <a:gd name="connsiteY7" fmla="*/ 247181 h 360450"/>
              <a:gd name="connsiteX8" fmla="*/ 652720 w 808466"/>
              <a:gd name="connsiteY8" fmla="*/ 231662 h 360450"/>
              <a:gd name="connsiteX9" fmla="*/ 562092 w 808466"/>
              <a:gd name="connsiteY9" fmla="*/ 250385 h 360450"/>
              <a:gd name="connsiteX10" fmla="*/ 462079 w 808466"/>
              <a:gd name="connsiteY10" fmla="*/ 240859 h 360450"/>
              <a:gd name="connsiteX11" fmla="*/ 376355 w 808466"/>
              <a:gd name="connsiteY11" fmla="*/ 219428 h 360450"/>
              <a:gd name="connsiteX12" fmla="*/ 295392 w 808466"/>
              <a:gd name="connsiteY12" fmla="*/ 197997 h 360450"/>
              <a:gd name="connsiteX13" fmla="*/ 238241 w 808466"/>
              <a:gd name="connsiteY13" fmla="*/ 164660 h 360450"/>
              <a:gd name="connsiteX14" fmla="*/ 157279 w 808466"/>
              <a:gd name="connsiteY14" fmla="*/ 114653 h 360450"/>
              <a:gd name="connsiteX15" fmla="*/ 90604 w 808466"/>
              <a:gd name="connsiteY15" fmla="*/ 67029 h 360450"/>
              <a:gd name="connsiteX16" fmla="*/ 7261 w 808466"/>
              <a:gd name="connsiteY16" fmla="*/ 354 h 360450"/>
              <a:gd name="connsiteX17" fmla="*/ 7261 w 808466"/>
              <a:gd name="connsiteY17" fmla="*/ 97985 h 360450"/>
              <a:gd name="connsiteX18" fmla="*/ 7261 w 808466"/>
              <a:gd name="connsiteY18" fmla="*/ 195616 h 360450"/>
              <a:gd name="connsiteX0" fmla="*/ 7261 w 808468"/>
              <a:gd name="connsiteY0" fmla="*/ 195616 h 360450"/>
              <a:gd name="connsiteX1" fmla="*/ 16786 w 808468"/>
              <a:gd name="connsiteY1" fmla="*/ 355159 h 360450"/>
              <a:gd name="connsiteX2" fmla="*/ 92986 w 808468"/>
              <a:gd name="connsiteY2" fmla="*/ 355160 h 360450"/>
              <a:gd name="connsiteX3" fmla="*/ 393023 w 808468"/>
              <a:gd name="connsiteY3" fmla="*/ 352778 h 360450"/>
              <a:gd name="connsiteX4" fmla="*/ 483511 w 808468"/>
              <a:gd name="connsiteY4" fmla="*/ 355160 h 360450"/>
              <a:gd name="connsiteX5" fmla="*/ 547804 w 808468"/>
              <a:gd name="connsiteY5" fmla="*/ 355160 h 360450"/>
              <a:gd name="connsiteX6" fmla="*/ 797875 w 808468"/>
              <a:gd name="connsiteY6" fmla="*/ 355158 h 360450"/>
              <a:gd name="connsiteX7" fmla="*/ 803126 w 808468"/>
              <a:gd name="connsiteY7" fmla="*/ 247181 h 360450"/>
              <a:gd name="connsiteX8" fmla="*/ 652720 w 808468"/>
              <a:gd name="connsiteY8" fmla="*/ 231662 h 360450"/>
              <a:gd name="connsiteX9" fmla="*/ 462079 w 808468"/>
              <a:gd name="connsiteY9" fmla="*/ 240859 h 360450"/>
              <a:gd name="connsiteX10" fmla="*/ 376355 w 808468"/>
              <a:gd name="connsiteY10" fmla="*/ 219428 h 360450"/>
              <a:gd name="connsiteX11" fmla="*/ 295392 w 808468"/>
              <a:gd name="connsiteY11" fmla="*/ 197997 h 360450"/>
              <a:gd name="connsiteX12" fmla="*/ 238241 w 808468"/>
              <a:gd name="connsiteY12" fmla="*/ 164660 h 360450"/>
              <a:gd name="connsiteX13" fmla="*/ 157279 w 808468"/>
              <a:gd name="connsiteY13" fmla="*/ 114653 h 360450"/>
              <a:gd name="connsiteX14" fmla="*/ 90604 w 808468"/>
              <a:gd name="connsiteY14" fmla="*/ 67029 h 360450"/>
              <a:gd name="connsiteX15" fmla="*/ 7261 w 808468"/>
              <a:gd name="connsiteY15" fmla="*/ 354 h 360450"/>
              <a:gd name="connsiteX16" fmla="*/ 7261 w 808468"/>
              <a:gd name="connsiteY16" fmla="*/ 97985 h 360450"/>
              <a:gd name="connsiteX17" fmla="*/ 7261 w 808468"/>
              <a:gd name="connsiteY17" fmla="*/ 195616 h 360450"/>
              <a:gd name="connsiteX0" fmla="*/ 7261 w 808466"/>
              <a:gd name="connsiteY0" fmla="*/ 195616 h 360450"/>
              <a:gd name="connsiteX1" fmla="*/ 16786 w 808466"/>
              <a:gd name="connsiteY1" fmla="*/ 355159 h 360450"/>
              <a:gd name="connsiteX2" fmla="*/ 92986 w 808466"/>
              <a:gd name="connsiteY2" fmla="*/ 355160 h 360450"/>
              <a:gd name="connsiteX3" fmla="*/ 393023 w 808466"/>
              <a:gd name="connsiteY3" fmla="*/ 352778 h 360450"/>
              <a:gd name="connsiteX4" fmla="*/ 483511 w 808466"/>
              <a:gd name="connsiteY4" fmla="*/ 355160 h 360450"/>
              <a:gd name="connsiteX5" fmla="*/ 547804 w 808466"/>
              <a:gd name="connsiteY5" fmla="*/ 355160 h 360450"/>
              <a:gd name="connsiteX6" fmla="*/ 797875 w 808466"/>
              <a:gd name="connsiteY6" fmla="*/ 355158 h 360450"/>
              <a:gd name="connsiteX7" fmla="*/ 803126 w 808466"/>
              <a:gd name="connsiteY7" fmla="*/ 247181 h 360450"/>
              <a:gd name="connsiteX8" fmla="*/ 652720 w 808466"/>
              <a:gd name="connsiteY8" fmla="*/ 231662 h 360450"/>
              <a:gd name="connsiteX9" fmla="*/ 376355 w 808466"/>
              <a:gd name="connsiteY9" fmla="*/ 219428 h 360450"/>
              <a:gd name="connsiteX10" fmla="*/ 295392 w 808466"/>
              <a:gd name="connsiteY10" fmla="*/ 197997 h 360450"/>
              <a:gd name="connsiteX11" fmla="*/ 238241 w 808466"/>
              <a:gd name="connsiteY11" fmla="*/ 164660 h 360450"/>
              <a:gd name="connsiteX12" fmla="*/ 157279 w 808466"/>
              <a:gd name="connsiteY12" fmla="*/ 114653 h 360450"/>
              <a:gd name="connsiteX13" fmla="*/ 90604 w 808466"/>
              <a:gd name="connsiteY13" fmla="*/ 67029 h 360450"/>
              <a:gd name="connsiteX14" fmla="*/ 7261 w 808466"/>
              <a:gd name="connsiteY14" fmla="*/ 354 h 360450"/>
              <a:gd name="connsiteX15" fmla="*/ 7261 w 808466"/>
              <a:gd name="connsiteY15" fmla="*/ 97985 h 360450"/>
              <a:gd name="connsiteX16" fmla="*/ 7261 w 808466"/>
              <a:gd name="connsiteY16" fmla="*/ 195616 h 360450"/>
              <a:gd name="connsiteX0" fmla="*/ 7261 w 808468"/>
              <a:gd name="connsiteY0" fmla="*/ 195616 h 360450"/>
              <a:gd name="connsiteX1" fmla="*/ 16786 w 808468"/>
              <a:gd name="connsiteY1" fmla="*/ 355159 h 360450"/>
              <a:gd name="connsiteX2" fmla="*/ 92986 w 808468"/>
              <a:gd name="connsiteY2" fmla="*/ 355160 h 360450"/>
              <a:gd name="connsiteX3" fmla="*/ 393023 w 808468"/>
              <a:gd name="connsiteY3" fmla="*/ 352778 h 360450"/>
              <a:gd name="connsiteX4" fmla="*/ 483511 w 808468"/>
              <a:gd name="connsiteY4" fmla="*/ 355160 h 360450"/>
              <a:gd name="connsiteX5" fmla="*/ 547804 w 808468"/>
              <a:gd name="connsiteY5" fmla="*/ 355160 h 360450"/>
              <a:gd name="connsiteX6" fmla="*/ 797875 w 808468"/>
              <a:gd name="connsiteY6" fmla="*/ 355158 h 360450"/>
              <a:gd name="connsiteX7" fmla="*/ 803126 w 808468"/>
              <a:gd name="connsiteY7" fmla="*/ 247181 h 360450"/>
              <a:gd name="connsiteX8" fmla="*/ 652720 w 808468"/>
              <a:gd name="connsiteY8" fmla="*/ 231662 h 360450"/>
              <a:gd name="connsiteX9" fmla="*/ 376355 w 808468"/>
              <a:gd name="connsiteY9" fmla="*/ 219428 h 360450"/>
              <a:gd name="connsiteX10" fmla="*/ 238241 w 808468"/>
              <a:gd name="connsiteY10" fmla="*/ 164660 h 360450"/>
              <a:gd name="connsiteX11" fmla="*/ 157279 w 808468"/>
              <a:gd name="connsiteY11" fmla="*/ 114653 h 360450"/>
              <a:gd name="connsiteX12" fmla="*/ 90604 w 808468"/>
              <a:gd name="connsiteY12" fmla="*/ 67029 h 360450"/>
              <a:gd name="connsiteX13" fmla="*/ 7261 w 808468"/>
              <a:gd name="connsiteY13" fmla="*/ 354 h 360450"/>
              <a:gd name="connsiteX14" fmla="*/ 7261 w 808468"/>
              <a:gd name="connsiteY14" fmla="*/ 97985 h 360450"/>
              <a:gd name="connsiteX15" fmla="*/ 7261 w 808468"/>
              <a:gd name="connsiteY15" fmla="*/ 195616 h 360450"/>
              <a:gd name="connsiteX0" fmla="*/ 10768 w 811973"/>
              <a:gd name="connsiteY0" fmla="*/ 195343 h 360177"/>
              <a:gd name="connsiteX1" fmla="*/ 20293 w 811973"/>
              <a:gd name="connsiteY1" fmla="*/ 354886 h 360177"/>
              <a:gd name="connsiteX2" fmla="*/ 96493 w 811973"/>
              <a:gd name="connsiteY2" fmla="*/ 354887 h 360177"/>
              <a:gd name="connsiteX3" fmla="*/ 396530 w 811973"/>
              <a:gd name="connsiteY3" fmla="*/ 352505 h 360177"/>
              <a:gd name="connsiteX4" fmla="*/ 487018 w 811973"/>
              <a:gd name="connsiteY4" fmla="*/ 354887 h 360177"/>
              <a:gd name="connsiteX5" fmla="*/ 551311 w 811973"/>
              <a:gd name="connsiteY5" fmla="*/ 354887 h 360177"/>
              <a:gd name="connsiteX6" fmla="*/ 801382 w 811973"/>
              <a:gd name="connsiteY6" fmla="*/ 354885 h 360177"/>
              <a:gd name="connsiteX7" fmla="*/ 806633 w 811973"/>
              <a:gd name="connsiteY7" fmla="*/ 246908 h 360177"/>
              <a:gd name="connsiteX8" fmla="*/ 656227 w 811973"/>
              <a:gd name="connsiteY8" fmla="*/ 231389 h 360177"/>
              <a:gd name="connsiteX9" fmla="*/ 379862 w 811973"/>
              <a:gd name="connsiteY9" fmla="*/ 219155 h 360177"/>
              <a:gd name="connsiteX10" fmla="*/ 241748 w 811973"/>
              <a:gd name="connsiteY10" fmla="*/ 164387 h 360177"/>
              <a:gd name="connsiteX11" fmla="*/ 160786 w 811973"/>
              <a:gd name="connsiteY11" fmla="*/ 114380 h 360177"/>
              <a:gd name="connsiteX12" fmla="*/ 10768 w 811973"/>
              <a:gd name="connsiteY12" fmla="*/ 81 h 360177"/>
              <a:gd name="connsiteX13" fmla="*/ 10768 w 811973"/>
              <a:gd name="connsiteY13" fmla="*/ 97712 h 360177"/>
              <a:gd name="connsiteX14" fmla="*/ 10768 w 811973"/>
              <a:gd name="connsiteY14" fmla="*/ 195343 h 360177"/>
              <a:gd name="connsiteX0" fmla="*/ 10851 w 812058"/>
              <a:gd name="connsiteY0" fmla="*/ 102284 h 267118"/>
              <a:gd name="connsiteX1" fmla="*/ 20376 w 812058"/>
              <a:gd name="connsiteY1" fmla="*/ 261827 h 267118"/>
              <a:gd name="connsiteX2" fmla="*/ 96576 w 812058"/>
              <a:gd name="connsiteY2" fmla="*/ 261828 h 267118"/>
              <a:gd name="connsiteX3" fmla="*/ 396613 w 812058"/>
              <a:gd name="connsiteY3" fmla="*/ 259446 h 267118"/>
              <a:gd name="connsiteX4" fmla="*/ 487101 w 812058"/>
              <a:gd name="connsiteY4" fmla="*/ 261828 h 267118"/>
              <a:gd name="connsiteX5" fmla="*/ 551394 w 812058"/>
              <a:gd name="connsiteY5" fmla="*/ 261828 h 267118"/>
              <a:gd name="connsiteX6" fmla="*/ 801465 w 812058"/>
              <a:gd name="connsiteY6" fmla="*/ 261826 h 267118"/>
              <a:gd name="connsiteX7" fmla="*/ 806716 w 812058"/>
              <a:gd name="connsiteY7" fmla="*/ 153849 h 267118"/>
              <a:gd name="connsiteX8" fmla="*/ 656310 w 812058"/>
              <a:gd name="connsiteY8" fmla="*/ 138330 h 267118"/>
              <a:gd name="connsiteX9" fmla="*/ 379945 w 812058"/>
              <a:gd name="connsiteY9" fmla="*/ 126096 h 267118"/>
              <a:gd name="connsiteX10" fmla="*/ 241831 w 812058"/>
              <a:gd name="connsiteY10" fmla="*/ 71328 h 267118"/>
              <a:gd name="connsiteX11" fmla="*/ 160869 w 812058"/>
              <a:gd name="connsiteY11" fmla="*/ 21321 h 267118"/>
              <a:gd name="connsiteX12" fmla="*/ 10851 w 812058"/>
              <a:gd name="connsiteY12" fmla="*/ 4653 h 267118"/>
              <a:gd name="connsiteX13" fmla="*/ 10851 w 812058"/>
              <a:gd name="connsiteY13" fmla="*/ 102284 h 267118"/>
              <a:gd name="connsiteX0" fmla="*/ 8458 w 809663"/>
              <a:gd name="connsiteY0" fmla="*/ 99053 h 263887"/>
              <a:gd name="connsiteX1" fmla="*/ 17983 w 809663"/>
              <a:gd name="connsiteY1" fmla="*/ 258596 h 263887"/>
              <a:gd name="connsiteX2" fmla="*/ 94183 w 809663"/>
              <a:gd name="connsiteY2" fmla="*/ 258597 h 263887"/>
              <a:gd name="connsiteX3" fmla="*/ 394220 w 809663"/>
              <a:gd name="connsiteY3" fmla="*/ 256215 h 263887"/>
              <a:gd name="connsiteX4" fmla="*/ 484708 w 809663"/>
              <a:gd name="connsiteY4" fmla="*/ 258597 h 263887"/>
              <a:gd name="connsiteX5" fmla="*/ 549001 w 809663"/>
              <a:gd name="connsiteY5" fmla="*/ 258597 h 263887"/>
              <a:gd name="connsiteX6" fmla="*/ 799072 w 809663"/>
              <a:gd name="connsiteY6" fmla="*/ 258595 h 263887"/>
              <a:gd name="connsiteX7" fmla="*/ 804323 w 809663"/>
              <a:gd name="connsiteY7" fmla="*/ 150618 h 263887"/>
              <a:gd name="connsiteX8" fmla="*/ 653917 w 809663"/>
              <a:gd name="connsiteY8" fmla="*/ 135099 h 263887"/>
              <a:gd name="connsiteX9" fmla="*/ 377552 w 809663"/>
              <a:gd name="connsiteY9" fmla="*/ 122865 h 263887"/>
              <a:gd name="connsiteX10" fmla="*/ 239438 w 809663"/>
              <a:gd name="connsiteY10" fmla="*/ 68097 h 263887"/>
              <a:gd name="connsiteX11" fmla="*/ 126120 w 809663"/>
              <a:gd name="connsiteY11" fmla="*/ 42806 h 263887"/>
              <a:gd name="connsiteX12" fmla="*/ 8458 w 809663"/>
              <a:gd name="connsiteY12" fmla="*/ 1422 h 263887"/>
              <a:gd name="connsiteX13" fmla="*/ 8458 w 809663"/>
              <a:gd name="connsiteY13" fmla="*/ 99053 h 263887"/>
              <a:gd name="connsiteX0" fmla="*/ 8456 w 809663"/>
              <a:gd name="connsiteY0" fmla="*/ 99053 h 263887"/>
              <a:gd name="connsiteX1" fmla="*/ 17981 w 809663"/>
              <a:gd name="connsiteY1" fmla="*/ 258596 h 263887"/>
              <a:gd name="connsiteX2" fmla="*/ 94181 w 809663"/>
              <a:gd name="connsiteY2" fmla="*/ 258597 h 263887"/>
              <a:gd name="connsiteX3" fmla="*/ 394218 w 809663"/>
              <a:gd name="connsiteY3" fmla="*/ 256215 h 263887"/>
              <a:gd name="connsiteX4" fmla="*/ 484706 w 809663"/>
              <a:gd name="connsiteY4" fmla="*/ 258597 h 263887"/>
              <a:gd name="connsiteX5" fmla="*/ 548999 w 809663"/>
              <a:gd name="connsiteY5" fmla="*/ 258597 h 263887"/>
              <a:gd name="connsiteX6" fmla="*/ 799070 w 809663"/>
              <a:gd name="connsiteY6" fmla="*/ 258595 h 263887"/>
              <a:gd name="connsiteX7" fmla="*/ 804321 w 809663"/>
              <a:gd name="connsiteY7" fmla="*/ 150618 h 263887"/>
              <a:gd name="connsiteX8" fmla="*/ 653915 w 809663"/>
              <a:gd name="connsiteY8" fmla="*/ 135099 h 263887"/>
              <a:gd name="connsiteX9" fmla="*/ 414527 w 809663"/>
              <a:gd name="connsiteY9" fmla="*/ 101679 h 263887"/>
              <a:gd name="connsiteX10" fmla="*/ 239436 w 809663"/>
              <a:gd name="connsiteY10" fmla="*/ 68097 h 263887"/>
              <a:gd name="connsiteX11" fmla="*/ 126118 w 809663"/>
              <a:gd name="connsiteY11" fmla="*/ 42806 h 263887"/>
              <a:gd name="connsiteX12" fmla="*/ 8456 w 809663"/>
              <a:gd name="connsiteY12" fmla="*/ 1422 h 263887"/>
              <a:gd name="connsiteX13" fmla="*/ 8456 w 809663"/>
              <a:gd name="connsiteY13" fmla="*/ 99053 h 263887"/>
              <a:gd name="connsiteX0" fmla="*/ 8456 w 809661"/>
              <a:gd name="connsiteY0" fmla="*/ 99053 h 266684"/>
              <a:gd name="connsiteX1" fmla="*/ 17981 w 809661"/>
              <a:gd name="connsiteY1" fmla="*/ 258596 h 266684"/>
              <a:gd name="connsiteX2" fmla="*/ 94181 w 809661"/>
              <a:gd name="connsiteY2" fmla="*/ 258597 h 266684"/>
              <a:gd name="connsiteX3" fmla="*/ 394218 w 809661"/>
              <a:gd name="connsiteY3" fmla="*/ 256215 h 266684"/>
              <a:gd name="connsiteX4" fmla="*/ 484706 w 809661"/>
              <a:gd name="connsiteY4" fmla="*/ 258597 h 266684"/>
              <a:gd name="connsiteX5" fmla="*/ 799070 w 809661"/>
              <a:gd name="connsiteY5" fmla="*/ 258595 h 266684"/>
              <a:gd name="connsiteX6" fmla="*/ 804321 w 809661"/>
              <a:gd name="connsiteY6" fmla="*/ 150618 h 266684"/>
              <a:gd name="connsiteX7" fmla="*/ 653915 w 809661"/>
              <a:gd name="connsiteY7" fmla="*/ 135099 h 266684"/>
              <a:gd name="connsiteX8" fmla="*/ 414527 w 809661"/>
              <a:gd name="connsiteY8" fmla="*/ 101679 h 266684"/>
              <a:gd name="connsiteX9" fmla="*/ 239436 w 809661"/>
              <a:gd name="connsiteY9" fmla="*/ 68097 h 266684"/>
              <a:gd name="connsiteX10" fmla="*/ 126118 w 809661"/>
              <a:gd name="connsiteY10" fmla="*/ 42806 h 266684"/>
              <a:gd name="connsiteX11" fmla="*/ 8456 w 809661"/>
              <a:gd name="connsiteY11" fmla="*/ 1422 h 266684"/>
              <a:gd name="connsiteX12" fmla="*/ 8456 w 809661"/>
              <a:gd name="connsiteY12" fmla="*/ 99053 h 266684"/>
              <a:gd name="connsiteX0" fmla="*/ 8456 w 809663"/>
              <a:gd name="connsiteY0" fmla="*/ 99053 h 265843"/>
              <a:gd name="connsiteX1" fmla="*/ 17981 w 809663"/>
              <a:gd name="connsiteY1" fmla="*/ 258596 h 265843"/>
              <a:gd name="connsiteX2" fmla="*/ 94181 w 809663"/>
              <a:gd name="connsiteY2" fmla="*/ 258597 h 265843"/>
              <a:gd name="connsiteX3" fmla="*/ 394218 w 809663"/>
              <a:gd name="connsiteY3" fmla="*/ 256215 h 265843"/>
              <a:gd name="connsiteX4" fmla="*/ 799070 w 809663"/>
              <a:gd name="connsiteY4" fmla="*/ 258595 h 265843"/>
              <a:gd name="connsiteX5" fmla="*/ 804321 w 809663"/>
              <a:gd name="connsiteY5" fmla="*/ 150618 h 265843"/>
              <a:gd name="connsiteX6" fmla="*/ 653915 w 809663"/>
              <a:gd name="connsiteY6" fmla="*/ 135099 h 265843"/>
              <a:gd name="connsiteX7" fmla="*/ 414527 w 809663"/>
              <a:gd name="connsiteY7" fmla="*/ 101679 h 265843"/>
              <a:gd name="connsiteX8" fmla="*/ 239436 w 809663"/>
              <a:gd name="connsiteY8" fmla="*/ 68097 h 265843"/>
              <a:gd name="connsiteX9" fmla="*/ 126118 w 809663"/>
              <a:gd name="connsiteY9" fmla="*/ 42806 h 265843"/>
              <a:gd name="connsiteX10" fmla="*/ 8456 w 809663"/>
              <a:gd name="connsiteY10" fmla="*/ 1422 h 265843"/>
              <a:gd name="connsiteX11" fmla="*/ 8456 w 809663"/>
              <a:gd name="connsiteY11" fmla="*/ 99053 h 265843"/>
              <a:gd name="connsiteX0" fmla="*/ 8456 w 809661"/>
              <a:gd name="connsiteY0" fmla="*/ 99053 h 258643"/>
              <a:gd name="connsiteX1" fmla="*/ 17981 w 809661"/>
              <a:gd name="connsiteY1" fmla="*/ 258596 h 258643"/>
              <a:gd name="connsiteX2" fmla="*/ 94181 w 809661"/>
              <a:gd name="connsiteY2" fmla="*/ 258597 h 258643"/>
              <a:gd name="connsiteX3" fmla="*/ 799070 w 809661"/>
              <a:gd name="connsiteY3" fmla="*/ 258595 h 258643"/>
              <a:gd name="connsiteX4" fmla="*/ 804321 w 809661"/>
              <a:gd name="connsiteY4" fmla="*/ 150618 h 258643"/>
              <a:gd name="connsiteX5" fmla="*/ 653915 w 809661"/>
              <a:gd name="connsiteY5" fmla="*/ 135099 h 258643"/>
              <a:gd name="connsiteX6" fmla="*/ 414527 w 809661"/>
              <a:gd name="connsiteY6" fmla="*/ 101679 h 258643"/>
              <a:gd name="connsiteX7" fmla="*/ 239436 w 809661"/>
              <a:gd name="connsiteY7" fmla="*/ 68097 h 258643"/>
              <a:gd name="connsiteX8" fmla="*/ 126118 w 809661"/>
              <a:gd name="connsiteY8" fmla="*/ 42806 h 258643"/>
              <a:gd name="connsiteX9" fmla="*/ 8456 w 809661"/>
              <a:gd name="connsiteY9" fmla="*/ 1422 h 258643"/>
              <a:gd name="connsiteX10" fmla="*/ 8456 w 809661"/>
              <a:gd name="connsiteY10" fmla="*/ 99053 h 258643"/>
              <a:gd name="connsiteX0" fmla="*/ 51900 w 853107"/>
              <a:gd name="connsiteY0" fmla="*/ 99053 h 275467"/>
              <a:gd name="connsiteX1" fmla="*/ 61425 w 853107"/>
              <a:gd name="connsiteY1" fmla="*/ 258596 h 275467"/>
              <a:gd name="connsiteX2" fmla="*/ 842514 w 853107"/>
              <a:gd name="connsiteY2" fmla="*/ 258595 h 275467"/>
              <a:gd name="connsiteX3" fmla="*/ 847765 w 853107"/>
              <a:gd name="connsiteY3" fmla="*/ 150618 h 275467"/>
              <a:gd name="connsiteX4" fmla="*/ 697359 w 853107"/>
              <a:gd name="connsiteY4" fmla="*/ 135099 h 275467"/>
              <a:gd name="connsiteX5" fmla="*/ 457971 w 853107"/>
              <a:gd name="connsiteY5" fmla="*/ 101679 h 275467"/>
              <a:gd name="connsiteX6" fmla="*/ 282880 w 853107"/>
              <a:gd name="connsiteY6" fmla="*/ 68097 h 275467"/>
              <a:gd name="connsiteX7" fmla="*/ 169562 w 853107"/>
              <a:gd name="connsiteY7" fmla="*/ 42806 h 275467"/>
              <a:gd name="connsiteX8" fmla="*/ 51900 w 853107"/>
              <a:gd name="connsiteY8" fmla="*/ 1422 h 275467"/>
              <a:gd name="connsiteX9" fmla="*/ 51900 w 853107"/>
              <a:gd name="connsiteY9" fmla="*/ 99053 h 275467"/>
              <a:gd name="connsiteX0" fmla="*/ 8458 w 809663"/>
              <a:gd name="connsiteY0" fmla="*/ 99053 h 320583"/>
              <a:gd name="connsiteX1" fmla="*/ 17983 w 809663"/>
              <a:gd name="connsiteY1" fmla="*/ 258596 h 320583"/>
              <a:gd name="connsiteX2" fmla="*/ 799072 w 809663"/>
              <a:gd name="connsiteY2" fmla="*/ 258595 h 320583"/>
              <a:gd name="connsiteX3" fmla="*/ 804323 w 809663"/>
              <a:gd name="connsiteY3" fmla="*/ 150618 h 320583"/>
              <a:gd name="connsiteX4" fmla="*/ 653917 w 809663"/>
              <a:gd name="connsiteY4" fmla="*/ 135099 h 320583"/>
              <a:gd name="connsiteX5" fmla="*/ 414529 w 809663"/>
              <a:gd name="connsiteY5" fmla="*/ 101679 h 320583"/>
              <a:gd name="connsiteX6" fmla="*/ 239438 w 809663"/>
              <a:gd name="connsiteY6" fmla="*/ 68097 h 320583"/>
              <a:gd name="connsiteX7" fmla="*/ 126120 w 809663"/>
              <a:gd name="connsiteY7" fmla="*/ 42806 h 320583"/>
              <a:gd name="connsiteX8" fmla="*/ 8458 w 809663"/>
              <a:gd name="connsiteY8" fmla="*/ 1422 h 320583"/>
              <a:gd name="connsiteX9" fmla="*/ 8458 w 809663"/>
              <a:gd name="connsiteY9" fmla="*/ 99053 h 320583"/>
              <a:gd name="connsiteX0" fmla="*/ 8456 w 809663"/>
              <a:gd name="connsiteY0" fmla="*/ 99053 h 266451"/>
              <a:gd name="connsiteX1" fmla="*/ 17981 w 809663"/>
              <a:gd name="connsiteY1" fmla="*/ 258596 h 266451"/>
              <a:gd name="connsiteX2" fmla="*/ 799070 w 809663"/>
              <a:gd name="connsiteY2" fmla="*/ 258595 h 266451"/>
              <a:gd name="connsiteX3" fmla="*/ 804321 w 809663"/>
              <a:gd name="connsiteY3" fmla="*/ 150618 h 266451"/>
              <a:gd name="connsiteX4" fmla="*/ 653915 w 809663"/>
              <a:gd name="connsiteY4" fmla="*/ 135099 h 266451"/>
              <a:gd name="connsiteX5" fmla="*/ 414527 w 809663"/>
              <a:gd name="connsiteY5" fmla="*/ 101679 h 266451"/>
              <a:gd name="connsiteX6" fmla="*/ 239436 w 809663"/>
              <a:gd name="connsiteY6" fmla="*/ 68097 h 266451"/>
              <a:gd name="connsiteX7" fmla="*/ 126118 w 809663"/>
              <a:gd name="connsiteY7" fmla="*/ 42806 h 266451"/>
              <a:gd name="connsiteX8" fmla="*/ 8456 w 809663"/>
              <a:gd name="connsiteY8" fmla="*/ 1422 h 266451"/>
              <a:gd name="connsiteX9" fmla="*/ 8456 w 809663"/>
              <a:gd name="connsiteY9" fmla="*/ 99053 h 266451"/>
              <a:gd name="connsiteX0" fmla="*/ 56147 w 857352"/>
              <a:gd name="connsiteY0" fmla="*/ 10593 h 291473"/>
              <a:gd name="connsiteX1" fmla="*/ 65672 w 857352"/>
              <a:gd name="connsiteY1" fmla="*/ 267767 h 291473"/>
              <a:gd name="connsiteX2" fmla="*/ 846761 w 857352"/>
              <a:gd name="connsiteY2" fmla="*/ 267766 h 291473"/>
              <a:gd name="connsiteX3" fmla="*/ 852012 w 857352"/>
              <a:gd name="connsiteY3" fmla="*/ 159789 h 291473"/>
              <a:gd name="connsiteX4" fmla="*/ 701606 w 857352"/>
              <a:gd name="connsiteY4" fmla="*/ 144270 h 291473"/>
              <a:gd name="connsiteX5" fmla="*/ 462218 w 857352"/>
              <a:gd name="connsiteY5" fmla="*/ 110850 h 291473"/>
              <a:gd name="connsiteX6" fmla="*/ 287127 w 857352"/>
              <a:gd name="connsiteY6" fmla="*/ 77268 h 291473"/>
              <a:gd name="connsiteX7" fmla="*/ 173809 w 857352"/>
              <a:gd name="connsiteY7" fmla="*/ 51977 h 291473"/>
              <a:gd name="connsiteX8" fmla="*/ 56147 w 857352"/>
              <a:gd name="connsiteY8" fmla="*/ 10593 h 291473"/>
              <a:gd name="connsiteX0" fmla="*/ 50417 w 851624"/>
              <a:gd name="connsiteY0" fmla="*/ 100921 h 381801"/>
              <a:gd name="connsiteX1" fmla="*/ 59942 w 851624"/>
              <a:gd name="connsiteY1" fmla="*/ 358095 h 381801"/>
              <a:gd name="connsiteX2" fmla="*/ 841031 w 851624"/>
              <a:gd name="connsiteY2" fmla="*/ 358094 h 381801"/>
              <a:gd name="connsiteX3" fmla="*/ 846282 w 851624"/>
              <a:gd name="connsiteY3" fmla="*/ 250117 h 381801"/>
              <a:gd name="connsiteX4" fmla="*/ 695876 w 851624"/>
              <a:gd name="connsiteY4" fmla="*/ 234598 h 381801"/>
              <a:gd name="connsiteX5" fmla="*/ 456488 w 851624"/>
              <a:gd name="connsiteY5" fmla="*/ 201178 h 381801"/>
              <a:gd name="connsiteX6" fmla="*/ 281397 w 851624"/>
              <a:gd name="connsiteY6" fmla="*/ 167596 h 381801"/>
              <a:gd name="connsiteX7" fmla="*/ 168079 w 851624"/>
              <a:gd name="connsiteY7" fmla="*/ 142305 h 381801"/>
              <a:gd name="connsiteX8" fmla="*/ 50417 w 851624"/>
              <a:gd name="connsiteY8" fmla="*/ 100921 h 381801"/>
              <a:gd name="connsiteX0" fmla="*/ 52620 w 853825"/>
              <a:gd name="connsiteY0" fmla="*/ 29 h 280909"/>
              <a:gd name="connsiteX1" fmla="*/ 62145 w 853825"/>
              <a:gd name="connsiteY1" fmla="*/ 257203 h 280909"/>
              <a:gd name="connsiteX2" fmla="*/ 843234 w 853825"/>
              <a:gd name="connsiteY2" fmla="*/ 257202 h 280909"/>
              <a:gd name="connsiteX3" fmla="*/ 848485 w 853825"/>
              <a:gd name="connsiteY3" fmla="*/ 149225 h 280909"/>
              <a:gd name="connsiteX4" fmla="*/ 698079 w 853825"/>
              <a:gd name="connsiteY4" fmla="*/ 133706 h 280909"/>
              <a:gd name="connsiteX5" fmla="*/ 458691 w 853825"/>
              <a:gd name="connsiteY5" fmla="*/ 100286 h 280909"/>
              <a:gd name="connsiteX6" fmla="*/ 283600 w 853825"/>
              <a:gd name="connsiteY6" fmla="*/ 66704 h 280909"/>
              <a:gd name="connsiteX7" fmla="*/ 170282 w 853825"/>
              <a:gd name="connsiteY7" fmla="*/ 41413 h 280909"/>
              <a:gd name="connsiteX8" fmla="*/ 52620 w 853825"/>
              <a:gd name="connsiteY8" fmla="*/ 29 h 280909"/>
              <a:gd name="connsiteX0" fmla="*/ 49704 w 855535"/>
              <a:gd name="connsiteY0" fmla="*/ 29 h 280908"/>
              <a:gd name="connsiteX1" fmla="*/ 63853 w 855535"/>
              <a:gd name="connsiteY1" fmla="*/ 257202 h 280908"/>
              <a:gd name="connsiteX2" fmla="*/ 844942 w 855535"/>
              <a:gd name="connsiteY2" fmla="*/ 257201 h 280908"/>
              <a:gd name="connsiteX3" fmla="*/ 850193 w 855535"/>
              <a:gd name="connsiteY3" fmla="*/ 149224 h 280908"/>
              <a:gd name="connsiteX4" fmla="*/ 699787 w 855535"/>
              <a:gd name="connsiteY4" fmla="*/ 133705 h 280908"/>
              <a:gd name="connsiteX5" fmla="*/ 460399 w 855535"/>
              <a:gd name="connsiteY5" fmla="*/ 100285 h 280908"/>
              <a:gd name="connsiteX6" fmla="*/ 285308 w 855535"/>
              <a:gd name="connsiteY6" fmla="*/ 66703 h 280908"/>
              <a:gd name="connsiteX7" fmla="*/ 171990 w 855535"/>
              <a:gd name="connsiteY7" fmla="*/ 41412 h 280908"/>
              <a:gd name="connsiteX8" fmla="*/ 49704 w 855535"/>
              <a:gd name="connsiteY8" fmla="*/ 29 h 280908"/>
              <a:gd name="connsiteX0" fmla="*/ 70467 w 876296"/>
              <a:gd name="connsiteY0" fmla="*/ 9673 h 282622"/>
              <a:gd name="connsiteX1" fmla="*/ 61505 w 876296"/>
              <a:gd name="connsiteY1" fmla="*/ 252722 h 282622"/>
              <a:gd name="connsiteX2" fmla="*/ 865705 w 876296"/>
              <a:gd name="connsiteY2" fmla="*/ 266845 h 282622"/>
              <a:gd name="connsiteX3" fmla="*/ 870956 w 876296"/>
              <a:gd name="connsiteY3" fmla="*/ 158868 h 282622"/>
              <a:gd name="connsiteX4" fmla="*/ 720550 w 876296"/>
              <a:gd name="connsiteY4" fmla="*/ 143349 h 282622"/>
              <a:gd name="connsiteX5" fmla="*/ 481162 w 876296"/>
              <a:gd name="connsiteY5" fmla="*/ 109929 h 282622"/>
              <a:gd name="connsiteX6" fmla="*/ 306071 w 876296"/>
              <a:gd name="connsiteY6" fmla="*/ 76347 h 282622"/>
              <a:gd name="connsiteX7" fmla="*/ 192753 w 876296"/>
              <a:gd name="connsiteY7" fmla="*/ 51056 h 282622"/>
              <a:gd name="connsiteX8" fmla="*/ 70467 w 876296"/>
              <a:gd name="connsiteY8" fmla="*/ 9673 h 282622"/>
              <a:gd name="connsiteX0" fmla="*/ 17518 w 823349"/>
              <a:gd name="connsiteY0" fmla="*/ 9673 h 273008"/>
              <a:gd name="connsiteX1" fmla="*/ 8556 w 823349"/>
              <a:gd name="connsiteY1" fmla="*/ 252722 h 273008"/>
              <a:gd name="connsiteX2" fmla="*/ 812756 w 823349"/>
              <a:gd name="connsiteY2" fmla="*/ 266845 h 273008"/>
              <a:gd name="connsiteX3" fmla="*/ 818007 w 823349"/>
              <a:gd name="connsiteY3" fmla="*/ 158868 h 273008"/>
              <a:gd name="connsiteX4" fmla="*/ 667601 w 823349"/>
              <a:gd name="connsiteY4" fmla="*/ 143349 h 273008"/>
              <a:gd name="connsiteX5" fmla="*/ 428213 w 823349"/>
              <a:gd name="connsiteY5" fmla="*/ 109929 h 273008"/>
              <a:gd name="connsiteX6" fmla="*/ 253122 w 823349"/>
              <a:gd name="connsiteY6" fmla="*/ 76347 h 273008"/>
              <a:gd name="connsiteX7" fmla="*/ 139804 w 823349"/>
              <a:gd name="connsiteY7" fmla="*/ 51056 h 273008"/>
              <a:gd name="connsiteX8" fmla="*/ 17518 w 823349"/>
              <a:gd name="connsiteY8" fmla="*/ 9673 h 273008"/>
              <a:gd name="connsiteX0" fmla="*/ 37674 w 843503"/>
              <a:gd name="connsiteY0" fmla="*/ 9673 h 273603"/>
              <a:gd name="connsiteX1" fmla="*/ 28712 w 843503"/>
              <a:gd name="connsiteY1" fmla="*/ 252722 h 273603"/>
              <a:gd name="connsiteX2" fmla="*/ 832912 w 843503"/>
              <a:gd name="connsiteY2" fmla="*/ 266845 h 273603"/>
              <a:gd name="connsiteX3" fmla="*/ 838163 w 843503"/>
              <a:gd name="connsiteY3" fmla="*/ 158868 h 273603"/>
              <a:gd name="connsiteX4" fmla="*/ 687757 w 843503"/>
              <a:gd name="connsiteY4" fmla="*/ 143349 h 273603"/>
              <a:gd name="connsiteX5" fmla="*/ 448369 w 843503"/>
              <a:gd name="connsiteY5" fmla="*/ 109929 h 273603"/>
              <a:gd name="connsiteX6" fmla="*/ 273278 w 843503"/>
              <a:gd name="connsiteY6" fmla="*/ 76347 h 273603"/>
              <a:gd name="connsiteX7" fmla="*/ 159960 w 843503"/>
              <a:gd name="connsiteY7" fmla="*/ 51056 h 273603"/>
              <a:gd name="connsiteX8" fmla="*/ 37674 w 843503"/>
              <a:gd name="connsiteY8" fmla="*/ 9673 h 273603"/>
              <a:gd name="connsiteX0" fmla="*/ 12247 w 818078"/>
              <a:gd name="connsiteY0" fmla="*/ 9673 h 323143"/>
              <a:gd name="connsiteX1" fmla="*/ 3285 w 818078"/>
              <a:gd name="connsiteY1" fmla="*/ 252722 h 323143"/>
              <a:gd name="connsiteX2" fmla="*/ 807485 w 818078"/>
              <a:gd name="connsiteY2" fmla="*/ 266845 h 323143"/>
              <a:gd name="connsiteX3" fmla="*/ 812736 w 818078"/>
              <a:gd name="connsiteY3" fmla="*/ 158868 h 323143"/>
              <a:gd name="connsiteX4" fmla="*/ 662330 w 818078"/>
              <a:gd name="connsiteY4" fmla="*/ 143349 h 323143"/>
              <a:gd name="connsiteX5" fmla="*/ 422942 w 818078"/>
              <a:gd name="connsiteY5" fmla="*/ 109929 h 323143"/>
              <a:gd name="connsiteX6" fmla="*/ 247851 w 818078"/>
              <a:gd name="connsiteY6" fmla="*/ 76347 h 323143"/>
              <a:gd name="connsiteX7" fmla="*/ 134533 w 818078"/>
              <a:gd name="connsiteY7" fmla="*/ 51056 h 323143"/>
              <a:gd name="connsiteX8" fmla="*/ 12247 w 818078"/>
              <a:gd name="connsiteY8" fmla="*/ 9673 h 323143"/>
              <a:gd name="connsiteX0" fmla="*/ 14330 w 820159"/>
              <a:gd name="connsiteY0" fmla="*/ 9673 h 273456"/>
              <a:gd name="connsiteX1" fmla="*/ 5368 w 820159"/>
              <a:gd name="connsiteY1" fmla="*/ 252722 h 273456"/>
              <a:gd name="connsiteX2" fmla="*/ 809568 w 820159"/>
              <a:gd name="connsiteY2" fmla="*/ 266845 h 273456"/>
              <a:gd name="connsiteX3" fmla="*/ 814819 w 820159"/>
              <a:gd name="connsiteY3" fmla="*/ 158868 h 273456"/>
              <a:gd name="connsiteX4" fmla="*/ 664413 w 820159"/>
              <a:gd name="connsiteY4" fmla="*/ 143349 h 273456"/>
              <a:gd name="connsiteX5" fmla="*/ 425025 w 820159"/>
              <a:gd name="connsiteY5" fmla="*/ 109929 h 273456"/>
              <a:gd name="connsiteX6" fmla="*/ 249934 w 820159"/>
              <a:gd name="connsiteY6" fmla="*/ 76347 h 273456"/>
              <a:gd name="connsiteX7" fmla="*/ 136616 w 820159"/>
              <a:gd name="connsiteY7" fmla="*/ 51056 h 273456"/>
              <a:gd name="connsiteX8" fmla="*/ 14330 w 820159"/>
              <a:gd name="connsiteY8" fmla="*/ 9673 h 273456"/>
              <a:gd name="connsiteX0" fmla="*/ 1579 w 807410"/>
              <a:gd name="connsiteY0" fmla="*/ 8766 h 270749"/>
              <a:gd name="connsiteX1" fmla="*/ 52741 w 807410"/>
              <a:gd name="connsiteY1" fmla="*/ 237670 h 270749"/>
              <a:gd name="connsiteX2" fmla="*/ 796817 w 807410"/>
              <a:gd name="connsiteY2" fmla="*/ 265938 h 270749"/>
              <a:gd name="connsiteX3" fmla="*/ 802068 w 807410"/>
              <a:gd name="connsiteY3" fmla="*/ 157961 h 270749"/>
              <a:gd name="connsiteX4" fmla="*/ 651662 w 807410"/>
              <a:gd name="connsiteY4" fmla="*/ 142442 h 270749"/>
              <a:gd name="connsiteX5" fmla="*/ 412274 w 807410"/>
              <a:gd name="connsiteY5" fmla="*/ 109022 h 270749"/>
              <a:gd name="connsiteX6" fmla="*/ 237183 w 807410"/>
              <a:gd name="connsiteY6" fmla="*/ 75440 h 270749"/>
              <a:gd name="connsiteX7" fmla="*/ 123865 w 807410"/>
              <a:gd name="connsiteY7" fmla="*/ 50149 h 270749"/>
              <a:gd name="connsiteX8" fmla="*/ 1579 w 807410"/>
              <a:gd name="connsiteY8" fmla="*/ 8766 h 270749"/>
              <a:gd name="connsiteX0" fmla="*/ 28776 w 834605"/>
              <a:gd name="connsiteY0" fmla="*/ 8765 h 266720"/>
              <a:gd name="connsiteX1" fmla="*/ 79938 w 834605"/>
              <a:gd name="connsiteY1" fmla="*/ 237669 h 266720"/>
              <a:gd name="connsiteX2" fmla="*/ 824014 w 834605"/>
              <a:gd name="connsiteY2" fmla="*/ 251792 h 266720"/>
              <a:gd name="connsiteX3" fmla="*/ 829265 w 834605"/>
              <a:gd name="connsiteY3" fmla="*/ 157960 h 266720"/>
              <a:gd name="connsiteX4" fmla="*/ 678859 w 834605"/>
              <a:gd name="connsiteY4" fmla="*/ 142441 h 266720"/>
              <a:gd name="connsiteX5" fmla="*/ 439471 w 834605"/>
              <a:gd name="connsiteY5" fmla="*/ 109021 h 266720"/>
              <a:gd name="connsiteX6" fmla="*/ 264380 w 834605"/>
              <a:gd name="connsiteY6" fmla="*/ 75439 h 266720"/>
              <a:gd name="connsiteX7" fmla="*/ 151062 w 834605"/>
              <a:gd name="connsiteY7" fmla="*/ 50148 h 266720"/>
              <a:gd name="connsiteX8" fmla="*/ 28776 w 834605"/>
              <a:gd name="connsiteY8" fmla="*/ 8765 h 266720"/>
              <a:gd name="connsiteX0" fmla="*/ 28778 w 834609"/>
              <a:gd name="connsiteY0" fmla="*/ 8765 h 256319"/>
              <a:gd name="connsiteX1" fmla="*/ 79940 w 834609"/>
              <a:gd name="connsiteY1" fmla="*/ 237669 h 256319"/>
              <a:gd name="connsiteX2" fmla="*/ 824016 w 834609"/>
              <a:gd name="connsiteY2" fmla="*/ 251792 h 256319"/>
              <a:gd name="connsiteX3" fmla="*/ 829267 w 834609"/>
              <a:gd name="connsiteY3" fmla="*/ 157960 h 256319"/>
              <a:gd name="connsiteX4" fmla="*/ 678861 w 834609"/>
              <a:gd name="connsiteY4" fmla="*/ 142441 h 256319"/>
              <a:gd name="connsiteX5" fmla="*/ 439473 w 834609"/>
              <a:gd name="connsiteY5" fmla="*/ 109021 h 256319"/>
              <a:gd name="connsiteX6" fmla="*/ 264382 w 834609"/>
              <a:gd name="connsiteY6" fmla="*/ 75439 h 256319"/>
              <a:gd name="connsiteX7" fmla="*/ 151064 w 834609"/>
              <a:gd name="connsiteY7" fmla="*/ 50148 h 256319"/>
              <a:gd name="connsiteX8" fmla="*/ 28778 w 834609"/>
              <a:gd name="connsiteY8" fmla="*/ 8765 h 256319"/>
              <a:gd name="connsiteX0" fmla="*/ 30310 w 854597"/>
              <a:gd name="connsiteY0" fmla="*/ 8765 h 251934"/>
              <a:gd name="connsiteX1" fmla="*/ 81472 w 854597"/>
              <a:gd name="connsiteY1" fmla="*/ 237669 h 251934"/>
              <a:gd name="connsiteX2" fmla="*/ 848672 w 854597"/>
              <a:gd name="connsiteY2" fmla="*/ 237647 h 251934"/>
              <a:gd name="connsiteX3" fmla="*/ 830799 w 854597"/>
              <a:gd name="connsiteY3" fmla="*/ 157960 h 251934"/>
              <a:gd name="connsiteX4" fmla="*/ 680393 w 854597"/>
              <a:gd name="connsiteY4" fmla="*/ 142441 h 251934"/>
              <a:gd name="connsiteX5" fmla="*/ 441005 w 854597"/>
              <a:gd name="connsiteY5" fmla="*/ 109021 h 251934"/>
              <a:gd name="connsiteX6" fmla="*/ 265914 w 854597"/>
              <a:gd name="connsiteY6" fmla="*/ 75439 h 251934"/>
              <a:gd name="connsiteX7" fmla="*/ 152596 w 854597"/>
              <a:gd name="connsiteY7" fmla="*/ 50148 h 251934"/>
              <a:gd name="connsiteX8" fmla="*/ 30310 w 854597"/>
              <a:gd name="connsiteY8" fmla="*/ 8765 h 251934"/>
              <a:gd name="connsiteX0" fmla="*/ 19698 w 843983"/>
              <a:gd name="connsiteY0" fmla="*/ 8539 h 248878"/>
              <a:gd name="connsiteX1" fmla="*/ 89359 w 843983"/>
              <a:gd name="connsiteY1" fmla="*/ 233906 h 248878"/>
              <a:gd name="connsiteX2" fmla="*/ 838060 w 843983"/>
              <a:gd name="connsiteY2" fmla="*/ 237421 h 248878"/>
              <a:gd name="connsiteX3" fmla="*/ 820187 w 843983"/>
              <a:gd name="connsiteY3" fmla="*/ 157734 h 248878"/>
              <a:gd name="connsiteX4" fmla="*/ 669781 w 843983"/>
              <a:gd name="connsiteY4" fmla="*/ 142215 h 248878"/>
              <a:gd name="connsiteX5" fmla="*/ 430393 w 843983"/>
              <a:gd name="connsiteY5" fmla="*/ 108795 h 248878"/>
              <a:gd name="connsiteX6" fmla="*/ 255302 w 843983"/>
              <a:gd name="connsiteY6" fmla="*/ 75213 h 248878"/>
              <a:gd name="connsiteX7" fmla="*/ 141984 w 843983"/>
              <a:gd name="connsiteY7" fmla="*/ 49922 h 248878"/>
              <a:gd name="connsiteX8" fmla="*/ 19698 w 843983"/>
              <a:gd name="connsiteY8" fmla="*/ 8539 h 248878"/>
              <a:gd name="connsiteX0" fmla="*/ 19696 w 843983"/>
              <a:gd name="connsiteY0" fmla="*/ 8539 h 248877"/>
              <a:gd name="connsiteX1" fmla="*/ 89357 w 843983"/>
              <a:gd name="connsiteY1" fmla="*/ 233906 h 248877"/>
              <a:gd name="connsiteX2" fmla="*/ 838058 w 843983"/>
              <a:gd name="connsiteY2" fmla="*/ 237421 h 248877"/>
              <a:gd name="connsiteX3" fmla="*/ 820185 w 843983"/>
              <a:gd name="connsiteY3" fmla="*/ 157734 h 248877"/>
              <a:gd name="connsiteX4" fmla="*/ 669779 w 843983"/>
              <a:gd name="connsiteY4" fmla="*/ 142215 h 248877"/>
              <a:gd name="connsiteX5" fmla="*/ 430391 w 843983"/>
              <a:gd name="connsiteY5" fmla="*/ 108795 h 248877"/>
              <a:gd name="connsiteX6" fmla="*/ 255300 w 843983"/>
              <a:gd name="connsiteY6" fmla="*/ 75213 h 248877"/>
              <a:gd name="connsiteX7" fmla="*/ 141982 w 843983"/>
              <a:gd name="connsiteY7" fmla="*/ 49922 h 248877"/>
              <a:gd name="connsiteX8" fmla="*/ 19696 w 843983"/>
              <a:gd name="connsiteY8" fmla="*/ 8539 h 248877"/>
              <a:gd name="connsiteX0" fmla="*/ 55802 w 819961"/>
              <a:gd name="connsiteY0" fmla="*/ 10855 h 229976"/>
              <a:gd name="connsiteX1" fmla="*/ 65337 w 819961"/>
              <a:gd name="connsiteY1" fmla="*/ 215005 h 229976"/>
              <a:gd name="connsiteX2" fmla="*/ 814038 w 819961"/>
              <a:gd name="connsiteY2" fmla="*/ 218520 h 229976"/>
              <a:gd name="connsiteX3" fmla="*/ 796165 w 819961"/>
              <a:gd name="connsiteY3" fmla="*/ 138833 h 229976"/>
              <a:gd name="connsiteX4" fmla="*/ 645759 w 819961"/>
              <a:gd name="connsiteY4" fmla="*/ 123314 h 229976"/>
              <a:gd name="connsiteX5" fmla="*/ 406371 w 819961"/>
              <a:gd name="connsiteY5" fmla="*/ 89894 h 229976"/>
              <a:gd name="connsiteX6" fmla="*/ 231280 w 819961"/>
              <a:gd name="connsiteY6" fmla="*/ 56312 h 229976"/>
              <a:gd name="connsiteX7" fmla="*/ 117962 w 819961"/>
              <a:gd name="connsiteY7" fmla="*/ 31021 h 229976"/>
              <a:gd name="connsiteX8" fmla="*/ 55802 w 819961"/>
              <a:gd name="connsiteY8" fmla="*/ 10855 h 229976"/>
              <a:gd name="connsiteX0" fmla="*/ 52459 w 816620"/>
              <a:gd name="connsiteY0" fmla="*/ 59009 h 278130"/>
              <a:gd name="connsiteX1" fmla="*/ 61994 w 816620"/>
              <a:gd name="connsiteY1" fmla="*/ 263159 h 278130"/>
              <a:gd name="connsiteX2" fmla="*/ 810695 w 816620"/>
              <a:gd name="connsiteY2" fmla="*/ 266674 h 278130"/>
              <a:gd name="connsiteX3" fmla="*/ 792822 w 816620"/>
              <a:gd name="connsiteY3" fmla="*/ 186987 h 278130"/>
              <a:gd name="connsiteX4" fmla="*/ 642416 w 816620"/>
              <a:gd name="connsiteY4" fmla="*/ 171468 h 278130"/>
              <a:gd name="connsiteX5" fmla="*/ 403028 w 816620"/>
              <a:gd name="connsiteY5" fmla="*/ 138048 h 278130"/>
              <a:gd name="connsiteX6" fmla="*/ 227937 w 816620"/>
              <a:gd name="connsiteY6" fmla="*/ 104466 h 278130"/>
              <a:gd name="connsiteX7" fmla="*/ 114619 w 816620"/>
              <a:gd name="connsiteY7" fmla="*/ 79175 h 278130"/>
              <a:gd name="connsiteX8" fmla="*/ 52459 w 816620"/>
              <a:gd name="connsiteY8" fmla="*/ 59009 h 278130"/>
              <a:gd name="connsiteX0" fmla="*/ 61945 w 826104"/>
              <a:gd name="connsiteY0" fmla="*/ 51180 h 270301"/>
              <a:gd name="connsiteX1" fmla="*/ 71480 w 826104"/>
              <a:gd name="connsiteY1" fmla="*/ 255330 h 270301"/>
              <a:gd name="connsiteX2" fmla="*/ 820181 w 826104"/>
              <a:gd name="connsiteY2" fmla="*/ 258845 h 270301"/>
              <a:gd name="connsiteX3" fmla="*/ 802308 w 826104"/>
              <a:gd name="connsiteY3" fmla="*/ 179158 h 270301"/>
              <a:gd name="connsiteX4" fmla="*/ 651902 w 826104"/>
              <a:gd name="connsiteY4" fmla="*/ 163639 h 270301"/>
              <a:gd name="connsiteX5" fmla="*/ 412514 w 826104"/>
              <a:gd name="connsiteY5" fmla="*/ 130219 h 270301"/>
              <a:gd name="connsiteX6" fmla="*/ 237423 w 826104"/>
              <a:gd name="connsiteY6" fmla="*/ 96637 h 270301"/>
              <a:gd name="connsiteX7" fmla="*/ 124105 w 826104"/>
              <a:gd name="connsiteY7" fmla="*/ 71346 h 270301"/>
              <a:gd name="connsiteX8" fmla="*/ 61945 w 826104"/>
              <a:gd name="connsiteY8" fmla="*/ 51180 h 270301"/>
              <a:gd name="connsiteX0" fmla="*/ 61945 w 826106"/>
              <a:gd name="connsiteY0" fmla="*/ 51180 h 270301"/>
              <a:gd name="connsiteX1" fmla="*/ 71480 w 826106"/>
              <a:gd name="connsiteY1" fmla="*/ 255330 h 270301"/>
              <a:gd name="connsiteX2" fmla="*/ 820181 w 826106"/>
              <a:gd name="connsiteY2" fmla="*/ 258845 h 270301"/>
              <a:gd name="connsiteX3" fmla="*/ 802308 w 826106"/>
              <a:gd name="connsiteY3" fmla="*/ 179158 h 270301"/>
              <a:gd name="connsiteX4" fmla="*/ 651902 w 826106"/>
              <a:gd name="connsiteY4" fmla="*/ 163639 h 270301"/>
              <a:gd name="connsiteX5" fmla="*/ 412514 w 826106"/>
              <a:gd name="connsiteY5" fmla="*/ 130219 h 270301"/>
              <a:gd name="connsiteX6" fmla="*/ 237423 w 826106"/>
              <a:gd name="connsiteY6" fmla="*/ 96637 h 270301"/>
              <a:gd name="connsiteX7" fmla="*/ 124105 w 826106"/>
              <a:gd name="connsiteY7" fmla="*/ 71346 h 270301"/>
              <a:gd name="connsiteX8" fmla="*/ 61945 w 826106"/>
              <a:gd name="connsiteY8" fmla="*/ 51180 h 270301"/>
              <a:gd name="connsiteX0" fmla="*/ 61945 w 826104"/>
              <a:gd name="connsiteY0" fmla="*/ 51997 h 271118"/>
              <a:gd name="connsiteX1" fmla="*/ 71480 w 826104"/>
              <a:gd name="connsiteY1" fmla="*/ 256147 h 271118"/>
              <a:gd name="connsiteX2" fmla="*/ 820181 w 826104"/>
              <a:gd name="connsiteY2" fmla="*/ 259662 h 271118"/>
              <a:gd name="connsiteX3" fmla="*/ 802308 w 826104"/>
              <a:gd name="connsiteY3" fmla="*/ 179975 h 271118"/>
              <a:gd name="connsiteX4" fmla="*/ 651902 w 826104"/>
              <a:gd name="connsiteY4" fmla="*/ 164456 h 271118"/>
              <a:gd name="connsiteX5" fmla="*/ 412514 w 826104"/>
              <a:gd name="connsiteY5" fmla="*/ 131036 h 271118"/>
              <a:gd name="connsiteX6" fmla="*/ 237423 w 826104"/>
              <a:gd name="connsiteY6" fmla="*/ 97454 h 271118"/>
              <a:gd name="connsiteX7" fmla="*/ 151854 w 826104"/>
              <a:gd name="connsiteY7" fmla="*/ 68628 h 271118"/>
              <a:gd name="connsiteX8" fmla="*/ 61945 w 826104"/>
              <a:gd name="connsiteY8" fmla="*/ 51997 h 271118"/>
              <a:gd name="connsiteX0" fmla="*/ 61945 w 826106"/>
              <a:gd name="connsiteY0" fmla="*/ 51997 h 271118"/>
              <a:gd name="connsiteX1" fmla="*/ 71480 w 826106"/>
              <a:gd name="connsiteY1" fmla="*/ 256147 h 271118"/>
              <a:gd name="connsiteX2" fmla="*/ 820181 w 826106"/>
              <a:gd name="connsiteY2" fmla="*/ 259662 h 271118"/>
              <a:gd name="connsiteX3" fmla="*/ 802308 w 826106"/>
              <a:gd name="connsiteY3" fmla="*/ 179975 h 271118"/>
              <a:gd name="connsiteX4" fmla="*/ 651902 w 826106"/>
              <a:gd name="connsiteY4" fmla="*/ 164456 h 271118"/>
              <a:gd name="connsiteX5" fmla="*/ 412514 w 826106"/>
              <a:gd name="connsiteY5" fmla="*/ 131036 h 271118"/>
              <a:gd name="connsiteX6" fmla="*/ 237423 w 826106"/>
              <a:gd name="connsiteY6" fmla="*/ 97454 h 271118"/>
              <a:gd name="connsiteX7" fmla="*/ 151854 w 826106"/>
              <a:gd name="connsiteY7" fmla="*/ 68628 h 271118"/>
              <a:gd name="connsiteX8" fmla="*/ 61945 w 826106"/>
              <a:gd name="connsiteY8" fmla="*/ 51997 h 271118"/>
              <a:gd name="connsiteX0" fmla="*/ 52459 w 816618"/>
              <a:gd name="connsiteY0" fmla="*/ 51997 h 271118"/>
              <a:gd name="connsiteX1" fmla="*/ 61994 w 816618"/>
              <a:gd name="connsiteY1" fmla="*/ 256147 h 271118"/>
              <a:gd name="connsiteX2" fmla="*/ 810695 w 816618"/>
              <a:gd name="connsiteY2" fmla="*/ 259662 h 271118"/>
              <a:gd name="connsiteX3" fmla="*/ 792822 w 816618"/>
              <a:gd name="connsiteY3" fmla="*/ 179975 h 271118"/>
              <a:gd name="connsiteX4" fmla="*/ 642416 w 816618"/>
              <a:gd name="connsiteY4" fmla="*/ 164456 h 271118"/>
              <a:gd name="connsiteX5" fmla="*/ 403028 w 816618"/>
              <a:gd name="connsiteY5" fmla="*/ 131036 h 271118"/>
              <a:gd name="connsiteX6" fmla="*/ 227937 w 816618"/>
              <a:gd name="connsiteY6" fmla="*/ 97454 h 271118"/>
              <a:gd name="connsiteX7" fmla="*/ 142368 w 816618"/>
              <a:gd name="connsiteY7" fmla="*/ 68628 h 271118"/>
              <a:gd name="connsiteX8" fmla="*/ 52459 w 816618"/>
              <a:gd name="connsiteY8" fmla="*/ 51997 h 271118"/>
              <a:gd name="connsiteX0" fmla="*/ 52459 w 816620"/>
              <a:gd name="connsiteY0" fmla="*/ 2627 h 221748"/>
              <a:gd name="connsiteX1" fmla="*/ 61994 w 816620"/>
              <a:gd name="connsiteY1" fmla="*/ 206777 h 221748"/>
              <a:gd name="connsiteX2" fmla="*/ 810695 w 816620"/>
              <a:gd name="connsiteY2" fmla="*/ 210292 h 221748"/>
              <a:gd name="connsiteX3" fmla="*/ 792822 w 816620"/>
              <a:gd name="connsiteY3" fmla="*/ 130605 h 221748"/>
              <a:gd name="connsiteX4" fmla="*/ 642416 w 816620"/>
              <a:gd name="connsiteY4" fmla="*/ 115086 h 221748"/>
              <a:gd name="connsiteX5" fmla="*/ 403028 w 816620"/>
              <a:gd name="connsiteY5" fmla="*/ 81666 h 221748"/>
              <a:gd name="connsiteX6" fmla="*/ 227937 w 816620"/>
              <a:gd name="connsiteY6" fmla="*/ 48084 h 221748"/>
              <a:gd name="connsiteX7" fmla="*/ 142368 w 816620"/>
              <a:gd name="connsiteY7" fmla="*/ 19258 h 221748"/>
              <a:gd name="connsiteX8" fmla="*/ 52459 w 816620"/>
              <a:gd name="connsiteY8" fmla="*/ 2627 h 221748"/>
              <a:gd name="connsiteX0" fmla="*/ 52459 w 816618"/>
              <a:gd name="connsiteY0" fmla="*/ 2627 h 221748"/>
              <a:gd name="connsiteX1" fmla="*/ 61994 w 816618"/>
              <a:gd name="connsiteY1" fmla="*/ 206777 h 221748"/>
              <a:gd name="connsiteX2" fmla="*/ 810695 w 816618"/>
              <a:gd name="connsiteY2" fmla="*/ 210292 h 221748"/>
              <a:gd name="connsiteX3" fmla="*/ 792822 w 816618"/>
              <a:gd name="connsiteY3" fmla="*/ 130605 h 221748"/>
              <a:gd name="connsiteX4" fmla="*/ 642416 w 816618"/>
              <a:gd name="connsiteY4" fmla="*/ 115086 h 221748"/>
              <a:gd name="connsiteX5" fmla="*/ 403028 w 816618"/>
              <a:gd name="connsiteY5" fmla="*/ 81666 h 221748"/>
              <a:gd name="connsiteX6" fmla="*/ 227937 w 816618"/>
              <a:gd name="connsiteY6" fmla="*/ 48084 h 221748"/>
              <a:gd name="connsiteX7" fmla="*/ 142368 w 816618"/>
              <a:gd name="connsiteY7" fmla="*/ 19258 h 221748"/>
              <a:gd name="connsiteX8" fmla="*/ 52459 w 816618"/>
              <a:gd name="connsiteY8" fmla="*/ 2627 h 221748"/>
              <a:gd name="connsiteX0" fmla="*/ -1 w 764160"/>
              <a:gd name="connsiteY0" fmla="*/ 2627 h 221748"/>
              <a:gd name="connsiteX1" fmla="*/ 9534 w 764160"/>
              <a:gd name="connsiteY1" fmla="*/ 206777 h 221748"/>
              <a:gd name="connsiteX2" fmla="*/ 758235 w 764160"/>
              <a:gd name="connsiteY2" fmla="*/ 210292 h 221748"/>
              <a:gd name="connsiteX3" fmla="*/ 740362 w 764160"/>
              <a:gd name="connsiteY3" fmla="*/ 130605 h 221748"/>
              <a:gd name="connsiteX4" fmla="*/ 589956 w 764160"/>
              <a:gd name="connsiteY4" fmla="*/ 115086 h 221748"/>
              <a:gd name="connsiteX5" fmla="*/ 350568 w 764160"/>
              <a:gd name="connsiteY5" fmla="*/ 81666 h 221748"/>
              <a:gd name="connsiteX6" fmla="*/ 175477 w 764160"/>
              <a:gd name="connsiteY6" fmla="*/ 48084 h 221748"/>
              <a:gd name="connsiteX7" fmla="*/ 89908 w 764160"/>
              <a:gd name="connsiteY7" fmla="*/ 19258 h 221748"/>
              <a:gd name="connsiteX8" fmla="*/ -1 w 764160"/>
              <a:gd name="connsiteY8" fmla="*/ 2627 h 221748"/>
              <a:gd name="connsiteX0" fmla="*/ 1 w 764160"/>
              <a:gd name="connsiteY0" fmla="*/ 2627 h 210412"/>
              <a:gd name="connsiteX1" fmla="*/ 9536 w 764160"/>
              <a:gd name="connsiteY1" fmla="*/ 206777 h 210412"/>
              <a:gd name="connsiteX2" fmla="*/ 758237 w 764160"/>
              <a:gd name="connsiteY2" fmla="*/ 210292 h 210412"/>
              <a:gd name="connsiteX3" fmla="*/ 740364 w 764160"/>
              <a:gd name="connsiteY3" fmla="*/ 130605 h 210412"/>
              <a:gd name="connsiteX4" fmla="*/ 589958 w 764160"/>
              <a:gd name="connsiteY4" fmla="*/ 115086 h 210412"/>
              <a:gd name="connsiteX5" fmla="*/ 350570 w 764160"/>
              <a:gd name="connsiteY5" fmla="*/ 81666 h 210412"/>
              <a:gd name="connsiteX6" fmla="*/ 175479 w 764160"/>
              <a:gd name="connsiteY6" fmla="*/ 48084 h 210412"/>
              <a:gd name="connsiteX7" fmla="*/ 89910 w 764160"/>
              <a:gd name="connsiteY7" fmla="*/ 19258 h 210412"/>
              <a:gd name="connsiteX8" fmla="*/ 1 w 764160"/>
              <a:gd name="connsiteY8" fmla="*/ 2627 h 210412"/>
              <a:gd name="connsiteX0" fmla="*/ -1 w 766298"/>
              <a:gd name="connsiteY0" fmla="*/ 2627 h 210332"/>
              <a:gd name="connsiteX1" fmla="*/ 9534 w 766298"/>
              <a:gd name="connsiteY1" fmla="*/ 206777 h 210332"/>
              <a:gd name="connsiteX2" fmla="*/ 758235 w 766298"/>
              <a:gd name="connsiteY2" fmla="*/ 210292 h 210332"/>
              <a:gd name="connsiteX3" fmla="*/ 754237 w 766298"/>
              <a:gd name="connsiteY3" fmla="*/ 98780 h 210332"/>
              <a:gd name="connsiteX4" fmla="*/ 589956 w 766298"/>
              <a:gd name="connsiteY4" fmla="*/ 115086 h 210332"/>
              <a:gd name="connsiteX5" fmla="*/ 350568 w 766298"/>
              <a:gd name="connsiteY5" fmla="*/ 81666 h 210332"/>
              <a:gd name="connsiteX6" fmla="*/ 175477 w 766298"/>
              <a:gd name="connsiteY6" fmla="*/ 48084 h 210332"/>
              <a:gd name="connsiteX7" fmla="*/ 89908 w 766298"/>
              <a:gd name="connsiteY7" fmla="*/ 19258 h 210332"/>
              <a:gd name="connsiteX8" fmla="*/ -1 w 766298"/>
              <a:gd name="connsiteY8" fmla="*/ 2627 h 210332"/>
              <a:gd name="connsiteX0" fmla="*/ 1 w 766302"/>
              <a:gd name="connsiteY0" fmla="*/ 2627 h 210332"/>
              <a:gd name="connsiteX1" fmla="*/ 9536 w 766302"/>
              <a:gd name="connsiteY1" fmla="*/ 206777 h 210332"/>
              <a:gd name="connsiteX2" fmla="*/ 758237 w 766302"/>
              <a:gd name="connsiteY2" fmla="*/ 210292 h 210332"/>
              <a:gd name="connsiteX3" fmla="*/ 754239 w 766302"/>
              <a:gd name="connsiteY3" fmla="*/ 98780 h 210332"/>
              <a:gd name="connsiteX4" fmla="*/ 576083 w 766302"/>
              <a:gd name="connsiteY4" fmla="*/ 93869 h 210332"/>
              <a:gd name="connsiteX5" fmla="*/ 350570 w 766302"/>
              <a:gd name="connsiteY5" fmla="*/ 81666 h 210332"/>
              <a:gd name="connsiteX6" fmla="*/ 175479 w 766302"/>
              <a:gd name="connsiteY6" fmla="*/ 48084 h 210332"/>
              <a:gd name="connsiteX7" fmla="*/ 89910 w 766302"/>
              <a:gd name="connsiteY7" fmla="*/ 19258 h 210332"/>
              <a:gd name="connsiteX8" fmla="*/ 1 w 766302"/>
              <a:gd name="connsiteY8" fmla="*/ 2627 h 210332"/>
              <a:gd name="connsiteX0" fmla="*/ -1 w 766298"/>
              <a:gd name="connsiteY0" fmla="*/ 2627 h 210332"/>
              <a:gd name="connsiteX1" fmla="*/ 9534 w 766298"/>
              <a:gd name="connsiteY1" fmla="*/ 206777 h 210332"/>
              <a:gd name="connsiteX2" fmla="*/ 758235 w 766298"/>
              <a:gd name="connsiteY2" fmla="*/ 210292 h 210332"/>
              <a:gd name="connsiteX3" fmla="*/ 754237 w 766298"/>
              <a:gd name="connsiteY3" fmla="*/ 98780 h 210332"/>
              <a:gd name="connsiteX4" fmla="*/ 576081 w 766298"/>
              <a:gd name="connsiteY4" fmla="*/ 93869 h 210332"/>
              <a:gd name="connsiteX5" fmla="*/ 350568 w 766298"/>
              <a:gd name="connsiteY5" fmla="*/ 71057 h 210332"/>
              <a:gd name="connsiteX6" fmla="*/ 175477 w 766298"/>
              <a:gd name="connsiteY6" fmla="*/ 48084 h 210332"/>
              <a:gd name="connsiteX7" fmla="*/ 89908 w 766298"/>
              <a:gd name="connsiteY7" fmla="*/ 19258 h 210332"/>
              <a:gd name="connsiteX8" fmla="*/ -1 w 766298"/>
              <a:gd name="connsiteY8" fmla="*/ 2627 h 210332"/>
              <a:gd name="connsiteX0" fmla="*/ 1 w 766302"/>
              <a:gd name="connsiteY0" fmla="*/ 2627 h 210332"/>
              <a:gd name="connsiteX1" fmla="*/ 9536 w 766302"/>
              <a:gd name="connsiteY1" fmla="*/ 206777 h 210332"/>
              <a:gd name="connsiteX2" fmla="*/ 758237 w 766302"/>
              <a:gd name="connsiteY2" fmla="*/ 210292 h 210332"/>
              <a:gd name="connsiteX3" fmla="*/ 754239 w 766302"/>
              <a:gd name="connsiteY3" fmla="*/ 98780 h 210332"/>
              <a:gd name="connsiteX4" fmla="*/ 576083 w 766302"/>
              <a:gd name="connsiteY4" fmla="*/ 93869 h 210332"/>
              <a:gd name="connsiteX5" fmla="*/ 350570 w 766302"/>
              <a:gd name="connsiteY5" fmla="*/ 71057 h 210332"/>
              <a:gd name="connsiteX6" fmla="*/ 89910 w 766302"/>
              <a:gd name="connsiteY6" fmla="*/ 19258 h 210332"/>
              <a:gd name="connsiteX7" fmla="*/ 1 w 766302"/>
              <a:gd name="connsiteY7" fmla="*/ 2627 h 210332"/>
              <a:gd name="connsiteX0" fmla="*/ -1 w 770763"/>
              <a:gd name="connsiteY0" fmla="*/ 2627 h 210332"/>
              <a:gd name="connsiteX1" fmla="*/ 9534 w 770763"/>
              <a:gd name="connsiteY1" fmla="*/ 206777 h 210332"/>
              <a:gd name="connsiteX2" fmla="*/ 758235 w 770763"/>
              <a:gd name="connsiteY2" fmla="*/ 210292 h 210332"/>
              <a:gd name="connsiteX3" fmla="*/ 768112 w 770763"/>
              <a:gd name="connsiteY3" fmla="*/ 98780 h 210332"/>
              <a:gd name="connsiteX4" fmla="*/ 576081 w 770763"/>
              <a:gd name="connsiteY4" fmla="*/ 93869 h 210332"/>
              <a:gd name="connsiteX5" fmla="*/ 350568 w 770763"/>
              <a:gd name="connsiteY5" fmla="*/ 71057 h 210332"/>
              <a:gd name="connsiteX6" fmla="*/ 89908 w 770763"/>
              <a:gd name="connsiteY6" fmla="*/ 19258 h 210332"/>
              <a:gd name="connsiteX7" fmla="*/ -1 w 770763"/>
              <a:gd name="connsiteY7" fmla="*/ 2627 h 21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763" h="210332">
                <a:moveTo>
                  <a:pt x="-1" y="2627"/>
                </a:moveTo>
                <a:cubicBezTo>
                  <a:pt x="5104" y="-5605"/>
                  <a:pt x="7264" y="200455"/>
                  <a:pt x="9534" y="206777"/>
                </a:cubicBezTo>
                <a:cubicBezTo>
                  <a:pt x="-6697" y="206028"/>
                  <a:pt x="608679" y="196464"/>
                  <a:pt x="758235" y="210292"/>
                </a:cubicBezTo>
                <a:cubicBezTo>
                  <a:pt x="778475" y="211880"/>
                  <a:pt x="768111" y="166645"/>
                  <a:pt x="768112" y="98780"/>
                </a:cubicBezTo>
                <a:cubicBezTo>
                  <a:pt x="768112" y="82586"/>
                  <a:pt x="645672" y="98490"/>
                  <a:pt x="576081" y="93869"/>
                </a:cubicBezTo>
                <a:cubicBezTo>
                  <a:pt x="506490" y="89249"/>
                  <a:pt x="431597" y="83492"/>
                  <a:pt x="350568" y="71057"/>
                </a:cubicBezTo>
                <a:cubicBezTo>
                  <a:pt x="269539" y="58622"/>
                  <a:pt x="148336" y="30663"/>
                  <a:pt x="89908" y="19258"/>
                </a:cubicBezTo>
                <a:cubicBezTo>
                  <a:pt x="60662" y="11682"/>
                  <a:pt x="8769" y="-6821"/>
                  <a:pt x="-1" y="2627"/>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34" name="Line 36"/>
          <p:cNvSpPr>
            <a:spLocks noChangeShapeType="1"/>
          </p:cNvSpPr>
          <p:nvPr/>
        </p:nvSpPr>
        <p:spPr bwMode="auto">
          <a:xfrm>
            <a:off x="6096000" y="5486402"/>
            <a:ext cx="0" cy="157163"/>
          </a:xfrm>
          <a:prstGeom prst="line">
            <a:avLst/>
          </a:prstGeom>
          <a:noFill/>
          <a:ln w="28575">
            <a:solidFill>
              <a:schemeClr val="tx1"/>
            </a:solidFill>
            <a:round/>
            <a:headEnd/>
            <a:tailEnd/>
          </a:ln>
        </p:spPr>
        <p:txBody>
          <a:bodyPr/>
          <a:lstStyle/>
          <a:p>
            <a:endParaRPr lang="en-US"/>
          </a:p>
        </p:txBody>
      </p:sp>
      <p:sp>
        <p:nvSpPr>
          <p:cNvPr id="34835" name="Freeform 6"/>
          <p:cNvSpPr>
            <a:spLocks/>
          </p:cNvSpPr>
          <p:nvPr/>
        </p:nvSpPr>
        <p:spPr bwMode="auto">
          <a:xfrm>
            <a:off x="5718176" y="4419602"/>
            <a:ext cx="1401763" cy="1147763"/>
          </a:xfrm>
          <a:custGeom>
            <a:avLst/>
            <a:gdLst>
              <a:gd name="T0" fmla="*/ 0 w 10017"/>
              <a:gd name="T1" fmla="*/ 2147483647 h 9979"/>
              <a:gd name="T2" fmla="*/ 2147483647 w 10017"/>
              <a:gd name="T3" fmla="*/ 2147483647 h 9979"/>
              <a:gd name="T4" fmla="*/ 2147483647 w 10017"/>
              <a:gd name="T5" fmla="*/ 2147483647 h 9979"/>
              <a:gd name="T6" fmla="*/ 2147483647 w 10017"/>
              <a:gd name="T7" fmla="*/ 2147483647 h 9979"/>
              <a:gd name="T8" fmla="*/ 2147483647 w 10017"/>
              <a:gd name="T9" fmla="*/ 2147483647 h 9979"/>
              <a:gd name="T10" fmla="*/ 2147483647 w 10017"/>
              <a:gd name="T11" fmla="*/ 2147483647 h 9979"/>
              <a:gd name="T12" fmla="*/ 2147483647 w 10017"/>
              <a:gd name="T13" fmla="*/ 2147483647 h 9979"/>
              <a:gd name="T14" fmla="*/ 2147483647 w 10017"/>
              <a:gd name="T15" fmla="*/ 2147483647 h 9979"/>
              <a:gd name="T16" fmla="*/ 2147483647 w 10017"/>
              <a:gd name="T17" fmla="*/ 2147483647 h 9979"/>
              <a:gd name="T18" fmla="*/ 2147483647 w 10017"/>
              <a:gd name="T19" fmla="*/ 2147483647 h 9979"/>
              <a:gd name="T20" fmla="*/ 2147483647 w 10017"/>
              <a:gd name="T21" fmla="*/ 2147483647 h 9979"/>
              <a:gd name="T22" fmla="*/ 2147483647 w 10017"/>
              <a:gd name="T23" fmla="*/ 2147483647 h 9979"/>
              <a:gd name="T24" fmla="*/ 2147483647 w 10017"/>
              <a:gd name="T25" fmla="*/ 2147483647 h 9979"/>
              <a:gd name="T26" fmla="*/ 2147483647 w 10017"/>
              <a:gd name="T27" fmla="*/ 2147483647 h 9979"/>
              <a:gd name="T28" fmla="*/ 2147483647 w 10017"/>
              <a:gd name="T29" fmla="*/ 2147483647 h 9979"/>
              <a:gd name="T30" fmla="*/ 2147483647 w 10017"/>
              <a:gd name="T31" fmla="*/ 0 h 99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17"/>
              <a:gd name="T49" fmla="*/ 0 h 9979"/>
              <a:gd name="T50" fmla="*/ 10017 w 10017"/>
              <a:gd name="T51" fmla="*/ 9979 h 99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17" h="9979">
                <a:moveTo>
                  <a:pt x="0" y="9979"/>
                </a:moveTo>
                <a:lnTo>
                  <a:pt x="1077" y="9869"/>
                </a:lnTo>
                <a:lnTo>
                  <a:pt x="1610" y="9758"/>
                </a:lnTo>
                <a:lnTo>
                  <a:pt x="2143" y="9578"/>
                </a:lnTo>
                <a:lnTo>
                  <a:pt x="2687" y="9357"/>
                </a:lnTo>
                <a:lnTo>
                  <a:pt x="3220" y="9054"/>
                </a:lnTo>
                <a:lnTo>
                  <a:pt x="3753" y="8639"/>
                </a:lnTo>
                <a:lnTo>
                  <a:pt x="4830" y="7493"/>
                </a:lnTo>
                <a:lnTo>
                  <a:pt x="5907" y="5863"/>
                </a:lnTo>
                <a:lnTo>
                  <a:pt x="6984" y="3915"/>
                </a:lnTo>
                <a:lnTo>
                  <a:pt x="7517" y="2921"/>
                </a:lnTo>
                <a:lnTo>
                  <a:pt x="8050" y="1996"/>
                </a:lnTo>
                <a:lnTo>
                  <a:pt x="8583" y="1181"/>
                </a:lnTo>
                <a:lnTo>
                  <a:pt x="9127" y="559"/>
                </a:lnTo>
                <a:lnTo>
                  <a:pt x="9660" y="159"/>
                </a:lnTo>
                <a:cubicBezTo>
                  <a:pt x="9773" y="99"/>
                  <a:pt x="9904" y="60"/>
                  <a:pt x="10017" y="0"/>
                </a:cubicBezTo>
              </a:path>
            </a:pathLst>
          </a:custGeom>
          <a:noFill/>
          <a:ln w="50800" cap="rnd" cmpd="sng">
            <a:solidFill>
              <a:srgbClr val="008000"/>
            </a:solidFill>
            <a:prstDash val="solid"/>
            <a:round/>
            <a:headEnd type="none" w="med" len="med"/>
            <a:tailEnd type="none" w="med" len="med"/>
          </a:ln>
        </p:spPr>
        <p:txBody>
          <a:bodyPr/>
          <a:lstStyle/>
          <a:p>
            <a:endParaRPr lang="en-US"/>
          </a:p>
        </p:txBody>
      </p:sp>
      <p:graphicFrame>
        <p:nvGraphicFramePr>
          <p:cNvPr id="34818" name="Object 1"/>
          <p:cNvGraphicFramePr>
            <a:graphicFrameLocks noChangeAspect="1"/>
          </p:cNvGraphicFramePr>
          <p:nvPr/>
        </p:nvGraphicFramePr>
        <p:xfrm>
          <a:off x="8764589" y="6048375"/>
          <a:ext cx="300037" cy="338138"/>
        </p:xfrm>
        <a:graphic>
          <a:graphicData uri="http://schemas.openxmlformats.org/presentationml/2006/ole">
            <p:oleObj spid="_x0000_s39938" name="Equation" r:id="rId3" imgW="152334" imgH="190417"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ro-RO" dirty="0"/>
          </a:p>
        </p:txBody>
      </p:sp>
      <p:sp>
        <p:nvSpPr>
          <p:cNvPr id="5" name="Oval 4"/>
          <p:cNvSpPr/>
          <p:nvPr/>
        </p:nvSpPr>
        <p:spPr>
          <a:xfrm>
            <a:off x="1403648" y="1052736"/>
            <a:ext cx="172819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DEPENDENTE</a:t>
            </a:r>
            <a:endParaRPr lang="ro-RO" sz="1400" dirty="0"/>
          </a:p>
        </p:txBody>
      </p:sp>
      <p:sp>
        <p:nvSpPr>
          <p:cNvPr id="6" name="Oval 5"/>
          <p:cNvSpPr/>
          <p:nvPr/>
        </p:nvSpPr>
        <p:spPr>
          <a:xfrm>
            <a:off x="4067944" y="980728"/>
            <a:ext cx="201622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INDEPENDENTE</a:t>
            </a:r>
            <a:endParaRPr lang="ro-RO" sz="1400" dirty="0"/>
          </a:p>
        </p:txBody>
      </p:sp>
      <p:cxnSp>
        <p:nvCxnSpPr>
          <p:cNvPr id="8" name="Straight Arrow Connector 7"/>
          <p:cNvCxnSpPr/>
          <p:nvPr/>
        </p:nvCxnSpPr>
        <p:spPr>
          <a:xfrm flipH="1">
            <a:off x="2555776" y="764704"/>
            <a:ext cx="129614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51920" y="764704"/>
            <a:ext cx="122413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31840" y="116632"/>
            <a:ext cx="144016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VARIABILE</a:t>
            </a:r>
            <a:endParaRPr lang="ro-RO" sz="1400" dirty="0"/>
          </a:p>
        </p:txBody>
      </p:sp>
      <p:sp>
        <p:nvSpPr>
          <p:cNvPr id="12" name="Oval 11"/>
          <p:cNvSpPr/>
          <p:nvPr/>
        </p:nvSpPr>
        <p:spPr>
          <a:xfrm>
            <a:off x="3203848" y="1988840"/>
            <a:ext cx="1800200" cy="86409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VARIABILE</a:t>
            </a:r>
            <a:endParaRPr lang="ro-RO" sz="1400" dirty="0"/>
          </a:p>
        </p:txBody>
      </p:sp>
      <p:sp>
        <p:nvSpPr>
          <p:cNvPr id="13" name="Oval 12"/>
          <p:cNvSpPr/>
          <p:nvPr/>
        </p:nvSpPr>
        <p:spPr>
          <a:xfrm>
            <a:off x="1475656" y="3284984"/>
            <a:ext cx="1728192"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CANTITATIVE</a:t>
            </a:r>
            <a:endParaRPr lang="ro-RO" sz="1400" dirty="0"/>
          </a:p>
        </p:txBody>
      </p:sp>
      <p:sp>
        <p:nvSpPr>
          <p:cNvPr id="14" name="Oval 13"/>
          <p:cNvSpPr/>
          <p:nvPr/>
        </p:nvSpPr>
        <p:spPr>
          <a:xfrm>
            <a:off x="4788024" y="3356992"/>
            <a:ext cx="1656184"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CALITATIVE</a:t>
            </a:r>
            <a:endParaRPr lang="ro-RO" sz="1400" dirty="0"/>
          </a:p>
        </p:txBody>
      </p:sp>
      <p:cxnSp>
        <p:nvCxnSpPr>
          <p:cNvPr id="18" name="Straight Arrow Connector 17"/>
          <p:cNvCxnSpPr>
            <a:stCxn id="12" idx="4"/>
            <a:endCxn id="13" idx="0"/>
          </p:cNvCxnSpPr>
          <p:nvPr/>
        </p:nvCxnSpPr>
        <p:spPr>
          <a:xfrm flipH="1">
            <a:off x="2339752" y="2852936"/>
            <a:ext cx="17641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4"/>
            <a:endCxn id="14" idx="0"/>
          </p:cNvCxnSpPr>
          <p:nvPr/>
        </p:nvCxnSpPr>
        <p:spPr>
          <a:xfrm>
            <a:off x="4103948" y="2852936"/>
            <a:ext cx="151216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79512" y="4725144"/>
            <a:ext cx="1440160"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DISCRETE</a:t>
            </a:r>
            <a:endParaRPr lang="ro-RO" sz="1400" dirty="0"/>
          </a:p>
        </p:txBody>
      </p:sp>
      <p:sp>
        <p:nvSpPr>
          <p:cNvPr id="31" name="Oval 30"/>
          <p:cNvSpPr/>
          <p:nvPr/>
        </p:nvSpPr>
        <p:spPr>
          <a:xfrm>
            <a:off x="2267744" y="4725144"/>
            <a:ext cx="1440160"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CONTINUE</a:t>
            </a:r>
            <a:endParaRPr lang="ro-RO" sz="1400" dirty="0"/>
          </a:p>
        </p:txBody>
      </p:sp>
      <p:sp>
        <p:nvSpPr>
          <p:cNvPr id="37" name="Oval 36"/>
          <p:cNvSpPr/>
          <p:nvPr/>
        </p:nvSpPr>
        <p:spPr>
          <a:xfrm>
            <a:off x="4355976" y="4725144"/>
            <a:ext cx="1440160"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NOMINALE</a:t>
            </a:r>
            <a:endParaRPr lang="ro-RO" sz="1400" dirty="0"/>
          </a:p>
        </p:txBody>
      </p:sp>
      <p:sp>
        <p:nvSpPr>
          <p:cNvPr id="38" name="Oval 37"/>
          <p:cNvSpPr/>
          <p:nvPr/>
        </p:nvSpPr>
        <p:spPr>
          <a:xfrm>
            <a:off x="6300192" y="4725144"/>
            <a:ext cx="1440160"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ORDINALE</a:t>
            </a:r>
            <a:endParaRPr lang="ro-RO" sz="1400" dirty="0"/>
          </a:p>
        </p:txBody>
      </p:sp>
      <p:cxnSp>
        <p:nvCxnSpPr>
          <p:cNvPr id="40" name="Straight Arrow Connector 39"/>
          <p:cNvCxnSpPr>
            <a:stCxn id="13" idx="4"/>
            <a:endCxn id="30" idx="0"/>
          </p:cNvCxnSpPr>
          <p:nvPr/>
        </p:nvCxnSpPr>
        <p:spPr>
          <a:xfrm flipH="1">
            <a:off x="899592" y="4149080"/>
            <a:ext cx="144016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3" idx="4"/>
            <a:endCxn id="31" idx="0"/>
          </p:cNvCxnSpPr>
          <p:nvPr/>
        </p:nvCxnSpPr>
        <p:spPr>
          <a:xfrm>
            <a:off x="2339752" y="4149080"/>
            <a:ext cx="6480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4" idx="4"/>
            <a:endCxn id="37" idx="0"/>
          </p:cNvCxnSpPr>
          <p:nvPr/>
        </p:nvCxnSpPr>
        <p:spPr>
          <a:xfrm flipH="1">
            <a:off x="5076056" y="4221088"/>
            <a:ext cx="54006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4" idx="4"/>
            <a:endCxn id="38" idx="0"/>
          </p:cNvCxnSpPr>
          <p:nvPr/>
        </p:nvCxnSpPr>
        <p:spPr>
          <a:xfrm>
            <a:off x="5616116" y="4221088"/>
            <a:ext cx="14041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15106"/>
          </a:xfrm>
        </p:spPr>
        <p:txBody>
          <a:bodyPr>
            <a:normAutofit/>
          </a:bodyPr>
          <a:lstStyle/>
          <a:p>
            <a:pPr algn="just">
              <a:buNone/>
            </a:pPr>
            <a:r>
              <a:rPr lang="ro-RO" b="1" dirty="0" smtClean="0">
                <a:solidFill>
                  <a:schemeClr val="tx1"/>
                </a:solidFill>
                <a:latin typeface="Calibri" pitchFamily="34" charset="0"/>
                <a:cs typeface="Calibri" pitchFamily="34" charset="0"/>
              </a:rPr>
              <a:t>PERCENTILES</a:t>
            </a:r>
          </a:p>
          <a:p>
            <a:pPr algn="just">
              <a:buNone/>
            </a:pPr>
            <a:endParaRPr lang="en-US"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Un scor la un test, este de obicei dificil de interpretat. De exemplu, dacă tu ai aflat că scorul tău (intr-un test care măsoară timiditate) era 35 dintr-un posibil 50, nu ai probabil nici cea mai mică idee cât de timid ești în comparație cu alți oameni. </a:t>
            </a:r>
          </a:p>
          <a:p>
            <a:pPr algn="just">
              <a:buNone/>
            </a:pPr>
            <a:r>
              <a:rPr lang="ro-RO" dirty="0" smtClean="0">
                <a:solidFill>
                  <a:schemeClr val="tx1"/>
                </a:solidFill>
                <a:latin typeface="Calibri" pitchFamily="34" charset="0"/>
                <a:cs typeface="Calibri" pitchFamily="34" charset="0"/>
              </a:rPr>
              <a:t>Mai relevant este procentul de persoane cu scoruri de timiditate mai mici decât al tău. Acest procent este numită </a:t>
            </a:r>
            <a:r>
              <a:rPr lang="ro-RO" b="1" dirty="0" smtClean="0">
                <a:solidFill>
                  <a:schemeClr val="tx1"/>
                </a:solidFill>
                <a:latin typeface="Calibri" pitchFamily="34" charset="0"/>
                <a:cs typeface="Calibri" pitchFamily="34" charset="0"/>
              </a:rPr>
              <a:t>percentilă</a:t>
            </a:r>
            <a:r>
              <a:rPr lang="ro-RO" dirty="0" smtClean="0">
                <a:solidFill>
                  <a:schemeClr val="tx1"/>
                </a:solidFill>
                <a:latin typeface="Calibri" pitchFamily="34" charset="0"/>
                <a:cs typeface="Calibri" pitchFamily="34" charset="0"/>
              </a:rPr>
              <a:t>. Dacă 65% din scoruri ar fi sub valoarea scorului tău, atunci scorul tău ar fi cea de-a65a percentilă. </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Cea de-a 65a percentilă poate fi definită drept scorul cel mai mic, care  este mai mare decât 65% dintre scoruri.</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65</a:t>
            </a:r>
            <a:r>
              <a:rPr lang="en-US" dirty="0" smtClean="0">
                <a:solidFill>
                  <a:schemeClr val="tx1"/>
                </a:solidFill>
                <a:latin typeface="Calibri" pitchFamily="34" charset="0"/>
                <a:cs typeface="Calibri" pitchFamily="34" charset="0"/>
              </a:rPr>
              <a:t>% </a:t>
            </a:r>
            <a:r>
              <a:rPr lang="ro-RO" dirty="0" smtClean="0">
                <a:solidFill>
                  <a:schemeClr val="tx1"/>
                </a:solidFill>
                <a:latin typeface="Calibri" pitchFamily="34" charset="0"/>
                <a:cs typeface="Calibri" pitchFamily="34" charset="0"/>
              </a:rPr>
              <a:t>din 50 este 32.5. Cum rotunjim?</a:t>
            </a:r>
          </a:p>
          <a:p>
            <a:pPr algn="just">
              <a:buNone/>
            </a:pP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215106"/>
          </a:xfrm>
        </p:spPr>
        <p:txBody>
          <a:bodyPr>
            <a:normAutofit/>
          </a:bodyPr>
          <a:lstStyle/>
          <a:p>
            <a:pPr algn="just">
              <a:buNone/>
            </a:pPr>
            <a:r>
              <a:rPr lang="ro-RO" dirty="0" smtClean="0">
                <a:solidFill>
                  <a:schemeClr val="tx1"/>
                </a:solidFill>
                <a:latin typeface="Calibri" pitchFamily="34" charset="0"/>
                <a:cs typeface="Calibri" pitchFamily="34" charset="0"/>
              </a:rPr>
              <a:t>Consideram numerele </a:t>
            </a:r>
          </a:p>
          <a:p>
            <a:pPr algn="just">
              <a:buNone/>
            </a:pP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graphicFrame>
        <p:nvGraphicFramePr>
          <p:cNvPr id="4" name="Table 3"/>
          <p:cNvGraphicFramePr>
            <a:graphicFrameLocks noGrp="1"/>
          </p:cNvGraphicFramePr>
          <p:nvPr/>
        </p:nvGraphicFramePr>
        <p:xfrm>
          <a:off x="611560" y="692696"/>
          <a:ext cx="1008112" cy="2448270"/>
        </p:xfrm>
        <a:graphic>
          <a:graphicData uri="http://schemas.openxmlformats.org/drawingml/2006/table">
            <a:tbl>
              <a:tblPr firstRow="1" bandRow="1">
                <a:tableStyleId>{5C22544A-7EE6-4342-B048-85BDC9FD1C3A}</a:tableStyleId>
              </a:tblPr>
              <a:tblGrid>
                <a:gridCol w="504056"/>
                <a:gridCol w="504056"/>
              </a:tblGrid>
              <a:tr h="272030">
                <a:tc>
                  <a:txBody>
                    <a:bodyPr/>
                    <a:lstStyle/>
                    <a:p>
                      <a:r>
                        <a:rPr lang="en-US" sz="800" dirty="0" err="1" smtClean="0"/>
                        <a:t>numar</a:t>
                      </a:r>
                      <a:endParaRPr lang="ro-RO" sz="800" dirty="0"/>
                    </a:p>
                  </a:txBody>
                  <a:tcPr/>
                </a:tc>
                <a:tc>
                  <a:txBody>
                    <a:bodyPr/>
                    <a:lstStyle/>
                    <a:p>
                      <a:r>
                        <a:rPr lang="en-US" sz="800" dirty="0" smtClean="0"/>
                        <a:t>rang</a:t>
                      </a:r>
                      <a:endParaRPr lang="ro-RO" sz="800" dirty="0"/>
                    </a:p>
                  </a:txBody>
                  <a:tcPr/>
                </a:tc>
              </a:tr>
              <a:tr h="272030">
                <a:tc>
                  <a:txBody>
                    <a:bodyPr/>
                    <a:lstStyle/>
                    <a:p>
                      <a:r>
                        <a:rPr lang="en-US" sz="800" dirty="0" smtClean="0"/>
                        <a:t>3</a:t>
                      </a:r>
                      <a:endParaRPr lang="ro-RO" sz="800" dirty="0"/>
                    </a:p>
                  </a:txBody>
                  <a:tcPr/>
                </a:tc>
                <a:tc>
                  <a:txBody>
                    <a:bodyPr/>
                    <a:lstStyle/>
                    <a:p>
                      <a:r>
                        <a:rPr lang="en-US" sz="800" dirty="0" smtClean="0"/>
                        <a:t>1</a:t>
                      </a:r>
                      <a:endParaRPr lang="ro-RO" sz="800" dirty="0"/>
                    </a:p>
                  </a:txBody>
                  <a:tcPr/>
                </a:tc>
              </a:tr>
              <a:tr h="272030">
                <a:tc>
                  <a:txBody>
                    <a:bodyPr/>
                    <a:lstStyle/>
                    <a:p>
                      <a:r>
                        <a:rPr lang="en-US" sz="800" dirty="0" smtClean="0"/>
                        <a:t>5</a:t>
                      </a:r>
                      <a:endParaRPr lang="ro-RO" sz="800" dirty="0"/>
                    </a:p>
                  </a:txBody>
                  <a:tcPr/>
                </a:tc>
                <a:tc>
                  <a:txBody>
                    <a:bodyPr/>
                    <a:lstStyle/>
                    <a:p>
                      <a:r>
                        <a:rPr lang="en-US" sz="800" dirty="0" smtClean="0"/>
                        <a:t>2</a:t>
                      </a:r>
                      <a:endParaRPr lang="ro-RO" sz="800" dirty="0"/>
                    </a:p>
                  </a:txBody>
                  <a:tcPr/>
                </a:tc>
              </a:tr>
              <a:tr h="272030">
                <a:tc>
                  <a:txBody>
                    <a:bodyPr/>
                    <a:lstStyle/>
                    <a:p>
                      <a:r>
                        <a:rPr lang="en-US" sz="800" dirty="0" smtClean="0"/>
                        <a:t>7</a:t>
                      </a:r>
                      <a:endParaRPr lang="ro-RO" sz="800" dirty="0"/>
                    </a:p>
                  </a:txBody>
                  <a:tcPr/>
                </a:tc>
                <a:tc>
                  <a:txBody>
                    <a:bodyPr/>
                    <a:lstStyle/>
                    <a:p>
                      <a:r>
                        <a:rPr lang="en-US" sz="800" dirty="0" smtClean="0"/>
                        <a:t>3</a:t>
                      </a:r>
                      <a:endParaRPr lang="ro-RO" sz="800" dirty="0"/>
                    </a:p>
                  </a:txBody>
                  <a:tcPr/>
                </a:tc>
              </a:tr>
              <a:tr h="272030">
                <a:tc>
                  <a:txBody>
                    <a:bodyPr/>
                    <a:lstStyle/>
                    <a:p>
                      <a:r>
                        <a:rPr lang="en-US" sz="800" dirty="0" smtClean="0"/>
                        <a:t>8</a:t>
                      </a:r>
                      <a:endParaRPr lang="ro-RO" sz="800" dirty="0"/>
                    </a:p>
                  </a:txBody>
                  <a:tcPr/>
                </a:tc>
                <a:tc>
                  <a:txBody>
                    <a:bodyPr/>
                    <a:lstStyle/>
                    <a:p>
                      <a:r>
                        <a:rPr lang="en-US" sz="800" dirty="0" smtClean="0"/>
                        <a:t>4</a:t>
                      </a:r>
                      <a:endParaRPr lang="ro-RO" sz="800" dirty="0"/>
                    </a:p>
                  </a:txBody>
                  <a:tcPr/>
                </a:tc>
              </a:tr>
              <a:tr h="272030">
                <a:tc>
                  <a:txBody>
                    <a:bodyPr/>
                    <a:lstStyle/>
                    <a:p>
                      <a:r>
                        <a:rPr lang="en-US" sz="800" dirty="0" smtClean="0"/>
                        <a:t>9</a:t>
                      </a:r>
                      <a:endParaRPr lang="ro-RO" sz="800" dirty="0"/>
                    </a:p>
                  </a:txBody>
                  <a:tcPr/>
                </a:tc>
                <a:tc>
                  <a:txBody>
                    <a:bodyPr/>
                    <a:lstStyle/>
                    <a:p>
                      <a:r>
                        <a:rPr lang="en-US" sz="800" dirty="0" smtClean="0"/>
                        <a:t>5</a:t>
                      </a:r>
                      <a:endParaRPr lang="ro-RO" sz="800" dirty="0"/>
                    </a:p>
                  </a:txBody>
                  <a:tcPr/>
                </a:tc>
              </a:tr>
              <a:tr h="272030">
                <a:tc>
                  <a:txBody>
                    <a:bodyPr/>
                    <a:lstStyle/>
                    <a:p>
                      <a:r>
                        <a:rPr lang="en-US" sz="800" dirty="0" smtClean="0"/>
                        <a:t>11</a:t>
                      </a:r>
                      <a:endParaRPr lang="ro-RO" sz="800" dirty="0"/>
                    </a:p>
                  </a:txBody>
                  <a:tcPr/>
                </a:tc>
                <a:tc>
                  <a:txBody>
                    <a:bodyPr/>
                    <a:lstStyle/>
                    <a:p>
                      <a:r>
                        <a:rPr lang="en-US" sz="800" dirty="0" smtClean="0"/>
                        <a:t>6</a:t>
                      </a:r>
                      <a:endParaRPr lang="ro-RO" sz="800" dirty="0"/>
                    </a:p>
                  </a:txBody>
                  <a:tcPr/>
                </a:tc>
              </a:tr>
              <a:tr h="272030">
                <a:tc>
                  <a:txBody>
                    <a:bodyPr/>
                    <a:lstStyle/>
                    <a:p>
                      <a:r>
                        <a:rPr lang="en-US" sz="800" dirty="0" smtClean="0"/>
                        <a:t>13</a:t>
                      </a:r>
                      <a:endParaRPr lang="ro-RO" sz="800" dirty="0"/>
                    </a:p>
                  </a:txBody>
                  <a:tcPr/>
                </a:tc>
                <a:tc>
                  <a:txBody>
                    <a:bodyPr/>
                    <a:lstStyle/>
                    <a:p>
                      <a:r>
                        <a:rPr lang="en-US" sz="800" dirty="0" smtClean="0"/>
                        <a:t>7</a:t>
                      </a:r>
                      <a:endParaRPr lang="ro-RO" sz="800" dirty="0"/>
                    </a:p>
                  </a:txBody>
                  <a:tcPr/>
                </a:tc>
              </a:tr>
              <a:tr h="272030">
                <a:tc>
                  <a:txBody>
                    <a:bodyPr/>
                    <a:lstStyle/>
                    <a:p>
                      <a:r>
                        <a:rPr lang="en-US" sz="800" dirty="0" smtClean="0"/>
                        <a:t>15</a:t>
                      </a:r>
                      <a:endParaRPr lang="ro-RO" sz="800" dirty="0"/>
                    </a:p>
                  </a:txBody>
                  <a:tcPr/>
                </a:tc>
                <a:tc>
                  <a:txBody>
                    <a:bodyPr/>
                    <a:lstStyle/>
                    <a:p>
                      <a:r>
                        <a:rPr lang="en-US" sz="800" dirty="0" smtClean="0"/>
                        <a:t>8</a:t>
                      </a:r>
                      <a:endParaRPr lang="ro-RO" sz="800" dirty="0"/>
                    </a:p>
                  </a:txBody>
                  <a:tcPr/>
                </a:tc>
              </a:tr>
            </a:tbl>
          </a:graphicData>
        </a:graphic>
      </p:graphicFrame>
      <p:sp>
        <p:nvSpPr>
          <p:cNvPr id="5" name="TextBox 4"/>
          <p:cNvSpPr txBox="1"/>
          <p:nvPr/>
        </p:nvSpPr>
        <p:spPr>
          <a:xfrm>
            <a:off x="2123728" y="836712"/>
            <a:ext cx="6048672" cy="584775"/>
          </a:xfrm>
          <a:prstGeom prst="rect">
            <a:avLst/>
          </a:prstGeom>
          <a:noFill/>
        </p:spPr>
        <p:txBody>
          <a:bodyPr wrap="square" rtlCol="0">
            <a:spAutoFit/>
          </a:bodyPr>
          <a:lstStyle/>
          <a:p>
            <a:r>
              <a:rPr lang="ro-RO" sz="1600" dirty="0" smtClean="0"/>
              <a:t>Calculam rangul celei de-a 25% percentilă, folosind formula, unde P este percentila dorita si n numărul de numere:</a:t>
            </a:r>
            <a:endParaRPr lang="ro-RO" sz="1600" dirty="0"/>
          </a:p>
        </p:txBody>
      </p:sp>
      <p:pic>
        <p:nvPicPr>
          <p:cNvPr id="2050" name="Picture 2"/>
          <p:cNvPicPr>
            <a:picLocks noChangeAspect="1" noChangeArrowheads="1"/>
          </p:cNvPicPr>
          <p:nvPr/>
        </p:nvPicPr>
        <p:blipFill>
          <a:blip r:embed="rId2" cstate="print"/>
          <a:srcRect/>
          <a:stretch>
            <a:fillRect/>
          </a:stretch>
        </p:blipFill>
        <p:spPr bwMode="auto">
          <a:xfrm>
            <a:off x="3491880" y="1484784"/>
            <a:ext cx="1656184" cy="46712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491880" y="2060848"/>
            <a:ext cx="2758455" cy="58180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endParaRPr lang="ro-RO"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Majoritatea informațiilor cu care venim în contact în ziare, jurnale, informații bancare, rapoarte ale diverselor companii (de telefonie, de internet </a:t>
            </a:r>
            <a:r>
              <a:rPr lang="ro-RO" sz="1800" dirty="0" err="1" smtClean="0">
                <a:solidFill>
                  <a:schemeClr val="tx1"/>
                </a:solidFill>
                <a:latin typeface="Calibri" pitchFamily="34" charset="0"/>
                <a:cs typeface="Calibri" pitchFamily="34" charset="0"/>
              </a:rPr>
              <a:t>ș.a.m.d</a:t>
            </a:r>
            <a:r>
              <a:rPr lang="ro-RO" sz="1800" dirty="0" smtClean="0">
                <a:solidFill>
                  <a:schemeClr val="tx1"/>
                </a:solidFill>
                <a:latin typeface="Calibri" pitchFamily="34" charset="0"/>
                <a:cs typeface="Calibri" pitchFamily="34" charset="0"/>
              </a:rPr>
              <a:t>) sunt informații statistice rezumate și prezentate într-o formă cât mai accesibilă cititorului. Această rezumare a datelor, în formă de tabele și reprezentări grafice  poartă numele de </a:t>
            </a:r>
            <a:r>
              <a:rPr lang="ro-RO" sz="1800" b="1" dirty="0" smtClean="0">
                <a:solidFill>
                  <a:schemeClr val="tx1"/>
                </a:solidFill>
                <a:latin typeface="Calibri" pitchFamily="34" charset="0"/>
                <a:cs typeface="Calibri" pitchFamily="34" charset="0"/>
              </a:rPr>
              <a:t>statistică descriptivă. </a:t>
            </a:r>
          </a:p>
          <a:p>
            <a:pPr algn="just">
              <a:buNone/>
            </a:pPr>
            <a:endParaRPr lang="ro-RO" sz="1800"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Înainte de a putea efectua o </a:t>
            </a:r>
            <a:r>
              <a:rPr lang="ro-RO" b="1" dirty="0" smtClean="0">
                <a:solidFill>
                  <a:schemeClr val="tx1"/>
                </a:solidFill>
                <a:latin typeface="Calibri" pitchFamily="34" charset="0"/>
                <a:cs typeface="Calibri" pitchFamily="34" charset="0"/>
              </a:rPr>
              <a:t>analiză statistică, </a:t>
            </a:r>
            <a:r>
              <a:rPr lang="ro-RO" dirty="0" smtClean="0">
                <a:solidFill>
                  <a:schemeClr val="tx1"/>
                </a:solidFill>
                <a:latin typeface="Calibri" pitchFamily="34" charset="0"/>
                <a:cs typeface="Calibri" pitchFamily="34" charset="0"/>
              </a:rPr>
              <a:t>trebuie să măsurăm variabilele dependente. Exact modul în care se efectuează măsurarea depinde de tipul variabilă implicată în analiză. Diferite tipuri sunt măsurate diferit.</a:t>
            </a:r>
            <a:endParaRPr lang="ro-RO" sz="1800" b="1" dirty="0" smtClean="0">
              <a:solidFill>
                <a:schemeClr val="tx1"/>
              </a:solidFill>
              <a:latin typeface="Calibri" pitchFamily="34" charset="0"/>
              <a:cs typeface="Calibri" pitchFamily="34" charset="0"/>
            </a:endParaRPr>
          </a:p>
          <a:p>
            <a:pPr algn="just">
              <a:buNone/>
            </a:pPr>
            <a:endParaRPr lang="ro-RO" sz="1800" b="1"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Pentru a măsura timpul necesar de răspuns la un stimul, putem utiliza un ceas cu cronometru. Ceasurile cu cronometru nu sunt de folos, desigur, când vine vorba de măsurarea atitudinii cuiva fata de un candidat politic. O scală cu ranguri este mai potrivită în acest caz (cu etichete ca „foarte favorabile”, „oarecum favorabile” etc.). Pentru o variabilă dependentă cum ar fi „culoare preferată”, puteți nota pur și simplu cuvântul de culoare (cum ar fi „roșu”) oferită de subiectul respectiv.</a:t>
            </a:r>
            <a:endParaRPr lang="ro-RO" sz="1800" b="1" dirty="0" smtClean="0">
              <a:solidFill>
                <a:schemeClr val="tx1"/>
              </a:solidFill>
              <a:latin typeface="Calibri" pitchFamily="34" charset="0"/>
              <a:cs typeface="Calibri" pitchFamily="34" charset="0"/>
            </a:endParaRPr>
          </a:p>
          <a:p>
            <a:pPr algn="just">
              <a:buNone/>
            </a:pPr>
            <a:endParaRPr lang="ro-RO" sz="1800" b="1"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53539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625989"/>
          </a:xfrm>
        </p:spPr>
        <p:txBody>
          <a:bodyPr>
            <a:normAutofit/>
          </a:bodyPr>
          <a:lstStyle/>
          <a:p>
            <a:pPr algn="just">
              <a:buNone/>
            </a:pPr>
            <a:r>
              <a:rPr lang="ro-RO" sz="1800" b="1" dirty="0" smtClean="0">
                <a:solidFill>
                  <a:schemeClr val="tx1"/>
                </a:solidFill>
                <a:latin typeface="Calibri" pitchFamily="34" charset="0"/>
                <a:cs typeface="Calibri" pitchFamily="34" charset="0"/>
              </a:rPr>
              <a:t>STATISTICA</a:t>
            </a:r>
            <a:r>
              <a:rPr lang="ro-RO" sz="1800" dirty="0" smtClean="0">
                <a:solidFill>
                  <a:schemeClr val="tx1"/>
                </a:solidFill>
                <a:latin typeface="Calibri" pitchFamily="34" charset="0"/>
                <a:cs typeface="Calibri" pitchFamily="34" charset="0"/>
              </a:rPr>
              <a:t> consta dintr-un grup de metode necesare pentru colectarea si analiza datelor </a:t>
            </a:r>
            <a:r>
              <a:rPr lang="ro-RO" dirty="0" smtClean="0">
                <a:solidFill>
                  <a:schemeClr val="tx1"/>
                </a:solidFill>
                <a:latin typeface="Calibri" pitchFamily="34" charset="0"/>
                <a:cs typeface="Calibri" pitchFamily="34" charset="0"/>
              </a:rPr>
              <a:t>(</a:t>
            </a:r>
            <a:r>
              <a:rPr lang="ro-RO" dirty="0" err="1" smtClean="0">
                <a:solidFill>
                  <a:schemeClr val="tx1"/>
                </a:solidFill>
                <a:latin typeface="Calibri" pitchFamily="34" charset="0"/>
                <a:cs typeface="Calibri" pitchFamily="34" charset="0"/>
              </a:rPr>
              <a:t>Agresti</a:t>
            </a:r>
            <a:r>
              <a:rPr lang="ro-RO" dirty="0" smtClean="0">
                <a:solidFill>
                  <a:schemeClr val="tx1"/>
                </a:solidFill>
                <a:latin typeface="Calibri" pitchFamily="34" charset="0"/>
                <a:cs typeface="Calibri" pitchFamily="34" charset="0"/>
              </a:rPr>
              <a:t> &amp; </a:t>
            </a:r>
            <a:r>
              <a:rPr lang="ro-RO" dirty="0" err="1" smtClean="0">
                <a:solidFill>
                  <a:schemeClr val="tx1"/>
                </a:solidFill>
                <a:latin typeface="Calibri" pitchFamily="34" charset="0"/>
                <a:cs typeface="Calibri" pitchFamily="34" charset="0"/>
              </a:rPr>
              <a:t>Finlay</a:t>
            </a:r>
            <a:r>
              <a:rPr lang="ro-RO" dirty="0" smtClean="0">
                <a:solidFill>
                  <a:schemeClr val="tx1"/>
                </a:solidFill>
                <a:latin typeface="Calibri" pitchFamily="34" charset="0"/>
                <a:cs typeface="Calibri" pitchFamily="34" charset="0"/>
              </a:rPr>
              <a:t>, 1997)</a:t>
            </a:r>
            <a:r>
              <a:rPr lang="en-US" dirty="0" smtClean="0">
                <a:solidFill>
                  <a:schemeClr val="tx1"/>
                </a:solidFill>
                <a:latin typeface="Calibri" pitchFamily="34" charset="0"/>
                <a:cs typeface="Calibri" pitchFamily="34" charset="0"/>
              </a:rPr>
              <a:t>.</a:t>
            </a:r>
          </a:p>
          <a:p>
            <a:pPr algn="just">
              <a:buNone/>
            </a:pPr>
            <a:endParaRPr lang="en-US" dirty="0" smtClean="0">
              <a:solidFill>
                <a:schemeClr val="tx1"/>
              </a:solidFill>
              <a:latin typeface="Calibri" pitchFamily="34" charset="0"/>
              <a:cs typeface="Calibri" pitchFamily="34" charset="0"/>
            </a:endParaRPr>
          </a:p>
          <a:p>
            <a:pPr algn="just">
              <a:buNone/>
            </a:pPr>
            <a:r>
              <a:rPr lang="ro-RO" b="1" dirty="0" smtClean="0">
                <a:solidFill>
                  <a:schemeClr val="tx1"/>
                </a:solidFill>
              </a:rPr>
              <a:t>Statistica </a:t>
            </a:r>
            <a:r>
              <a:rPr lang="en-US" dirty="0" smtClean="0">
                <a:solidFill>
                  <a:schemeClr val="tx1"/>
                </a:solidFill>
              </a:rPr>
              <a:t>-</a:t>
            </a:r>
            <a:r>
              <a:rPr lang="ro-RO" dirty="0" smtClean="0">
                <a:solidFill>
                  <a:schemeClr val="tx1"/>
                </a:solidFill>
              </a:rPr>
              <a:t> știința obținerii informațiilor din date numerice și categorice</a:t>
            </a:r>
            <a:r>
              <a:rPr lang="en-US" dirty="0" smtClean="0">
                <a:solidFill>
                  <a:schemeClr val="tx1"/>
                </a:solidFill>
              </a:rPr>
              <a:t>.</a:t>
            </a:r>
          </a:p>
          <a:p>
            <a:pPr algn="just">
              <a:buNone/>
            </a:pPr>
            <a:endParaRPr lang="en-US" dirty="0" smtClean="0">
              <a:solidFill>
                <a:schemeClr val="tx1"/>
              </a:solidFill>
              <a:latin typeface="Calibri" pitchFamily="34" charset="0"/>
              <a:cs typeface="Calibri" pitchFamily="34" charset="0"/>
            </a:endParaRPr>
          </a:p>
          <a:p>
            <a:pPr algn="just"/>
            <a:r>
              <a:rPr lang="ro-RO" dirty="0" smtClean="0">
                <a:solidFill>
                  <a:schemeClr val="tx1"/>
                </a:solidFill>
              </a:rPr>
              <a:t>Ce fel și cât de multe date trebuie colectate? </a:t>
            </a:r>
          </a:p>
          <a:p>
            <a:pPr algn="just"/>
            <a:r>
              <a:rPr lang="ro-RO" dirty="0" smtClean="0">
                <a:solidFill>
                  <a:schemeClr val="tx1"/>
                </a:solidFill>
              </a:rPr>
              <a:t>Cum ar trebui să organizăm și să rezumăm datele? </a:t>
            </a:r>
          </a:p>
          <a:p>
            <a:pPr algn="just"/>
            <a:r>
              <a:rPr lang="ro-RO" dirty="0" smtClean="0">
                <a:solidFill>
                  <a:schemeClr val="tx1"/>
                </a:solidFill>
              </a:rPr>
              <a:t>Cum putem analiza datele și trage concluzii din acestea? </a:t>
            </a:r>
          </a:p>
          <a:p>
            <a:pPr algn="just"/>
            <a:r>
              <a:rPr lang="ro-RO" dirty="0" smtClean="0">
                <a:solidFill>
                  <a:schemeClr val="tx1"/>
                </a:solidFill>
              </a:rPr>
              <a:t> Cum putem evalua concluziile?</a:t>
            </a: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endParaRPr lang="en-US"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Datele se colectează într-una din </a:t>
            </a:r>
            <a:r>
              <a:rPr lang="ro-RO" sz="1800" u="sng" dirty="0" smtClean="0">
                <a:solidFill>
                  <a:schemeClr val="tx1"/>
                </a:solidFill>
                <a:latin typeface="Calibri" pitchFamily="34" charset="0"/>
                <a:cs typeface="Calibri" pitchFamily="34" charset="0"/>
              </a:rPr>
              <a:t>scalele de măsurători</a:t>
            </a:r>
            <a:r>
              <a:rPr lang="ro-RO" sz="1800" dirty="0" smtClean="0">
                <a:solidFill>
                  <a:schemeClr val="tx1"/>
                </a:solidFill>
                <a:latin typeface="Calibri" pitchFamily="34" charset="0"/>
                <a:cs typeface="Calibri" pitchFamily="34" charset="0"/>
              </a:rPr>
              <a:t>: </a:t>
            </a:r>
            <a:r>
              <a:rPr lang="ro-RO" sz="1800" b="1" dirty="0" smtClean="0">
                <a:solidFill>
                  <a:schemeClr val="tx1"/>
                </a:solidFill>
                <a:latin typeface="Calibri" pitchFamily="34" charset="0"/>
                <a:cs typeface="Calibri" pitchFamily="34" charset="0"/>
              </a:rPr>
              <a:t>nominală, ordinală, interval sau de raportare</a:t>
            </a:r>
            <a:r>
              <a:rPr lang="ro-RO" sz="1800" dirty="0" smtClean="0">
                <a:solidFill>
                  <a:schemeClr val="tx1"/>
                </a:solidFill>
                <a:latin typeface="Calibri" pitchFamily="34" charset="0"/>
                <a:cs typeface="Calibri" pitchFamily="34" charset="0"/>
              </a:rPr>
              <a:t>. </a:t>
            </a:r>
            <a:endParaRPr lang="en-US"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Dacă datele unei variabile conțin </a:t>
            </a:r>
            <a:r>
              <a:rPr lang="ro-RO" sz="1800" i="1" dirty="0" smtClean="0">
                <a:solidFill>
                  <a:schemeClr val="tx1"/>
                </a:solidFill>
                <a:latin typeface="Calibri" pitchFamily="34" charset="0"/>
                <a:cs typeface="Calibri" pitchFamily="34" charset="0"/>
              </a:rPr>
              <a:t>nume sau etichete</a:t>
            </a:r>
            <a:r>
              <a:rPr lang="ro-RO" sz="1800" dirty="0" smtClean="0">
                <a:solidFill>
                  <a:schemeClr val="tx1"/>
                </a:solidFill>
                <a:latin typeface="Calibri" pitchFamily="34" charset="0"/>
                <a:cs typeface="Calibri" pitchFamily="34" charset="0"/>
              </a:rPr>
              <a:t> folosite pentru a identifica un atribut (o însușire) al unui element, atunci scala de măsurare folosită este </a:t>
            </a:r>
            <a:r>
              <a:rPr lang="ro-RO" sz="1800" b="1" dirty="0" smtClean="0">
                <a:solidFill>
                  <a:schemeClr val="tx1"/>
                </a:solidFill>
                <a:latin typeface="Calibri" pitchFamily="34" charset="0"/>
                <a:cs typeface="Calibri" pitchFamily="34" charset="0"/>
              </a:rPr>
              <a:t>nominală</a:t>
            </a:r>
            <a:r>
              <a:rPr lang="ro-RO" sz="1800" dirty="0" smtClean="0">
                <a:solidFill>
                  <a:schemeClr val="tx1"/>
                </a:solidFill>
                <a:latin typeface="Calibri" pitchFamily="34" charset="0"/>
                <a:cs typeface="Calibri" pitchFamily="34" charset="0"/>
              </a:rPr>
              <a:t>. </a:t>
            </a:r>
            <a:endParaRPr lang="en-US" sz="1800" dirty="0" smtClean="0">
              <a:solidFill>
                <a:schemeClr val="tx1"/>
              </a:solidFill>
              <a:latin typeface="Calibri" pitchFamily="34" charset="0"/>
              <a:cs typeface="Calibri" pitchFamily="34" charset="0"/>
            </a:endParaRPr>
          </a:p>
          <a:p>
            <a:pPr algn="just">
              <a:buNone/>
            </a:pPr>
            <a:r>
              <a:rPr lang="ro-RO" sz="1800" dirty="0" smtClean="0">
                <a:solidFill>
                  <a:schemeClr val="tx1"/>
                </a:solidFill>
                <a:latin typeface="Calibri" pitchFamily="34" charset="0"/>
                <a:cs typeface="Calibri" pitchFamily="34" charset="0"/>
              </a:rPr>
              <a:t>Dacă datele sunt nominale și în plus există o ordine, un rang al datelor, atunci scala de măsurare este </a:t>
            </a:r>
            <a:r>
              <a:rPr lang="ro-RO" sz="1800" b="1" dirty="0" smtClean="0">
                <a:solidFill>
                  <a:schemeClr val="tx1"/>
                </a:solidFill>
                <a:latin typeface="Calibri" pitchFamily="34" charset="0"/>
                <a:cs typeface="Calibri" pitchFamily="34" charset="0"/>
              </a:rPr>
              <a:t>ordinală. </a:t>
            </a:r>
          </a:p>
          <a:p>
            <a:pPr algn="just">
              <a:buNone/>
            </a:pPr>
            <a:endParaRPr lang="ro-RO" sz="1800" b="1" dirty="0" smtClean="0">
              <a:solidFill>
                <a:schemeClr val="tx1"/>
              </a:solidFill>
              <a:latin typeface="Calibri" pitchFamily="34" charset="0"/>
              <a:cs typeface="Calibri" pitchFamily="34" charset="0"/>
            </a:endParaRPr>
          </a:p>
          <a:p>
            <a:pPr algn="just">
              <a:buNone/>
            </a:pPr>
            <a:endParaRPr lang="ro-RO" sz="1800" b="1" dirty="0" smtClean="0">
              <a:solidFill>
                <a:schemeClr val="tx1"/>
              </a:solidFill>
              <a:latin typeface="Calibri" pitchFamily="34" charset="0"/>
              <a:cs typeface="Calibri" pitchFamily="34" charset="0"/>
            </a:endParaRPr>
          </a:p>
          <a:p>
            <a:pPr algn="just">
              <a:buNone/>
            </a:pPr>
            <a:endParaRPr lang="ro-RO" sz="1800" b="1" dirty="0" smtClean="0">
              <a:solidFill>
                <a:schemeClr val="tx1"/>
              </a:solidFill>
              <a:latin typeface="Calibri" pitchFamily="34" charset="0"/>
              <a:cs typeface="Calibri" pitchFamily="34" charset="0"/>
            </a:endParaRPr>
          </a:p>
          <a:p>
            <a:pPr algn="just">
              <a:buNone/>
            </a:pPr>
            <a:endParaRPr lang="ro-RO" sz="1800" b="1"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535394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ro-RO" sz="1800" b="1" dirty="0" smtClean="0">
                <a:solidFill>
                  <a:schemeClr val="tx1"/>
                </a:solidFill>
                <a:latin typeface="Calibri" pitchFamily="34" charset="0"/>
                <a:cs typeface="Calibri" pitchFamily="34" charset="0"/>
              </a:rPr>
              <a:t>SCALA NOMINALA</a:t>
            </a:r>
          </a:p>
          <a:p>
            <a:pPr algn="just">
              <a:buNone/>
            </a:pPr>
            <a:r>
              <a:rPr lang="ro-RO" dirty="0" smtClean="0">
                <a:solidFill>
                  <a:schemeClr val="tx1"/>
                </a:solidFill>
                <a:latin typeface="Calibri" pitchFamily="34" charset="0"/>
                <a:cs typeface="Calibri" pitchFamily="34" charset="0"/>
              </a:rPr>
              <a:t>Când se măsoară folosind o </a:t>
            </a:r>
            <a:r>
              <a:rPr lang="ro-RO" b="1" dirty="0" smtClean="0">
                <a:solidFill>
                  <a:schemeClr val="tx1"/>
                </a:solidFill>
                <a:latin typeface="Calibri" pitchFamily="34" charset="0"/>
                <a:cs typeface="Calibri" pitchFamily="34" charset="0"/>
              </a:rPr>
              <a:t>scară nominală</a:t>
            </a:r>
            <a:r>
              <a:rPr lang="ro-RO" dirty="0" smtClean="0">
                <a:solidFill>
                  <a:schemeClr val="tx1"/>
                </a:solidFill>
                <a:latin typeface="Calibri" pitchFamily="34" charset="0"/>
                <a:cs typeface="Calibri" pitchFamily="34" charset="0"/>
              </a:rPr>
              <a:t>, se definesc sau se clasifică pur și simplu răspunsurile. </a:t>
            </a:r>
          </a:p>
          <a:p>
            <a:pPr algn="just">
              <a:buNone/>
            </a:pPr>
            <a:r>
              <a:rPr lang="ro-RO" dirty="0" smtClean="0">
                <a:solidFill>
                  <a:schemeClr val="tx1"/>
                </a:solidFill>
                <a:latin typeface="Calibri" pitchFamily="34" charset="0"/>
                <a:cs typeface="Calibri" pitchFamily="34" charset="0"/>
              </a:rPr>
              <a:t>Sexul, culoare preferată și religia sunt exemple variabile măsurate pe o scară nominală. </a:t>
            </a:r>
          </a:p>
          <a:p>
            <a:pPr algn="just">
              <a:buNone/>
            </a:pPr>
            <a:r>
              <a:rPr lang="ro-RO" dirty="0" smtClean="0">
                <a:solidFill>
                  <a:schemeClr val="tx1"/>
                </a:solidFill>
                <a:latin typeface="Calibri" pitchFamily="34" charset="0"/>
                <a:cs typeface="Calibri" pitchFamily="34" charset="0"/>
              </a:rPr>
              <a:t>Punctul esențial al scalelor nominale este că nu implică nici o ordine între răspunsuri. </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De exemplu, când se efectuează clasificarea oamenilor în funcție de culoarea lor preferată, nu are nici un sens ca verde să fie plasat „înainte de” albastru. </a:t>
            </a:r>
          </a:p>
          <a:p>
            <a:pPr algn="just">
              <a:buNone/>
            </a:pPr>
            <a:r>
              <a:rPr lang="ro-RO" dirty="0" smtClean="0">
                <a:solidFill>
                  <a:schemeClr val="tx1"/>
                </a:solidFill>
                <a:latin typeface="Calibri" pitchFamily="34" charset="0"/>
                <a:cs typeface="Calibri" pitchFamily="34" charset="0"/>
              </a:rPr>
              <a:t>Răspunsurile sunt doar clasificate. Scări nominale întruchipează cel mai mic nivel de măsurare.</a:t>
            </a:r>
            <a:endParaRPr lang="ro-RO" sz="1800" b="1" dirty="0" smtClean="0">
              <a:solidFill>
                <a:schemeClr val="tx1"/>
              </a:solidFill>
              <a:latin typeface="Calibri" pitchFamily="34" charset="0"/>
              <a:cs typeface="Calibri" pitchFamily="34" charset="0"/>
            </a:endParaRPr>
          </a:p>
          <a:p>
            <a:pPr algn="just">
              <a:buNone/>
            </a:pPr>
            <a:endParaRPr lang="ro-RO" sz="1800" b="1" dirty="0" smtClean="0">
              <a:solidFill>
                <a:schemeClr val="tx1"/>
              </a:solidFill>
              <a:latin typeface="Calibri" pitchFamily="34" charset="0"/>
              <a:cs typeface="Calibri" pitchFamily="34" charset="0"/>
            </a:endParaRPr>
          </a:p>
          <a:p>
            <a:pPr algn="just">
              <a:buNone/>
            </a:pPr>
            <a:endParaRPr lang="ro-RO" sz="1800" b="1" dirty="0" smtClean="0">
              <a:solidFill>
                <a:schemeClr val="tx1"/>
              </a:solidFill>
              <a:latin typeface="Calibri" pitchFamily="34" charset="0"/>
              <a:cs typeface="Calibri" pitchFamily="34" charset="0"/>
            </a:endParaRPr>
          </a:p>
          <a:p>
            <a:pPr algn="just">
              <a:buNone/>
            </a:pPr>
            <a:endParaRPr lang="ro-RO" sz="1800" b="1"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535394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ro-RO" sz="1800" b="1" dirty="0" smtClean="0">
                <a:solidFill>
                  <a:schemeClr val="tx1"/>
                </a:solidFill>
                <a:latin typeface="Calibri" pitchFamily="34" charset="0"/>
                <a:cs typeface="Calibri" pitchFamily="34" charset="0"/>
              </a:rPr>
              <a:t>SCALA ORDINALA</a:t>
            </a:r>
          </a:p>
          <a:p>
            <a:pPr algn="just">
              <a:buNone/>
            </a:pPr>
            <a:r>
              <a:rPr lang="ro-RO" dirty="0" smtClean="0">
                <a:solidFill>
                  <a:schemeClr val="tx1"/>
                </a:solidFill>
                <a:latin typeface="Calibri" pitchFamily="34" charset="0"/>
                <a:cs typeface="Calibri" pitchFamily="34" charset="0"/>
              </a:rPr>
              <a:t>Un cercetător care dorește să măsoare satisfacția consumatorilor fata de cuptoarele  lor microundele le-ar putea cere participanților să își specifice sentimentele ca fiind „foarte nemulțumiți” „Oarecum nemulțumiți”, „oarecum mulțumiți” sau „foarte mulțumiți”. Această scară este ordonată, variind de la cel mai puțin pana la cel mai mulțumit. </a:t>
            </a:r>
          </a:p>
          <a:p>
            <a:pPr algn="just">
              <a:buNone/>
            </a:pPr>
            <a:endParaRPr lang="en-US"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Acesta este ce distinge scala ordinala de scala nominala. </a:t>
            </a:r>
          </a:p>
          <a:p>
            <a:pPr algn="just">
              <a:buNone/>
            </a:pPr>
            <a:r>
              <a:rPr lang="ro-RO" i="1" dirty="0" smtClean="0">
                <a:solidFill>
                  <a:schemeClr val="tx1"/>
                </a:solidFill>
                <a:latin typeface="Calibri" pitchFamily="34" charset="0"/>
                <a:cs typeface="Calibri" pitchFamily="34" charset="0"/>
              </a:rPr>
              <a:t>Spre deosebire de scalele nominale, scalele ordinale permit compararea gradului în care doi subiecți posedă variabila dependenta. </a:t>
            </a:r>
          </a:p>
          <a:p>
            <a:pPr algn="just">
              <a:buNone/>
            </a:pPr>
            <a:endParaRPr lang="en-US" dirty="0" smtClean="0">
              <a:solidFill>
                <a:schemeClr val="tx1"/>
              </a:solidFill>
              <a:latin typeface="Calibri" pitchFamily="34" charset="0"/>
              <a:cs typeface="Calibri" pitchFamily="34" charset="0"/>
            </a:endParaRPr>
          </a:p>
          <a:p>
            <a:pPr algn="just">
              <a:buNone/>
            </a:pPr>
            <a:endParaRPr lang="en-US"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De exemplu, ordonarea noastră de satisfacție face semnificativă afirmația ca o persoană este mai mulțumită decât alta de cuptorul cu microunde. Astfel de afirmație reflectă utilizarea de către prima persoană a unei etichete verbale care vine mai târziu în listă decât eticheta aleasă de a doua persoană.</a:t>
            </a:r>
          </a:p>
          <a:p>
            <a:pPr algn="just">
              <a:buNone/>
            </a:pPr>
            <a:endParaRPr lang="ro-RO" sz="1800" b="1" dirty="0" smtClean="0">
              <a:solidFill>
                <a:schemeClr val="tx1"/>
              </a:solidFill>
              <a:latin typeface="Calibri" pitchFamily="34" charset="0"/>
              <a:cs typeface="Calibri" pitchFamily="34" charset="0"/>
            </a:endParaRPr>
          </a:p>
          <a:p>
            <a:pPr algn="just">
              <a:buNone/>
            </a:pPr>
            <a:endParaRPr lang="ro-RO" sz="1800" b="1"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535394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ro-RO" sz="1800" b="1" dirty="0" smtClean="0">
                <a:solidFill>
                  <a:schemeClr val="tx1"/>
                </a:solidFill>
                <a:latin typeface="Calibri" pitchFamily="34" charset="0"/>
                <a:cs typeface="Calibri" pitchFamily="34" charset="0"/>
              </a:rPr>
              <a:t>SCALA ORDINALA</a:t>
            </a:r>
          </a:p>
          <a:p>
            <a:pPr algn="just">
              <a:buNone/>
            </a:pPr>
            <a:r>
              <a:rPr lang="ro-RO" dirty="0" smtClean="0">
                <a:solidFill>
                  <a:schemeClr val="tx1"/>
                </a:solidFill>
                <a:latin typeface="Calibri" pitchFamily="34" charset="0"/>
                <a:cs typeface="Calibri" pitchFamily="34" charset="0"/>
              </a:rPr>
              <a:t>Pe de altă parte, scala ordinala nu reușește să capteze informații importante care vor fi prezent în celelalte scale pe care le examinăm. În special, diferența dintre doua niveluri, nu se poate presupune că două diferența dintre niveluri ale unei scări ordinale este aceleași cu diferența între alte două niveluri.</a:t>
            </a:r>
            <a:endParaRPr lang="ro-RO" sz="1800" b="1"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În scara noastră de satisfacție, de exemplu, diferența între răspunsurile „foarte nemulțumit” și „oarecum nemulțumit” nu este echivalentă cu diferența dintre „oarecum nemulțumit” și „oarecum mulțumit.“</a:t>
            </a:r>
            <a:endParaRPr lang="ro-RO" sz="1800" b="1"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Ce se întâmplă dacă cercetătorul ar fi măsurat satisfacția cerând participanților sa indice nivelul lor de satisfacție alegând un număr de la 1 la 4? </a:t>
            </a:r>
          </a:p>
          <a:p>
            <a:pPr algn="just">
              <a:buNone/>
            </a:pPr>
            <a:r>
              <a:rPr lang="ro-RO" dirty="0" smtClean="0">
                <a:solidFill>
                  <a:schemeClr val="tx1"/>
                </a:solidFill>
                <a:latin typeface="Calibri" pitchFamily="34" charset="0"/>
                <a:cs typeface="Calibri" pitchFamily="34" charset="0"/>
              </a:rPr>
              <a:t>Diferența dintre răspunsurile unu și doi, ar reflecta în mod necesar același lucru ca diferența de satisfacție ca diferența dintre răspunsurile doi si trei?</a:t>
            </a:r>
          </a:p>
          <a:p>
            <a:pPr algn="just">
              <a:buNone/>
            </a:pPr>
            <a:r>
              <a:rPr lang="ro-RO" dirty="0" smtClean="0">
                <a:solidFill>
                  <a:schemeClr val="tx1"/>
                </a:solidFill>
                <a:latin typeface="Calibri" pitchFamily="34" charset="0"/>
                <a:cs typeface="Calibri" pitchFamily="34" charset="0"/>
              </a:rPr>
              <a:t> Răspunsul este NU. Modificarea formatului răspunsului la numere nu modifică sensul scării. Încă nu suntem în poziția de a afirma că pasul mental de la 1 la 2 (de exemplu) este aceeași cu etapa mentală de la 3 la 4.</a:t>
            </a:r>
            <a:endParaRPr lang="ro-RO" sz="1800" b="1"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53539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lnSpcReduction="10000"/>
          </a:bodyPr>
          <a:lstStyle/>
          <a:p>
            <a:pPr algn="just">
              <a:buNone/>
            </a:pPr>
            <a:r>
              <a:rPr lang="ro-RO" sz="1800" b="1" dirty="0" smtClean="0">
                <a:solidFill>
                  <a:schemeClr val="tx1"/>
                </a:solidFill>
                <a:latin typeface="Calibri" pitchFamily="34" charset="0"/>
                <a:cs typeface="Calibri" pitchFamily="34" charset="0"/>
              </a:rPr>
              <a:t>SCALA INTERVAL</a:t>
            </a:r>
          </a:p>
          <a:p>
            <a:pPr algn="just">
              <a:buNone/>
            </a:pPr>
            <a:r>
              <a:rPr lang="ro-RO" dirty="0" smtClean="0">
                <a:solidFill>
                  <a:schemeClr val="tx1"/>
                </a:solidFill>
                <a:latin typeface="Calibri" pitchFamily="34" charset="0"/>
                <a:cs typeface="Calibri" pitchFamily="34" charset="0"/>
              </a:rPr>
              <a:t>Scalele interval sunt scale numerice în care intervale au aceeași interpretare pe tot parcursul. Ca exemplu, luați în considerare scala de temperatură Fahrenheit. diferența între 30 de grade și 40 de grade reprezintă aceeași diferență de  temperatură ca diferența între 80 de grade și 90 de grade.</a:t>
            </a:r>
          </a:p>
          <a:p>
            <a:pPr algn="just">
              <a:buNone/>
            </a:pPr>
            <a:r>
              <a:rPr lang="ro-RO" dirty="0" smtClean="0">
                <a:solidFill>
                  <a:schemeClr val="tx1"/>
                </a:solidFill>
                <a:latin typeface="Calibri" pitchFamily="34" charset="0"/>
                <a:cs typeface="Calibri" pitchFamily="34" charset="0"/>
              </a:rPr>
              <a:t>Scalele interval nu sunt însă perfecte. Acestea nu au un adevărat punct zero chiar dacă una dintre valorile </a:t>
            </a:r>
            <a:r>
              <a:rPr lang="ro-RO" dirty="0" err="1" smtClean="0">
                <a:solidFill>
                  <a:schemeClr val="tx1"/>
                </a:solidFill>
                <a:latin typeface="Calibri" pitchFamily="34" charset="0"/>
                <a:cs typeface="Calibri" pitchFamily="34" charset="0"/>
              </a:rPr>
              <a:t>scalate</a:t>
            </a:r>
            <a:r>
              <a:rPr lang="ro-RO" dirty="0" smtClean="0">
                <a:solidFill>
                  <a:schemeClr val="tx1"/>
                </a:solidFill>
                <a:latin typeface="Calibri" pitchFamily="34" charset="0"/>
                <a:cs typeface="Calibri" pitchFamily="34" charset="0"/>
              </a:rPr>
              <a:t> se întâmplă să poarte numele „zero.” Scara Fahrenheit ilustrează problema. Gradele zero Fahrenheit nu reprezintă absența completă a temperaturii. În realitate, eticheta „zero” este aplicată temperaturii sale din motive destul de accidentale conectate la istoricul măsurării temperaturii.</a:t>
            </a:r>
          </a:p>
          <a:p>
            <a:pPr algn="just">
              <a:buNone/>
            </a:pPr>
            <a:r>
              <a:rPr lang="ro-RO" dirty="0" smtClean="0">
                <a:solidFill>
                  <a:schemeClr val="tx1"/>
                </a:solidFill>
                <a:latin typeface="Calibri" pitchFamily="34" charset="0"/>
                <a:cs typeface="Calibri" pitchFamily="34" charset="0"/>
              </a:rPr>
              <a:t> Întrucât scala interval nu are niciun punct zero adevărat, nu are sens să calculăm rapoartele de temperatură. De exemplu, nu are sens ca raportul între 40 și 20 de grade Fahrenheit să fie la fel ca raportul de 100 la 50 de grade; nu se păstrează proprietăți fizice interesante de-a lungul celor două raporturi. </a:t>
            </a:r>
          </a:p>
          <a:p>
            <a:pPr algn="just">
              <a:buNone/>
            </a:pPr>
            <a:r>
              <a:rPr lang="ro-RO" dirty="0" smtClean="0">
                <a:solidFill>
                  <a:schemeClr val="tx1"/>
                </a:solidFill>
                <a:latin typeface="Calibri" pitchFamily="34" charset="0"/>
                <a:cs typeface="Calibri" pitchFamily="34" charset="0"/>
              </a:rPr>
              <a:t>La urma urmei, dacă eticheta „zero” a fost aplicată la temperatura pe care  Fahrenheit o </a:t>
            </a:r>
            <a:r>
              <a:rPr lang="ro-RO" dirty="0" err="1" smtClean="0">
                <a:solidFill>
                  <a:schemeClr val="tx1"/>
                </a:solidFill>
                <a:latin typeface="Calibri" pitchFamily="34" charset="0"/>
                <a:cs typeface="Calibri" pitchFamily="34" charset="0"/>
              </a:rPr>
              <a:t>eticheteza</a:t>
            </a:r>
            <a:r>
              <a:rPr lang="ro-RO" dirty="0" smtClean="0">
                <a:solidFill>
                  <a:schemeClr val="tx1"/>
                </a:solidFill>
                <a:latin typeface="Calibri" pitchFamily="34" charset="0"/>
                <a:cs typeface="Calibri" pitchFamily="34" charset="0"/>
              </a:rPr>
              <a:t> 10 grade, cele două raporturi ar fi în schimb 30 la 10 și 90 la 40, nu mai este la fel! Din acest motiv, nu are sens spune că 80 de grade este „de două ori mai cald” decât 40 de grade. O asemenea afirmație ar depinde o decizie arbitrară despre unde să „pornească” scara de temperatură și anume ce temperatura să fie zero.</a:t>
            </a:r>
            <a:endParaRPr lang="ro-RO" sz="1800" b="1"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535394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ro-RO" sz="1800" b="1" dirty="0" smtClean="0">
                <a:solidFill>
                  <a:schemeClr val="tx1"/>
                </a:solidFill>
                <a:latin typeface="Calibri" pitchFamily="34" charset="0"/>
                <a:cs typeface="Calibri" pitchFamily="34" charset="0"/>
              </a:rPr>
              <a:t>SCALA</a:t>
            </a:r>
            <a:r>
              <a:rPr lang="ro-RO" b="1" dirty="0" smtClean="0">
                <a:solidFill>
                  <a:schemeClr val="tx1"/>
                </a:solidFill>
                <a:latin typeface="Calibri" pitchFamily="34" charset="0"/>
                <a:cs typeface="Calibri" pitchFamily="34" charset="0"/>
              </a:rPr>
              <a:t> RAPORT</a:t>
            </a:r>
            <a:endParaRPr lang="ro-RO" sz="1800" b="1"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Scala raport este cea mai informativă. Este o scală de interval cu proprietatea suplimentară că poziția sa zero indică absența </a:t>
            </a:r>
            <a:r>
              <a:rPr lang="ro-RO" dirty="0" err="1" smtClean="0">
                <a:solidFill>
                  <a:schemeClr val="tx1"/>
                </a:solidFill>
                <a:latin typeface="Calibri" pitchFamily="34" charset="0"/>
                <a:cs typeface="Calibri" pitchFamily="34" charset="0"/>
              </a:rPr>
              <a:t>cantitătii</a:t>
            </a:r>
            <a:r>
              <a:rPr lang="ro-RO" dirty="0" smtClean="0">
                <a:solidFill>
                  <a:schemeClr val="tx1"/>
                </a:solidFill>
                <a:latin typeface="Calibri" pitchFamily="34" charset="0"/>
                <a:cs typeface="Calibri" pitchFamily="34" charset="0"/>
              </a:rPr>
              <a:t> măsurate. Vă puteți gândi la o scală de raport ca la cele trei scale anterioare combinate într-una. </a:t>
            </a:r>
          </a:p>
          <a:p>
            <a:pPr algn="just">
              <a:buNone/>
            </a:pPr>
            <a:endParaRPr lang="ro-RO" dirty="0" smtClean="0">
              <a:solidFill>
                <a:schemeClr val="tx1"/>
              </a:solidFill>
              <a:latin typeface="Calibri" pitchFamily="34" charset="0"/>
              <a:cs typeface="Calibri" pitchFamily="34" charset="0"/>
            </a:endParaRPr>
          </a:p>
          <a:p>
            <a:pPr algn="just"/>
            <a:r>
              <a:rPr lang="ro-RO" dirty="0" smtClean="0">
                <a:solidFill>
                  <a:schemeClr val="tx1"/>
                </a:solidFill>
                <a:latin typeface="Calibri" pitchFamily="34" charset="0"/>
                <a:cs typeface="Calibri" pitchFamily="34" charset="0"/>
              </a:rPr>
              <a:t>Ca o scală nominală, furnizează un nume sau o categorie pentru fiecare obiect (numerele servesc ca etichete). </a:t>
            </a:r>
          </a:p>
          <a:p>
            <a:pPr algn="just"/>
            <a:r>
              <a:rPr lang="ro-RO" dirty="0" smtClean="0">
                <a:solidFill>
                  <a:schemeClr val="tx1"/>
                </a:solidFill>
                <a:latin typeface="Calibri" pitchFamily="34" charset="0"/>
                <a:cs typeface="Calibri" pitchFamily="34" charset="0"/>
              </a:rPr>
              <a:t>Ca o scală ordinală, obiectele sunt ordonate (ordonarea numerelor). </a:t>
            </a:r>
          </a:p>
          <a:p>
            <a:pPr algn="just"/>
            <a:r>
              <a:rPr lang="ro-RO" dirty="0" smtClean="0">
                <a:solidFill>
                  <a:schemeClr val="tx1"/>
                </a:solidFill>
                <a:latin typeface="Calibri" pitchFamily="34" charset="0"/>
                <a:cs typeface="Calibri" pitchFamily="34" charset="0"/>
              </a:rPr>
              <a:t>La fel ca o scală </a:t>
            </a:r>
            <a:r>
              <a:rPr lang="ro-RO" dirty="0" err="1" smtClean="0">
                <a:solidFill>
                  <a:schemeClr val="tx1"/>
                </a:solidFill>
                <a:latin typeface="Calibri" pitchFamily="34" charset="0"/>
                <a:cs typeface="Calibri" pitchFamily="34" charset="0"/>
              </a:rPr>
              <a:t>interv</a:t>
            </a:r>
            <a:r>
              <a:rPr lang="en-US" dirty="0" smtClean="0">
                <a:solidFill>
                  <a:schemeClr val="tx1"/>
                </a:solidFill>
                <a:latin typeface="Calibri" pitchFamily="34" charset="0"/>
                <a:cs typeface="Calibri" pitchFamily="34" charset="0"/>
              </a:rPr>
              <a:t>al</a:t>
            </a:r>
            <a:r>
              <a:rPr lang="ro-RO" dirty="0" smtClean="0">
                <a:solidFill>
                  <a:schemeClr val="tx1"/>
                </a:solidFill>
                <a:latin typeface="Calibri" pitchFamily="34" charset="0"/>
                <a:cs typeface="Calibri" pitchFamily="34" charset="0"/>
              </a:rPr>
              <a:t>, diferența între două poziții de pe scară are același sens.</a:t>
            </a:r>
          </a:p>
          <a:p>
            <a:pPr algn="just"/>
            <a:r>
              <a:rPr lang="ro-RO" dirty="0" smtClean="0">
                <a:solidFill>
                  <a:schemeClr val="tx1"/>
                </a:solidFill>
                <a:latin typeface="Calibri" pitchFamily="34" charset="0"/>
                <a:cs typeface="Calibri" pitchFamily="34" charset="0"/>
              </a:rPr>
              <a:t> Și în plus, același raport în două poziții de pe scală are, de asemenea, același sens.</a:t>
            </a:r>
          </a:p>
          <a:p>
            <a:pPr algn="just">
              <a:buNone/>
            </a:pPr>
            <a:endParaRPr lang="en-US"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Scala Fahrenheit pentru temperatură are un punct zero arbitrar și prin urmare nu este o scară de raport. Cu toate acestea, zero pe scala Kelvin este zero. Acest lucru face ca scala Kelvin să fie o scală raport. De exemplu, dacă o temperatură este de două ori mai mare decât alta măsurată pe scara Kelvin, atunci are de două ori mai multa energie cinetică decât ce</a:t>
            </a:r>
            <a:r>
              <a:rPr lang="en-US" dirty="0" smtClean="0">
                <a:solidFill>
                  <a:schemeClr val="tx1"/>
                </a:solidFill>
                <a:latin typeface="Calibri" pitchFamily="34" charset="0"/>
                <a:cs typeface="Calibri" pitchFamily="34" charset="0"/>
              </a:rPr>
              <a:t>a</a:t>
            </a:r>
            <a:r>
              <a:rPr lang="ro-RO" dirty="0" smtClean="0">
                <a:solidFill>
                  <a:schemeClr val="tx1"/>
                </a:solidFill>
                <a:latin typeface="Calibri" pitchFamily="34" charset="0"/>
                <a:cs typeface="Calibri" pitchFamily="34" charset="0"/>
              </a:rPr>
              <a:t>l</a:t>
            </a:r>
            <a:r>
              <a:rPr lang="en-US" dirty="0" smtClean="0">
                <a:solidFill>
                  <a:schemeClr val="tx1"/>
                </a:solidFill>
                <a:latin typeface="Calibri" pitchFamily="34" charset="0"/>
                <a:cs typeface="Calibri" pitchFamily="34" charset="0"/>
              </a:rPr>
              <a:t>a</a:t>
            </a:r>
            <a:r>
              <a:rPr lang="ro-RO" dirty="0" err="1" smtClean="0">
                <a:solidFill>
                  <a:schemeClr val="tx1"/>
                </a:solidFill>
                <a:latin typeface="Calibri" pitchFamily="34" charset="0"/>
                <a:cs typeface="Calibri" pitchFamily="34" charset="0"/>
              </a:rPr>
              <a:t>lta</a:t>
            </a:r>
            <a:r>
              <a:rPr lang="ro-RO" dirty="0" smtClean="0">
                <a:solidFill>
                  <a:schemeClr val="tx1"/>
                </a:solidFill>
                <a:latin typeface="Calibri" pitchFamily="34" charset="0"/>
                <a:cs typeface="Calibri" pitchFamily="34" charset="0"/>
              </a:rPr>
              <a:t> temperatura.</a:t>
            </a:r>
            <a:endParaRPr lang="ro-RO" sz="1800" b="1" dirty="0">
              <a:solidFill>
                <a:schemeClr val="tx1"/>
              </a:solidFill>
              <a:latin typeface="Calibri" pitchFamily="34" charset="0"/>
              <a:cs typeface="Calibri" pitchFamily="34" charset="0"/>
            </a:endParaRPr>
          </a:p>
        </p:txBody>
      </p:sp>
    </p:spTree>
    <p:extLst>
      <p:ext uri="{BB962C8B-B14F-4D97-AF65-F5344CB8AC3E}">
        <p14:creationId xmlns="" xmlns:p14="http://schemas.microsoft.com/office/powerpoint/2010/main" val="535394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435280" cy="6072230"/>
          </a:xfrm>
        </p:spPr>
        <p:txBody>
          <a:bodyPr>
            <a:normAutofit lnSpcReduction="10000"/>
          </a:bodyPr>
          <a:lstStyle/>
          <a:p>
            <a:pPr algn="just">
              <a:buNone/>
            </a:pPr>
            <a:r>
              <a:rPr lang="ro-RO" sz="1800" b="1" dirty="0" smtClean="0">
                <a:solidFill>
                  <a:schemeClr val="tx1"/>
                </a:solidFill>
                <a:latin typeface="Calibri" pitchFamily="34" charset="0"/>
                <a:cs typeface="Calibri" pitchFamily="34" charset="0"/>
              </a:rPr>
              <a:t>CONSECINTE</a:t>
            </a:r>
          </a:p>
          <a:p>
            <a:pPr algn="just">
              <a:buNone/>
            </a:pPr>
            <a:r>
              <a:rPr lang="ro-RO" b="1" dirty="0" smtClean="0">
                <a:solidFill>
                  <a:schemeClr val="tx1"/>
                </a:solidFill>
                <a:latin typeface="Calibri" pitchFamily="34" charset="0"/>
                <a:cs typeface="Calibri" pitchFamily="34" charset="0"/>
              </a:rPr>
              <a:t>De ce ne interesează atât de mult tipul de scală care măsoară o variabilă dependentă?</a:t>
            </a:r>
          </a:p>
          <a:p>
            <a:pPr algn="just">
              <a:buNone/>
            </a:pPr>
            <a:r>
              <a:rPr lang="ro-RO" dirty="0" smtClean="0">
                <a:solidFill>
                  <a:schemeClr val="tx1"/>
                </a:solidFill>
                <a:latin typeface="Calibri" pitchFamily="34" charset="0"/>
                <a:cs typeface="Calibri" pitchFamily="34" charset="0"/>
              </a:rPr>
              <a:t>Punctul crucial al problemei este relația dintre nivelul de măsurare al variabilei și statistica  ce pot fi calculată în mod semnificativ cu această variabilă. </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De exemplu, luăm în considerare un studiu ipotetic în care sunt 5 copii sunt îndemnați sa aleagă culoarea lor preferată dintre albastru, roșu, galben, verde și violet.</a:t>
            </a:r>
          </a:p>
          <a:p>
            <a:pPr algn="just">
              <a:buNone/>
            </a:pPr>
            <a:r>
              <a:rPr lang="ro-RO" dirty="0" smtClean="0">
                <a:solidFill>
                  <a:schemeClr val="tx1"/>
                </a:solidFill>
                <a:latin typeface="Calibri" pitchFamily="34" charset="0"/>
                <a:cs typeface="Calibri" pitchFamily="34" charset="0"/>
              </a:rPr>
              <a:t>Cercetătorul codează rezultatele după cum urmează:</a:t>
            </a: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Daca un copil a ales roșu, alegerea a fost 2, etc.</a:t>
            </a:r>
          </a:p>
          <a:p>
            <a:pPr algn="just">
              <a:buNone/>
            </a:pPr>
            <a:endParaRPr lang="ro-RO" sz="1800" dirty="0" smtClean="0">
              <a:solidFill>
                <a:schemeClr val="tx1"/>
              </a:solidFill>
              <a:latin typeface="Calibri" pitchFamily="34" charset="0"/>
              <a:cs typeface="Calibri" pitchFamily="34" charset="0"/>
            </a:endParaRPr>
          </a:p>
          <a:p>
            <a:pPr algn="just">
              <a:buNone/>
            </a:pPr>
            <a:r>
              <a:rPr lang="ro-RO" b="1" dirty="0" smtClean="0">
                <a:solidFill>
                  <a:schemeClr val="tx1"/>
                </a:solidFill>
                <a:latin typeface="Calibri" pitchFamily="34" charset="0"/>
                <a:cs typeface="Calibri" pitchFamily="34" charset="0"/>
              </a:rPr>
              <a:t>Observație:</a:t>
            </a:r>
            <a:r>
              <a:rPr lang="ro-RO" dirty="0" smtClean="0">
                <a:solidFill>
                  <a:schemeClr val="tx1"/>
                </a:solidFill>
                <a:latin typeface="Calibri" pitchFamily="34" charset="0"/>
                <a:cs typeface="Calibri" pitchFamily="34" charset="0"/>
              </a:rPr>
              <a:t> Nu are sens sa calculați codul mediu!!!! </a:t>
            </a:r>
          </a:p>
          <a:p>
            <a:pPr algn="just">
              <a:buNone/>
            </a:pPr>
            <a:endParaRPr lang="ro-RO" sz="1800" dirty="0">
              <a:solidFill>
                <a:schemeClr val="tx1"/>
              </a:solidFill>
              <a:latin typeface="Calibri" pitchFamily="34" charset="0"/>
              <a:cs typeface="Calibri" pitchFamily="34" charset="0"/>
            </a:endParaRPr>
          </a:p>
        </p:txBody>
      </p:sp>
      <p:graphicFrame>
        <p:nvGraphicFramePr>
          <p:cNvPr id="5" name="Table 4"/>
          <p:cNvGraphicFramePr>
            <a:graphicFrameLocks noGrp="1"/>
          </p:cNvGraphicFramePr>
          <p:nvPr/>
        </p:nvGraphicFramePr>
        <p:xfrm>
          <a:off x="683568" y="3284984"/>
          <a:ext cx="1008112" cy="1632180"/>
        </p:xfrm>
        <a:graphic>
          <a:graphicData uri="http://schemas.openxmlformats.org/drawingml/2006/table">
            <a:tbl>
              <a:tblPr firstRow="1" bandRow="1">
                <a:tableStyleId>{5C22544A-7EE6-4342-B048-85BDC9FD1C3A}</a:tableStyleId>
              </a:tblPr>
              <a:tblGrid>
                <a:gridCol w="576064"/>
                <a:gridCol w="432048"/>
              </a:tblGrid>
              <a:tr h="272030">
                <a:tc>
                  <a:txBody>
                    <a:bodyPr/>
                    <a:lstStyle/>
                    <a:p>
                      <a:r>
                        <a:rPr lang="en-US" sz="800" dirty="0" err="1" smtClean="0"/>
                        <a:t>culoare</a:t>
                      </a:r>
                      <a:endParaRPr lang="ro-RO" sz="800" dirty="0"/>
                    </a:p>
                  </a:txBody>
                  <a:tcPr/>
                </a:tc>
                <a:tc>
                  <a:txBody>
                    <a:bodyPr/>
                    <a:lstStyle/>
                    <a:p>
                      <a:r>
                        <a:rPr lang="en-US" sz="800" dirty="0" smtClean="0"/>
                        <a:t>cod</a:t>
                      </a:r>
                      <a:endParaRPr lang="ro-RO" sz="800" dirty="0"/>
                    </a:p>
                  </a:txBody>
                  <a:tcPr/>
                </a:tc>
              </a:tr>
              <a:tr h="272030">
                <a:tc>
                  <a:txBody>
                    <a:bodyPr/>
                    <a:lstStyle/>
                    <a:p>
                      <a:r>
                        <a:rPr lang="en-US" sz="800" dirty="0" err="1" smtClean="0"/>
                        <a:t>albastru</a:t>
                      </a:r>
                      <a:endParaRPr lang="ro-RO" sz="800" dirty="0"/>
                    </a:p>
                  </a:txBody>
                  <a:tcPr/>
                </a:tc>
                <a:tc>
                  <a:txBody>
                    <a:bodyPr/>
                    <a:lstStyle/>
                    <a:p>
                      <a:r>
                        <a:rPr lang="en-US" sz="800" dirty="0" smtClean="0"/>
                        <a:t>1</a:t>
                      </a:r>
                      <a:endParaRPr lang="ro-RO" sz="800" dirty="0"/>
                    </a:p>
                  </a:txBody>
                  <a:tcPr/>
                </a:tc>
              </a:tr>
              <a:tr h="272030">
                <a:tc>
                  <a:txBody>
                    <a:bodyPr/>
                    <a:lstStyle/>
                    <a:p>
                      <a:r>
                        <a:rPr lang="en-US" sz="800" dirty="0" err="1" smtClean="0"/>
                        <a:t>rosu</a:t>
                      </a:r>
                      <a:endParaRPr lang="ro-RO" sz="800" dirty="0"/>
                    </a:p>
                  </a:txBody>
                  <a:tcPr/>
                </a:tc>
                <a:tc>
                  <a:txBody>
                    <a:bodyPr/>
                    <a:lstStyle/>
                    <a:p>
                      <a:r>
                        <a:rPr lang="en-US" sz="800" dirty="0" smtClean="0"/>
                        <a:t>2</a:t>
                      </a:r>
                      <a:endParaRPr lang="ro-RO" sz="800" dirty="0"/>
                    </a:p>
                  </a:txBody>
                  <a:tcPr/>
                </a:tc>
              </a:tr>
              <a:tr h="272030">
                <a:tc>
                  <a:txBody>
                    <a:bodyPr/>
                    <a:lstStyle/>
                    <a:p>
                      <a:r>
                        <a:rPr lang="en-US" sz="800" dirty="0" err="1" smtClean="0"/>
                        <a:t>galben</a:t>
                      </a:r>
                      <a:endParaRPr lang="ro-RO" sz="800" dirty="0"/>
                    </a:p>
                  </a:txBody>
                  <a:tcPr/>
                </a:tc>
                <a:tc>
                  <a:txBody>
                    <a:bodyPr/>
                    <a:lstStyle/>
                    <a:p>
                      <a:r>
                        <a:rPr lang="en-US" sz="800" dirty="0" smtClean="0"/>
                        <a:t>3</a:t>
                      </a:r>
                      <a:endParaRPr lang="ro-RO" sz="800" dirty="0"/>
                    </a:p>
                  </a:txBody>
                  <a:tcPr/>
                </a:tc>
              </a:tr>
              <a:tr h="272030">
                <a:tc>
                  <a:txBody>
                    <a:bodyPr/>
                    <a:lstStyle/>
                    <a:p>
                      <a:r>
                        <a:rPr lang="en-US" sz="800" dirty="0" err="1" smtClean="0"/>
                        <a:t>verde</a:t>
                      </a:r>
                      <a:endParaRPr lang="ro-RO" sz="800" dirty="0"/>
                    </a:p>
                  </a:txBody>
                  <a:tcPr/>
                </a:tc>
                <a:tc>
                  <a:txBody>
                    <a:bodyPr/>
                    <a:lstStyle/>
                    <a:p>
                      <a:r>
                        <a:rPr lang="en-US" sz="800" dirty="0" smtClean="0"/>
                        <a:t>4</a:t>
                      </a:r>
                      <a:endParaRPr lang="ro-RO" sz="800" dirty="0"/>
                    </a:p>
                  </a:txBody>
                  <a:tcPr/>
                </a:tc>
              </a:tr>
              <a:tr h="272030">
                <a:tc>
                  <a:txBody>
                    <a:bodyPr/>
                    <a:lstStyle/>
                    <a:p>
                      <a:r>
                        <a:rPr lang="en-US" sz="800" dirty="0" smtClean="0"/>
                        <a:t>violet</a:t>
                      </a:r>
                      <a:endParaRPr lang="ro-RO" sz="800" dirty="0"/>
                    </a:p>
                  </a:txBody>
                  <a:tcPr/>
                </a:tc>
                <a:tc>
                  <a:txBody>
                    <a:bodyPr/>
                    <a:lstStyle/>
                    <a:p>
                      <a:r>
                        <a:rPr lang="en-US" sz="800" dirty="0" smtClean="0"/>
                        <a:t>5</a:t>
                      </a:r>
                      <a:endParaRPr lang="ro-RO" sz="800" dirty="0"/>
                    </a:p>
                  </a:txBody>
                  <a:tcPr/>
                </a:tc>
              </a:tr>
            </a:tbl>
          </a:graphicData>
        </a:graphic>
      </p:graphicFrame>
    </p:spTree>
    <p:extLst>
      <p:ext uri="{BB962C8B-B14F-4D97-AF65-F5344CB8AC3E}">
        <p14:creationId xmlns="" xmlns:p14="http://schemas.microsoft.com/office/powerpoint/2010/main" val="535394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6072230"/>
          </a:xfrm>
        </p:spPr>
        <p:txBody>
          <a:bodyPr>
            <a:normAutofit/>
          </a:bodyPr>
          <a:lstStyle/>
          <a:p>
            <a:pPr algn="just">
              <a:buNone/>
            </a:pPr>
            <a:r>
              <a:rPr lang="vi-VN" sz="1800" dirty="0">
                <a:latin typeface="Calibri" pitchFamily="34" charset="0"/>
                <a:cs typeface="Calibri" pitchFamily="34" charset="0"/>
              </a:rPr>
              <a:t>Datele statistice pot fi obținute din surse existente sau pot fi colectate din </a:t>
            </a:r>
            <a:r>
              <a:rPr lang="vi-VN" sz="1800" b="1" dirty="0">
                <a:latin typeface="Calibri" pitchFamily="34" charset="0"/>
                <a:cs typeface="Calibri" pitchFamily="34" charset="0"/>
              </a:rPr>
              <a:t>sondaje de opinie</a:t>
            </a:r>
            <a:r>
              <a:rPr lang="vi-VN" sz="1800" dirty="0">
                <a:latin typeface="Calibri" pitchFamily="34" charset="0"/>
                <a:cs typeface="Calibri" pitchFamily="34" charset="0"/>
              </a:rPr>
              <a:t> și din </a:t>
            </a:r>
            <a:r>
              <a:rPr lang="vi-VN" sz="1800" b="1" dirty="0">
                <a:latin typeface="Calibri" pitchFamily="34" charset="0"/>
                <a:cs typeface="Calibri" pitchFamily="34" charset="0"/>
              </a:rPr>
              <a:t>studii experimentale. </a:t>
            </a:r>
            <a:r>
              <a:rPr lang="vi-VN" sz="1800" dirty="0">
                <a:latin typeface="Calibri" pitchFamily="34" charset="0"/>
                <a:cs typeface="Calibri" pitchFamily="34" charset="0"/>
              </a:rPr>
              <a:t>Multe din datele necesare pentru diverse analize există deja. Companiile dețin date despre angajați, clienți, tranzacții.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Date </a:t>
            </a:r>
            <a:r>
              <a:rPr lang="vi-VN" sz="1800" dirty="0">
                <a:latin typeface="Calibri" pitchFamily="34" charset="0"/>
                <a:cs typeface="Calibri" pitchFamily="34" charset="0"/>
              </a:rPr>
              <a:t>legate de salarii, vârstă, experiență în muncă există de asemenea în departamentul de resurse umane al fiecărei instituții. Unele dintre aceste date pot fi publice, altele sunt însă confidențiale.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Există </a:t>
            </a:r>
            <a:r>
              <a:rPr lang="vi-VN" sz="1800" dirty="0">
                <a:latin typeface="Calibri" pitchFamily="34" charset="0"/>
                <a:cs typeface="Calibri" pitchFamily="34" charset="0"/>
              </a:rPr>
              <a:t>numeroase baze de date internaționale care pot fi liber accesate, multe dintre companii au pagini de web cu informații generale despre firmă, domeniu de activitate, produse, prețuri. O altă sursă de date importantă sunt agențiile guvernamentale, care pot oferi o cantitate considerabilă de date. </a:t>
            </a:r>
            <a:endParaRPr lang="en-US" sz="1800" b="1"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4581128"/>
            <a:ext cx="4357687"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25429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Surse</a:t>
            </a:r>
            <a:r>
              <a:rPr lang="en-GB" dirty="0" smtClean="0"/>
              <a:t> de date </a:t>
            </a:r>
            <a:r>
              <a:rPr lang="en-GB" dirty="0" err="1" smtClean="0"/>
              <a:t>statistice</a:t>
            </a:r>
            <a:r>
              <a:rPr lang="en-GB" dirty="0" smtClean="0"/>
              <a:t> </a:t>
            </a:r>
            <a:endParaRPr lang="en-GB" dirty="0"/>
          </a:p>
        </p:txBody>
      </p:sp>
      <p:sp>
        <p:nvSpPr>
          <p:cNvPr id="3" name="Content Placeholder 2"/>
          <p:cNvSpPr>
            <a:spLocks noGrp="1"/>
          </p:cNvSpPr>
          <p:nvPr>
            <p:ph idx="1"/>
          </p:nvPr>
        </p:nvSpPr>
        <p:spPr>
          <a:xfrm>
            <a:off x="285720" y="1600200"/>
            <a:ext cx="8572560" cy="4525963"/>
          </a:xfrm>
        </p:spPr>
        <p:txBody>
          <a:bodyPr>
            <a:normAutofit lnSpcReduction="10000"/>
          </a:bodyPr>
          <a:lstStyle/>
          <a:p>
            <a:pPr algn="just">
              <a:buNone/>
            </a:pPr>
            <a:r>
              <a:rPr lang="vi-VN" sz="1800" dirty="0" smtClean="0">
                <a:solidFill>
                  <a:schemeClr val="tx1"/>
                </a:solidFill>
                <a:latin typeface="Calibri" pitchFamily="34" charset="0"/>
                <a:cs typeface="Calibri" pitchFamily="34" charset="0"/>
              </a:rPr>
              <a:t>În scopul aplicării metodelor statistice de analiză a fenomenelor şi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proceselor social-economice este necesar să avem la dispoziţie </a:t>
            </a:r>
            <a:r>
              <a:rPr lang="vi-VN" sz="1800" b="1" dirty="0" smtClean="0">
                <a:solidFill>
                  <a:schemeClr val="tx1"/>
                </a:solidFill>
                <a:latin typeface="Calibri" pitchFamily="34" charset="0"/>
                <a:cs typeface="Calibri" pitchFamily="34" charset="0"/>
              </a:rPr>
              <a:t>date</a:t>
            </a:r>
            <a:r>
              <a:rPr lang="en-GB" sz="1800" b="1" dirty="0" smtClean="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statistice</a:t>
            </a:r>
            <a:r>
              <a:rPr lang="vi-VN" sz="1800" dirty="0" smtClean="0">
                <a:solidFill>
                  <a:schemeClr val="tx1"/>
                </a:solidFill>
                <a:latin typeface="Calibri" pitchFamily="34" charset="0"/>
                <a:cs typeface="Calibri" pitchFamily="34" charset="0"/>
              </a:rPr>
              <a:t>. </a:t>
            </a:r>
            <a:endParaRPr lang="en-GB"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Putem să obţinem aceste informaţii din datele deja publicate (de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instituţii specializate, de exemplu), sau putem să construim un experiment, o</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anchetă, un sondaj. Deci, o clasificare a surselor de date statistice poate fi:</a:t>
            </a:r>
            <a:r>
              <a:rPr lang="en-GB" sz="1800" dirty="0" smtClean="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surse primare şi surse secundare </a:t>
            </a:r>
            <a:r>
              <a:rPr lang="vi-VN" sz="1800" dirty="0" smtClean="0">
                <a:solidFill>
                  <a:schemeClr val="tx1"/>
                </a:solidFill>
                <a:latin typeface="Calibri" pitchFamily="34" charset="0"/>
                <a:cs typeface="Calibri" pitchFamily="34" charset="0"/>
              </a:rPr>
              <a:t>de date.</a:t>
            </a:r>
            <a:endParaRPr lang="en-GB" sz="1800" dirty="0" smtClean="0">
              <a:solidFill>
                <a:schemeClr val="tx1"/>
              </a:solidFill>
              <a:latin typeface="Calibri" pitchFamily="34" charset="0"/>
              <a:cs typeface="Calibri" pitchFamily="34" charset="0"/>
            </a:endParaRPr>
          </a:p>
          <a:p>
            <a:pPr algn="just">
              <a:buNone/>
            </a:pPr>
            <a:endParaRPr lang="vi-VN" sz="1800" dirty="0" smtClean="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 Dacă datele statistice sunt obţinute direct prin organizarea unei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observări statistice (totale sau parţiale), atunci persoana sau instituţia care 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realizat o astfel de observare este o </a:t>
            </a:r>
            <a:r>
              <a:rPr lang="vi-VN" sz="1800" b="1" dirty="0" smtClean="0">
                <a:solidFill>
                  <a:schemeClr val="tx1"/>
                </a:solidFill>
                <a:latin typeface="Calibri" pitchFamily="34" charset="0"/>
                <a:cs typeface="Calibri" pitchFamily="34" charset="0"/>
              </a:rPr>
              <a:t>sursă primară de date statistice. </a:t>
            </a:r>
            <a:endParaRPr lang="en-GB" sz="1800" b="1"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Dacă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datele sunt prelucrate în tabele şi grafice, în scopuri publice sau private, ele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vor fi </a:t>
            </a:r>
            <a:r>
              <a:rPr lang="vi-VN" sz="1800" b="1" dirty="0" smtClean="0">
                <a:solidFill>
                  <a:schemeClr val="tx1"/>
                </a:solidFill>
                <a:latin typeface="Calibri" pitchFamily="34" charset="0"/>
                <a:cs typeface="Calibri" pitchFamily="34" charset="0"/>
              </a:rPr>
              <a:t>surse secundare de date</a:t>
            </a:r>
            <a:r>
              <a:rPr lang="vi-VN" sz="1800" dirty="0" smtClean="0">
                <a:solidFill>
                  <a:schemeClr val="tx1"/>
                </a:solidFill>
                <a:latin typeface="Calibri" pitchFamily="34" charset="0"/>
                <a:cs typeface="Calibri" pitchFamily="34" charset="0"/>
              </a:rPr>
              <a:t>. </a:t>
            </a: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lgn="just">
              <a:buNone/>
            </a:pPr>
            <a:r>
              <a:rPr lang="vi-VN" sz="2000" b="1" dirty="0" smtClean="0">
                <a:solidFill>
                  <a:schemeClr val="tx1"/>
                </a:solidFill>
                <a:latin typeface="Calibri" pitchFamily="34" charset="0"/>
                <a:cs typeface="Calibri" pitchFamily="34" charset="0"/>
              </a:rPr>
              <a:t>Spre exemplu</a:t>
            </a:r>
            <a:r>
              <a:rPr lang="vi-VN" sz="2000" dirty="0" smtClean="0">
                <a:solidFill>
                  <a:schemeClr val="tx1"/>
                </a:solidFill>
                <a:latin typeface="Calibri" pitchFamily="34" charset="0"/>
                <a:cs typeface="Calibri" pitchFamily="34" charset="0"/>
              </a:rPr>
              <a:t>, Direcţia Generală de Statistică Regională Bucureşti a publicat, în septembrie</a:t>
            </a:r>
            <a:r>
              <a:rPr lang="en-GB" sz="2000" dirty="0" smtClean="0">
                <a:solidFill>
                  <a:schemeClr val="tx1"/>
                </a:solidFill>
                <a:latin typeface="Calibri" pitchFamily="34" charset="0"/>
                <a:cs typeface="Calibri" pitchFamily="34" charset="0"/>
              </a:rPr>
              <a:t> </a:t>
            </a:r>
            <a:r>
              <a:rPr lang="vi-VN" sz="2000" dirty="0" smtClean="0">
                <a:solidFill>
                  <a:schemeClr val="tx1"/>
                </a:solidFill>
                <a:latin typeface="Calibri" pitchFamily="34" charset="0"/>
                <a:cs typeface="Calibri" pitchFamily="34" charset="0"/>
              </a:rPr>
              <a:t>2008, în Buletinul statistic pentru trimestrul II al anului 2008, mişcarea naturală a populaţiei</a:t>
            </a:r>
            <a:r>
              <a:rPr lang="en-GB" sz="2000" dirty="0" smtClean="0">
                <a:solidFill>
                  <a:schemeClr val="tx1"/>
                </a:solidFill>
                <a:latin typeface="Calibri" pitchFamily="34" charset="0"/>
                <a:cs typeface="Calibri" pitchFamily="34" charset="0"/>
              </a:rPr>
              <a:t> </a:t>
            </a:r>
            <a:r>
              <a:rPr lang="vi-VN" sz="2000" dirty="0" smtClean="0">
                <a:solidFill>
                  <a:schemeClr val="tx1"/>
                </a:solidFill>
                <a:latin typeface="Calibri" pitchFamily="34" charset="0"/>
                <a:cs typeface="Calibri" pitchFamily="34" charset="0"/>
              </a:rPr>
              <a:t>oraşului în semestrul I al anului 2008, veniturile personalului salariat, numărul şomerilor la 30</a:t>
            </a:r>
            <a:r>
              <a:rPr lang="en-GB" sz="2000" dirty="0" smtClean="0">
                <a:solidFill>
                  <a:schemeClr val="tx1"/>
                </a:solidFill>
                <a:latin typeface="Calibri" pitchFamily="34" charset="0"/>
                <a:cs typeface="Calibri" pitchFamily="34" charset="0"/>
              </a:rPr>
              <a:t> </a:t>
            </a:r>
            <a:r>
              <a:rPr lang="vi-VN" sz="2000" dirty="0" smtClean="0">
                <a:solidFill>
                  <a:schemeClr val="tx1"/>
                </a:solidFill>
                <a:latin typeface="Calibri" pitchFamily="34" charset="0"/>
                <a:cs typeface="Calibri" pitchFamily="34" charset="0"/>
              </a:rPr>
              <a:t>iunie 2008, producţia principalelor produse industriale fabricate în Municipiul Bucureşti,</a:t>
            </a:r>
            <a:r>
              <a:rPr lang="en-GB" sz="2000" dirty="0" smtClean="0">
                <a:solidFill>
                  <a:schemeClr val="tx1"/>
                </a:solidFill>
                <a:latin typeface="Calibri" pitchFamily="34" charset="0"/>
                <a:cs typeface="Calibri" pitchFamily="34" charset="0"/>
              </a:rPr>
              <a:t> </a:t>
            </a:r>
            <a:r>
              <a:rPr lang="vi-VN" sz="2000" dirty="0" smtClean="0">
                <a:solidFill>
                  <a:schemeClr val="tx1"/>
                </a:solidFill>
                <a:latin typeface="Calibri" pitchFamily="34" charset="0"/>
                <a:cs typeface="Calibri" pitchFamily="34" charset="0"/>
              </a:rPr>
              <a:t>dinamica cifrei de afaceri pentru întreprinderile cu activitate principală de comerţ cu amănuntul şi</a:t>
            </a:r>
            <a:r>
              <a:rPr lang="en-GB" sz="2000" dirty="0" smtClean="0">
                <a:solidFill>
                  <a:schemeClr val="tx1"/>
                </a:solidFill>
                <a:latin typeface="Calibri" pitchFamily="34" charset="0"/>
                <a:cs typeface="Calibri" pitchFamily="34" charset="0"/>
              </a:rPr>
              <a:t> </a:t>
            </a:r>
            <a:r>
              <a:rPr lang="vi-VN" sz="2000" dirty="0" smtClean="0">
                <a:solidFill>
                  <a:schemeClr val="tx1"/>
                </a:solidFill>
                <a:latin typeface="Calibri" pitchFamily="34" charset="0"/>
                <a:cs typeface="Calibri" pitchFamily="34" charset="0"/>
              </a:rPr>
              <a:t>servicii de piaţă etc. </a:t>
            </a:r>
            <a:endParaRPr lang="en-US" sz="2000" dirty="0" smtClean="0">
              <a:solidFill>
                <a:schemeClr val="tx1"/>
              </a:solidFill>
              <a:latin typeface="Calibri" pitchFamily="34" charset="0"/>
              <a:cs typeface="Calibri" pitchFamily="34" charset="0"/>
            </a:endParaRPr>
          </a:p>
          <a:p>
            <a:pPr algn="just">
              <a:buNone/>
            </a:pPr>
            <a:endParaRPr lang="en-US" sz="2000" dirty="0" smtClean="0">
              <a:solidFill>
                <a:schemeClr val="tx1"/>
              </a:solidFill>
              <a:latin typeface="Calibri" pitchFamily="34" charset="0"/>
              <a:cs typeface="Calibri" pitchFamily="34" charset="0"/>
            </a:endParaRPr>
          </a:p>
          <a:p>
            <a:pPr algn="just">
              <a:buNone/>
            </a:pPr>
            <a:endParaRPr lang="en-US" sz="2000" dirty="0" smtClean="0">
              <a:solidFill>
                <a:schemeClr val="tx1"/>
              </a:solidFill>
              <a:latin typeface="Calibri" pitchFamily="34" charset="0"/>
              <a:cs typeface="Calibri" pitchFamily="34" charset="0"/>
            </a:endParaRPr>
          </a:p>
          <a:p>
            <a:pPr algn="just">
              <a:buNone/>
            </a:pPr>
            <a:r>
              <a:rPr lang="vi-VN" sz="2000" dirty="0" smtClean="0">
                <a:solidFill>
                  <a:schemeClr val="tx1"/>
                </a:solidFill>
                <a:latin typeface="Calibri" pitchFamily="34" charset="0"/>
                <a:cs typeface="Calibri" pitchFamily="34" charset="0"/>
              </a:rPr>
              <a:t>Toate aceste informaţii publicate se constituie în surse </a:t>
            </a:r>
            <a:r>
              <a:rPr lang="en-GB" sz="2000" dirty="0" smtClean="0">
                <a:solidFill>
                  <a:schemeClr val="tx1"/>
                </a:solidFill>
                <a:latin typeface="Calibri" pitchFamily="34" charset="0"/>
                <a:cs typeface="Calibri" pitchFamily="34" charset="0"/>
              </a:rPr>
              <a:t> </a:t>
            </a:r>
            <a:r>
              <a:rPr lang="vi-VN" sz="2000" dirty="0" smtClean="0">
                <a:solidFill>
                  <a:schemeClr val="tx1"/>
                </a:solidFill>
                <a:latin typeface="Calibri" pitchFamily="34" charset="0"/>
                <a:cs typeface="Calibri" pitchFamily="34" charset="0"/>
              </a:rPr>
              <a:t>secundare de date</a:t>
            </a:r>
            <a:r>
              <a:rPr lang="en-GB" sz="2000" dirty="0" smtClean="0">
                <a:solidFill>
                  <a:schemeClr val="tx1"/>
                </a:solidFill>
                <a:latin typeface="Calibri" pitchFamily="34" charset="0"/>
                <a:cs typeface="Calibri" pitchFamily="34" charset="0"/>
              </a:rPr>
              <a:t> </a:t>
            </a:r>
            <a:r>
              <a:rPr lang="vi-VN" sz="2000" dirty="0" smtClean="0">
                <a:solidFill>
                  <a:schemeClr val="tx1"/>
                </a:solidFill>
                <a:latin typeface="Calibri" pitchFamily="34" charset="0"/>
                <a:cs typeface="Calibri" pitchFamily="34" charset="0"/>
              </a:rPr>
              <a:t>statistice.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625989"/>
          </a:xfrm>
        </p:spPr>
        <p:txBody>
          <a:bodyPr>
            <a:normAutofit/>
          </a:bodyPr>
          <a:lstStyle/>
          <a:p>
            <a:pPr algn="just">
              <a:buNone/>
            </a:pPr>
            <a:r>
              <a:rPr lang="vi-VN" b="1" dirty="0" smtClean="0">
                <a:solidFill>
                  <a:schemeClr val="tx1"/>
                </a:solidFill>
                <a:latin typeface="Calibri" pitchFamily="34" charset="0"/>
                <a:cs typeface="Calibri" pitchFamily="34" charset="0"/>
              </a:rPr>
              <a:t>Supraviețuirea bolnavilor de cancer: </a:t>
            </a:r>
            <a:r>
              <a:rPr lang="vi-VN" dirty="0" smtClean="0">
                <a:solidFill>
                  <a:schemeClr val="tx1"/>
                </a:solidFill>
                <a:latin typeface="Calibri" pitchFamily="34" charset="0"/>
                <a:cs typeface="Calibri" pitchFamily="34" charset="0"/>
              </a:rPr>
              <a:t>Un pacient cu cancer vrea să știe probabilitatea</a:t>
            </a:r>
            <a:r>
              <a:rPr lang="en-US" dirty="0" smtClean="0">
                <a:solidFill>
                  <a:schemeClr val="tx1"/>
                </a:solidFill>
                <a:latin typeface="Calibri" pitchFamily="34" charset="0"/>
                <a:cs typeface="Calibri" pitchFamily="34" charset="0"/>
              </a:rPr>
              <a:t> </a:t>
            </a:r>
            <a:r>
              <a:rPr lang="vi-VN" dirty="0" smtClean="0">
                <a:solidFill>
                  <a:schemeClr val="tx1"/>
                </a:solidFill>
                <a:latin typeface="Calibri" pitchFamily="34" charset="0"/>
                <a:cs typeface="Calibri" pitchFamily="34" charset="0"/>
              </a:rPr>
              <a:t>că va supraviețui cel puțin 5 ani. Colectând date despre </a:t>
            </a:r>
            <a:r>
              <a:rPr lang="en-US" dirty="0" err="1" smtClean="0">
                <a:solidFill>
                  <a:schemeClr val="tx1"/>
                </a:solidFill>
                <a:latin typeface="Calibri" pitchFamily="34" charset="0"/>
                <a:cs typeface="Calibri" pitchFamily="34" charset="0"/>
              </a:rPr>
              <a:t>ratele</a:t>
            </a:r>
            <a:r>
              <a:rPr lang="en-US" dirty="0" smtClean="0">
                <a:solidFill>
                  <a:schemeClr val="tx1"/>
                </a:solidFill>
                <a:latin typeface="Calibri" pitchFamily="34" charset="0"/>
                <a:cs typeface="Calibri" pitchFamily="34" charset="0"/>
              </a:rPr>
              <a:t> de </a:t>
            </a:r>
            <a:r>
              <a:rPr lang="vi-VN" dirty="0" smtClean="0">
                <a:solidFill>
                  <a:schemeClr val="tx1"/>
                </a:solidFill>
                <a:latin typeface="Calibri" pitchFamily="34" charset="0"/>
                <a:cs typeface="Calibri" pitchFamily="34" charset="0"/>
              </a:rPr>
              <a:t>supraviețuire</a:t>
            </a:r>
            <a:r>
              <a:rPr lang="en-US" dirty="0" smtClean="0">
                <a:solidFill>
                  <a:schemeClr val="tx1"/>
                </a:solidFill>
                <a:latin typeface="Calibri" pitchFamily="34" charset="0"/>
                <a:cs typeface="Calibri" pitchFamily="34" charset="0"/>
              </a:rPr>
              <a:t> </a:t>
            </a:r>
            <a:r>
              <a:rPr lang="vi-VN" dirty="0" smtClean="0">
                <a:solidFill>
                  <a:schemeClr val="tx1"/>
                </a:solidFill>
                <a:latin typeface="Calibri" pitchFamily="34" charset="0"/>
                <a:cs typeface="Calibri" pitchFamily="34" charset="0"/>
              </a:rPr>
              <a:t>ale persoanelor aflate într-o situație similară, este posibil</a:t>
            </a:r>
            <a:r>
              <a:rPr lang="en-US" dirty="0" smtClean="0">
                <a:solidFill>
                  <a:schemeClr val="tx1"/>
                </a:solidFill>
                <a:latin typeface="Calibri" pitchFamily="34" charset="0"/>
                <a:cs typeface="Calibri" pitchFamily="34" charset="0"/>
              </a:rPr>
              <a:t> s</a:t>
            </a:r>
            <a:r>
              <a:rPr lang="vi-VN" dirty="0" smtClean="0">
                <a:solidFill>
                  <a:schemeClr val="tx1"/>
                </a:solidFill>
                <a:latin typeface="Calibri" pitchFamily="34" charset="0"/>
                <a:cs typeface="Calibri" pitchFamily="34" charset="0"/>
              </a:rPr>
              <a:t>ă obține</a:t>
            </a:r>
            <a:r>
              <a:rPr lang="en-US" dirty="0" smtClean="0">
                <a:solidFill>
                  <a:schemeClr val="tx1"/>
                </a:solidFill>
                <a:latin typeface="Calibri" pitchFamily="34" charset="0"/>
                <a:cs typeface="Calibri" pitchFamily="34" charset="0"/>
              </a:rPr>
              <a:t>m o </a:t>
            </a:r>
            <a:r>
              <a:rPr lang="en-US" dirty="0" err="1" smtClean="0">
                <a:solidFill>
                  <a:schemeClr val="tx1"/>
                </a:solidFill>
                <a:latin typeface="Calibri" pitchFamily="34" charset="0"/>
                <a:cs typeface="Calibri" pitchFamily="34" charset="0"/>
              </a:rPr>
              <a:t>estimare</a:t>
            </a:r>
            <a:r>
              <a:rPr lang="en-US" dirty="0" smtClean="0">
                <a:solidFill>
                  <a:schemeClr val="tx1"/>
                </a:solidFill>
                <a:latin typeface="Calibri" pitchFamily="34" charset="0"/>
                <a:cs typeface="Calibri" pitchFamily="34" charset="0"/>
              </a:rPr>
              <a:t> </a:t>
            </a:r>
            <a:r>
              <a:rPr lang="vi-VN" dirty="0" smtClean="0">
                <a:solidFill>
                  <a:schemeClr val="tx1"/>
                </a:solidFill>
                <a:latin typeface="Calibri" pitchFamily="34" charset="0"/>
                <a:cs typeface="Calibri" pitchFamily="34" charset="0"/>
              </a:rPr>
              <a:t> empirică</a:t>
            </a:r>
            <a:r>
              <a:rPr lang="en-US" dirty="0" smtClean="0">
                <a:solidFill>
                  <a:schemeClr val="tx1"/>
                </a:solidFill>
                <a:latin typeface="Calibri" pitchFamily="34" charset="0"/>
                <a:cs typeface="Calibri" pitchFamily="34" charset="0"/>
              </a:rPr>
              <a:t> a </a:t>
            </a:r>
            <a:r>
              <a:rPr lang="en-US" dirty="0" err="1" smtClean="0">
                <a:solidFill>
                  <a:schemeClr val="tx1"/>
                </a:solidFill>
                <a:latin typeface="Calibri" pitchFamily="34" charset="0"/>
                <a:cs typeface="Calibri" pitchFamily="34" charset="0"/>
              </a:rPr>
              <a:t>ratelor</a:t>
            </a:r>
            <a:r>
              <a:rPr lang="en-US" dirty="0" smtClean="0">
                <a:solidFill>
                  <a:schemeClr val="tx1"/>
                </a:solidFill>
                <a:latin typeface="Calibri" pitchFamily="34" charset="0"/>
                <a:cs typeface="Calibri" pitchFamily="34" charset="0"/>
              </a:rPr>
              <a:t> de </a:t>
            </a:r>
            <a:r>
              <a:rPr lang="vi-VN" dirty="0" smtClean="0">
                <a:solidFill>
                  <a:schemeClr val="tx1"/>
                </a:solidFill>
                <a:latin typeface="Calibri" pitchFamily="34" charset="0"/>
                <a:cs typeface="Calibri" pitchFamily="34" charset="0"/>
              </a:rPr>
              <a:t>supraviețuire. </a:t>
            </a:r>
            <a:endParaRPr lang="en-US" dirty="0" smtClean="0">
              <a:solidFill>
                <a:schemeClr val="tx1"/>
              </a:solidFill>
              <a:latin typeface="Calibri" pitchFamily="34" charset="0"/>
              <a:cs typeface="Calibri" pitchFamily="34" charset="0"/>
            </a:endParaRPr>
          </a:p>
          <a:p>
            <a:pPr algn="just">
              <a:buNone/>
            </a:pPr>
            <a:r>
              <a:rPr lang="vi-VN" dirty="0" smtClean="0">
                <a:solidFill>
                  <a:schemeClr val="tx1"/>
                </a:solidFill>
                <a:latin typeface="Calibri" pitchFamily="34" charset="0"/>
                <a:cs typeface="Calibri" pitchFamily="34" charset="0"/>
              </a:rPr>
              <a:t>Nu putem ști dacă pacientul</a:t>
            </a:r>
            <a:r>
              <a:rPr lang="en-US" dirty="0" smtClean="0">
                <a:solidFill>
                  <a:schemeClr val="tx1"/>
                </a:solidFill>
                <a:latin typeface="Calibri" pitchFamily="34" charset="0"/>
                <a:cs typeface="Calibri" pitchFamily="34" charset="0"/>
              </a:rPr>
              <a:t> </a:t>
            </a:r>
            <a:r>
              <a:rPr lang="vi-VN" dirty="0" smtClean="0">
                <a:solidFill>
                  <a:schemeClr val="tx1"/>
                </a:solidFill>
                <a:latin typeface="Calibri" pitchFamily="34" charset="0"/>
                <a:cs typeface="Calibri" pitchFamily="34" charset="0"/>
              </a:rPr>
              <a:t>supraviețuiește</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sau</a:t>
            </a:r>
            <a:r>
              <a:rPr lang="en-US" dirty="0" smtClean="0">
                <a:solidFill>
                  <a:schemeClr val="tx1"/>
                </a:solidFill>
                <a:latin typeface="Calibri" pitchFamily="34" charset="0"/>
                <a:cs typeface="Calibri" pitchFamily="34" charset="0"/>
              </a:rPr>
              <a:t> nu, </a:t>
            </a:r>
            <a:r>
              <a:rPr lang="vi-VN" dirty="0" smtClean="0">
                <a:solidFill>
                  <a:schemeClr val="tx1"/>
                </a:solidFill>
                <a:latin typeface="Calibri" pitchFamily="34" charset="0"/>
                <a:cs typeface="Calibri" pitchFamily="34" charset="0"/>
              </a:rPr>
              <a:t> sau chiar </a:t>
            </a:r>
            <a:r>
              <a:rPr lang="en-US" dirty="0" smtClean="0">
                <a:solidFill>
                  <a:schemeClr val="tx1"/>
                </a:solidFill>
                <a:latin typeface="Calibri" pitchFamily="34" charset="0"/>
                <a:cs typeface="Calibri" pitchFamily="34" charset="0"/>
              </a:rPr>
              <a:t>s</a:t>
            </a:r>
            <a:r>
              <a:rPr lang="vi-VN" dirty="0" smtClean="0">
                <a:solidFill>
                  <a:schemeClr val="tx1"/>
                </a:solidFill>
                <a:latin typeface="Calibri" pitchFamily="34" charset="0"/>
                <a:cs typeface="Calibri" pitchFamily="34" charset="0"/>
              </a:rPr>
              <a:t>ă ști</a:t>
            </a:r>
            <a:r>
              <a:rPr lang="en-US" dirty="0" smtClean="0">
                <a:solidFill>
                  <a:schemeClr val="tx1"/>
                </a:solidFill>
                <a:latin typeface="Calibri" pitchFamily="34" charset="0"/>
                <a:cs typeface="Calibri" pitchFamily="34" charset="0"/>
              </a:rPr>
              <a:t>m</a:t>
            </a:r>
            <a:r>
              <a:rPr lang="vi-VN" dirty="0" smtClean="0">
                <a:solidFill>
                  <a:schemeClr val="tx1"/>
                </a:solidFill>
                <a:latin typeface="Calibri" pitchFamily="34" charset="0"/>
                <a:cs typeface="Calibri" pitchFamily="34" charset="0"/>
              </a:rPr>
              <a:t> exact care este probabilitatea supraviețuirii. </a:t>
            </a:r>
            <a:endParaRPr lang="en-US" dirty="0" smtClean="0">
              <a:solidFill>
                <a:schemeClr val="tx1"/>
              </a:solidFill>
              <a:latin typeface="Calibri" pitchFamily="34" charset="0"/>
              <a:cs typeface="Calibri" pitchFamily="34" charset="0"/>
            </a:endParaRPr>
          </a:p>
          <a:p>
            <a:pPr algn="just">
              <a:buNone/>
            </a:pPr>
            <a:endParaRPr lang="en-US" dirty="0" smtClean="0">
              <a:solidFill>
                <a:schemeClr val="tx1"/>
              </a:solidFill>
              <a:latin typeface="Calibri" pitchFamily="34" charset="0"/>
              <a:cs typeface="Calibri" pitchFamily="34" charset="0"/>
            </a:endParaRPr>
          </a:p>
          <a:p>
            <a:pPr algn="just">
              <a:buNone/>
            </a:pPr>
            <a:r>
              <a:rPr lang="en-US" b="1" dirty="0" smtClean="0">
                <a:solidFill>
                  <a:schemeClr val="tx1"/>
                </a:solidFill>
                <a:latin typeface="Calibri" pitchFamily="34" charset="0"/>
                <a:cs typeface="Calibri" pitchFamily="34" charset="0"/>
              </a:rPr>
              <a:t>PUTEM INS</a:t>
            </a:r>
            <a:r>
              <a:rPr lang="vi-VN" b="1" dirty="0" smtClean="0">
                <a:solidFill>
                  <a:schemeClr val="tx1"/>
                </a:solidFill>
                <a:latin typeface="Calibri" pitchFamily="34" charset="0"/>
                <a:cs typeface="Calibri" pitchFamily="34" charset="0"/>
              </a:rPr>
              <a:t>Ă</a:t>
            </a:r>
            <a:r>
              <a:rPr lang="en-US" b="1" dirty="0" smtClean="0">
                <a:solidFill>
                  <a:schemeClr val="tx1"/>
                </a:solidFill>
                <a:latin typeface="Calibri" pitchFamily="34" charset="0"/>
                <a:cs typeface="Calibri" pitchFamily="34" charset="0"/>
              </a:rPr>
              <a:t> </a:t>
            </a:r>
            <a:r>
              <a:rPr lang="en-US" dirty="0" smtClean="0">
                <a:solidFill>
                  <a:schemeClr val="tx1"/>
                </a:solidFill>
                <a:latin typeface="Calibri" pitchFamily="34" charset="0"/>
                <a:cs typeface="Calibri" pitchFamily="34" charset="0"/>
              </a:rPr>
              <a:t>- </a:t>
            </a:r>
            <a:r>
              <a:rPr lang="vi-VN" dirty="0" smtClean="0">
                <a:solidFill>
                  <a:schemeClr val="tx1"/>
                </a:solidFill>
                <a:latin typeface="Calibri" pitchFamily="34" charset="0"/>
                <a:cs typeface="Calibri" pitchFamily="34" charset="0"/>
              </a:rPr>
              <a:t>estima proporția de pacienți care supraviețuiesc </a:t>
            </a:r>
            <a:r>
              <a:rPr lang="en-US" dirty="0" smtClean="0">
                <a:solidFill>
                  <a:schemeClr val="tx1"/>
                </a:solidFill>
                <a:latin typeface="Calibri" pitchFamily="34" charset="0"/>
                <a:cs typeface="Calibri" pitchFamily="34" charset="0"/>
              </a:rPr>
              <a:t>(</a:t>
            </a:r>
            <a:r>
              <a:rPr lang="vi-VN" dirty="0" smtClean="0">
                <a:solidFill>
                  <a:schemeClr val="tx1"/>
                </a:solidFill>
                <a:latin typeface="Calibri" pitchFamily="34" charset="0"/>
                <a:cs typeface="Calibri" pitchFamily="34" charset="0"/>
              </a:rPr>
              <a:t>din date</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culese</a:t>
            </a:r>
            <a:r>
              <a:rPr lang="en-US" dirty="0" smtClean="0">
                <a:solidFill>
                  <a:schemeClr val="tx1"/>
                </a:solidFill>
                <a:latin typeface="Calibri" pitchFamily="34" charset="0"/>
                <a:cs typeface="Calibri" pitchFamily="34" charset="0"/>
              </a:rPr>
              <a:t>).</a:t>
            </a: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572560" cy="5840435"/>
          </a:xfrm>
        </p:spPr>
        <p:txBody>
          <a:bodyPr>
            <a:normAutofit/>
          </a:bodyPr>
          <a:lstStyle/>
          <a:p>
            <a:pPr>
              <a:buNone/>
            </a:pPr>
            <a:endParaRPr lang="en-GB" sz="1800" dirty="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Efectuarea unui proces de investigaţie statistică presupune </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parcurgerea a trei</a:t>
            </a:r>
            <a:r>
              <a:rPr lang="en-US"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etape distincte,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succesive:</a:t>
            </a:r>
            <a:endParaRPr lang="en-GB" sz="1800" dirty="0" smtClean="0">
              <a:solidFill>
                <a:schemeClr val="tx1"/>
              </a:solidFill>
              <a:latin typeface="Calibri" pitchFamily="34" charset="0"/>
              <a:cs typeface="Calibri" pitchFamily="34" charset="0"/>
            </a:endParaRPr>
          </a:p>
          <a:p>
            <a:pPr>
              <a:buNone/>
            </a:pPr>
            <a:endParaRPr lang="vi-VN" sz="1800" dirty="0" smtClean="0">
              <a:solidFill>
                <a:schemeClr val="tx1"/>
              </a:solidFill>
              <a:latin typeface="Calibri" pitchFamily="34" charset="0"/>
              <a:cs typeface="Calibri" pitchFamily="34" charset="0"/>
            </a:endParaRPr>
          </a:p>
          <a:p>
            <a:r>
              <a:rPr lang="vi-VN" sz="1800" dirty="0" smtClean="0">
                <a:solidFill>
                  <a:schemeClr val="tx1"/>
                </a:solidFill>
                <a:latin typeface="Calibri" pitchFamily="34" charset="0"/>
                <a:cs typeface="Calibri" pitchFamily="34" charset="0"/>
              </a:rPr>
              <a:t>etapa de culege şi înregistrare a datelor (observarea statistică);</a:t>
            </a:r>
          </a:p>
          <a:p>
            <a:r>
              <a:rPr lang="vi-VN" sz="1800" dirty="0" smtClean="0">
                <a:solidFill>
                  <a:schemeClr val="tx1"/>
                </a:solidFill>
                <a:latin typeface="Calibri" pitchFamily="34" charset="0"/>
                <a:cs typeface="Calibri" pitchFamily="34" charset="0"/>
              </a:rPr>
              <a:t>etapa de prelucrare a datelor;</a:t>
            </a:r>
          </a:p>
          <a:p>
            <a:r>
              <a:rPr lang="vi-VN" sz="1800" dirty="0" smtClean="0">
                <a:solidFill>
                  <a:schemeClr val="tx1"/>
                </a:solidFill>
                <a:latin typeface="Calibri" pitchFamily="34" charset="0"/>
                <a:cs typeface="Calibri" pitchFamily="34" charset="0"/>
              </a:rPr>
              <a:t>etapa de analiză şi interpretare a rezultatelor. </a:t>
            </a:r>
            <a:endParaRPr lang="en-GB" sz="1800" dirty="0" smtClean="0">
              <a:solidFill>
                <a:schemeClr val="tx1"/>
              </a:solidFill>
              <a:latin typeface="Calibri" pitchFamily="34" charset="0"/>
              <a:cs typeface="Calibri" pitchFamily="34" charset="0"/>
            </a:endParaRPr>
          </a:p>
          <a:p>
            <a:endParaRPr lang="en-GB" sz="1800" dirty="0">
              <a:solidFill>
                <a:schemeClr val="tx1"/>
              </a:solidFill>
              <a:latin typeface="Calibri" pitchFamily="34" charset="0"/>
              <a:cs typeface="Calibri" pitchFamily="34" charset="0"/>
            </a:endParaRPr>
          </a:p>
          <a:p>
            <a:endParaRPr lang="en-GB" sz="1800" dirty="0" smtClean="0">
              <a:solidFill>
                <a:schemeClr val="tx1"/>
              </a:solidFill>
              <a:latin typeface="Calibri" pitchFamily="34" charset="0"/>
              <a:cs typeface="Calibri" pitchFamily="34" charset="0"/>
            </a:endParaRPr>
          </a:p>
          <a:p>
            <a:pPr>
              <a:buNone/>
            </a:pPr>
            <a:r>
              <a:rPr lang="vi-VN" sz="1800" b="1" dirty="0" smtClean="0">
                <a:solidFill>
                  <a:schemeClr val="tx1"/>
                </a:solidFill>
                <a:latin typeface="Calibri" pitchFamily="34" charset="0"/>
                <a:cs typeface="Calibri" pitchFamily="34" charset="0"/>
              </a:rPr>
              <a:t>Observarea statistică </a:t>
            </a:r>
            <a:r>
              <a:rPr lang="vi-VN" sz="1800" dirty="0" smtClean="0">
                <a:solidFill>
                  <a:schemeClr val="tx1"/>
                </a:solidFill>
                <a:latin typeface="Calibri" pitchFamily="34" charset="0"/>
                <a:cs typeface="Calibri" pitchFamily="34" charset="0"/>
              </a:rPr>
              <a:t>este prima etapă a investigaţiei statistice, care  reprezintă acţiunea de culegere de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la unităţile statistice a informaţiilor referitoare la caracteristicile urmărite,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după criterii riguros stabilite.</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572560" cy="5840435"/>
          </a:xfrm>
        </p:spPr>
        <p:txBody>
          <a:bodyPr>
            <a:noAutofit/>
          </a:bodyPr>
          <a:lstStyle/>
          <a:p>
            <a:pPr>
              <a:buNone/>
            </a:pPr>
            <a:endParaRPr lang="en-GB" sz="1800" dirty="0" smtClean="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Observarea trebuie fie corespunzătoare sub aspect </a:t>
            </a:r>
            <a:r>
              <a:rPr lang="vi-VN" sz="1800" b="1" dirty="0" smtClean="0">
                <a:solidFill>
                  <a:schemeClr val="tx1"/>
                </a:solidFill>
                <a:latin typeface="Calibri" pitchFamily="34" charset="0"/>
                <a:cs typeface="Calibri" pitchFamily="34" charset="0"/>
              </a:rPr>
              <a:t>cantitativ şi calitativ.</a:t>
            </a:r>
            <a:endParaRPr lang="en-GB" sz="1800" b="1" dirty="0" smtClean="0">
              <a:solidFill>
                <a:schemeClr val="tx1"/>
              </a:solidFill>
              <a:latin typeface="Calibri" pitchFamily="34" charset="0"/>
              <a:cs typeface="Calibri" pitchFamily="34" charset="0"/>
            </a:endParaRPr>
          </a:p>
          <a:p>
            <a:pPr>
              <a:buNone/>
            </a:pPr>
            <a:endParaRPr lang="en-GB" sz="1800" dirty="0" smtClean="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îndeplinirea condiţiei de cantitate </a:t>
            </a:r>
            <a:r>
              <a:rPr lang="vi-VN" sz="1800" dirty="0" smtClean="0">
                <a:solidFill>
                  <a:schemeClr val="tx1"/>
                </a:solidFill>
                <a:latin typeface="Calibri" pitchFamily="34" charset="0"/>
                <a:cs typeface="Calibri" pitchFamily="34" charset="0"/>
              </a:rPr>
              <a:t>(de volum) înseamnă obţinerea în timpul prestabilit</a:t>
            </a:r>
          </a:p>
          <a:p>
            <a:pPr>
              <a:buNone/>
            </a:pPr>
            <a:r>
              <a:rPr lang="vi-VN" sz="1800" dirty="0" smtClean="0">
                <a:solidFill>
                  <a:schemeClr val="tx1"/>
                </a:solidFill>
                <a:latin typeface="Calibri" pitchFamily="34" charset="0"/>
                <a:cs typeface="Calibri" pitchFamily="34" charset="0"/>
              </a:rPr>
              <a:t>a întregului volum de date necesar pentru atingerea tuturor obiectivelor investigaţiei</a:t>
            </a:r>
          </a:p>
          <a:p>
            <a:pPr>
              <a:buNone/>
            </a:pPr>
            <a:r>
              <a:rPr lang="vi-VN" sz="1800" dirty="0" smtClean="0">
                <a:solidFill>
                  <a:schemeClr val="tx1"/>
                </a:solidFill>
                <a:latin typeface="Calibri" pitchFamily="34" charset="0"/>
                <a:cs typeface="Calibri" pitchFamily="34" charset="0"/>
              </a:rPr>
              <a:t>statistice;</a:t>
            </a:r>
            <a:endParaRPr lang="en-GB" sz="1800" dirty="0" smtClean="0">
              <a:solidFill>
                <a:schemeClr val="tx1"/>
              </a:solidFill>
              <a:latin typeface="Calibri" pitchFamily="34" charset="0"/>
              <a:cs typeface="Calibri" pitchFamily="34" charset="0"/>
            </a:endParaRPr>
          </a:p>
          <a:p>
            <a:pPr>
              <a:buNone/>
            </a:pPr>
            <a:endParaRPr lang="vi-VN" sz="1800" dirty="0" smtClean="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îndeplinirea condiţiei de calitate </a:t>
            </a:r>
            <a:r>
              <a:rPr lang="vi-VN" sz="1800" dirty="0" smtClean="0">
                <a:solidFill>
                  <a:schemeClr val="tx1"/>
                </a:solidFill>
                <a:latin typeface="Calibri" pitchFamily="34" charset="0"/>
                <a:cs typeface="Calibri" pitchFamily="34" charset="0"/>
              </a:rPr>
              <a:t>presupune asigurarea autenticităţii, a caracterului real</a:t>
            </a:r>
          </a:p>
          <a:p>
            <a:pPr>
              <a:buNone/>
            </a:pPr>
            <a:r>
              <a:rPr lang="vi-VN" sz="1800" dirty="0" smtClean="0">
                <a:solidFill>
                  <a:schemeClr val="tx1"/>
                </a:solidFill>
                <a:latin typeface="Calibri" pitchFamily="34" charset="0"/>
                <a:cs typeface="Calibri" pitchFamily="34" charset="0"/>
              </a:rPr>
              <a:t>al datelor, astfel încât rezultatele obţinute prin prelucrarea acestor date să fie cât mai</a:t>
            </a:r>
          </a:p>
          <a:p>
            <a:pPr>
              <a:buNone/>
            </a:pPr>
            <a:r>
              <a:rPr lang="vi-VN" sz="1800" dirty="0" smtClean="0">
                <a:solidFill>
                  <a:schemeClr val="tx1"/>
                </a:solidFill>
                <a:latin typeface="Calibri" pitchFamily="34" charset="0"/>
                <a:cs typeface="Calibri" pitchFamily="34" charset="0"/>
              </a:rPr>
              <a:t>exacte şi să ducă la adoptarea unor decizii cât mai pertinente.</a:t>
            </a:r>
          </a:p>
          <a:p>
            <a:pPr>
              <a:buNone/>
            </a:pPr>
            <a:endParaRPr lang="en-GB" sz="1800" dirty="0" smtClean="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În cazul în care pentru obţinerea datelor statistice este necesară organizarea unei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investigaţii statistice, atunci ea trebuie făcută în conformitate cu un anumit plan, pentru a ne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asigura că obţinem, cu un minim de resurse materiale şi financiare, rezultate cât mai exacte şi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mai pertinente.</a:t>
            </a:r>
            <a:endParaRPr lang="en-GB" sz="1800" dirty="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572560" cy="5840435"/>
          </a:xfrm>
        </p:spPr>
        <p:txBody>
          <a:bodyPr>
            <a:noAutofit/>
          </a:bodyPr>
          <a:lstStyle/>
          <a:p>
            <a:pPr>
              <a:buNone/>
            </a:pPr>
            <a:endParaRPr lang="en-GB" sz="1800" dirty="0" smtClean="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Observarea se efectuează după un plan riguros, care trebuie să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cuprindă:</a:t>
            </a:r>
            <a:endParaRPr lang="en-GB" sz="1800" dirty="0" smtClean="0">
              <a:solidFill>
                <a:schemeClr val="tx1"/>
              </a:solidFill>
              <a:latin typeface="Calibri" pitchFamily="34" charset="0"/>
              <a:cs typeface="Calibri" pitchFamily="34" charset="0"/>
            </a:endParaRPr>
          </a:p>
          <a:p>
            <a:pPr>
              <a:buNone/>
            </a:pPr>
            <a:endParaRPr lang="vi-VN" sz="1800" dirty="0" smtClean="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 scopul observării;</a:t>
            </a:r>
          </a:p>
          <a:p>
            <a:pPr>
              <a:buNone/>
            </a:pPr>
            <a:r>
              <a:rPr lang="vi-VN" sz="1800" dirty="0" smtClean="0">
                <a:solidFill>
                  <a:schemeClr val="tx1"/>
                </a:solidFill>
                <a:latin typeface="Calibri" pitchFamily="34" charset="0"/>
                <a:cs typeface="Calibri" pitchFamily="34" charset="0"/>
              </a:rPr>
              <a:t>• delimitarea colectivităţii şi unităţii de observare;</a:t>
            </a:r>
          </a:p>
          <a:p>
            <a:pPr>
              <a:buNone/>
            </a:pPr>
            <a:r>
              <a:rPr lang="vi-VN" sz="1800" dirty="0" smtClean="0">
                <a:solidFill>
                  <a:schemeClr val="tx1"/>
                </a:solidFill>
                <a:latin typeface="Calibri" pitchFamily="34" charset="0"/>
                <a:cs typeface="Calibri" pitchFamily="34" charset="0"/>
              </a:rPr>
              <a:t>• stabilirea caracteristicilor ce vor fi înregistrate;</a:t>
            </a:r>
          </a:p>
          <a:p>
            <a:pPr>
              <a:buNone/>
            </a:pPr>
            <a:r>
              <a:rPr lang="vi-VN" sz="1800" dirty="0" smtClean="0">
                <a:solidFill>
                  <a:schemeClr val="tx1"/>
                </a:solidFill>
                <a:latin typeface="Calibri" pitchFamily="34" charset="0"/>
                <a:cs typeface="Calibri" pitchFamily="34" charset="0"/>
              </a:rPr>
              <a:t>• alegerea formularelor de înregistrare;</a:t>
            </a:r>
          </a:p>
          <a:p>
            <a:pPr>
              <a:buNone/>
            </a:pPr>
            <a:r>
              <a:rPr lang="vi-VN" sz="1800" dirty="0" smtClean="0">
                <a:solidFill>
                  <a:schemeClr val="tx1"/>
                </a:solidFill>
                <a:latin typeface="Calibri" pitchFamily="34" charset="0"/>
                <a:cs typeface="Calibri" pitchFamily="34" charset="0"/>
              </a:rPr>
              <a:t>• delimitarea timpului şi locului observării;</a:t>
            </a:r>
          </a:p>
          <a:p>
            <a:pPr>
              <a:buNone/>
            </a:pPr>
            <a:r>
              <a:rPr lang="vi-VN" sz="1800" dirty="0" smtClean="0">
                <a:solidFill>
                  <a:schemeClr val="tx1"/>
                </a:solidFill>
                <a:latin typeface="Calibri" pitchFamily="34" charset="0"/>
                <a:cs typeface="Calibri" pitchFamily="34" charset="0"/>
              </a:rPr>
              <a:t>• stabilirea măsurilor organizatorice</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endParaRPr lang="en-GB" sz="1800" dirty="0" smtClean="0">
              <a:solidFill>
                <a:schemeClr val="tx1"/>
              </a:solidFill>
              <a:latin typeface="Calibri" pitchFamily="34" charset="0"/>
              <a:cs typeface="Calibri" pitchFamily="34" charset="0"/>
            </a:endParaRPr>
          </a:p>
          <a:p>
            <a:pPr algn="just">
              <a:buNone/>
            </a:pPr>
            <a:r>
              <a:rPr lang="en-GB" sz="1800" b="1" dirty="0" smtClean="0">
                <a:solidFill>
                  <a:schemeClr val="tx1"/>
                </a:solidFill>
                <a:latin typeface="Calibri" pitchFamily="34" charset="0"/>
                <a:cs typeface="Calibri" pitchFamily="34" charset="0"/>
              </a:rPr>
              <a:t>Exemplu</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De exemplu,la Recensământul populaţiei şi locuinţelor din martie 2002, momentul critic</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 fost ora 0 a zilei de 18 martie, iar perioada în care au fost înregistrate datele a fost 18-27</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martie. Unitatea de observare a fost gospodăria (unitate complexă)</a:t>
            </a:r>
            <a:r>
              <a:rPr lang="en-GB" sz="1800" dirty="0" smtClean="0">
                <a:solidFill>
                  <a:schemeClr val="tx1"/>
                </a:solidFill>
                <a:latin typeface="Calibri" pitchFamily="34" charset="0"/>
                <a:cs typeface="Calibri" pitchFamily="34" charset="0"/>
              </a:rPr>
              <a:t>.</a:t>
            </a: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5840435"/>
          </a:xfrm>
        </p:spPr>
        <p:txBody>
          <a:bodyPr>
            <a:normAutofit fontScale="92500" lnSpcReduction="10000"/>
          </a:bodyPr>
          <a:lstStyle/>
          <a:p>
            <a:pPr>
              <a:buNone/>
            </a:pPr>
            <a:r>
              <a:rPr lang="vi-VN" sz="2000" b="1" dirty="0" smtClean="0">
                <a:solidFill>
                  <a:schemeClr val="tx1"/>
                </a:solidFill>
                <a:latin typeface="Calibri" pitchFamily="34" charset="0"/>
                <a:cs typeface="Calibri" pitchFamily="34" charset="0"/>
              </a:rPr>
              <a:t> Metode</a:t>
            </a:r>
            <a:r>
              <a:rPr lang="en-GB" sz="2000" b="1" dirty="0" smtClean="0">
                <a:solidFill>
                  <a:schemeClr val="tx1"/>
                </a:solidFill>
                <a:latin typeface="Calibri" pitchFamily="34" charset="0"/>
                <a:cs typeface="Calibri" pitchFamily="34" charset="0"/>
              </a:rPr>
              <a:t>le</a:t>
            </a:r>
            <a:r>
              <a:rPr lang="vi-VN" sz="2000" b="1" dirty="0" smtClean="0">
                <a:solidFill>
                  <a:schemeClr val="tx1"/>
                </a:solidFill>
                <a:latin typeface="Calibri" pitchFamily="34" charset="0"/>
                <a:cs typeface="Calibri" pitchFamily="34" charset="0"/>
              </a:rPr>
              <a:t> de observare statistică </a:t>
            </a:r>
            <a:r>
              <a:rPr lang="vi-VN" sz="2000" dirty="0" smtClean="0">
                <a:solidFill>
                  <a:schemeClr val="tx1"/>
                </a:solidFill>
                <a:latin typeface="Calibri" pitchFamily="34" charset="0"/>
                <a:cs typeface="Calibri" pitchFamily="34" charset="0"/>
              </a:rPr>
              <a:t>se clasifică după următoarele criterii: </a:t>
            </a:r>
            <a:endParaRPr lang="en-GB" sz="2000" dirty="0" smtClean="0">
              <a:solidFill>
                <a:schemeClr val="tx1"/>
              </a:solidFill>
              <a:latin typeface="Calibri" pitchFamily="34" charset="0"/>
              <a:cs typeface="Calibri" pitchFamily="34" charset="0"/>
            </a:endParaRPr>
          </a:p>
          <a:p>
            <a:pPr>
              <a:buNone/>
            </a:pPr>
            <a:r>
              <a:rPr lang="vi-VN" sz="2000" dirty="0" smtClean="0">
                <a:solidFill>
                  <a:schemeClr val="tx1"/>
                </a:solidFill>
                <a:latin typeface="Calibri" pitchFamily="34" charset="0"/>
                <a:cs typeface="Calibri" pitchFamily="34" charset="0"/>
              </a:rPr>
              <a:t>I. după frecvenţa înregistrării în timp a datelor despre fenomenele şi procesele economico-sociale, putem avea</a:t>
            </a:r>
            <a:r>
              <a:rPr lang="en-GB" sz="2000" dirty="0" smtClean="0">
                <a:solidFill>
                  <a:schemeClr val="tx1"/>
                </a:solidFill>
                <a:latin typeface="Calibri" pitchFamily="34" charset="0"/>
                <a:cs typeface="Calibri" pitchFamily="34" charset="0"/>
              </a:rPr>
              <a:t>:</a:t>
            </a:r>
            <a:endParaRPr lang="en-GB" sz="2000" b="1" dirty="0">
              <a:solidFill>
                <a:schemeClr val="tx1"/>
              </a:solidFill>
              <a:latin typeface="Calibri" pitchFamily="34" charset="0"/>
              <a:cs typeface="Calibri" pitchFamily="34" charset="0"/>
            </a:endParaRPr>
          </a:p>
          <a:p>
            <a:pPr>
              <a:buNone/>
            </a:pPr>
            <a:endParaRPr lang="en-GB" sz="2000" b="1" dirty="0" smtClean="0">
              <a:solidFill>
                <a:schemeClr val="tx1"/>
              </a:solidFill>
              <a:latin typeface="Calibri" pitchFamily="34" charset="0"/>
              <a:cs typeface="Calibri" pitchFamily="34" charset="0"/>
            </a:endParaRPr>
          </a:p>
          <a:p>
            <a:pPr marL="857250" lvl="1" indent="-457200" algn="just">
              <a:buFont typeface="+mj-lt"/>
              <a:buAutoNum type="alphaLcPeriod"/>
            </a:pPr>
            <a:r>
              <a:rPr lang="vi-VN" sz="1800" b="1" dirty="0" smtClean="0">
                <a:solidFill>
                  <a:schemeClr val="tx1"/>
                </a:solidFill>
                <a:latin typeface="Calibri" pitchFamily="34" charset="0"/>
                <a:cs typeface="Calibri" pitchFamily="34" charset="0"/>
              </a:rPr>
              <a:t>observări curente</a:t>
            </a:r>
            <a:r>
              <a:rPr lang="vi-VN" sz="1800" dirty="0" smtClean="0">
                <a:solidFill>
                  <a:schemeClr val="tx1"/>
                </a:solidFill>
                <a:latin typeface="Calibri" pitchFamily="34" charset="0"/>
                <a:cs typeface="Calibri" pitchFamily="34" charset="0"/>
              </a:rPr>
              <a:t>, atunci când fenomenele şi procesele sunt urmăriate în mod continuu, iar datele ce le caracterizează sunt înregistrate permanent (de exemplu: fenomenele demografice: natalitatea, mortalitatea, nupţialitatea, divorţialitatea care se regăsesc în „statistica stării civile”; rezultatele obţinute de agenţii economici etc.); </a:t>
            </a:r>
            <a:endParaRPr lang="en-GB" sz="1800" dirty="0" smtClean="0">
              <a:solidFill>
                <a:schemeClr val="tx1"/>
              </a:solidFill>
              <a:latin typeface="Calibri" pitchFamily="34" charset="0"/>
              <a:cs typeface="Calibri" pitchFamily="34" charset="0"/>
            </a:endParaRPr>
          </a:p>
          <a:p>
            <a:pPr marL="857250" lvl="1" indent="-457200" algn="just">
              <a:buFont typeface="+mj-lt"/>
              <a:buAutoNum type="alphaLcPeriod"/>
            </a:pPr>
            <a:endParaRPr lang="en-GB" sz="1800" dirty="0" smtClean="0">
              <a:solidFill>
                <a:schemeClr val="tx1"/>
              </a:solidFill>
              <a:latin typeface="Calibri" pitchFamily="34" charset="0"/>
              <a:cs typeface="Calibri" pitchFamily="34" charset="0"/>
            </a:endParaRPr>
          </a:p>
          <a:p>
            <a:pPr marL="857250" lvl="1" indent="-457200" algn="just">
              <a:buFont typeface="+mj-lt"/>
              <a:buAutoNum type="alphaLcPeriod"/>
            </a:pPr>
            <a:r>
              <a:rPr lang="vi-VN" sz="1800" b="1" dirty="0" smtClean="0">
                <a:solidFill>
                  <a:schemeClr val="tx1"/>
                </a:solidFill>
                <a:latin typeface="Calibri" pitchFamily="34" charset="0"/>
                <a:cs typeface="Calibri" pitchFamily="34" charset="0"/>
              </a:rPr>
              <a:t>observări periodice, </a:t>
            </a:r>
            <a:r>
              <a:rPr lang="vi-VN" sz="1800" dirty="0" smtClean="0">
                <a:solidFill>
                  <a:schemeClr val="tx1"/>
                </a:solidFill>
                <a:latin typeface="Calibri" pitchFamily="34" charset="0"/>
                <a:cs typeface="Calibri" pitchFamily="34" charset="0"/>
              </a:rPr>
              <a:t>atunci când datele referitoare la fenomene sau procese economico-sociale se înregistrează cu o frecvenţă aproximativ regulată, la intervale egale de timp (de exemplu: recensăminte ale populaţiei, recensăminte agricole etc.); </a:t>
            </a:r>
            <a:endParaRPr lang="en-GB" sz="1800" dirty="0" smtClean="0">
              <a:solidFill>
                <a:schemeClr val="tx1"/>
              </a:solidFill>
              <a:latin typeface="Calibri" pitchFamily="34" charset="0"/>
              <a:cs typeface="Calibri" pitchFamily="34" charset="0"/>
            </a:endParaRPr>
          </a:p>
          <a:p>
            <a:pPr marL="857250" lvl="1" indent="-457200" algn="just">
              <a:buFont typeface="+mj-lt"/>
              <a:buAutoNum type="alphaLcPeriod"/>
            </a:pPr>
            <a:endParaRPr lang="en-GB" sz="1800" dirty="0" smtClean="0">
              <a:solidFill>
                <a:schemeClr val="tx1"/>
              </a:solidFill>
              <a:latin typeface="Calibri" pitchFamily="34" charset="0"/>
              <a:cs typeface="Calibri" pitchFamily="34" charset="0"/>
            </a:endParaRPr>
          </a:p>
          <a:p>
            <a:pPr marL="857250" lvl="1" indent="-457200" algn="just">
              <a:buFont typeface="+mj-lt"/>
              <a:buAutoNum type="alphaLcPeriod"/>
            </a:pPr>
            <a:r>
              <a:rPr lang="vi-VN" sz="1800" b="1" dirty="0" smtClean="0">
                <a:solidFill>
                  <a:schemeClr val="tx1"/>
                </a:solidFill>
                <a:latin typeface="Calibri" pitchFamily="34" charset="0"/>
                <a:cs typeface="Calibri" pitchFamily="34" charset="0"/>
              </a:rPr>
              <a:t>observări ocazionale</a:t>
            </a:r>
            <a:r>
              <a:rPr lang="vi-VN" sz="1800" dirty="0" smtClean="0">
                <a:solidFill>
                  <a:schemeClr val="tx1"/>
                </a:solidFill>
                <a:latin typeface="Calibri" pitchFamily="34" charset="0"/>
                <a:cs typeface="Calibri" pitchFamily="34" charset="0"/>
              </a:rPr>
              <a:t>, atunci când datele referitoare la fenomenele sau procesele economico-sociale se înregistrează discontinuu, ocazional, cu un prilej sau scop special, în mod unic, motiv pentru care se mai numesc „special organizate” (de exemplu: o anchetă de opinie privind atitudinea cetăţenilor referitoare la un nou act normativ recent intrat în vigoare; o anchetă de opinie privind preferinţele participanţilor la o expoziţie de modă etc.). </a:t>
            </a:r>
            <a:endParaRPr lang="en-GB" sz="1800" b="1" dirty="0">
              <a:solidFill>
                <a:schemeClr val="tx1"/>
              </a:solidFill>
              <a:latin typeface="Calibri" pitchFamily="34" charset="0"/>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Autofit/>
          </a:bodyPr>
          <a:lstStyle/>
          <a:p>
            <a:pPr>
              <a:buNone/>
            </a:pPr>
            <a:r>
              <a:rPr lang="vi-VN" sz="1800" dirty="0" smtClean="0">
                <a:solidFill>
                  <a:schemeClr val="tx1"/>
                </a:solidFill>
                <a:latin typeface="Calibri" pitchFamily="34" charset="0"/>
                <a:cs typeface="Calibri" pitchFamily="34" charset="0"/>
              </a:rPr>
              <a:t>II. </a:t>
            </a:r>
            <a:r>
              <a:rPr lang="vi-VN" sz="1800" b="1" dirty="0" smtClean="0">
                <a:solidFill>
                  <a:schemeClr val="tx1"/>
                </a:solidFill>
                <a:latin typeface="Calibri" pitchFamily="34" charset="0"/>
                <a:cs typeface="Calibri" pitchFamily="34" charset="0"/>
              </a:rPr>
              <a:t>după gradul de cuprindere a populaţiei de observare delimitate</a:t>
            </a:r>
            <a:r>
              <a:rPr lang="vi-VN" sz="1800" dirty="0" smtClean="0">
                <a:solidFill>
                  <a:schemeClr val="tx1"/>
                </a:solidFill>
                <a:latin typeface="Calibri" pitchFamily="34" charset="0"/>
                <a:cs typeface="Calibri" pitchFamily="34" charset="0"/>
              </a:rPr>
              <a:t>, întâlnim: </a:t>
            </a:r>
            <a:endParaRPr lang="en-GB" sz="1800" dirty="0" smtClean="0">
              <a:solidFill>
                <a:schemeClr val="tx1"/>
              </a:solidFill>
              <a:latin typeface="Calibri" pitchFamily="34" charset="0"/>
              <a:cs typeface="Calibri" pitchFamily="34" charset="0"/>
            </a:endParaRPr>
          </a:p>
          <a:p>
            <a:pPr marL="800100" lvl="1" indent="-342900">
              <a:buAutoNum type="alphaLcPeriod"/>
            </a:pPr>
            <a:r>
              <a:rPr lang="vi-VN" sz="1800" b="1" dirty="0" smtClean="0">
                <a:solidFill>
                  <a:schemeClr val="tx1"/>
                </a:solidFill>
                <a:latin typeface="Calibri" pitchFamily="34" charset="0"/>
                <a:cs typeface="Calibri" pitchFamily="34" charset="0"/>
              </a:rPr>
              <a:t>observări totale</a:t>
            </a:r>
            <a:r>
              <a:rPr lang="vi-VN" sz="1800" dirty="0" smtClean="0">
                <a:solidFill>
                  <a:schemeClr val="tx1"/>
                </a:solidFill>
                <a:latin typeface="Calibri" pitchFamily="34" charset="0"/>
                <a:cs typeface="Calibri" pitchFamily="34" charset="0"/>
              </a:rPr>
              <a:t>, atunci când vor fi supuse observării toate unităţile populaţiei statistice (de exemplu: recensământul populaţiei şi locuinţelor); </a:t>
            </a:r>
            <a:endParaRPr lang="en-GB" sz="1800" dirty="0" smtClean="0">
              <a:solidFill>
                <a:schemeClr val="tx1"/>
              </a:solidFill>
              <a:latin typeface="Calibri" pitchFamily="34" charset="0"/>
              <a:cs typeface="Calibri" pitchFamily="34" charset="0"/>
            </a:endParaRPr>
          </a:p>
          <a:p>
            <a:pPr marL="800100" lvl="1" indent="-342900">
              <a:buAutoNum type="alphaLcPeriod"/>
            </a:pPr>
            <a:r>
              <a:rPr lang="vi-VN" sz="1800" b="1" dirty="0" smtClean="0">
                <a:solidFill>
                  <a:schemeClr val="tx1"/>
                </a:solidFill>
                <a:latin typeface="Calibri" pitchFamily="34" charset="0"/>
                <a:cs typeface="Calibri" pitchFamily="34" charset="0"/>
              </a:rPr>
              <a:t>observări parţiale </a:t>
            </a:r>
            <a:r>
              <a:rPr lang="vi-VN" sz="1800" dirty="0" smtClean="0">
                <a:solidFill>
                  <a:schemeClr val="tx1"/>
                </a:solidFill>
                <a:latin typeface="Calibri" pitchFamily="34" charset="0"/>
                <a:cs typeface="Calibri" pitchFamily="34" charset="0"/>
              </a:rPr>
              <a:t>– atunci când vor fi supuse observării doar o parte a unităţilor populaţiei statistice (de exemplu: anchete, sondaje statistice); </a:t>
            </a:r>
            <a:endParaRPr lang="en-GB" sz="1800" dirty="0" smtClean="0">
              <a:solidFill>
                <a:schemeClr val="tx1"/>
              </a:solidFill>
              <a:latin typeface="Calibri" pitchFamily="34" charset="0"/>
              <a:cs typeface="Calibri" pitchFamily="34" charset="0"/>
            </a:endParaRPr>
          </a:p>
          <a:p>
            <a:pPr marL="800100" lvl="1" indent="-342900">
              <a:buAutoNum type="alphaLcPeriod"/>
            </a:pPr>
            <a:endParaRPr lang="en-GB" sz="1800" dirty="0">
              <a:solidFill>
                <a:schemeClr val="tx1"/>
              </a:solidFill>
              <a:latin typeface="Calibri" pitchFamily="34" charset="0"/>
              <a:cs typeface="Calibri" pitchFamily="34" charset="0"/>
            </a:endParaRPr>
          </a:p>
          <a:p>
            <a:pPr marL="400050">
              <a:buNone/>
            </a:pPr>
            <a:r>
              <a:rPr lang="vi-VN" sz="1800" dirty="0" smtClean="0">
                <a:solidFill>
                  <a:schemeClr val="tx1"/>
                </a:solidFill>
                <a:latin typeface="Calibri" pitchFamily="34" charset="0"/>
                <a:cs typeface="Calibri" pitchFamily="34" charset="0"/>
              </a:rPr>
              <a:t>III. </a:t>
            </a:r>
            <a:r>
              <a:rPr lang="vi-VN" sz="1800" b="1" dirty="0" smtClean="0">
                <a:solidFill>
                  <a:schemeClr val="tx1"/>
                </a:solidFill>
                <a:latin typeface="Calibri" pitchFamily="34" charset="0"/>
                <a:cs typeface="Calibri" pitchFamily="34" charset="0"/>
              </a:rPr>
              <a:t>după modul de obţinere a datelor</a:t>
            </a:r>
            <a:r>
              <a:rPr lang="vi-VN" sz="1800" dirty="0" smtClean="0">
                <a:solidFill>
                  <a:schemeClr val="tx1"/>
                </a:solidFill>
                <a:latin typeface="Calibri" pitchFamily="34" charset="0"/>
                <a:cs typeface="Calibri" pitchFamily="34" charset="0"/>
              </a:rPr>
              <a:t>, avem: </a:t>
            </a:r>
            <a:endParaRPr lang="en-GB" sz="1800" dirty="0" smtClean="0">
              <a:solidFill>
                <a:schemeClr val="tx1"/>
              </a:solidFill>
              <a:latin typeface="Calibri" pitchFamily="34" charset="0"/>
              <a:cs typeface="Calibri" pitchFamily="34" charset="0"/>
            </a:endParaRPr>
          </a:p>
          <a:p>
            <a:pPr marL="857250" lvl="1" indent="-342900">
              <a:buAutoNum type="alphaLcPeriod"/>
            </a:pPr>
            <a:r>
              <a:rPr lang="vi-VN" sz="1800" b="1" dirty="0" smtClean="0">
                <a:solidFill>
                  <a:schemeClr val="tx1"/>
                </a:solidFill>
                <a:latin typeface="Calibri" pitchFamily="34" charset="0"/>
                <a:cs typeface="Calibri" pitchFamily="34" charset="0"/>
              </a:rPr>
              <a:t>observări primare (directe), </a:t>
            </a:r>
            <a:r>
              <a:rPr lang="vi-VN" sz="1800" dirty="0" smtClean="0">
                <a:solidFill>
                  <a:schemeClr val="tx1"/>
                </a:solidFill>
                <a:latin typeface="Calibri" pitchFamily="34" charset="0"/>
                <a:cs typeface="Calibri" pitchFamily="34" charset="0"/>
              </a:rPr>
              <a:t>în care datele se obţin prin culegerea, înregistrarea lor direct de la unităţile statistice (de exemplu: recensământul populaţiei, o anchetă de opinie); </a:t>
            </a:r>
            <a:endParaRPr lang="en-GB" sz="1800" dirty="0" smtClean="0">
              <a:solidFill>
                <a:schemeClr val="tx1"/>
              </a:solidFill>
              <a:latin typeface="Calibri" pitchFamily="34" charset="0"/>
              <a:cs typeface="Calibri" pitchFamily="34" charset="0"/>
            </a:endParaRPr>
          </a:p>
          <a:p>
            <a:pPr marL="857250" lvl="1" indent="-342900">
              <a:buAutoNum type="alphaLcPeriod"/>
            </a:pPr>
            <a:r>
              <a:rPr lang="vi-VN" sz="1800" b="1" dirty="0" smtClean="0">
                <a:solidFill>
                  <a:schemeClr val="tx1"/>
                </a:solidFill>
                <a:latin typeface="Calibri" pitchFamily="34" charset="0"/>
                <a:cs typeface="Calibri" pitchFamily="34" charset="0"/>
              </a:rPr>
              <a:t>observări secundare (indirecte) </a:t>
            </a:r>
            <a:r>
              <a:rPr lang="vi-VN" sz="1800" dirty="0" smtClean="0">
                <a:solidFill>
                  <a:schemeClr val="tx1"/>
                </a:solidFill>
                <a:latin typeface="Calibri" pitchFamily="34" charset="0"/>
                <a:cs typeface="Calibri" pitchFamily="34" charset="0"/>
              </a:rPr>
              <a:t>– în care se obţin datele secundare, care se preiau din documentele existente (de exemplu: datele preluate din evidenţele contabile).</a:t>
            </a:r>
            <a:endParaRPr lang="en-GB" sz="1800" dirty="0" smtClean="0">
              <a:solidFill>
                <a:schemeClr val="tx1"/>
              </a:solidFill>
              <a:latin typeface="Calibri" pitchFamily="34" charset="0"/>
              <a:cs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Autofit/>
          </a:bodyPr>
          <a:lstStyle/>
          <a:p>
            <a:pPr algn="just">
              <a:buNone/>
            </a:pPr>
            <a:r>
              <a:rPr lang="vi-VN" sz="1800" b="1" dirty="0" smtClean="0">
                <a:solidFill>
                  <a:schemeClr val="tx1"/>
                </a:solidFill>
                <a:latin typeface="Calibri" pitchFamily="34" charset="0"/>
                <a:cs typeface="Calibri" pitchFamily="34" charset="0"/>
              </a:rPr>
              <a:t>Sondajul sau selecţia statistică </a:t>
            </a:r>
            <a:r>
              <a:rPr lang="vi-VN" sz="1800" dirty="0" smtClean="0">
                <a:solidFill>
                  <a:schemeClr val="tx1"/>
                </a:solidFill>
                <a:latin typeface="Calibri" pitchFamily="34" charset="0"/>
                <a:cs typeface="Calibri" pitchFamily="34" charset="0"/>
              </a:rPr>
              <a:t>este o metodă parţială de observare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statistică, din ce în ce mai larg utilizată în cercetările statistice moderne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Sondajul se foloseşte pentru a înlocui o observare totală, de mare amploare,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mai dificil de realizat, care presupune angajarea unor cheltuieli ridicate de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resurse materiale, financiare şi umane. </a:t>
            </a:r>
            <a:endParaRPr lang="en-GB"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Există două categorii esenţiale de sondaj: </a:t>
            </a:r>
            <a:r>
              <a:rPr lang="vi-VN" sz="1800" b="1" dirty="0" smtClean="0">
                <a:solidFill>
                  <a:schemeClr val="tx1"/>
                </a:solidFill>
                <a:latin typeface="Calibri" pitchFamily="34" charset="0"/>
                <a:cs typeface="Calibri" pitchFamily="34" charset="0"/>
              </a:rPr>
              <a:t>sondaj aleator (probabilist)</a:t>
            </a:r>
            <a:r>
              <a:rPr lang="en-GB" sz="1800" b="1" dirty="0" smtClean="0">
                <a:solidFill>
                  <a:schemeClr val="tx1"/>
                </a:solidFill>
                <a:latin typeface="Calibri" pitchFamily="34" charset="0"/>
                <a:cs typeface="Calibri" pitchFamily="34" charset="0"/>
              </a:rPr>
              <a:t> </a:t>
            </a:r>
            <a:r>
              <a:rPr lang="vi-VN" sz="1800" b="1" dirty="0" smtClean="0">
                <a:solidFill>
                  <a:schemeClr val="tx1"/>
                </a:solidFill>
                <a:latin typeface="Calibri" pitchFamily="34" charset="0"/>
                <a:cs typeface="Calibri" pitchFamily="34" charset="0"/>
              </a:rPr>
              <a:t>şi sondaj nealeator. </a:t>
            </a:r>
            <a:endParaRPr lang="en-GB" sz="1800" b="1" dirty="0" smtClean="0">
              <a:solidFill>
                <a:schemeClr val="tx1"/>
              </a:solidFill>
              <a:latin typeface="Calibri" pitchFamily="34" charset="0"/>
              <a:cs typeface="Calibri" pitchFamily="34" charset="0"/>
            </a:endParaRPr>
          </a:p>
          <a:p>
            <a:pPr algn="just">
              <a:buNone/>
            </a:pPr>
            <a:endParaRPr lang="en-GB" sz="1800" dirty="0" smtClean="0">
              <a:solidFill>
                <a:schemeClr val="tx1"/>
              </a:solidFill>
              <a:latin typeface="Calibri" pitchFamily="34" charset="0"/>
              <a:cs typeface="Calibri" pitchFamily="34" charset="0"/>
            </a:endParaRPr>
          </a:p>
          <a:p>
            <a:pPr algn="just">
              <a:buNone/>
            </a:pPr>
            <a:r>
              <a:rPr lang="vi-VN" sz="1800" b="1" dirty="0" smtClean="0">
                <a:solidFill>
                  <a:schemeClr val="tx1"/>
                </a:solidFill>
                <a:latin typeface="Calibri" pitchFamily="34" charset="0"/>
                <a:cs typeface="Calibri" pitchFamily="34" charset="0"/>
              </a:rPr>
              <a:t>Selectarea aleatoare </a:t>
            </a:r>
            <a:r>
              <a:rPr lang="vi-VN" sz="1800" dirty="0" smtClean="0">
                <a:solidFill>
                  <a:schemeClr val="tx1"/>
                </a:solidFill>
                <a:latin typeface="Calibri" pitchFamily="34" charset="0"/>
                <a:cs typeface="Calibri" pitchFamily="34" charset="0"/>
              </a:rPr>
              <a:t>a unităţilor în eşantion presupune că fiecare unitate statistică are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o şansă determinabilă (calculabilă), egală şi nenulă de a fi inclusă în eşantion, că nu există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deci nici o unitate care să nu poată fi supusă procedeului de selecţie şi că nici o unitate nu</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poate fi aleasă preferenţial. Eşantioanele alese aleator sunt reprezentative pentru întreaga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populaţie, adică întrunesc aceleaşi trăsături esenţiale ca şi populaţia totală</a:t>
            </a: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Autofit/>
          </a:bodyPr>
          <a:lstStyle/>
          <a:p>
            <a:pPr algn="just">
              <a:buNone/>
            </a:pPr>
            <a:r>
              <a:rPr lang="vi-VN" sz="1800" b="1" dirty="0" smtClean="0">
                <a:solidFill>
                  <a:schemeClr val="tx1"/>
                </a:solidFill>
                <a:latin typeface="Calibri" pitchFamily="34" charset="0"/>
                <a:cs typeface="Calibri" pitchFamily="34" charset="0"/>
              </a:rPr>
              <a:t>Selectarea non-aleatoare (dirijată) </a:t>
            </a:r>
            <a:r>
              <a:rPr lang="vi-VN" sz="1800" dirty="0" smtClean="0">
                <a:solidFill>
                  <a:schemeClr val="tx1"/>
                </a:solidFill>
                <a:latin typeface="Calibri" pitchFamily="34" charset="0"/>
                <a:cs typeface="Calibri" pitchFamily="34" charset="0"/>
              </a:rPr>
              <a:t>se referă la orice metodă de alegere, pe baza unui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criteriu preferenţial, a unităţilor statistice în eşantion. O dată format eşantionul, se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înregistrează nivelurile tuturor caracteristicilor incluse în programul observării, de la toate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unităţile acestuia, se prelucrează şi se obţin indicatori statistici la nivelul eşantionului (etapa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descriptivă), pentru ca apoi să se extindă, cu o anumită probabilitate, rezultatele de la nivelul</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eşantionului pentru întreaga colectivitate (etapa inferenţială). </a:t>
            </a:r>
            <a:endParaRPr lang="en-GB"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endParaRPr lang="en-GB" sz="1800" dirty="0" smtClean="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Diferenţa între nivelul estimat la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indicatorului în urma sondajului şi nivelul real (</a:t>
            </a:r>
            <a:r>
              <a:rPr lang="vi-VN" sz="1800" i="1" dirty="0" smtClean="0">
                <a:solidFill>
                  <a:schemeClr val="tx1"/>
                </a:solidFill>
                <a:latin typeface="Calibri" pitchFamily="34" charset="0"/>
                <a:cs typeface="Calibri" pitchFamily="34" charset="0"/>
              </a:rPr>
              <a:t>eroarea de sondaj</a:t>
            </a:r>
            <a:r>
              <a:rPr lang="vi-VN" sz="1800" dirty="0" smtClean="0">
                <a:solidFill>
                  <a:schemeClr val="tx1"/>
                </a:solidFill>
                <a:latin typeface="Calibri" pitchFamily="34" charset="0"/>
                <a:cs typeface="Calibri" pitchFamily="34" charset="0"/>
              </a:rPr>
              <a:t>) va fi cu atât mai mică cu</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cât eşantionul este mai reprezentativ, iar reprezentativitatea, la rândul ei, va fi asigurată dacă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se respectă principiile selecţiei aleatoare în formarea eşantionului.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Autofit/>
          </a:bodyPr>
          <a:lstStyle/>
          <a:p>
            <a:pPr algn="just">
              <a:buNone/>
            </a:pPr>
            <a:r>
              <a:rPr lang="vi-VN" sz="1800" dirty="0" smtClean="0">
                <a:solidFill>
                  <a:schemeClr val="tx1"/>
                </a:solidFill>
                <a:latin typeface="Calibri" pitchFamily="34" charset="0"/>
                <a:cs typeface="Calibri" pitchFamily="34" charset="0"/>
              </a:rPr>
              <a:t>Sondajele pot fi repetate sau nerepetate, după cum există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posibilitatea revenirii unei aceleaşi unităţi în cadrul aceluiaşi eşantion.</a:t>
            </a:r>
            <a:endParaRPr lang="en-GB" sz="1800" dirty="0" smtClean="0">
              <a:solidFill>
                <a:schemeClr val="tx1"/>
              </a:solidFill>
              <a:latin typeface="Calibri" pitchFamily="34" charset="0"/>
              <a:cs typeface="Calibri" pitchFamily="34" charset="0"/>
            </a:endParaRPr>
          </a:p>
          <a:p>
            <a:pPr algn="just">
              <a:buNone/>
            </a:pPr>
            <a:endParaRPr lang="vi-VN" sz="1800" dirty="0" smtClean="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În prima situaţie, a </a:t>
            </a:r>
            <a:r>
              <a:rPr lang="vi-VN" sz="1800" b="1" dirty="0" smtClean="0">
                <a:solidFill>
                  <a:schemeClr val="tx1"/>
                </a:solidFill>
                <a:latin typeface="Calibri" pitchFamily="34" charset="0"/>
                <a:cs typeface="Calibri" pitchFamily="34" charset="0"/>
              </a:rPr>
              <a:t>sondajului repetat (cu revenire),</a:t>
            </a:r>
            <a:r>
              <a:rPr lang="vi-VN" sz="1800" dirty="0" smtClean="0">
                <a:solidFill>
                  <a:schemeClr val="tx1"/>
                </a:solidFill>
                <a:latin typeface="Calibri" pitchFamily="34" charset="0"/>
                <a:cs typeface="Calibri" pitchFamily="34" charset="0"/>
              </a:rPr>
              <a:t> fiecare unitate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statistică extrasă din colectivitatea generală este reintrodusă în baza de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sondaj, după ce a fost citită şi caracteristicile au fost înregistrate.</a:t>
            </a:r>
            <a:endParaRPr lang="en-GB" sz="1800" dirty="0" smtClean="0">
              <a:solidFill>
                <a:schemeClr val="tx1"/>
              </a:solidFill>
              <a:latin typeface="Calibri" pitchFamily="34" charset="0"/>
              <a:cs typeface="Calibri" pitchFamily="34" charset="0"/>
            </a:endParaRPr>
          </a:p>
          <a:p>
            <a:pPr algn="just">
              <a:buNone/>
            </a:pPr>
            <a:endParaRPr lang="en-GB" sz="1800" dirty="0">
              <a:solidFill>
                <a:schemeClr val="tx1"/>
              </a:solidFill>
              <a:latin typeface="Calibri" pitchFamily="34" charset="0"/>
              <a:cs typeface="Calibri" pitchFamily="34" charset="0"/>
            </a:endParaRPr>
          </a:p>
          <a:p>
            <a:pPr algn="just">
              <a:buNone/>
            </a:pPr>
            <a:endParaRPr lang="vi-VN" sz="1800" dirty="0" smtClean="0">
              <a:solidFill>
                <a:schemeClr val="tx1"/>
              </a:solidFill>
              <a:latin typeface="Calibri" pitchFamily="34" charset="0"/>
              <a:cs typeface="Calibri" pitchFamily="34" charset="0"/>
            </a:endParaRPr>
          </a:p>
          <a:p>
            <a:pPr algn="just">
              <a:buNone/>
            </a:pPr>
            <a:r>
              <a:rPr lang="vi-VN" sz="1800" dirty="0" smtClean="0">
                <a:solidFill>
                  <a:schemeClr val="tx1"/>
                </a:solidFill>
                <a:latin typeface="Calibri" pitchFamily="34" charset="0"/>
                <a:cs typeface="Calibri" pitchFamily="34" charset="0"/>
              </a:rPr>
              <a:t>În varianta </a:t>
            </a:r>
            <a:r>
              <a:rPr lang="vi-VN" sz="1800" b="1" dirty="0" smtClean="0">
                <a:solidFill>
                  <a:schemeClr val="tx1"/>
                </a:solidFill>
                <a:latin typeface="Calibri" pitchFamily="34" charset="0"/>
                <a:cs typeface="Calibri" pitchFamily="34" charset="0"/>
              </a:rPr>
              <a:t>sondajului nerepetat (fără revenire)</a:t>
            </a:r>
            <a:r>
              <a:rPr lang="vi-VN" sz="1800" dirty="0" smtClean="0">
                <a:solidFill>
                  <a:schemeClr val="tx1"/>
                </a:solidFill>
                <a:latin typeface="Calibri" pitchFamily="34" charset="0"/>
                <a:cs typeface="Calibri" pitchFamily="34" charset="0"/>
              </a:rPr>
              <a:t>, unităţile sunt</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extrase din colectivitatea generală, iar după înregistrarea caracteristicilor lor,</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ele nu mai sunt reintroduse în colectivitatea de bază; selecţia se face după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modelul urnei din care se fac extrageri succesive fără a pune bila extrasă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înapoi, iar o unitate nu poate să apară în şirul succesiv al probelor decât o</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singură dată. </a:t>
            </a:r>
            <a:endParaRPr lang="en-GB" sz="1800" dirty="0" smtClean="0">
              <a:solidFill>
                <a:schemeClr val="tx1"/>
              </a:solidFill>
              <a:latin typeface="Calibri" pitchFamily="34" charset="0"/>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5840435"/>
          </a:xfrm>
        </p:spPr>
        <p:txBody>
          <a:bodyPr>
            <a:normAutofit/>
          </a:bodyPr>
          <a:lstStyle/>
          <a:p>
            <a:pPr>
              <a:buNone/>
            </a:pP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Prin </a:t>
            </a:r>
            <a:r>
              <a:rPr lang="vi-VN" sz="1800" b="1" dirty="0" smtClean="0">
                <a:solidFill>
                  <a:schemeClr val="tx1"/>
                </a:solidFill>
                <a:latin typeface="Calibri" pitchFamily="34" charset="0"/>
                <a:cs typeface="Calibri" pitchFamily="34" charset="0"/>
              </a:rPr>
              <a:t>eroare statistică </a:t>
            </a:r>
            <a:r>
              <a:rPr lang="vi-VN" sz="1800" dirty="0" smtClean="0">
                <a:solidFill>
                  <a:schemeClr val="tx1"/>
                </a:solidFill>
                <a:latin typeface="Calibri" pitchFamily="34" charset="0"/>
                <a:cs typeface="Calibri" pitchFamily="34" charset="0"/>
              </a:rPr>
              <a:t>înţelegem, în sens larg, diferenţa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dintre nivelul real al unui indicator şi cel rezultat din investigaţia statistică. </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Erorile de observare (înregistrare) se întâlnesc în procesul de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culegere a datelor statistice şi se pot datora obiectului observării,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anchetatorului, mijloacelor de înregistrare, metodei de culegere a datelor sau</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condiţiilor externe. Aceste erori pot fi de două feluri: întâmplătoare şi</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sistematice. Erorile de observare pot fi înlăturate prin controlul statistic. </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r>
              <a:rPr lang="vi-VN" sz="1800" b="1" dirty="0" smtClean="0">
                <a:solidFill>
                  <a:schemeClr val="tx1"/>
                </a:solidFill>
                <a:latin typeface="Calibri" pitchFamily="34" charset="0"/>
                <a:cs typeface="Calibri" pitchFamily="34" charset="0"/>
              </a:rPr>
              <a:t>Controlul datelor statistice </a:t>
            </a:r>
            <a:r>
              <a:rPr lang="vi-VN" sz="1800" dirty="0" smtClean="0">
                <a:solidFill>
                  <a:schemeClr val="tx1"/>
                </a:solidFill>
                <a:latin typeface="Calibri" pitchFamily="34" charset="0"/>
                <a:cs typeface="Calibri" pitchFamily="34" charset="0"/>
              </a:rPr>
              <a:t>este o operaţie intermediară,</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prin care se trece de la observarea de masă la prelucrarea datelor statistice. </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endParaRPr lang="vi-VN"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5840435"/>
          </a:xfrm>
        </p:spPr>
        <p:txBody>
          <a:bodyPr>
            <a:normAutofit/>
          </a:bodyPr>
          <a:lstStyle/>
          <a:p>
            <a:pPr>
              <a:buNone/>
            </a:pPr>
            <a:r>
              <a:rPr lang="vi-VN" sz="1800" b="1" dirty="0" smtClean="0">
                <a:solidFill>
                  <a:schemeClr val="tx1"/>
                </a:solidFill>
                <a:latin typeface="Calibri" pitchFamily="34" charset="0"/>
                <a:cs typeface="Calibri" pitchFamily="34" charset="0"/>
              </a:rPr>
              <a:t>Eroarea statistică </a:t>
            </a:r>
            <a:r>
              <a:rPr lang="vi-VN" sz="1800" dirty="0" smtClean="0">
                <a:solidFill>
                  <a:schemeClr val="tx1"/>
                </a:solidFill>
                <a:latin typeface="Calibri" pitchFamily="34" charset="0"/>
                <a:cs typeface="Calibri" pitchFamily="34" charset="0"/>
              </a:rPr>
              <a:t>se poate determina în expresie absolută sau relativă.</a:t>
            </a:r>
          </a:p>
          <a:p>
            <a:pPr>
              <a:buNone/>
            </a:pPr>
            <a:r>
              <a:rPr lang="vi-VN" sz="1800" dirty="0" smtClean="0">
                <a:solidFill>
                  <a:schemeClr val="tx1"/>
                </a:solidFill>
                <a:latin typeface="Calibri" pitchFamily="34" charset="0"/>
                <a:cs typeface="Calibri" pitchFamily="34" charset="0"/>
              </a:rPr>
              <a:t> </a:t>
            </a:r>
            <a:endParaRPr lang="en-GB" sz="1800" dirty="0" smtClean="0">
              <a:solidFill>
                <a:schemeClr val="tx1"/>
              </a:solidFill>
              <a:latin typeface="Calibri" pitchFamily="34" charset="0"/>
              <a:cs typeface="Calibri" pitchFamily="34" charset="0"/>
            </a:endParaRPr>
          </a:p>
          <a:p>
            <a:pPr marL="800100" lvl="1" indent="-342900">
              <a:buAutoNum type="alphaLcParenR"/>
            </a:pPr>
            <a:r>
              <a:rPr lang="vi-VN" sz="1800" dirty="0" smtClean="0">
                <a:solidFill>
                  <a:schemeClr val="tx1"/>
                </a:solidFill>
                <a:latin typeface="Calibri" pitchFamily="34" charset="0"/>
                <a:cs typeface="Calibri" pitchFamily="34" charset="0"/>
              </a:rPr>
              <a:t>Eroarea în expresie absolută se determină în sensul definit mai sus, conform</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relaţiei:</a:t>
            </a:r>
            <a:endParaRPr lang="en-GB" sz="1800" dirty="0" smtClean="0">
              <a:solidFill>
                <a:schemeClr val="tx1"/>
              </a:solidFill>
              <a:latin typeface="Calibri" pitchFamily="34" charset="0"/>
              <a:cs typeface="Calibri" pitchFamily="34" charset="0"/>
            </a:endParaRPr>
          </a:p>
          <a:p>
            <a:pPr marL="800100" lvl="1" indent="-342900">
              <a:buAutoNum type="alphaLcParenR"/>
            </a:pPr>
            <a:endParaRPr lang="en-GB" sz="1800" dirty="0">
              <a:solidFill>
                <a:schemeClr val="tx1"/>
              </a:solidFill>
              <a:latin typeface="Calibri" pitchFamily="34" charset="0"/>
              <a:cs typeface="Calibri" pitchFamily="34" charset="0"/>
            </a:endParaRPr>
          </a:p>
          <a:p>
            <a:pPr marL="800100" lvl="1" indent="-342900">
              <a:buAutoNum type="alphaLcParenR"/>
            </a:pPr>
            <a:endParaRPr lang="en-GB" sz="1800" dirty="0" smtClean="0">
              <a:solidFill>
                <a:schemeClr val="tx1"/>
              </a:solidFill>
              <a:latin typeface="Calibri" pitchFamily="34" charset="0"/>
              <a:cs typeface="Calibri" pitchFamily="34" charset="0"/>
            </a:endParaRPr>
          </a:p>
          <a:p>
            <a:pPr marL="800100" lvl="1" indent="-342900">
              <a:buAutoNum type="alphaLcParenR"/>
            </a:pPr>
            <a:endParaRPr lang="en-GB" sz="1800" dirty="0">
              <a:solidFill>
                <a:schemeClr val="tx1"/>
              </a:solidFill>
              <a:latin typeface="Calibri" pitchFamily="34" charset="0"/>
              <a:cs typeface="Calibri" pitchFamily="34" charset="0"/>
            </a:endParaRPr>
          </a:p>
          <a:p>
            <a:pPr marL="400050">
              <a:buNone/>
            </a:pPr>
            <a:r>
              <a:rPr lang="vi-VN" sz="1800" dirty="0" smtClean="0">
                <a:solidFill>
                  <a:schemeClr val="tx1"/>
                </a:solidFill>
                <a:latin typeface="Calibri" pitchFamily="34" charset="0"/>
                <a:cs typeface="Calibri" pitchFamily="34" charset="0"/>
              </a:rPr>
              <a:t>De cele mai multe ori, însă, nivelul real al indicatorului nu este cunoscut, deci nu se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poate calcula eroarea absolută. Ea se poate interpreta, însă, cu ajutorul teoriei probabilităţilor.  </a:t>
            </a:r>
            <a:endParaRPr lang="en-GB" sz="1800" dirty="0" smtClean="0">
              <a:solidFill>
                <a:schemeClr val="tx1"/>
              </a:solidFill>
              <a:latin typeface="Calibri" pitchFamily="34" charset="0"/>
              <a:cs typeface="Calibri" pitchFamily="34" charset="0"/>
            </a:endParaRPr>
          </a:p>
          <a:p>
            <a:pPr marL="800100" lvl="1" indent="-342900">
              <a:buNone/>
            </a:pPr>
            <a:endParaRPr lang="en-GB" sz="1800" dirty="0" smtClean="0">
              <a:solidFill>
                <a:schemeClr val="tx1"/>
              </a:solidFill>
              <a:latin typeface="Calibri" pitchFamily="34" charset="0"/>
              <a:cs typeface="Calibri" pitchFamily="34" charset="0"/>
            </a:endParaRPr>
          </a:p>
          <a:p>
            <a:pPr marL="400050">
              <a:buNone/>
            </a:pPr>
            <a:r>
              <a:rPr lang="vi-VN" sz="1800" dirty="0" smtClean="0">
                <a:solidFill>
                  <a:schemeClr val="tx1"/>
                </a:solidFill>
                <a:latin typeface="Calibri" pitchFamily="34" charset="0"/>
                <a:cs typeface="Calibri" pitchFamily="34" charset="0"/>
              </a:rPr>
              <a:t>Eroarea în expresie relativă se determină ca raport între eroarea absolută şi nivelul</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real al indicatorului şi se măsoară în procente</a:t>
            </a:r>
            <a:r>
              <a:rPr lang="en-GB" sz="1800" dirty="0" smtClean="0">
                <a:solidFill>
                  <a:schemeClr val="tx1"/>
                </a:solidFill>
                <a:latin typeface="Calibri" pitchFamily="34" charset="0"/>
                <a:cs typeface="Calibri" pitchFamily="34" charset="0"/>
              </a:rPr>
              <a:t>.</a:t>
            </a:r>
            <a:endParaRPr lang="en-GB" sz="1800" dirty="0">
              <a:solidFill>
                <a:schemeClr val="tx1"/>
              </a:solidFill>
              <a:latin typeface="Calibri" pitchFamily="34" charset="0"/>
              <a:cs typeface="Calibri" pitchFamily="34" charset="0"/>
            </a:endParaRPr>
          </a:p>
          <a:p>
            <a:pPr marL="800100" lvl="1" indent="-342900">
              <a:buNone/>
            </a:pPr>
            <a:endParaRPr lang="en-GB" sz="1800" dirty="0" smtClean="0">
              <a:solidFill>
                <a:schemeClr val="tx1"/>
              </a:solidFill>
              <a:latin typeface="Calibri" pitchFamily="34" charset="0"/>
              <a:cs typeface="Calibri" pitchFamily="34" charset="0"/>
            </a:endParaRPr>
          </a:p>
          <a:p>
            <a:pPr marL="800100" lvl="1" indent="-342900">
              <a:buNone/>
            </a:pPr>
            <a:endParaRPr lang="en-GB" sz="1800" dirty="0" smtClean="0">
              <a:solidFill>
                <a:schemeClr val="tx1"/>
              </a:solidFill>
              <a:latin typeface="Calibri" pitchFamily="34" charset="0"/>
              <a:cs typeface="Calibri" pitchFamily="34" charset="0"/>
            </a:endParaRPr>
          </a:p>
          <a:p>
            <a:pPr marL="800100" lvl="1" indent="-342900">
              <a:buNone/>
            </a:pPr>
            <a:endParaRPr lang="en-GB" sz="1800" dirty="0">
              <a:solidFill>
                <a:schemeClr val="tx1"/>
              </a:solidFill>
              <a:latin typeface="Calibri" pitchFamily="34" charset="0"/>
              <a:cs typeface="Calibri" pitchFamily="34" charset="0"/>
            </a:endParaRPr>
          </a:p>
          <a:p>
            <a:pPr marL="800100" lvl="1" indent="-342900">
              <a:buNone/>
            </a:pPr>
            <a:endParaRPr lang="en-GB" sz="1800" dirty="0" smtClean="0">
              <a:solidFill>
                <a:schemeClr val="tx1"/>
              </a:solidFill>
              <a:latin typeface="Calibri" pitchFamily="34" charset="0"/>
              <a:cs typeface="Calibri" pitchFamily="34" charset="0"/>
            </a:endParaRPr>
          </a:p>
          <a:p>
            <a:pPr marL="800100" lvl="1" indent="-342900">
              <a:buNone/>
            </a:pPr>
            <a:endParaRPr lang="vi-VN"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p:txBody>
      </p:sp>
      <p:pic>
        <p:nvPicPr>
          <p:cNvPr id="80898" name="Picture 2"/>
          <p:cNvPicPr>
            <a:picLocks noChangeAspect="1" noChangeArrowheads="1"/>
          </p:cNvPicPr>
          <p:nvPr/>
        </p:nvPicPr>
        <p:blipFill>
          <a:blip r:embed="rId2" cstate="print"/>
          <a:srcRect/>
          <a:stretch>
            <a:fillRect/>
          </a:stretch>
        </p:blipFill>
        <p:spPr bwMode="auto">
          <a:xfrm>
            <a:off x="3214678" y="1428736"/>
            <a:ext cx="933450" cy="323850"/>
          </a:xfrm>
          <a:prstGeom prst="rect">
            <a:avLst/>
          </a:prstGeom>
          <a:noFill/>
          <a:ln w="9525">
            <a:noFill/>
            <a:miter lim="800000"/>
            <a:headEnd/>
            <a:tailEnd/>
          </a:ln>
          <a:effectLst/>
        </p:spPr>
      </p:pic>
      <p:pic>
        <p:nvPicPr>
          <p:cNvPr id="80899" name="Picture 3"/>
          <p:cNvPicPr>
            <a:picLocks noChangeAspect="1" noChangeArrowheads="1"/>
          </p:cNvPicPr>
          <p:nvPr/>
        </p:nvPicPr>
        <p:blipFill>
          <a:blip r:embed="rId3" cstate="print"/>
          <a:srcRect/>
          <a:stretch>
            <a:fillRect/>
          </a:stretch>
        </p:blipFill>
        <p:spPr bwMode="auto">
          <a:xfrm>
            <a:off x="1000100" y="1857364"/>
            <a:ext cx="5667375" cy="876300"/>
          </a:xfrm>
          <a:prstGeom prst="rect">
            <a:avLst/>
          </a:prstGeom>
          <a:noFill/>
          <a:ln w="9525">
            <a:noFill/>
            <a:miter lim="800000"/>
            <a:headEnd/>
            <a:tailEnd/>
          </a:ln>
          <a:effectLst/>
        </p:spPr>
      </p:pic>
      <p:pic>
        <p:nvPicPr>
          <p:cNvPr id="80900" name="Picture 4"/>
          <p:cNvPicPr>
            <a:picLocks noChangeAspect="1" noChangeArrowheads="1"/>
          </p:cNvPicPr>
          <p:nvPr/>
        </p:nvPicPr>
        <p:blipFill>
          <a:blip r:embed="rId4" cstate="print"/>
          <a:srcRect/>
          <a:stretch>
            <a:fillRect/>
          </a:stretch>
        </p:blipFill>
        <p:spPr bwMode="auto">
          <a:xfrm>
            <a:off x="2987824" y="5157192"/>
            <a:ext cx="1619248" cy="50196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625989"/>
          </a:xfrm>
        </p:spPr>
        <p:txBody>
          <a:bodyPr>
            <a:normAutofit/>
          </a:bodyPr>
          <a:lstStyle/>
          <a:p>
            <a:pPr algn="just">
              <a:buNone/>
            </a:pPr>
            <a:r>
              <a:rPr lang="ro-RO" b="1" dirty="0" smtClean="0">
                <a:solidFill>
                  <a:schemeClr val="tx1"/>
                </a:solidFill>
              </a:rPr>
              <a:t>Întreținerea mașinii</a:t>
            </a:r>
            <a:r>
              <a:rPr lang="ro-RO" dirty="0" smtClean="0">
                <a:solidFill>
                  <a:schemeClr val="tx1"/>
                </a:solidFill>
              </a:rPr>
              <a:t>: atunci când cumpărați o anumită mașină nouă, ar fi util să știți cât va costa </a:t>
            </a:r>
            <a:r>
              <a:rPr lang="ro-RO" dirty="0" err="1" smtClean="0">
                <a:solidFill>
                  <a:schemeClr val="tx1"/>
                </a:solidFill>
              </a:rPr>
              <a:t>mentenanț</a:t>
            </a:r>
            <a:r>
              <a:rPr lang="en-US" dirty="0" smtClean="0">
                <a:solidFill>
                  <a:schemeClr val="tx1"/>
                </a:solidFill>
              </a:rPr>
              <a:t>a</a:t>
            </a:r>
            <a:r>
              <a:rPr lang="ro-RO" dirty="0" smtClean="0">
                <a:solidFill>
                  <a:schemeClr val="tx1"/>
                </a:solidFill>
              </a:rPr>
              <a:t> în primii trei ani de folosire. </a:t>
            </a:r>
          </a:p>
          <a:p>
            <a:pPr algn="just">
              <a:buNone/>
            </a:pPr>
            <a:r>
              <a:rPr lang="ro-RO" dirty="0" smtClean="0">
                <a:solidFill>
                  <a:schemeClr val="tx1"/>
                </a:solidFill>
              </a:rPr>
              <a:t>Desigur, nu putem prezice exact care vor fi </a:t>
            </a:r>
            <a:r>
              <a:rPr lang="ro-RO" dirty="0" err="1" smtClean="0">
                <a:solidFill>
                  <a:schemeClr val="tx1"/>
                </a:solidFill>
              </a:rPr>
              <a:t>costurile-</a:t>
            </a:r>
            <a:r>
              <a:rPr lang="ro-RO" dirty="0" smtClean="0">
                <a:solidFill>
                  <a:schemeClr val="tx1"/>
                </a:solidFill>
              </a:rPr>
              <a:t> vor varia de la mașină la mașină. Totuși, colectarea datelor de la persoane care au cumpărat mașini similare vor da o idee despre distribuția costurilor în populația cumpărătorilor de mașini, care la rândul lor vor oferi informații despre </a:t>
            </a:r>
            <a:r>
              <a:rPr lang="ro-RO" b="1" dirty="0" smtClean="0">
                <a:solidFill>
                  <a:schemeClr val="tx1"/>
                </a:solidFill>
              </a:rPr>
              <a:t>costurile probabile </a:t>
            </a:r>
            <a:r>
              <a:rPr lang="ro-RO" dirty="0" smtClean="0">
                <a:solidFill>
                  <a:schemeClr val="tx1"/>
                </a:solidFill>
              </a:rPr>
              <a:t>de </a:t>
            </a:r>
            <a:r>
              <a:rPr lang="en-US" dirty="0" smtClean="0">
                <a:solidFill>
                  <a:schemeClr val="tx1"/>
                </a:solidFill>
              </a:rPr>
              <a:t>m</a:t>
            </a:r>
            <a:r>
              <a:rPr lang="ro-RO" dirty="0" err="1" smtClean="0">
                <a:solidFill>
                  <a:schemeClr val="tx1"/>
                </a:solidFill>
              </a:rPr>
              <a:t>entenanță</a:t>
            </a:r>
            <a:r>
              <a:rPr lang="ro-RO" dirty="0" smtClean="0">
                <a:solidFill>
                  <a:schemeClr val="tx1"/>
                </a:solidFill>
              </a:rPr>
              <a:t>.</a:t>
            </a: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vi-VN" sz="1800" b="1" dirty="0" smtClean="0">
                <a:solidFill>
                  <a:schemeClr val="tx1"/>
                </a:solidFill>
                <a:latin typeface="Calibri" pitchFamily="34" charset="0"/>
                <a:cs typeface="Calibri" pitchFamily="34" charset="0"/>
              </a:rPr>
              <a:t>Erori de observare </a:t>
            </a:r>
            <a:r>
              <a:rPr lang="vi-VN" sz="1800" dirty="0" smtClean="0">
                <a:solidFill>
                  <a:schemeClr val="tx1"/>
                </a:solidFill>
                <a:latin typeface="Calibri" pitchFamily="34" charset="0"/>
                <a:cs typeface="Calibri" pitchFamily="34" charset="0"/>
              </a:rPr>
              <a:t>(sau de înregistrare).</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Apar în etapa de observare statistică şi sunt definite ca diferenţele care apar între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valorile reale ale caracteristicilor urmărite (studiate) şi cele înregistrate (culese). Erorile de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observare sunt de două tipuri: </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lvl="1" algn="just"/>
            <a:r>
              <a:rPr lang="vi-VN" sz="1800" b="1" dirty="0" smtClean="0">
                <a:solidFill>
                  <a:schemeClr val="tx1"/>
                </a:solidFill>
                <a:latin typeface="Calibri" pitchFamily="34" charset="0"/>
                <a:cs typeface="Calibri" pitchFamily="34" charset="0"/>
              </a:rPr>
              <a:t>erori întâmplătoare </a:t>
            </a:r>
            <a:r>
              <a:rPr lang="vi-VN" sz="1800" dirty="0" smtClean="0">
                <a:solidFill>
                  <a:schemeClr val="tx1"/>
                </a:solidFill>
                <a:latin typeface="Calibri" pitchFamily="34" charset="0"/>
                <a:cs typeface="Calibri" pitchFamily="34" charset="0"/>
              </a:rPr>
              <a:t>– sunt, în general, erorile produse din neatenţie, sau din alte cauze accidentale, independent de voinţa anchetatorului sau a respondentului. Ele determină, de regulă, abateri în ambele în ambele sensuri faţă de valorile reale ale fenomenului şi se pot compensa reciproc. </a:t>
            </a:r>
            <a:endParaRPr lang="en-GB" sz="1800" dirty="0" smtClean="0">
              <a:solidFill>
                <a:schemeClr val="tx1"/>
              </a:solidFill>
              <a:latin typeface="Calibri" pitchFamily="34" charset="0"/>
              <a:cs typeface="Calibri" pitchFamily="34" charset="0"/>
            </a:endParaRPr>
          </a:p>
          <a:p>
            <a:pPr lvl="1" algn="just"/>
            <a:r>
              <a:rPr lang="vi-VN" sz="1800" b="1" dirty="0" smtClean="0">
                <a:solidFill>
                  <a:schemeClr val="tx1"/>
                </a:solidFill>
                <a:latin typeface="Calibri" pitchFamily="34" charset="0"/>
                <a:cs typeface="Calibri" pitchFamily="34" charset="0"/>
              </a:rPr>
              <a:t>erori sistematice </a:t>
            </a:r>
            <a:r>
              <a:rPr lang="vi-VN" sz="1800" dirty="0" smtClean="0">
                <a:solidFill>
                  <a:schemeClr val="tx1"/>
                </a:solidFill>
                <a:latin typeface="Calibri" pitchFamily="34" charset="0"/>
                <a:cs typeface="Calibri" pitchFamily="34" charset="0"/>
              </a:rPr>
              <a:t>- au caracter premeditat, se realizează, de regulă, cu bună ştiinţă, uneori chiar cu voinţa anchetatorului sau a respondentului. Provoacă devieri faţă de valorile reale într-un singur sens. </a:t>
            </a:r>
            <a:endParaRPr lang="en-GB" sz="1800" dirty="0" smtClean="0">
              <a:solidFill>
                <a:schemeClr val="tx1"/>
              </a:solidFill>
              <a:latin typeface="Calibri" pitchFamily="34" charset="0"/>
              <a:cs typeface="Calibri" pitchFamily="34" charset="0"/>
            </a:endParaRPr>
          </a:p>
          <a:p>
            <a:pPr>
              <a:buNone/>
            </a:pPr>
            <a:endParaRPr lang="en-GB" sz="1800" dirty="0">
              <a:solidFill>
                <a:schemeClr val="tx1"/>
              </a:solidFill>
              <a:latin typeface="Calibri" pitchFamily="34" charset="0"/>
              <a:cs typeface="Calibri" pitchFamily="34" charset="0"/>
            </a:endParaRPr>
          </a:p>
          <a:p>
            <a:pPr>
              <a:buNone/>
            </a:pPr>
            <a:endParaRPr lang="en-GB" sz="1800" dirty="0" smtClean="0">
              <a:solidFill>
                <a:schemeClr val="tx1"/>
              </a:solidFill>
              <a:latin typeface="Calibri" pitchFamily="34" charset="0"/>
              <a:cs typeface="Calibri" pitchFamily="34" charset="0"/>
            </a:endParaRPr>
          </a:p>
          <a:p>
            <a:pPr>
              <a:buNone/>
            </a:pPr>
            <a:endParaRPr lang="vi-VN" sz="1800" dirty="0" smtClean="0">
              <a:solidFill>
                <a:schemeClr val="tx1"/>
              </a:solidFill>
              <a:latin typeface="Calibri" pitchFamily="34" charset="0"/>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vi-VN" sz="1800" b="1" dirty="0" smtClean="0">
                <a:solidFill>
                  <a:schemeClr val="tx1"/>
                </a:solidFill>
                <a:latin typeface="Calibri" pitchFamily="34" charset="0"/>
                <a:cs typeface="Calibri" pitchFamily="34" charset="0"/>
              </a:rPr>
              <a:t>Erori de prelucrare</a:t>
            </a:r>
            <a:r>
              <a:rPr lang="en-GB" sz="1800" b="1" dirty="0" smtClean="0">
                <a:solidFill>
                  <a:schemeClr val="tx1"/>
                </a:solidFill>
                <a:latin typeface="Calibri" pitchFamily="34" charset="0"/>
                <a:cs typeface="Calibri" pitchFamily="34" charset="0"/>
              </a:rPr>
              <a:t> </a:t>
            </a:r>
            <a:r>
              <a:rPr lang="en-GB" sz="1800" dirty="0" smtClean="0">
                <a:solidFill>
                  <a:schemeClr val="tx1"/>
                </a:solidFill>
                <a:latin typeface="Calibri" pitchFamily="34" charset="0"/>
                <a:cs typeface="Calibri" pitchFamily="34" charset="0"/>
              </a:rPr>
              <a:t>a</a:t>
            </a:r>
            <a:r>
              <a:rPr lang="vi-VN" sz="1800" dirty="0" smtClean="0">
                <a:solidFill>
                  <a:schemeClr val="tx1"/>
                </a:solidFill>
                <a:latin typeface="Calibri" pitchFamily="34" charset="0"/>
                <a:cs typeface="Calibri" pitchFamily="34" charset="0"/>
              </a:rPr>
              <a:t>par în etapa de prelucrare a datelor statistice, datorită utilizării greşite a unor</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metodolgii -erori metodologice, (de exemplu: reprezentarea datelor statistice cu ajutorul unor</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tipuri neadecvate de grafice, gruparea sau clasificarea greşită, utilizarea unor formule de</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calcul nepotrivite, care vor duce la obţinerea unor rezultate eronate etc.), utilizarea greşită 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unor modele statistice (erori de modelare – apar în procesul de elaborare, de alegerea greşită 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modelelor).</a:t>
            </a:r>
            <a:endParaRPr lang="en-GB" sz="1800" dirty="0" smtClean="0">
              <a:solidFill>
                <a:schemeClr val="tx1"/>
              </a:solidFill>
              <a:latin typeface="Calibri" pitchFamily="34" charset="0"/>
              <a:cs typeface="Calibri" pitchFamily="34" charset="0"/>
            </a:endParaRPr>
          </a:p>
          <a:p>
            <a:pPr>
              <a:buNone/>
            </a:pPr>
            <a:endParaRPr lang="en-GB" sz="1800" dirty="0" smtClean="0">
              <a:solidFill>
                <a:schemeClr val="tx1"/>
              </a:solidFill>
              <a:latin typeface="Calibri" pitchFamily="34" charset="0"/>
              <a:cs typeface="Calibri" pitchFamily="34" charset="0"/>
            </a:endParaRPr>
          </a:p>
          <a:p>
            <a:pPr>
              <a:buNone/>
            </a:pPr>
            <a:endParaRPr lang="en-GB" sz="1800" dirty="0" smtClean="0">
              <a:solidFill>
                <a:schemeClr val="tx1"/>
              </a:solidFill>
              <a:latin typeface="Calibri" pitchFamily="34" charset="0"/>
              <a:cs typeface="Calibri" pitchFamily="34" charset="0"/>
            </a:endParaRPr>
          </a:p>
          <a:p>
            <a:pPr>
              <a:buNone/>
            </a:pPr>
            <a:r>
              <a:rPr lang="vi-VN" sz="1800" dirty="0" smtClean="0">
                <a:solidFill>
                  <a:schemeClr val="tx1"/>
                </a:solidFill>
                <a:latin typeface="Calibri" pitchFamily="34" charset="0"/>
                <a:cs typeface="Calibri" pitchFamily="34" charset="0"/>
              </a:rPr>
              <a:t>Pentru obţinerea unor rezultate corecte ale cercetării, este bine ca după fiecare etapă 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investigaţiei statistice, datele statistice să fie supuse unor operaţii de control, în vederea</a:t>
            </a:r>
            <a:r>
              <a:rPr lang="en-GB" sz="1800" dirty="0" smtClean="0">
                <a:solidFill>
                  <a:schemeClr val="tx1"/>
                </a:solidFill>
                <a:latin typeface="Calibri" pitchFamily="34" charset="0"/>
                <a:cs typeface="Calibri" pitchFamily="34" charset="0"/>
              </a:rPr>
              <a:t> </a:t>
            </a:r>
            <a:r>
              <a:rPr lang="vi-VN" sz="1800" dirty="0" smtClean="0">
                <a:solidFill>
                  <a:schemeClr val="tx1"/>
                </a:solidFill>
                <a:latin typeface="Calibri" pitchFamily="34" charset="0"/>
                <a:cs typeface="Calibri" pitchFamily="34" charset="0"/>
              </a:rPr>
              <a:t>identificării şi eliminării (sau măcar a minimizării) unor eventuale erori. </a:t>
            </a:r>
            <a:endParaRPr lang="en-GB" sz="1800" dirty="0">
              <a:solidFill>
                <a:schemeClr val="tx1"/>
              </a:solidFill>
              <a:latin typeface="Calibri" pitchFamily="34" charset="0"/>
              <a:cs typeface="Calibri" pitchFamily="34" charset="0"/>
            </a:endParaRPr>
          </a:p>
          <a:p>
            <a:pPr>
              <a:buNone/>
            </a:pPr>
            <a:endParaRPr lang="en-GB" sz="1800" dirty="0" smtClean="0">
              <a:solidFill>
                <a:schemeClr val="tx1"/>
              </a:solidFill>
              <a:latin typeface="Calibri" pitchFamily="34" charset="0"/>
              <a:cs typeface="Calibri" pitchFamily="34" charset="0"/>
            </a:endParaRPr>
          </a:p>
          <a:p>
            <a:pPr>
              <a:buNone/>
            </a:pPr>
            <a:endParaRPr lang="vi-VN" sz="1800" dirty="0" smtClean="0">
              <a:solidFill>
                <a:schemeClr val="tx1"/>
              </a:solidFill>
              <a:latin typeface="Calibri" pitchFamily="34" charset="0"/>
              <a:cs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Bibliografie</a:t>
            </a:r>
            <a:endParaRPr lang="en-GB" dirty="0"/>
          </a:p>
        </p:txBody>
      </p:sp>
      <p:sp>
        <p:nvSpPr>
          <p:cNvPr id="3" name="Content Placeholder 2"/>
          <p:cNvSpPr>
            <a:spLocks noGrp="1"/>
          </p:cNvSpPr>
          <p:nvPr>
            <p:ph idx="1"/>
          </p:nvPr>
        </p:nvSpPr>
        <p:spPr>
          <a:xfrm>
            <a:off x="508001" y="2160590"/>
            <a:ext cx="8312471" cy="3880773"/>
          </a:xfrm>
        </p:spPr>
        <p:txBody>
          <a:bodyPr>
            <a:normAutofit/>
          </a:bodyPr>
          <a:lstStyle/>
          <a:p>
            <a:r>
              <a:rPr lang="en-GB" sz="1800" dirty="0" smtClean="0">
                <a:hlinkClick r:id="rId2"/>
              </a:rPr>
              <a:t>http://www.ase.ro/upcpr/profesori/1825/UI2-Notiuni%20introductive.pdf</a:t>
            </a:r>
            <a:endParaRPr lang="en-GB" sz="1800" dirty="0" smtClean="0"/>
          </a:p>
          <a:p>
            <a:endParaRPr lang="en-GB" sz="1800" dirty="0"/>
          </a:p>
          <a:p>
            <a:r>
              <a:rPr lang="en-GB" sz="1800" dirty="0" smtClean="0">
                <a:hlinkClick r:id="rId3"/>
              </a:rPr>
              <a:t>http://www.biblioteca-digitala.ase.ro/biblioteca/pagina2.asp?id=cap1</a:t>
            </a:r>
            <a:endParaRPr lang="en-GB" sz="1800" dirty="0" smtClean="0"/>
          </a:p>
          <a:p>
            <a:endParaRPr lang="en-GB" sz="1800" dirty="0"/>
          </a:p>
          <a:p>
            <a:r>
              <a:rPr lang="en-GB" sz="1800" dirty="0" smtClean="0">
                <a:hlinkClick r:id="rId4"/>
              </a:rPr>
              <a:t>http://www.ase.ro/upcpr/profesori/1825/UI3-Colectarea%20datelor.pdf</a:t>
            </a:r>
            <a:endParaRPr lang="en-GB" sz="1800" dirty="0" smtClean="0"/>
          </a:p>
          <a:p>
            <a:endParaRPr lang="en-GB"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smtClean="0">
                <a:latin typeface="Calibri" pitchFamily="34" charset="0"/>
                <a:cs typeface="Calibri" pitchFamily="34" charset="0"/>
              </a:rPr>
              <a:t>Una din definițiile destul de generale spune că </a:t>
            </a:r>
            <a:r>
              <a:rPr lang="vi-VN" sz="1800" b="1" dirty="0" smtClean="0">
                <a:latin typeface="Calibri" pitchFamily="34" charset="0"/>
                <a:cs typeface="Calibri" pitchFamily="34" charset="0"/>
              </a:rPr>
              <a:t>statistica</a:t>
            </a:r>
            <a:r>
              <a:rPr lang="vi-VN" sz="1800" dirty="0" smtClean="0">
                <a:latin typeface="Calibri" pitchFamily="34" charset="0"/>
                <a:cs typeface="Calibri" pitchFamily="34" charset="0"/>
              </a:rPr>
              <a:t> este știința colectării, clasificării, prezentării și interpretării datelor, dar și a folosirii acestora pentru a formula concluzii și a lua decizii.</a:t>
            </a:r>
          </a:p>
          <a:p>
            <a:pPr algn="just">
              <a:buNone/>
            </a:pPr>
            <a:endParaRPr lang="en-GB" sz="1800" dirty="0" smtClean="0">
              <a:latin typeface="Calibri" pitchFamily="34" charset="0"/>
              <a:cs typeface="Calibri" pitchFamily="34" charset="0"/>
            </a:endParaRPr>
          </a:p>
          <a:p>
            <a:pPr algn="just">
              <a:buNone/>
            </a:pPr>
            <a:r>
              <a:rPr lang="vi-VN" sz="1800" b="1" dirty="0" smtClean="0">
                <a:latin typeface="Calibri" pitchFamily="34" charset="0"/>
                <a:cs typeface="Calibri" pitchFamily="34" charset="0"/>
              </a:rPr>
              <a:t>Obiectul de studiu </a:t>
            </a:r>
            <a:r>
              <a:rPr lang="vi-VN" sz="1800" dirty="0" smtClean="0">
                <a:latin typeface="Calibri" pitchFamily="34" charset="0"/>
                <a:cs typeface="Calibri" pitchFamily="34" charset="0"/>
              </a:rPr>
              <a:t>al statisticii îl reprezintă fenomenele de masă – fenomene complexe, atipice, rezultate din acţiunea combinată a unui număr mare de factori de influenţă. </a:t>
            </a:r>
            <a:endParaRPr lang="en-GB" sz="1800" dirty="0" smtClean="0">
              <a:latin typeface="Calibri" pitchFamily="34" charset="0"/>
              <a:cs typeface="Calibri" pitchFamily="34" charset="0"/>
            </a:endParaRPr>
          </a:p>
          <a:p>
            <a:pPr algn="just">
              <a:buNone/>
            </a:pPr>
            <a:endParaRPr lang="en-GB" sz="1800" dirty="0">
              <a:latin typeface="Calibri" pitchFamily="34" charset="0"/>
              <a:cs typeface="Calibri" pitchFamily="34" charset="0"/>
            </a:endParaRPr>
          </a:p>
          <a:p>
            <a:pPr algn="just">
              <a:buNone/>
            </a:pPr>
            <a:r>
              <a:rPr lang="en-GB" sz="1800" dirty="0" smtClean="0">
                <a:latin typeface="Calibri" pitchFamily="34" charset="0"/>
                <a:cs typeface="Calibri" pitchFamily="34" charset="0"/>
              </a:rPr>
              <a:t>S</a:t>
            </a:r>
            <a:r>
              <a:rPr lang="vi-VN" sz="1800" dirty="0" smtClean="0">
                <a:latin typeface="Calibri" pitchFamily="34" charset="0"/>
                <a:cs typeface="Calibri" pitchFamily="34" charset="0"/>
              </a:rPr>
              <a:t>tatistica operează cu volume mari de date. Dacă aceste date sunt</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prezentate într-o formă aleatoare neregulată, este dificil, investigând vizual setul de date, să-l</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caracterizăm prin trăsăturile sale esenţiale, prin valorile extreme, tendinţa centrală sau gradul</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de dispersare.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De aceea, putem întâi supune setul de date unor operaţii de prezentare</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sistematică, de organizare, de ordonare a acestor date după unul sau mai multe criterii, într</a:t>
            </a:r>
            <a:r>
              <a:rPr lang="en-GB" sz="1800" dirty="0" smtClean="0">
                <a:latin typeface="Calibri" pitchFamily="34" charset="0"/>
                <a:cs typeface="Calibri" pitchFamily="34" charset="0"/>
              </a:rPr>
              <a:t>-</a:t>
            </a:r>
            <a:r>
              <a:rPr lang="vi-VN" sz="1800" dirty="0" smtClean="0">
                <a:latin typeface="Calibri" pitchFamily="34" charset="0"/>
                <a:cs typeface="Calibri" pitchFamily="34" charset="0"/>
              </a:rPr>
              <a:t>un</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cuvânt de </a:t>
            </a:r>
            <a:r>
              <a:rPr lang="vi-VN" sz="1800" b="1" dirty="0" smtClean="0">
                <a:latin typeface="Calibri" pitchFamily="34" charset="0"/>
                <a:cs typeface="Calibri" pitchFamily="34" charset="0"/>
              </a:rPr>
              <a:t>sistematizare</a:t>
            </a:r>
            <a:r>
              <a:rPr lang="vi-VN" sz="1800" dirty="0" smtClean="0">
                <a:latin typeface="Calibri" pitchFamily="34" charset="0"/>
                <a:cs typeface="Calibri" pitchFamily="34" charset="0"/>
              </a:rPr>
              <a:t>. </a:t>
            </a:r>
            <a:endParaRPr lang="en-GB" sz="1800" dirty="0">
              <a:latin typeface="Calibri" pitchFamily="34" charset="0"/>
              <a:cs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vi-VN" sz="1800" b="1" dirty="0" smtClean="0">
                <a:latin typeface="Calibri" pitchFamily="34" charset="0"/>
                <a:cs typeface="Calibri" pitchFamily="34" charset="0"/>
              </a:rPr>
              <a:t>Sistematizarea datelor </a:t>
            </a:r>
            <a:r>
              <a:rPr lang="vi-VN" sz="1800" dirty="0" smtClean="0">
                <a:latin typeface="Calibri" pitchFamily="34" charset="0"/>
                <a:cs typeface="Calibri" pitchFamily="34" charset="0"/>
              </a:rPr>
              <a:t>se realizează prin gruparea şi clasificarea</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datelor statistice, adică prin împărţirea lor în grupe/clase omogene, după</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unul sau mai multe criterii de grupare/clasificare.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O </a:t>
            </a:r>
            <a:r>
              <a:rPr lang="vi-VN" sz="1800" b="1" dirty="0" smtClean="0">
                <a:latin typeface="Calibri" pitchFamily="34" charset="0"/>
                <a:cs typeface="Calibri" pitchFamily="34" charset="0"/>
              </a:rPr>
              <a:t>grupă/clasă</a:t>
            </a:r>
            <a:r>
              <a:rPr lang="vi-VN" sz="1800" dirty="0" smtClean="0">
                <a:latin typeface="Calibri" pitchFamily="34" charset="0"/>
                <a:cs typeface="Calibri" pitchFamily="34" charset="0"/>
              </a:rPr>
              <a:t> este omogenă dacă unităţile din interiorul ei tind să se</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asemene cât mai mult între ele din punctul de vedere al criteriului utilizat,</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adică dacă între unităţile din aceeaşi grupă/clasă există variaţii cât mai mici,</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date de prezenţa factorilor aleatori, întâmplători.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b="1" dirty="0" smtClean="0">
                <a:latin typeface="Calibri" pitchFamily="34" charset="0"/>
                <a:cs typeface="Calibri" pitchFamily="34" charset="0"/>
              </a:rPr>
              <a:t>Criteriul de grupare/clasificare </a:t>
            </a:r>
            <a:r>
              <a:rPr lang="vi-VN" sz="1800" dirty="0" smtClean="0">
                <a:latin typeface="Calibri" pitchFamily="34" charset="0"/>
                <a:cs typeface="Calibri" pitchFamily="34" charset="0"/>
              </a:rPr>
              <a:t>reprezintă variabila (caracteristica)</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statistică în funcţie de care sistematizăm datele. După cum avem de-a face</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cu un singur criteriu sau mai multe criterii de grupare/clasificare, vom vorbi</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de grupări/clasificări simple sau combinate. </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Dacă sistematizarea datelor se face după o variabilă nenumerică,</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procesul se numeşte </a:t>
            </a:r>
            <a:r>
              <a:rPr lang="vi-VN" sz="1800" b="1" dirty="0" smtClean="0">
                <a:latin typeface="Calibri" pitchFamily="34" charset="0"/>
                <a:cs typeface="Calibri" pitchFamily="34" charset="0"/>
              </a:rPr>
              <a:t>clasificare. </a:t>
            </a:r>
            <a:endParaRPr lang="en-GB" sz="1800" b="1" dirty="0" smtClean="0">
              <a:latin typeface="Calibri" pitchFamily="34" charset="0"/>
              <a:cs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vi-VN" sz="1800" dirty="0" smtClean="0">
                <a:latin typeface="Calibri" pitchFamily="34" charset="0"/>
                <a:cs typeface="Calibri" pitchFamily="34" charset="0"/>
              </a:rPr>
              <a:t>Dacă datele sunt sistematizate după o variabilă categorială (nominală), ordinea</a:t>
            </a:r>
          </a:p>
          <a:p>
            <a:pPr algn="just">
              <a:buNone/>
            </a:pPr>
            <a:r>
              <a:rPr lang="vi-VN" sz="1800" dirty="0" smtClean="0">
                <a:latin typeface="Calibri" pitchFamily="34" charset="0"/>
                <a:cs typeface="Calibri" pitchFamily="34" charset="0"/>
              </a:rPr>
              <a:t>claselor este lăsată la îndemâna cercetătorului.</a:t>
            </a: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endParaRPr lang="en-GB"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Dacă datele se referă la variabile ordinale, clasele vor respecta criteriul de ordine:</a:t>
            </a:r>
            <a:endParaRPr lang="en-GB" sz="1800" dirty="0">
              <a:latin typeface="Calibri" pitchFamily="34" charset="0"/>
              <a:cs typeface="Calibri" pitchFamily="34" charset="0"/>
            </a:endParaRPr>
          </a:p>
        </p:txBody>
      </p:sp>
      <p:pic>
        <p:nvPicPr>
          <p:cNvPr id="81922" name="Picture 2"/>
          <p:cNvPicPr>
            <a:picLocks noChangeAspect="1" noChangeArrowheads="1"/>
          </p:cNvPicPr>
          <p:nvPr/>
        </p:nvPicPr>
        <p:blipFill>
          <a:blip r:embed="rId2" cstate="print"/>
          <a:srcRect/>
          <a:stretch>
            <a:fillRect/>
          </a:stretch>
        </p:blipFill>
        <p:spPr bwMode="auto">
          <a:xfrm>
            <a:off x="642910" y="1000108"/>
            <a:ext cx="6543673" cy="2144718"/>
          </a:xfrm>
          <a:prstGeom prst="rect">
            <a:avLst/>
          </a:prstGeom>
          <a:noFill/>
          <a:ln w="9525">
            <a:noFill/>
            <a:miter lim="800000"/>
            <a:headEnd/>
            <a:tailEnd/>
          </a:ln>
          <a:effectLst/>
        </p:spPr>
      </p:pic>
      <p:pic>
        <p:nvPicPr>
          <p:cNvPr id="81923" name="Picture 3"/>
          <p:cNvPicPr>
            <a:picLocks noChangeAspect="1" noChangeArrowheads="1"/>
          </p:cNvPicPr>
          <p:nvPr/>
        </p:nvPicPr>
        <p:blipFill>
          <a:blip r:embed="rId3" cstate="print"/>
          <a:srcRect/>
          <a:stretch>
            <a:fillRect/>
          </a:stretch>
        </p:blipFill>
        <p:spPr bwMode="auto">
          <a:xfrm>
            <a:off x="642910" y="3929066"/>
            <a:ext cx="6810375" cy="1333500"/>
          </a:xfrm>
          <a:prstGeom prst="rect">
            <a:avLst/>
          </a:prstGeom>
          <a:noFill/>
          <a:ln w="9525">
            <a:noFill/>
            <a:miter lim="800000"/>
            <a:headEnd/>
            <a:tailEnd/>
          </a:ln>
          <a:effectLst/>
        </p:spPr>
      </p:pic>
      <p:pic>
        <p:nvPicPr>
          <p:cNvPr id="81924" name="Picture 4"/>
          <p:cNvPicPr>
            <a:picLocks noChangeAspect="1" noChangeArrowheads="1"/>
          </p:cNvPicPr>
          <p:nvPr/>
        </p:nvPicPr>
        <p:blipFill>
          <a:blip r:embed="rId4" cstate="print"/>
          <a:srcRect/>
          <a:stretch>
            <a:fillRect/>
          </a:stretch>
        </p:blipFill>
        <p:spPr bwMode="auto">
          <a:xfrm>
            <a:off x="642910" y="5286388"/>
            <a:ext cx="6800850" cy="96202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vi-VN" sz="2000" b="1" dirty="0" smtClean="0">
                <a:latin typeface="Calibri" pitchFamily="34" charset="0"/>
                <a:cs typeface="Calibri" pitchFamily="34" charset="0"/>
              </a:rPr>
              <a:t>Gruparea</a:t>
            </a:r>
            <a:r>
              <a:rPr lang="vi-VN" sz="2000" dirty="0" smtClean="0">
                <a:latin typeface="Calibri" pitchFamily="34" charset="0"/>
                <a:cs typeface="Calibri" pitchFamily="34" charset="0"/>
              </a:rPr>
              <a:t> reprezintă sistematizarea datelor după o variabilă</a:t>
            </a:r>
            <a:r>
              <a:rPr lang="en-GB" sz="2000" dirty="0" smtClean="0">
                <a:latin typeface="Calibri" pitchFamily="34" charset="0"/>
                <a:cs typeface="Calibri" pitchFamily="34" charset="0"/>
              </a:rPr>
              <a:t> </a:t>
            </a:r>
            <a:r>
              <a:rPr lang="vi-VN" sz="2000" dirty="0" smtClean="0">
                <a:latin typeface="Calibri" pitchFamily="34" charset="0"/>
                <a:cs typeface="Calibri" pitchFamily="34" charset="0"/>
              </a:rPr>
              <a:t>(caracteristică) numerică. În funcţie de tipul acesteia, gruparea se poate face</a:t>
            </a:r>
            <a:r>
              <a:rPr lang="en-GB" sz="2000" dirty="0" smtClean="0">
                <a:latin typeface="Calibri" pitchFamily="34" charset="0"/>
                <a:cs typeface="Calibri" pitchFamily="34" charset="0"/>
              </a:rPr>
              <a:t> </a:t>
            </a:r>
            <a:r>
              <a:rPr lang="vi-VN" sz="2000" dirty="0" smtClean="0">
                <a:latin typeface="Calibri" pitchFamily="34" charset="0"/>
                <a:cs typeface="Calibri" pitchFamily="34" charset="0"/>
              </a:rPr>
              <a:t>după o variabilă discretă sau continuă. </a:t>
            </a:r>
            <a:endParaRPr lang="en-GB" sz="2000" dirty="0" smtClean="0">
              <a:latin typeface="Calibri" pitchFamily="34" charset="0"/>
              <a:cs typeface="Calibri" pitchFamily="34" charset="0"/>
            </a:endParaRPr>
          </a:p>
          <a:p>
            <a:pPr algn="just">
              <a:buNone/>
            </a:pPr>
            <a:endParaRPr lang="en-GB" sz="2000" dirty="0" smtClean="0">
              <a:latin typeface="Calibri" pitchFamily="34" charset="0"/>
              <a:cs typeface="Calibri" pitchFamily="34" charset="0"/>
            </a:endParaRPr>
          </a:p>
          <a:p>
            <a:pPr algn="just">
              <a:buNone/>
            </a:pPr>
            <a:r>
              <a:rPr lang="vi-VN" sz="2000" dirty="0" smtClean="0">
                <a:latin typeface="Calibri" pitchFamily="34" charset="0"/>
                <a:cs typeface="Calibri" pitchFamily="34" charset="0"/>
              </a:rPr>
              <a:t>În funcţie de tipul variabilei de grupare (discretă sau continuă) şi de plaja valorilor pe</a:t>
            </a: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care le poate caracteristica, gruparea se poate face:</a:t>
            </a:r>
            <a:endParaRPr lang="en-GB" sz="2000" dirty="0" smtClean="0">
              <a:latin typeface="Calibri" pitchFamily="34" charset="0"/>
              <a:cs typeface="Calibri" pitchFamily="34" charset="0"/>
            </a:endParaRPr>
          </a:p>
          <a:p>
            <a:pPr algn="just">
              <a:buNone/>
            </a:pPr>
            <a:endParaRPr lang="vi-VN" sz="1600" dirty="0" smtClean="0">
              <a:latin typeface="Calibri" pitchFamily="34" charset="0"/>
              <a:cs typeface="Calibri" pitchFamily="34" charset="0"/>
            </a:endParaRPr>
          </a:p>
          <a:p>
            <a:pPr lvl="1" algn="just">
              <a:buNone/>
            </a:pPr>
            <a:r>
              <a:rPr lang="vi-VN" sz="1600" dirty="0" smtClean="0">
                <a:latin typeface="Calibri" pitchFamily="34" charset="0"/>
                <a:cs typeface="Calibri" pitchFamily="34" charset="0"/>
              </a:rPr>
              <a:t>- </a:t>
            </a:r>
            <a:r>
              <a:rPr lang="vi-VN" sz="1800" dirty="0" smtClean="0">
                <a:latin typeface="Calibri" pitchFamily="34" charset="0"/>
                <a:cs typeface="Calibri" pitchFamily="34" charset="0"/>
              </a:rPr>
              <a:t>pe </a:t>
            </a:r>
            <a:r>
              <a:rPr lang="vi-VN" sz="1800" b="1" dirty="0" smtClean="0">
                <a:latin typeface="Calibri" pitchFamily="34" charset="0"/>
                <a:cs typeface="Calibri" pitchFamily="34" charset="0"/>
              </a:rPr>
              <a:t>variante</a:t>
            </a:r>
            <a:r>
              <a:rPr lang="vi-VN" sz="1800" dirty="0" smtClean="0">
                <a:latin typeface="Calibri" pitchFamily="34" charset="0"/>
                <a:cs typeface="Calibri" pitchFamily="34" charset="0"/>
              </a:rPr>
              <a:t> (atunci când grupăm datele după o variabilă discretă sau când plaja</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valorilor pe care le poate lua caracteristica nu este foarte mare);</a:t>
            </a:r>
          </a:p>
          <a:p>
            <a:pPr lvl="1" algn="just">
              <a:buNone/>
            </a:pPr>
            <a:r>
              <a:rPr lang="vi-VN" sz="1800" dirty="0" smtClean="0">
                <a:latin typeface="Calibri" pitchFamily="34" charset="0"/>
                <a:cs typeface="Calibri" pitchFamily="34" charset="0"/>
              </a:rPr>
              <a:t>- pe </a:t>
            </a:r>
            <a:r>
              <a:rPr lang="vi-VN" sz="1800" b="1" dirty="0" smtClean="0">
                <a:latin typeface="Calibri" pitchFamily="34" charset="0"/>
                <a:cs typeface="Calibri" pitchFamily="34" charset="0"/>
              </a:rPr>
              <a:t>intervale de variaţie </a:t>
            </a:r>
            <a:r>
              <a:rPr lang="vi-VN" sz="1800" dirty="0" smtClean="0">
                <a:latin typeface="Calibri" pitchFamily="34" charset="0"/>
                <a:cs typeface="Calibri" pitchFamily="34" charset="0"/>
              </a:rPr>
              <a:t>(atunci când sistematizăm datele după o variabilă</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continuă, care are o plajă largă de valori. </a:t>
            </a:r>
            <a:endParaRPr lang="en-GB" sz="1800" dirty="0">
              <a:latin typeface="Calibri" pitchFamily="34" charset="0"/>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r>
              <a:rPr lang="vi-VN" sz="1800" b="1" dirty="0" smtClean="0">
                <a:latin typeface="Calibri" pitchFamily="34" charset="0"/>
                <a:cs typeface="Calibri" pitchFamily="34" charset="0"/>
              </a:rPr>
              <a:t>Gruparea datelor statistice pe variante</a:t>
            </a:r>
            <a:r>
              <a:rPr lang="en-US" sz="1800" b="1" dirty="0" smtClean="0">
                <a:latin typeface="Calibri" pitchFamily="34" charset="0"/>
                <a:cs typeface="Calibri" pitchFamily="34" charset="0"/>
              </a:rPr>
              <a:t> </a:t>
            </a:r>
            <a:r>
              <a:rPr lang="en-GB" sz="1800" b="1" dirty="0" smtClean="0">
                <a:latin typeface="Calibri" pitchFamily="34" charset="0"/>
                <a:cs typeface="Calibri" pitchFamily="34" charset="0"/>
              </a:rPr>
              <a:t>- </a:t>
            </a:r>
            <a:r>
              <a:rPr lang="vi-VN" sz="1800" dirty="0" smtClean="0">
                <a:latin typeface="Calibri" pitchFamily="34" charset="0"/>
                <a:cs typeface="Calibri" pitchFamily="34" charset="0"/>
              </a:rPr>
              <a:t>În acest caz, se va forma un număr de grupe egal cu numărul de variante. Prin</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numărarea unităţilor incluse în fiecare grupă se obţine frecvenţa grupei (numită şi frecvenţă</a:t>
            </a:r>
            <a:r>
              <a:rPr lang="en-GB" sz="1800" dirty="0" smtClean="0">
                <a:latin typeface="Calibri" pitchFamily="34" charset="0"/>
                <a:cs typeface="Calibri" pitchFamily="34" charset="0"/>
              </a:rPr>
              <a:t> </a:t>
            </a:r>
            <a:r>
              <a:rPr lang="vi-VN" sz="1800" dirty="0" smtClean="0">
                <a:latin typeface="Calibri" pitchFamily="34" charset="0"/>
                <a:cs typeface="Calibri" pitchFamily="34" charset="0"/>
              </a:rPr>
              <a:t>absolută). </a:t>
            </a:r>
            <a:endParaRPr lang="en-GB" sz="1600" dirty="0">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484784"/>
            <a:ext cx="6475204"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fontScale="92500" lnSpcReduction="10000"/>
          </a:bodyPr>
          <a:lstStyle/>
          <a:p>
            <a:pPr algn="just">
              <a:buNone/>
            </a:pPr>
            <a:r>
              <a:rPr lang="vi-VN" sz="1800" b="1" dirty="0">
                <a:latin typeface="Calibri" pitchFamily="34" charset="0"/>
                <a:cs typeface="Calibri" pitchFamily="34" charset="0"/>
              </a:rPr>
              <a:t>Gruparea pe intervale de variaţie</a:t>
            </a:r>
            <a:r>
              <a:rPr lang="vi-VN" sz="1800" b="1" dirty="0" smtClean="0">
                <a:latin typeface="Calibri" pitchFamily="34" charset="0"/>
                <a:cs typeface="Calibri" pitchFamily="34" charset="0"/>
              </a:rPr>
              <a:t>.</a:t>
            </a:r>
            <a:r>
              <a:rPr lang="en-US" sz="1800" b="1" dirty="0" smtClean="0">
                <a:latin typeface="Calibri" pitchFamily="34" charset="0"/>
                <a:cs typeface="Calibri" pitchFamily="34" charset="0"/>
              </a:rPr>
              <a:t> </a:t>
            </a:r>
            <a:r>
              <a:rPr lang="vi-VN" sz="1800" dirty="0">
                <a:latin typeface="Calibri" pitchFamily="34" charset="0"/>
                <a:cs typeface="Calibri" pitchFamily="34" charset="0"/>
              </a:rPr>
              <a:t>Se poate efectua pe intervale de mărime egală sau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diferită</a:t>
            </a:r>
            <a:r>
              <a:rPr lang="vi-VN" sz="1800" dirty="0">
                <a:latin typeface="Calibri" pitchFamily="34" charset="0"/>
                <a:cs typeface="Calibri" pitchFamily="34" charset="0"/>
              </a:rPr>
              <a:t>. În continuare vom </a:t>
            </a:r>
            <a:r>
              <a:rPr lang="vi-VN" sz="1800" dirty="0" smtClean="0">
                <a:latin typeface="Calibri" pitchFamily="34" charset="0"/>
                <a:cs typeface="Calibri" pitchFamily="34" charset="0"/>
              </a:rPr>
              <a:t>trata</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numai </a:t>
            </a:r>
            <a:r>
              <a:rPr lang="vi-VN" sz="1800" dirty="0">
                <a:latin typeface="Calibri" pitchFamily="34" charset="0"/>
                <a:cs typeface="Calibri" pitchFamily="34" charset="0"/>
              </a:rPr>
              <a:t>cazul grupării datelor statistice pe intervale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egale </a:t>
            </a:r>
            <a:r>
              <a:rPr lang="vi-VN" sz="1800" dirty="0">
                <a:latin typeface="Calibri" pitchFamily="34" charset="0"/>
                <a:cs typeface="Calibri" pitchFamily="34" charset="0"/>
              </a:rPr>
              <a:t>de variaţie.</a:t>
            </a: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Pentru </a:t>
            </a:r>
            <a:r>
              <a:rPr lang="vi-VN" sz="1800" dirty="0">
                <a:latin typeface="Calibri" pitchFamily="34" charset="0"/>
                <a:cs typeface="Calibri" pitchFamily="34" charset="0"/>
              </a:rPr>
              <a:t>realizarea grupării pe intervale egale de variaţie se recomandă parcurgerea</a:t>
            </a:r>
          </a:p>
          <a:p>
            <a:pPr algn="just">
              <a:buNone/>
            </a:pPr>
            <a:r>
              <a:rPr lang="vi-VN" sz="1800" dirty="0">
                <a:latin typeface="Calibri" pitchFamily="34" charset="0"/>
                <a:cs typeface="Calibri" pitchFamily="34" charset="0"/>
              </a:rPr>
              <a:t>următorilor paşi: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a) </a:t>
            </a:r>
            <a:r>
              <a:rPr lang="vi-VN" sz="1800" b="1" dirty="0">
                <a:latin typeface="Calibri" pitchFamily="34" charset="0"/>
                <a:cs typeface="Calibri" pitchFamily="34" charset="0"/>
              </a:rPr>
              <a:t>se determină amplitudinea variaţiei caracteristicii, ca diferenţă între valoarea</a:t>
            </a:r>
          </a:p>
          <a:p>
            <a:pPr algn="just">
              <a:buNone/>
            </a:pPr>
            <a:r>
              <a:rPr lang="vi-VN" sz="1800" b="1" dirty="0">
                <a:latin typeface="Calibri" pitchFamily="34" charset="0"/>
                <a:cs typeface="Calibri" pitchFamily="34" charset="0"/>
              </a:rPr>
              <a:t>maximă şi valoarea minimă a caracteristicii. </a:t>
            </a: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r>
              <a:rPr lang="en-US" sz="1800" b="1" dirty="0" smtClean="0">
                <a:latin typeface="Calibri" pitchFamily="34" charset="0"/>
                <a:cs typeface="Calibri" pitchFamily="34" charset="0"/>
              </a:rPr>
              <a:t>b) </a:t>
            </a:r>
            <a:r>
              <a:rPr lang="vi-VN" sz="1800" b="1" dirty="0" smtClean="0">
                <a:latin typeface="Calibri" pitchFamily="34" charset="0"/>
                <a:cs typeface="Calibri" pitchFamily="34" charset="0"/>
              </a:rPr>
              <a:t>se </a:t>
            </a:r>
            <a:r>
              <a:rPr lang="vi-VN" sz="1800" b="1" dirty="0">
                <a:latin typeface="Calibri" pitchFamily="34" charset="0"/>
                <a:cs typeface="Calibri" pitchFamily="34" charset="0"/>
              </a:rPr>
              <a:t>stabileste numărul de grupe. </a:t>
            </a:r>
            <a:r>
              <a:rPr lang="vi-VN" sz="1800" dirty="0">
                <a:latin typeface="Calibri" pitchFamily="34" charset="0"/>
                <a:cs typeface="Calibri" pitchFamily="34" charset="0"/>
              </a:rPr>
              <a:t>În acest caz pot exista două situaţii:</a:t>
            </a:r>
          </a:p>
          <a:p>
            <a:pPr lvl="1" algn="just">
              <a:buNone/>
            </a:pPr>
            <a:r>
              <a:rPr lang="vi-VN" sz="1600" dirty="0" smtClean="0">
                <a:latin typeface="Calibri" pitchFamily="34" charset="0"/>
                <a:cs typeface="Calibri" pitchFamily="34" charset="0"/>
              </a:rPr>
              <a:t>- numărul </a:t>
            </a:r>
            <a:r>
              <a:rPr lang="vi-VN" sz="1600" dirty="0">
                <a:latin typeface="Calibri" pitchFamily="34" charset="0"/>
                <a:cs typeface="Calibri" pitchFamily="34" charset="0"/>
              </a:rPr>
              <a:t>de grupe (r) este prestabilit, pe baza experienţei căpătate din </a:t>
            </a:r>
            <a:r>
              <a:rPr lang="vi-VN" sz="1600" dirty="0" smtClean="0">
                <a:latin typeface="Calibri" pitchFamily="34" charset="0"/>
                <a:cs typeface="Calibri" pitchFamily="34" charset="0"/>
              </a:rPr>
              <a:t>studii anterioare</a:t>
            </a:r>
            <a:r>
              <a:rPr lang="en-US" sz="1600" dirty="0">
                <a:latin typeface="Calibri" pitchFamily="34" charset="0"/>
                <a:cs typeface="Calibri" pitchFamily="34" charset="0"/>
              </a:rPr>
              <a:t> </a:t>
            </a:r>
            <a:r>
              <a:rPr lang="vi-VN" sz="1600" dirty="0" smtClean="0">
                <a:latin typeface="Calibri" pitchFamily="34" charset="0"/>
                <a:cs typeface="Calibri" pitchFamily="34" charset="0"/>
              </a:rPr>
              <a:t>asupra </a:t>
            </a:r>
            <a:r>
              <a:rPr lang="vi-VN" sz="1600" dirty="0">
                <a:latin typeface="Calibri" pitchFamily="34" charset="0"/>
                <a:cs typeface="Calibri" pitchFamily="34" charset="0"/>
              </a:rPr>
              <a:t>domeniului de interes</a:t>
            </a:r>
            <a:r>
              <a:rPr lang="vi-VN" sz="1600" dirty="0" smtClean="0">
                <a:latin typeface="Calibri" pitchFamily="34" charset="0"/>
                <a:cs typeface="Calibri" pitchFamily="34" charset="0"/>
              </a:rPr>
              <a:t>.</a:t>
            </a:r>
            <a:endParaRPr lang="vi-VN" sz="1600" dirty="0">
              <a:latin typeface="Calibri" pitchFamily="34" charset="0"/>
              <a:cs typeface="Calibri" pitchFamily="34" charset="0"/>
            </a:endParaRPr>
          </a:p>
          <a:p>
            <a:pPr lvl="1" algn="just">
              <a:buFontTx/>
              <a:buChar char="-"/>
            </a:pPr>
            <a:r>
              <a:rPr lang="vi-VN" sz="1600" dirty="0" smtClean="0">
                <a:latin typeface="Calibri" pitchFamily="34" charset="0"/>
                <a:cs typeface="Calibri" pitchFamily="34" charset="0"/>
              </a:rPr>
              <a:t>numărul </a:t>
            </a:r>
            <a:r>
              <a:rPr lang="vi-VN" sz="1600" dirty="0">
                <a:latin typeface="Calibri" pitchFamily="34" charset="0"/>
                <a:cs typeface="Calibri" pitchFamily="34" charset="0"/>
              </a:rPr>
              <a:t>de grupe (r) nu este prestabilit; în acest caz, dacă unităţile se </a:t>
            </a:r>
            <a:r>
              <a:rPr lang="vi-VN" sz="1600" dirty="0" smtClean="0">
                <a:latin typeface="Calibri" pitchFamily="34" charset="0"/>
                <a:cs typeface="Calibri" pitchFamily="34" charset="0"/>
              </a:rPr>
              <a:t>repartizează</a:t>
            </a:r>
            <a:r>
              <a:rPr lang="en-US" sz="1600" dirty="0" smtClean="0">
                <a:latin typeface="Calibri" pitchFamily="34" charset="0"/>
                <a:cs typeface="Calibri" pitchFamily="34" charset="0"/>
              </a:rPr>
              <a:t> </a:t>
            </a:r>
            <a:r>
              <a:rPr lang="vi-VN" sz="1600" dirty="0" smtClean="0">
                <a:latin typeface="Calibri" pitchFamily="34" charset="0"/>
                <a:cs typeface="Calibri" pitchFamily="34" charset="0"/>
              </a:rPr>
              <a:t>aproximati </a:t>
            </a:r>
            <a:r>
              <a:rPr lang="vi-VN" sz="1600" dirty="0">
                <a:latin typeface="Calibri" pitchFamily="34" charset="0"/>
                <a:cs typeface="Calibri" pitchFamily="34" charset="0"/>
              </a:rPr>
              <a:t>normal după caracteristica studiată, se poate utiliza pentru </a:t>
            </a:r>
            <a:r>
              <a:rPr lang="vi-VN" sz="1600" dirty="0" smtClean="0">
                <a:latin typeface="Calibri" pitchFamily="34" charset="0"/>
                <a:cs typeface="Calibri" pitchFamily="34" charset="0"/>
              </a:rPr>
              <a:t>determinarea</a:t>
            </a:r>
            <a:r>
              <a:rPr lang="en-US" sz="1600" dirty="0" smtClean="0">
                <a:latin typeface="Calibri" pitchFamily="34" charset="0"/>
                <a:cs typeface="Calibri" pitchFamily="34" charset="0"/>
              </a:rPr>
              <a:t> </a:t>
            </a:r>
            <a:r>
              <a:rPr lang="vi-VN" sz="1600" dirty="0" smtClean="0">
                <a:latin typeface="Calibri" pitchFamily="34" charset="0"/>
                <a:cs typeface="Calibri" pitchFamily="34" charset="0"/>
              </a:rPr>
              <a:t>numărul </a:t>
            </a:r>
            <a:r>
              <a:rPr lang="vi-VN" sz="1600" dirty="0">
                <a:latin typeface="Calibri" pitchFamily="34" charset="0"/>
                <a:cs typeface="Calibri" pitchFamily="34" charset="0"/>
              </a:rPr>
              <a:t>de </a:t>
            </a:r>
            <a:r>
              <a:rPr lang="vi-VN" sz="1600" dirty="0" smtClean="0">
                <a:latin typeface="Calibri" pitchFamily="34" charset="0"/>
                <a:cs typeface="Calibri" pitchFamily="34" charset="0"/>
              </a:rPr>
              <a:t>grupe</a:t>
            </a:r>
            <a:endParaRPr lang="en-US" sz="1600" dirty="0" smtClean="0">
              <a:latin typeface="Calibri" pitchFamily="34" charset="0"/>
              <a:cs typeface="Calibri" pitchFamily="34" charset="0"/>
            </a:endParaRPr>
          </a:p>
          <a:p>
            <a:pPr lvl="1" algn="just">
              <a:buFontTx/>
              <a:buChar char="-"/>
            </a:pPr>
            <a:endParaRPr lang="en-US" sz="1600" dirty="0">
              <a:latin typeface="Calibri" pitchFamily="34" charset="0"/>
              <a:cs typeface="Calibri" pitchFamily="34" charset="0"/>
            </a:endParaRPr>
          </a:p>
          <a:p>
            <a:pPr marL="393192" lvl="1" indent="0" algn="just">
              <a:buNone/>
            </a:pPr>
            <a:r>
              <a:rPr lang="pt-BR" sz="1600" dirty="0">
                <a:latin typeface="Calibri" panose="020F0502020204030204" pitchFamily="34" charset="0"/>
                <a:cs typeface="Calibri" panose="020F0502020204030204" pitchFamily="34" charset="0"/>
              </a:rPr>
              <a:t>unde n este numărul total de unităţi ale colectivităţii.</a:t>
            </a:r>
            <a:endParaRPr lang="vi-VN" sz="1600" dirty="0">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3645024"/>
            <a:ext cx="1440160" cy="383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1840" y="5661248"/>
            <a:ext cx="1281683" cy="272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89141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lnSpcReduction="10000"/>
          </a:bodyPr>
          <a:lstStyle/>
          <a:p>
            <a:pPr algn="just">
              <a:buNone/>
            </a:pPr>
            <a:r>
              <a:rPr lang="vi-VN" sz="1800" dirty="0">
                <a:latin typeface="Calibri" pitchFamily="34" charset="0"/>
                <a:cs typeface="Calibri" pitchFamily="34" charset="0"/>
              </a:rPr>
              <a:t>Este recomandat a se folosi un număr potrivit de grupe (de regulă între 4 si 10).</a:t>
            </a: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Utilizarea </a:t>
            </a:r>
            <a:r>
              <a:rPr lang="vi-VN" sz="1800" dirty="0">
                <a:latin typeface="Calibri" pitchFamily="34" charset="0"/>
                <a:cs typeface="Calibri" pitchFamily="34" charset="0"/>
              </a:rPr>
              <a:t>unui număr prea mare de grupe ar duce la fărâmiţarea excesivă a </a:t>
            </a:r>
            <a:r>
              <a:rPr lang="vi-VN" sz="1800" dirty="0" smtClean="0">
                <a:latin typeface="Calibri" pitchFamily="34" charset="0"/>
                <a:cs typeface="Calibri" pitchFamily="34" charset="0"/>
              </a:rPr>
              <a:t>colectivităţii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putând apare, în acest caz si grupe cu frecvenţe nule, iar gruparea ar trebui refăcută</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utilizarea</a:t>
            </a:r>
            <a:r>
              <a:rPr lang="vi-VN" sz="1800" dirty="0">
                <a:latin typeface="Calibri" pitchFamily="34" charset="0"/>
                <a:cs typeface="Calibri" pitchFamily="34" charset="0"/>
              </a:rPr>
              <a:t>, dimpotrivă, a unui număr prea mic de grupe ar putea să nu pună în </a:t>
            </a:r>
            <a:r>
              <a:rPr lang="vi-VN" sz="1800" dirty="0" smtClean="0">
                <a:latin typeface="Calibri" pitchFamily="34" charset="0"/>
                <a:cs typeface="Calibri" pitchFamily="34" charset="0"/>
              </a:rPr>
              <a:t>evidenţă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principalele </a:t>
            </a:r>
            <a:r>
              <a:rPr lang="vi-VN" sz="1800" dirty="0">
                <a:latin typeface="Calibri" pitchFamily="34" charset="0"/>
                <a:cs typeface="Calibri" pitchFamily="34" charset="0"/>
              </a:rPr>
              <a:t>tipuri calitative ale populaţiei după variabila urmărită</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b="1" dirty="0">
                <a:latin typeface="Calibri" pitchFamily="34" charset="0"/>
                <a:cs typeface="Calibri" pitchFamily="34" charset="0"/>
              </a:rPr>
              <a:t>c) se determină mărimea intervalului de grupare (h), ca raport între amplitudinea</a:t>
            </a:r>
          </a:p>
          <a:p>
            <a:pPr algn="just">
              <a:buNone/>
            </a:pPr>
            <a:r>
              <a:rPr lang="vi-VN" sz="1800" b="1" dirty="0">
                <a:latin typeface="Calibri" pitchFamily="34" charset="0"/>
                <a:cs typeface="Calibri" pitchFamily="34" charset="0"/>
              </a:rPr>
              <a:t>caracteristicii si numărul de grupe</a:t>
            </a:r>
            <a:r>
              <a:rPr lang="vi-VN" sz="1800" b="1" dirty="0" smtClean="0">
                <a:latin typeface="Calibri" pitchFamily="34" charset="0"/>
                <a:cs typeface="Calibri" pitchFamily="34" charset="0"/>
              </a:rPr>
              <a:t>:</a:t>
            </a: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Pentru </a:t>
            </a:r>
            <a:r>
              <a:rPr lang="vi-VN" sz="1800" dirty="0">
                <a:latin typeface="Calibri" pitchFamily="34" charset="0"/>
                <a:cs typeface="Calibri" pitchFamily="34" charset="0"/>
              </a:rPr>
              <a:t>usurarea calculelor, se recomandă a se folosi mărimi rotunjite de interval, de</a:t>
            </a:r>
          </a:p>
          <a:p>
            <a:pPr algn="just">
              <a:buNone/>
            </a:pPr>
            <a:r>
              <a:rPr lang="vi-VN" sz="1800" dirty="0">
                <a:latin typeface="Calibri" pitchFamily="34" charset="0"/>
                <a:cs typeface="Calibri" pitchFamily="34" charset="0"/>
              </a:rPr>
              <a:t>aceea, dacă valoarea reiesită din calcul este fracţionară, cu mai multe zecimale, ea se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poate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rotunji </a:t>
            </a:r>
            <a:r>
              <a:rPr lang="vi-VN" sz="1800" dirty="0">
                <a:latin typeface="Calibri" pitchFamily="34" charset="0"/>
                <a:cs typeface="Calibri" pitchFamily="34" charset="0"/>
              </a:rPr>
              <a:t>prin adaos la o valoare imediat superioară, aleasă în mod convenabil</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De exemplu: dacă h = 4,4225, se poate rotunji valoarea la h = 4,5 sau chiar la h = 5.</a:t>
            </a:r>
            <a:endParaRPr lang="en-US" sz="1800"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15816" y="3501008"/>
            <a:ext cx="919251" cy="576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954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184576"/>
          </a:xfrm>
        </p:spPr>
        <p:txBody>
          <a:bodyPr>
            <a:normAutofit/>
          </a:bodyPr>
          <a:lstStyle/>
          <a:p>
            <a:pPr algn="just">
              <a:buNone/>
            </a:pPr>
            <a:r>
              <a:rPr lang="vi-VN" b="1" dirty="0" smtClean="0">
                <a:solidFill>
                  <a:schemeClr val="tx1"/>
                </a:solidFill>
              </a:rPr>
              <a:t>Populația și eșantionul </a:t>
            </a:r>
            <a:r>
              <a:rPr lang="vi-VN" dirty="0" smtClean="0">
                <a:solidFill>
                  <a:schemeClr val="tx1"/>
                </a:solidFill>
              </a:rPr>
              <a:t>sunt două concepte de bază ale </a:t>
            </a:r>
            <a:r>
              <a:rPr lang="en-US" dirty="0" smtClean="0">
                <a:solidFill>
                  <a:schemeClr val="tx1"/>
                </a:solidFill>
              </a:rPr>
              <a:t>S</a:t>
            </a:r>
            <a:r>
              <a:rPr lang="vi-VN" dirty="0" smtClean="0">
                <a:solidFill>
                  <a:schemeClr val="tx1"/>
                </a:solidFill>
              </a:rPr>
              <a:t>tatistici</a:t>
            </a:r>
            <a:r>
              <a:rPr lang="en-US" dirty="0" err="1" smtClean="0">
                <a:solidFill>
                  <a:schemeClr val="tx1"/>
                </a:solidFill>
              </a:rPr>
              <a:t>i</a:t>
            </a:r>
            <a:r>
              <a:rPr lang="ro-RO" dirty="0" smtClean="0">
                <a:solidFill>
                  <a:schemeClr val="tx1"/>
                </a:solidFill>
              </a:rPr>
              <a:t>.</a:t>
            </a:r>
            <a:endParaRPr lang="en-US" dirty="0" smtClean="0">
              <a:solidFill>
                <a:schemeClr val="tx1"/>
              </a:solidFill>
            </a:endParaRPr>
          </a:p>
          <a:p>
            <a:pPr algn="just">
              <a:buNone/>
            </a:pPr>
            <a:r>
              <a:rPr lang="ro-RO" b="1" dirty="0" smtClean="0">
                <a:solidFill>
                  <a:schemeClr val="tx1"/>
                </a:solidFill>
              </a:rPr>
              <a:t>Definiția 1.</a:t>
            </a:r>
            <a:r>
              <a:rPr lang="en-US" b="1" dirty="0" smtClean="0">
                <a:solidFill>
                  <a:schemeClr val="tx1"/>
                </a:solidFill>
              </a:rPr>
              <a:t>1</a:t>
            </a:r>
            <a:r>
              <a:rPr lang="ro-RO" b="1" dirty="0" smtClean="0">
                <a:solidFill>
                  <a:schemeClr val="tx1"/>
                </a:solidFill>
              </a:rPr>
              <a:t> (Populați</a:t>
            </a:r>
            <a:r>
              <a:rPr lang="en-US" b="1" dirty="0" smtClean="0">
                <a:solidFill>
                  <a:schemeClr val="tx1"/>
                </a:solidFill>
              </a:rPr>
              <a:t>a</a:t>
            </a:r>
            <a:r>
              <a:rPr lang="ro-RO" b="1" dirty="0" smtClean="0">
                <a:solidFill>
                  <a:schemeClr val="tx1"/>
                </a:solidFill>
              </a:rPr>
              <a:t>). </a:t>
            </a:r>
            <a:r>
              <a:rPr lang="ro-RO" dirty="0" smtClean="0">
                <a:solidFill>
                  <a:schemeClr val="tx1"/>
                </a:solidFill>
              </a:rPr>
              <a:t>Populația reprezintă colecția tuturor indivizilor sau elemente luate în considerare într-un studiu statistic. (Weiss, 1999)</a:t>
            </a:r>
            <a:endParaRPr lang="en-US" dirty="0" smtClean="0">
              <a:solidFill>
                <a:schemeClr val="tx1"/>
              </a:solidFill>
            </a:endParaRPr>
          </a:p>
          <a:p>
            <a:pPr algn="just">
              <a:buNone/>
            </a:pPr>
            <a:r>
              <a:rPr lang="ro-RO" dirty="0" smtClean="0">
                <a:solidFill>
                  <a:schemeClr val="tx1"/>
                </a:solidFill>
              </a:rPr>
              <a:t> </a:t>
            </a:r>
            <a:r>
              <a:rPr lang="ro-RO" b="1" dirty="0" smtClean="0">
                <a:solidFill>
                  <a:schemeClr val="tx1"/>
                </a:solidFill>
              </a:rPr>
              <a:t>Definiția 1.</a:t>
            </a:r>
            <a:r>
              <a:rPr lang="en-US" b="1" dirty="0" smtClean="0">
                <a:solidFill>
                  <a:schemeClr val="tx1"/>
                </a:solidFill>
              </a:rPr>
              <a:t>2</a:t>
            </a:r>
            <a:r>
              <a:rPr lang="ro-RO" b="1" dirty="0" smtClean="0">
                <a:solidFill>
                  <a:schemeClr val="tx1"/>
                </a:solidFill>
              </a:rPr>
              <a:t> (Eșantion</a:t>
            </a:r>
            <a:r>
              <a:rPr lang="en-US" b="1" dirty="0" err="1" smtClean="0">
                <a:solidFill>
                  <a:schemeClr val="tx1"/>
                </a:solidFill>
              </a:rPr>
              <a:t>ul</a:t>
            </a:r>
            <a:r>
              <a:rPr lang="ro-RO" b="1" dirty="0" smtClean="0">
                <a:solidFill>
                  <a:schemeClr val="tx1"/>
                </a:solidFill>
              </a:rPr>
              <a:t>). </a:t>
            </a:r>
            <a:r>
              <a:rPr lang="ro-RO" dirty="0" smtClean="0">
                <a:solidFill>
                  <a:schemeClr val="tx1"/>
                </a:solidFill>
              </a:rPr>
              <a:t>Eșantion</a:t>
            </a:r>
            <a:r>
              <a:rPr lang="en-US" dirty="0" err="1" smtClean="0">
                <a:solidFill>
                  <a:schemeClr val="tx1"/>
                </a:solidFill>
              </a:rPr>
              <a:t>ul</a:t>
            </a:r>
            <a:r>
              <a:rPr lang="ro-RO" dirty="0" smtClean="0">
                <a:solidFill>
                  <a:schemeClr val="tx1"/>
                </a:solidFill>
              </a:rPr>
              <a:t> este acea parte a populației din care informațiile sunt colectate. (Weiss, 1999)</a:t>
            </a:r>
            <a:endParaRPr lang="en-US" dirty="0" smtClean="0">
              <a:solidFill>
                <a:schemeClr val="tx1"/>
              </a:solidFill>
            </a:endParaRPr>
          </a:p>
          <a:p>
            <a:pPr algn="just">
              <a:buNone/>
            </a:pPr>
            <a:endParaRPr lang="en-US" dirty="0" smtClean="0">
              <a:solidFill>
                <a:schemeClr val="tx1"/>
              </a:solidFill>
              <a:latin typeface="Calibri" pitchFamily="34" charset="0"/>
              <a:cs typeface="Calibri" pitchFamily="34" charset="0"/>
            </a:endParaRPr>
          </a:p>
          <a:p>
            <a:pPr algn="just">
              <a:buNone/>
            </a:pPr>
            <a:endParaRPr lang="en-US" dirty="0" smtClean="0">
              <a:solidFill>
                <a:schemeClr val="tx1"/>
              </a:solidFill>
              <a:latin typeface="Calibri" pitchFamily="34" charset="0"/>
              <a:cs typeface="Calibri" pitchFamily="34" charset="0"/>
            </a:endParaRPr>
          </a:p>
          <a:p>
            <a:pPr algn="just">
              <a:buNone/>
            </a:pPr>
            <a:endParaRPr lang="en-US" dirty="0" smtClean="0">
              <a:solidFill>
                <a:schemeClr val="tx1"/>
              </a:solidFill>
              <a:latin typeface="Calibri" pitchFamily="34" charset="0"/>
              <a:cs typeface="Calibri" pitchFamily="34" charset="0"/>
            </a:endParaRPr>
          </a:p>
          <a:p>
            <a:pPr algn="just">
              <a:buNone/>
            </a:pPr>
            <a:endParaRPr lang="en-US" dirty="0" smtClean="0">
              <a:solidFill>
                <a:schemeClr val="tx1"/>
              </a:solidFill>
              <a:latin typeface="Calibri" pitchFamily="34" charset="0"/>
              <a:cs typeface="Calibri" pitchFamily="34" charset="0"/>
            </a:endParaRPr>
          </a:p>
          <a:p>
            <a:pPr algn="just">
              <a:buNone/>
            </a:pPr>
            <a:endParaRPr lang="en-US" dirty="0" smtClean="0">
              <a:solidFill>
                <a:schemeClr val="tx1"/>
              </a:solidFill>
              <a:latin typeface="Calibri" pitchFamily="34" charset="0"/>
              <a:cs typeface="Calibri" pitchFamily="34" charset="0"/>
            </a:endParaRPr>
          </a:p>
          <a:p>
            <a:pPr algn="just">
              <a:buNone/>
            </a:pPr>
            <a:endParaRPr lang="en-US" dirty="0" smtClean="0">
              <a:solidFill>
                <a:schemeClr val="tx1"/>
              </a:solidFill>
            </a:endParaRPr>
          </a:p>
          <a:p>
            <a:pPr algn="just">
              <a:buNone/>
            </a:pPr>
            <a:r>
              <a:rPr lang="vi-VN" dirty="0" smtClean="0">
                <a:solidFill>
                  <a:schemeClr val="tx1"/>
                </a:solidFill>
              </a:rPr>
              <a:t>Populația reprezintă întotdeauna ținta unei investigații. Învățăm despre populație prin eșantionare din colecția tuturor indivizilor</a:t>
            </a:r>
            <a:r>
              <a:rPr lang="en-US" dirty="0" smtClean="0">
                <a:solidFill>
                  <a:schemeClr val="tx1"/>
                </a:solidFill>
              </a:rPr>
              <a:t>.</a:t>
            </a:r>
            <a:r>
              <a:rPr lang="vi-VN" dirty="0" smtClean="0">
                <a:solidFill>
                  <a:schemeClr val="tx1"/>
                </a:solidFill>
              </a:rPr>
              <a:t> </a:t>
            </a:r>
            <a:r>
              <a:rPr lang="en-US" dirty="0" smtClean="0">
                <a:solidFill>
                  <a:schemeClr val="tx1"/>
                </a:solidFill>
              </a:rPr>
              <a:t> </a:t>
            </a: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203848" y="2420888"/>
            <a:ext cx="2305050" cy="20002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fontScale="92500" lnSpcReduction="20000"/>
          </a:bodyPr>
          <a:lstStyle/>
          <a:p>
            <a:pPr algn="just">
              <a:buNone/>
            </a:pPr>
            <a:r>
              <a:rPr lang="pt-BR" sz="1800" dirty="0">
                <a:latin typeface="Calibri" pitchFamily="34" charset="0"/>
                <a:cs typeface="Calibri" pitchFamily="34" charset="0"/>
              </a:rPr>
              <a:t>d) </a:t>
            </a:r>
            <a:r>
              <a:rPr lang="pt-BR" sz="1800" b="1" dirty="0">
                <a:latin typeface="Calibri" pitchFamily="34" charset="0"/>
                <a:cs typeface="Calibri" pitchFamily="34" charset="0"/>
              </a:rPr>
              <a:t>se formează intervalele de grupare, prin precizarea limitelor exacte ale acestora</a:t>
            </a:r>
            <a:r>
              <a:rPr lang="pt-BR" sz="1800" dirty="0" smtClean="0">
                <a:latin typeface="Calibri" pitchFamily="34" charset="0"/>
                <a:cs typeface="Calibri" pitchFamily="34" charset="0"/>
              </a:rPr>
              <a:t>.</a:t>
            </a:r>
          </a:p>
          <a:p>
            <a:pPr algn="just">
              <a:buNone/>
            </a:pPr>
            <a:endParaRPr lang="pt-BR" sz="1800" b="1" dirty="0" smtClean="0">
              <a:latin typeface="Calibri" pitchFamily="34" charset="0"/>
              <a:cs typeface="Calibri" pitchFamily="34" charset="0"/>
            </a:endParaRPr>
          </a:p>
          <a:p>
            <a:pPr algn="just">
              <a:buNone/>
            </a:pPr>
            <a:endParaRPr lang="pt-BR" sz="1800" b="1" dirty="0">
              <a:latin typeface="Calibri" pitchFamily="34" charset="0"/>
              <a:cs typeface="Calibri" pitchFamily="34" charset="0"/>
            </a:endParaRPr>
          </a:p>
          <a:p>
            <a:pPr algn="just">
              <a:buNone/>
            </a:pPr>
            <a:endParaRPr lang="pt-BR" sz="1800" b="1" dirty="0" smtClean="0">
              <a:latin typeface="Calibri" pitchFamily="34" charset="0"/>
              <a:cs typeface="Calibri" pitchFamily="34" charset="0"/>
            </a:endParaRPr>
          </a:p>
          <a:p>
            <a:pPr algn="just">
              <a:buNone/>
            </a:pPr>
            <a:endParaRPr lang="pt-BR" sz="1800" dirty="0">
              <a:latin typeface="Calibri" pitchFamily="34" charset="0"/>
              <a:cs typeface="Calibri" pitchFamily="34" charset="0"/>
            </a:endParaRPr>
          </a:p>
          <a:p>
            <a:pPr algn="just">
              <a:buNone/>
            </a:pPr>
            <a:r>
              <a:rPr lang="vi-VN" sz="1800" dirty="0">
                <a:latin typeface="Calibri" pitchFamily="34" charset="0"/>
                <a:cs typeface="Calibri" pitchFamily="34" charset="0"/>
              </a:rPr>
              <a:t>Limitele intervalelor vor avea acelasi grad de precizie ca si datele grupate (acelasi</a:t>
            </a:r>
          </a:p>
          <a:p>
            <a:pPr algn="just">
              <a:buNone/>
            </a:pPr>
            <a:r>
              <a:rPr lang="vi-VN" sz="1800" dirty="0">
                <a:latin typeface="Calibri" pitchFamily="34" charset="0"/>
                <a:cs typeface="Calibri" pitchFamily="34" charset="0"/>
              </a:rPr>
              <a:t>număr de zecimale), primul interval putând începe chiar de la valoarea minimă a</a:t>
            </a:r>
          </a:p>
          <a:p>
            <a:pPr algn="just">
              <a:buNone/>
            </a:pPr>
            <a:r>
              <a:rPr lang="vi-VN" sz="1800" dirty="0">
                <a:latin typeface="Calibri" pitchFamily="34" charset="0"/>
                <a:cs typeface="Calibri" pitchFamily="34" charset="0"/>
              </a:rPr>
              <a:t>caracteristicii, sau de la o valoare usor inferioară acesteia, aleasă în mod convenabil.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Este bine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să </a:t>
            </a:r>
            <a:r>
              <a:rPr lang="vi-VN" sz="1800" dirty="0">
                <a:latin typeface="Calibri" pitchFamily="34" charset="0"/>
                <a:cs typeface="Calibri" pitchFamily="34" charset="0"/>
              </a:rPr>
              <a:t>nu existe suprapuneri de limite, astfel încât la efectuarea grupării să poată fi </a:t>
            </a:r>
            <a:r>
              <a:rPr lang="vi-VN" sz="1800" dirty="0" smtClean="0">
                <a:latin typeface="Calibri" pitchFamily="34" charset="0"/>
                <a:cs typeface="Calibri" pitchFamily="34" charset="0"/>
              </a:rPr>
              <a:t>respectată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condiţia </a:t>
            </a:r>
            <a:r>
              <a:rPr lang="vi-VN" sz="1800" dirty="0">
                <a:latin typeface="Calibri" pitchFamily="34" charset="0"/>
                <a:cs typeface="Calibri" pitchFamily="34" charset="0"/>
              </a:rPr>
              <a:t>de unicitate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 Dacă limita superioară a unui interval coincide cu limita inferioară a intervalului</a:t>
            </a:r>
          </a:p>
          <a:p>
            <a:pPr algn="just">
              <a:buNone/>
            </a:pPr>
            <a:r>
              <a:rPr lang="vi-VN" sz="1800" dirty="0">
                <a:latin typeface="Calibri" pitchFamily="34" charset="0"/>
                <a:cs typeface="Calibri" pitchFamily="34" charset="0"/>
              </a:rPr>
              <a:t>următor, intervalele se numesc </a:t>
            </a:r>
            <a:r>
              <a:rPr lang="vi-VN" sz="1800" b="1" dirty="0">
                <a:latin typeface="Calibri" pitchFamily="34" charset="0"/>
                <a:cs typeface="Calibri" pitchFamily="34" charset="0"/>
              </a:rPr>
              <a:t>continue</a:t>
            </a:r>
            <a:r>
              <a:rPr lang="vi-VN" sz="1800" b="1" dirty="0" smtClean="0">
                <a:latin typeface="Calibri" pitchFamily="34" charset="0"/>
                <a:cs typeface="Calibri" pitchFamily="34" charset="0"/>
              </a:rPr>
              <a:t>;</a:t>
            </a:r>
            <a:endParaRPr lang="en-US" sz="1800" b="1" dirty="0" smtClean="0">
              <a:latin typeface="Calibri" pitchFamily="34" charset="0"/>
              <a:cs typeface="Calibri" pitchFamily="34" charset="0"/>
            </a:endParaRPr>
          </a:p>
          <a:p>
            <a:pPr algn="just">
              <a:buNone/>
            </a:pPr>
            <a:endParaRPr lang="vi-VN" sz="1800" b="1" dirty="0">
              <a:latin typeface="Calibri" pitchFamily="34" charset="0"/>
              <a:cs typeface="Calibri" pitchFamily="34" charset="0"/>
            </a:endParaRPr>
          </a:p>
          <a:p>
            <a:pPr algn="just">
              <a:buNone/>
            </a:pPr>
            <a:r>
              <a:rPr lang="vi-VN" sz="1800" dirty="0">
                <a:latin typeface="Calibri" pitchFamily="34" charset="0"/>
                <a:cs typeface="Calibri" pitchFamily="34" charset="0"/>
              </a:rPr>
              <a:t>- Dacă între limita superioară a unui interval si limita inferioară a intervalului următor</a:t>
            </a:r>
          </a:p>
          <a:p>
            <a:pPr algn="just">
              <a:buNone/>
            </a:pPr>
            <a:r>
              <a:rPr lang="vi-VN" sz="1800" dirty="0">
                <a:latin typeface="Calibri" pitchFamily="34" charset="0"/>
                <a:cs typeface="Calibri" pitchFamily="34" charset="0"/>
              </a:rPr>
              <a:t>există o diferenţă de o unitate întreagă sau zecimală, intervalele se numesc</a:t>
            </a:r>
          </a:p>
          <a:p>
            <a:pPr algn="just">
              <a:buNone/>
            </a:pPr>
            <a:r>
              <a:rPr lang="vi-VN" sz="1800" b="1" dirty="0">
                <a:latin typeface="Calibri" pitchFamily="34" charset="0"/>
                <a:cs typeface="Calibri" pitchFamily="34" charset="0"/>
              </a:rPr>
              <a:t>discontinue sau discrete.</a:t>
            </a:r>
            <a:endParaRPr lang="pt-BR" sz="1800" b="1" dirty="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7" y="836712"/>
            <a:ext cx="2379735" cy="93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5147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548680"/>
            <a:ext cx="6192688" cy="5411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5673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764704"/>
            <a:ext cx="6696744" cy="5124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00201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lnSpcReduction="10000"/>
          </a:bodyPr>
          <a:lstStyle/>
          <a:p>
            <a:pPr algn="just">
              <a:buNone/>
            </a:pPr>
            <a:r>
              <a:rPr lang="vi-VN" sz="1800" dirty="0">
                <a:latin typeface="Calibri" pitchFamily="34" charset="0"/>
                <a:cs typeface="Calibri" pitchFamily="34" charset="0"/>
              </a:rPr>
              <a:t>Rezultatul sistematizării datelor prin grupare/clasificare se prezintă sub formă de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Font typeface="Wingdings" panose="05000000000000000000" pitchFamily="2" charset="2"/>
              <a:buChar char="§"/>
            </a:pPr>
            <a:r>
              <a:rPr lang="vi-VN" sz="1800" dirty="0" smtClean="0">
                <a:latin typeface="Calibri" pitchFamily="34" charset="0"/>
                <a:cs typeface="Calibri" pitchFamily="34" charset="0"/>
              </a:rPr>
              <a:t>serii </a:t>
            </a:r>
            <a:r>
              <a:rPr lang="vi-VN" sz="1800" dirty="0">
                <a:latin typeface="Calibri" pitchFamily="34" charset="0"/>
                <a:cs typeface="Calibri" pitchFamily="34" charset="0"/>
              </a:rPr>
              <a:t>statistice;</a:t>
            </a:r>
          </a:p>
          <a:p>
            <a:pPr algn="just">
              <a:buFont typeface="Wingdings" panose="05000000000000000000" pitchFamily="2" charset="2"/>
              <a:buChar char="§"/>
            </a:pPr>
            <a:r>
              <a:rPr lang="vi-VN" sz="1800" dirty="0" smtClean="0">
                <a:latin typeface="Calibri" pitchFamily="34" charset="0"/>
                <a:cs typeface="Calibri" pitchFamily="34" charset="0"/>
              </a:rPr>
              <a:t>tabele statistice;</a:t>
            </a:r>
            <a:endParaRPr lang="en-US" sz="1800" dirty="0" smtClean="0">
              <a:latin typeface="Calibri" pitchFamily="34" charset="0"/>
              <a:cs typeface="Calibri" pitchFamily="34" charset="0"/>
            </a:endParaRPr>
          </a:p>
          <a:p>
            <a:pPr algn="just">
              <a:buFont typeface="Wingdings" panose="05000000000000000000" pitchFamily="2" charset="2"/>
              <a:buChar char="§"/>
            </a:pPr>
            <a:r>
              <a:rPr lang="vi-VN" sz="1800" dirty="0" smtClean="0">
                <a:latin typeface="Calibri" pitchFamily="34" charset="0"/>
                <a:cs typeface="Calibri" pitchFamily="34" charset="0"/>
              </a:rPr>
              <a:t>grafice </a:t>
            </a:r>
            <a:r>
              <a:rPr lang="vi-VN" sz="1800" dirty="0">
                <a:latin typeface="Calibri" pitchFamily="34" charset="0"/>
                <a:cs typeface="Calibri" pitchFamily="34" charset="0"/>
              </a:rPr>
              <a:t>statistice. </a:t>
            </a:r>
            <a:endParaRPr lang="en-US" sz="1800" dirty="0" smtClean="0">
              <a:latin typeface="Calibri" pitchFamily="34" charset="0"/>
              <a:cs typeface="Calibri" pitchFamily="34" charset="0"/>
            </a:endParaRPr>
          </a:p>
          <a:p>
            <a:pPr algn="just">
              <a:buFontTx/>
              <a:buChar char="-"/>
            </a:pPr>
            <a:endParaRPr lang="en-US" sz="1800" b="1" dirty="0" smtClean="0">
              <a:latin typeface="Calibri" pitchFamily="34" charset="0"/>
              <a:cs typeface="Calibri" pitchFamily="34" charset="0"/>
            </a:endParaRPr>
          </a:p>
          <a:p>
            <a:pPr marL="109728" indent="0" algn="just">
              <a:buNone/>
            </a:pPr>
            <a:r>
              <a:rPr lang="vi-VN" sz="1800" b="1" dirty="0">
                <a:latin typeface="Calibri" pitchFamily="34" charset="0"/>
                <a:cs typeface="Calibri" pitchFamily="34" charset="0"/>
              </a:rPr>
              <a:t>Seria statistică </a:t>
            </a:r>
            <a:r>
              <a:rPr lang="vi-VN" sz="1800" dirty="0">
                <a:latin typeface="Calibri" pitchFamily="34" charset="0"/>
                <a:cs typeface="Calibri" pitchFamily="34" charset="0"/>
              </a:rPr>
              <a:t>reprezintă un mod organizat de prezentare a datelor, sub forma a </a:t>
            </a:r>
            <a:r>
              <a:rPr lang="vi-VN" sz="1800" dirty="0" smtClean="0">
                <a:latin typeface="Calibri" pitchFamily="34" charset="0"/>
                <a:cs typeface="Calibri" pitchFamily="34" charset="0"/>
              </a:rPr>
              <a:t>două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şiruri</a:t>
            </a:r>
            <a:r>
              <a:rPr lang="vi-VN" sz="1800" dirty="0">
                <a:latin typeface="Calibri" pitchFamily="34" charset="0"/>
                <a:cs typeface="Calibri" pitchFamily="34" charset="0"/>
              </a:rPr>
              <a:t>: primul se referă la criteriul de sistematizare iar al doilea cuprinde datele </a:t>
            </a:r>
            <a:r>
              <a:rPr lang="vi-VN" sz="1800" dirty="0" smtClean="0">
                <a:latin typeface="Calibri" pitchFamily="34" charset="0"/>
                <a:cs typeface="Calibri" pitchFamily="34" charset="0"/>
              </a:rPr>
              <a:t>numerice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sau </a:t>
            </a:r>
            <a:r>
              <a:rPr lang="vi-VN" sz="1800" dirty="0">
                <a:latin typeface="Calibri" pitchFamily="34" charset="0"/>
                <a:cs typeface="Calibri" pitchFamily="34" charset="0"/>
              </a:rPr>
              <a:t>frecvenţele de apariţie şi depinde de ordinea de apariţie din primul </a:t>
            </a:r>
            <a:r>
              <a:rPr lang="vi-VN" sz="1800" dirty="0" smtClean="0">
                <a:latin typeface="Calibri" pitchFamily="34" charset="0"/>
                <a:cs typeface="Calibri" pitchFamily="34" charset="0"/>
              </a:rPr>
              <a:t>şir</a:t>
            </a:r>
            <a:r>
              <a:rPr lang="en-US" sz="1800" dirty="0" smtClean="0">
                <a:latin typeface="Calibri" pitchFamily="34" charset="0"/>
                <a:cs typeface="Calibri" pitchFamily="34" charset="0"/>
              </a:rPr>
              <a:t>. </a:t>
            </a:r>
          </a:p>
          <a:p>
            <a:pPr marL="109728" indent="0" algn="just">
              <a:buNone/>
            </a:pPr>
            <a:endParaRPr lang="en-US" sz="1800" dirty="0">
              <a:latin typeface="Calibri" pitchFamily="34" charset="0"/>
              <a:cs typeface="Calibri" pitchFamily="34" charset="0"/>
            </a:endParaRPr>
          </a:p>
          <a:p>
            <a:pPr marL="109728" indent="0" algn="just">
              <a:buNone/>
            </a:pPr>
            <a:r>
              <a:rPr lang="vi-VN" sz="1800" dirty="0">
                <a:latin typeface="Calibri" pitchFamily="34" charset="0"/>
                <a:cs typeface="Calibri" pitchFamily="34" charset="0"/>
              </a:rPr>
              <a:t>Seriile statistice se pot clasifica după următoarele criterii</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marL="109728" indent="0" algn="just">
              <a:buNone/>
            </a:pPr>
            <a:endParaRPr lang="vi-VN" sz="1800" dirty="0">
              <a:latin typeface="Calibri" pitchFamily="34" charset="0"/>
              <a:cs typeface="Calibri" pitchFamily="34" charset="0"/>
            </a:endParaRPr>
          </a:p>
          <a:p>
            <a:pPr marL="109728" indent="0" algn="just">
              <a:buNone/>
            </a:pPr>
            <a:r>
              <a:rPr lang="vi-VN" sz="1800" b="1" dirty="0">
                <a:latin typeface="Calibri" pitchFamily="34" charset="0"/>
                <a:cs typeface="Calibri" pitchFamily="34" charset="0"/>
              </a:rPr>
              <a:t>a) în funcţie de conţinutul variabilei după care se face sistematizarea</a:t>
            </a:r>
            <a:r>
              <a:rPr lang="vi-VN" sz="1800" dirty="0">
                <a:latin typeface="Calibri" pitchFamily="34" charset="0"/>
                <a:cs typeface="Calibri" pitchFamily="34" charset="0"/>
              </a:rPr>
              <a:t>, avem:</a:t>
            </a:r>
          </a:p>
          <a:p>
            <a:pPr marL="109728" indent="0"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a:t>
            </a:r>
            <a:r>
              <a:rPr lang="vi-VN" sz="1800" b="1" dirty="0">
                <a:solidFill>
                  <a:srgbClr val="0070C0"/>
                </a:solidFill>
                <a:latin typeface="Calibri" pitchFamily="34" charset="0"/>
                <a:cs typeface="Calibri" pitchFamily="34" charset="0"/>
              </a:rPr>
              <a:t>. serii cronologice </a:t>
            </a:r>
            <a:r>
              <a:rPr lang="vi-VN" sz="1800" dirty="0">
                <a:latin typeface="Calibri" pitchFamily="34" charset="0"/>
                <a:cs typeface="Calibri" pitchFamily="34" charset="0"/>
              </a:rPr>
              <a:t>(se referă la o variabilă de timp);</a:t>
            </a:r>
          </a:p>
          <a:p>
            <a:pPr marL="109728" indent="0"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serii teritoriale </a:t>
            </a:r>
            <a:r>
              <a:rPr lang="vi-VN" sz="1800" dirty="0">
                <a:latin typeface="Calibri" pitchFamily="34" charset="0"/>
                <a:cs typeface="Calibri" pitchFamily="34" charset="0"/>
              </a:rPr>
              <a:t>(se referă la o variabilă de spaţiu); </a:t>
            </a:r>
            <a:endParaRPr lang="en-US" sz="1800" dirty="0" smtClean="0">
              <a:latin typeface="Calibri" pitchFamily="34" charset="0"/>
              <a:cs typeface="Calibri" pitchFamily="34" charset="0"/>
            </a:endParaRPr>
          </a:p>
          <a:p>
            <a:pPr marL="109728" indent="0"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iii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serii de distribuţie de frecvenţe </a:t>
            </a:r>
            <a:r>
              <a:rPr lang="vi-VN" sz="1800" dirty="0">
                <a:latin typeface="Calibri" pitchFamily="34" charset="0"/>
                <a:cs typeface="Calibri" pitchFamily="34" charset="0"/>
              </a:rPr>
              <a:t>(sau repartiţii de frecvenţe, care se referă </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la o</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variabilă </a:t>
            </a:r>
            <a:r>
              <a:rPr lang="vi-VN" sz="1800" dirty="0">
                <a:latin typeface="Calibri" pitchFamily="34" charset="0"/>
                <a:cs typeface="Calibri" pitchFamily="34" charset="0"/>
              </a:rPr>
              <a:t>atributivă).</a:t>
            </a:r>
            <a:endParaRPr lang="en-US" sz="1800" dirty="0" smtClean="0">
              <a:latin typeface="Calibri" pitchFamily="34" charset="0"/>
              <a:cs typeface="Calibri" pitchFamily="34" charset="0"/>
            </a:endParaRPr>
          </a:p>
          <a:p>
            <a:pPr marL="109728" indent="0" algn="just">
              <a:buNone/>
            </a:pPr>
            <a:endParaRPr lang="en-US" sz="1800" dirty="0">
              <a:latin typeface="Calibri" pitchFamily="34" charset="0"/>
              <a:cs typeface="Calibri" pitchFamily="34" charset="0"/>
            </a:endParaRPr>
          </a:p>
          <a:p>
            <a:pPr algn="just">
              <a:buFontTx/>
              <a:buChar char="-"/>
            </a:pPr>
            <a:endParaRPr lang="en-US" sz="1800" b="1" dirty="0" smtClean="0">
              <a:latin typeface="Calibri" pitchFamily="34" charset="0"/>
              <a:cs typeface="Calibri" pitchFamily="34" charset="0"/>
            </a:endParaRPr>
          </a:p>
          <a:p>
            <a:pPr algn="just">
              <a:buFontTx/>
              <a:buChar char="-"/>
            </a:pPr>
            <a:endParaRPr lang="vi-VN" sz="1800" b="1" dirty="0">
              <a:latin typeface="Calibri" pitchFamily="34" charset="0"/>
              <a:cs typeface="Calibri" pitchFamily="34" charset="0"/>
            </a:endParaRPr>
          </a:p>
        </p:txBody>
      </p:sp>
    </p:spTree>
    <p:extLst>
      <p:ext uri="{BB962C8B-B14F-4D97-AF65-F5344CB8AC3E}">
        <p14:creationId xmlns="" xmlns:p14="http://schemas.microsoft.com/office/powerpoint/2010/main" val="3793939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lnSpcReduction="10000"/>
          </a:bodyPr>
          <a:lstStyle/>
          <a:p>
            <a:pPr algn="just">
              <a:buNone/>
            </a:pPr>
            <a:r>
              <a:rPr lang="vi-VN" sz="1800" dirty="0">
                <a:latin typeface="Calibri" pitchFamily="34" charset="0"/>
                <a:cs typeface="Calibri" pitchFamily="34" charset="0"/>
              </a:rPr>
              <a:t>b) </a:t>
            </a:r>
            <a:r>
              <a:rPr lang="vi-VN" sz="1800" b="1" dirty="0">
                <a:latin typeface="Calibri" pitchFamily="34" charset="0"/>
                <a:cs typeface="Calibri" pitchFamily="34" charset="0"/>
              </a:rPr>
              <a:t>după natura variabilei</a:t>
            </a:r>
            <a:r>
              <a:rPr lang="vi-VN" sz="1800" dirty="0">
                <a:latin typeface="Calibri" pitchFamily="34" charset="0"/>
                <a:cs typeface="Calibri" pitchFamily="34" charset="0"/>
              </a:rPr>
              <a:t>, seriile de distribuţie pot fi.</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distribuţii heterograde </a:t>
            </a:r>
            <a:r>
              <a:rPr lang="vi-VN" sz="1800" dirty="0">
                <a:latin typeface="Calibri" pitchFamily="34" charset="0"/>
                <a:cs typeface="Calibri" pitchFamily="34" charset="0"/>
              </a:rPr>
              <a:t>(după o variabilă cantitativă);</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distribuţii homograde </a:t>
            </a:r>
            <a:r>
              <a:rPr lang="vi-VN" sz="1800" dirty="0">
                <a:latin typeface="Calibri" pitchFamily="34" charset="0"/>
                <a:cs typeface="Calibri" pitchFamily="34" charset="0"/>
              </a:rPr>
              <a:t>(după o variabilă calitativă</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c) </a:t>
            </a:r>
            <a:r>
              <a:rPr lang="vi-VN" sz="1800" b="1" dirty="0">
                <a:latin typeface="Calibri" pitchFamily="34" charset="0"/>
                <a:cs typeface="Calibri" pitchFamily="34" charset="0"/>
              </a:rPr>
              <a:t>după numărul variantelor, </a:t>
            </a:r>
            <a:r>
              <a:rPr lang="vi-VN" sz="1800" dirty="0">
                <a:latin typeface="Calibri" pitchFamily="34" charset="0"/>
                <a:cs typeface="Calibri" pitchFamily="34" charset="0"/>
              </a:rPr>
              <a:t>distribuţiile pot fi:</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distribuţii pe variante sau valori</a:t>
            </a:r>
            <a:r>
              <a:rPr lang="vi-VN" sz="1800" dirty="0">
                <a:latin typeface="Calibri" pitchFamily="34" charset="0"/>
                <a:cs typeface="Calibri" pitchFamily="34" charset="0"/>
              </a:rPr>
              <a:t>;</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distribuţii pe grupe de variante </a:t>
            </a:r>
            <a:r>
              <a:rPr lang="vi-VN" sz="1800" dirty="0">
                <a:latin typeface="Calibri" pitchFamily="34" charset="0"/>
                <a:cs typeface="Calibri" pitchFamily="34" charset="0"/>
              </a:rPr>
              <a:t>(în cazul distribuţiilor homograde) sau pe</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intervale </a:t>
            </a:r>
            <a:r>
              <a:rPr lang="vi-VN" sz="1800" dirty="0">
                <a:latin typeface="Calibri" pitchFamily="34" charset="0"/>
                <a:cs typeface="Calibri" pitchFamily="34" charset="0"/>
              </a:rPr>
              <a:t>de valori (în cazul distribuţiilor heterograde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d) </a:t>
            </a:r>
            <a:r>
              <a:rPr lang="vi-VN" sz="1800" b="1" dirty="0">
                <a:latin typeface="Calibri" pitchFamily="34" charset="0"/>
                <a:cs typeface="Calibri" pitchFamily="34" charset="0"/>
              </a:rPr>
              <a:t>în funcţie de numărul variabilelor după care se face sistematizarea</a:t>
            </a:r>
            <a:r>
              <a:rPr lang="vi-VN" sz="1800" dirty="0">
                <a:latin typeface="Calibri" pitchFamily="34" charset="0"/>
                <a:cs typeface="Calibri" pitchFamily="34" charset="0"/>
              </a:rPr>
              <a:t>, întâlnim</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distribuţii de frecvenţe unidimensionale </a:t>
            </a:r>
            <a:r>
              <a:rPr lang="vi-VN" sz="1800" dirty="0">
                <a:latin typeface="Calibri" pitchFamily="34" charset="0"/>
                <a:cs typeface="Calibri" pitchFamily="34" charset="0"/>
              </a:rPr>
              <a:t>(când sistematizarea datelor s-a</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efectuat </a:t>
            </a:r>
            <a:r>
              <a:rPr lang="vi-VN" sz="1800" dirty="0">
                <a:latin typeface="Calibri" pitchFamily="34" charset="0"/>
                <a:cs typeface="Calibri" pitchFamily="34" charset="0"/>
              </a:rPr>
              <a:t>după o singură variabilă);</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distribuţii de frecvenţe bidimensionale </a:t>
            </a:r>
            <a:r>
              <a:rPr lang="vi-VN" sz="1800" dirty="0">
                <a:latin typeface="Calibri" pitchFamily="34" charset="0"/>
                <a:cs typeface="Calibri" pitchFamily="34" charset="0"/>
              </a:rPr>
              <a:t>(când sistematizarea datelor s-a </a:t>
            </a:r>
            <a:r>
              <a:rPr lang="en-US" sz="1800" dirty="0" smtClean="0">
                <a:latin typeface="Calibri" pitchFamily="34" charset="0"/>
                <a:cs typeface="Calibri" pitchFamily="34" charset="0"/>
              </a:rPr>
              <a:t>    </a:t>
            </a:r>
          </a:p>
          <a:p>
            <a:pPr algn="just">
              <a:buNone/>
            </a:pPr>
            <a:r>
              <a:rPr lang="en-US" sz="1800" dirty="0">
                <a:latin typeface="Calibri" pitchFamily="34" charset="0"/>
                <a:cs typeface="Calibri" pitchFamily="34" charset="0"/>
              </a:rPr>
              <a:t> </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efectuat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în </a:t>
            </a:r>
            <a:r>
              <a:rPr lang="vi-VN" sz="1800" dirty="0">
                <a:latin typeface="Calibri" pitchFamily="34" charset="0"/>
                <a:cs typeface="Calibri" pitchFamily="34" charset="0"/>
              </a:rPr>
              <a:t>funcţie de două variabile);</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iii</a:t>
            </a:r>
            <a:r>
              <a:rPr lang="vi-VN" sz="1800" dirty="0">
                <a:latin typeface="Calibri" pitchFamily="34" charset="0"/>
                <a:cs typeface="Calibri" pitchFamily="34" charset="0"/>
              </a:rPr>
              <a:t>. </a:t>
            </a:r>
            <a:r>
              <a:rPr lang="vi-VN" sz="1800" b="1" dirty="0">
                <a:solidFill>
                  <a:srgbClr val="0070C0"/>
                </a:solidFill>
                <a:latin typeface="Calibri" pitchFamily="34" charset="0"/>
                <a:cs typeface="Calibri" pitchFamily="34" charset="0"/>
              </a:rPr>
              <a:t>distribuţii multidimensionale </a:t>
            </a:r>
            <a:r>
              <a:rPr lang="vi-VN" sz="1800" dirty="0">
                <a:latin typeface="Calibri" pitchFamily="34" charset="0"/>
                <a:cs typeface="Calibri" pitchFamily="34" charset="0"/>
              </a:rPr>
              <a:t>(când sistematizarea datelor s-a efectuat în</a:t>
            </a:r>
          </a:p>
          <a:p>
            <a:pPr algn="just">
              <a:buNone/>
            </a:pP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funcţie </a:t>
            </a:r>
            <a:r>
              <a:rPr lang="vi-VN" sz="1800" dirty="0">
                <a:latin typeface="Calibri" pitchFamily="34" charset="0"/>
                <a:cs typeface="Calibri" pitchFamily="34" charset="0"/>
              </a:rPr>
              <a:t>de trei sau mai multe variabile)</a:t>
            </a:r>
            <a:endParaRPr lang="en-US" sz="1800" dirty="0">
              <a:latin typeface="Calibri" pitchFamily="34" charset="0"/>
              <a:cs typeface="Calibri" pitchFamily="34" charset="0"/>
            </a:endParaRPr>
          </a:p>
          <a:p>
            <a:pPr algn="just">
              <a:buFontTx/>
              <a:buChar char="-"/>
            </a:pPr>
            <a:endParaRPr lang="en-US" sz="1800" b="1" dirty="0" smtClean="0">
              <a:latin typeface="Calibri" pitchFamily="34" charset="0"/>
              <a:cs typeface="Calibri" pitchFamily="34" charset="0"/>
            </a:endParaRPr>
          </a:p>
          <a:p>
            <a:pPr algn="just">
              <a:buFontTx/>
              <a:buChar char="-"/>
            </a:pPr>
            <a:endParaRPr lang="vi-VN" sz="1800" b="1" dirty="0">
              <a:latin typeface="Calibri" pitchFamily="34" charset="0"/>
              <a:cs typeface="Calibri" pitchFamily="34" charset="0"/>
            </a:endParaRPr>
          </a:p>
        </p:txBody>
      </p:sp>
    </p:spTree>
    <p:extLst>
      <p:ext uri="{BB962C8B-B14F-4D97-AF65-F5344CB8AC3E}">
        <p14:creationId xmlns="" xmlns:p14="http://schemas.microsoft.com/office/powerpoint/2010/main" val="3964253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60648"/>
            <a:ext cx="6624736" cy="6432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39414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6739" y="404664"/>
            <a:ext cx="7116329"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1423" y="1124744"/>
            <a:ext cx="7299500" cy="3946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993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297495"/>
            <a:ext cx="6912768" cy="56173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1840" y="5733256"/>
            <a:ext cx="2592288" cy="640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73827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04664"/>
            <a:ext cx="6192688" cy="30909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717032"/>
            <a:ext cx="6264696" cy="2876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8698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620688"/>
            <a:ext cx="6670741" cy="2088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852936"/>
            <a:ext cx="6822431"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860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184576"/>
          </a:xfrm>
        </p:spPr>
        <p:txBody>
          <a:bodyPr>
            <a:normAutofit/>
          </a:bodyPr>
          <a:lstStyle/>
          <a:p>
            <a:pPr algn="just">
              <a:buNone/>
            </a:pPr>
            <a:r>
              <a:rPr lang="ro-RO" b="1" dirty="0" smtClean="0">
                <a:solidFill>
                  <a:schemeClr val="tx1"/>
                </a:solidFill>
                <a:latin typeface="Calibri" pitchFamily="34" charset="0"/>
                <a:cs typeface="Calibri" pitchFamily="34" charset="0"/>
              </a:rPr>
              <a:t>EXEMPLE</a:t>
            </a:r>
            <a:endParaRPr lang="en-US"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Studenții Universității din București</a:t>
            </a:r>
          </a:p>
          <a:p>
            <a:pPr algn="just">
              <a:buNone/>
            </a:pPr>
            <a:r>
              <a:rPr lang="ro-RO" dirty="0" smtClean="0">
                <a:solidFill>
                  <a:schemeClr val="tx1"/>
                </a:solidFill>
                <a:latin typeface="Calibri" pitchFamily="34" charset="0"/>
                <a:cs typeface="Calibri" pitchFamily="34" charset="0"/>
              </a:rPr>
              <a:t>Cărțile din Librăria Mihai Eminescu</a:t>
            </a:r>
          </a:p>
          <a:p>
            <a:pPr algn="just">
              <a:buNone/>
            </a:pPr>
            <a:r>
              <a:rPr lang="ro-RO" dirty="0" smtClean="0">
                <a:solidFill>
                  <a:schemeClr val="tx1"/>
                </a:solidFill>
                <a:latin typeface="Calibri" pitchFamily="34" charset="0"/>
                <a:cs typeface="Calibri" pitchFamily="34" charset="0"/>
              </a:rPr>
              <a:t>Toți cetățenii cu drept de vot</a:t>
            </a:r>
          </a:p>
          <a:p>
            <a:pPr algn="just">
              <a:buNone/>
            </a:pPr>
            <a:r>
              <a:rPr lang="ro-RO" dirty="0" smtClean="0">
                <a:solidFill>
                  <a:schemeClr val="tx1"/>
                </a:solidFill>
                <a:latin typeface="Calibri" pitchFamily="34" charset="0"/>
                <a:cs typeface="Calibri" pitchFamily="34" charset="0"/>
              </a:rPr>
              <a:t>Toți pacienții tratați la Spitalul Universitar anul trecut</a:t>
            </a:r>
          </a:p>
          <a:p>
            <a:pPr algn="just">
              <a:buNone/>
            </a:pPr>
            <a:endParaRPr lang="ro-RO"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Procentul de votanți care intenționează sa voteze la următoarele alegeri</a:t>
            </a:r>
          </a:p>
          <a:p>
            <a:pPr algn="just">
              <a:buNone/>
            </a:pPr>
            <a:r>
              <a:rPr lang="ro-RO" dirty="0" smtClean="0">
                <a:solidFill>
                  <a:schemeClr val="tx1"/>
                </a:solidFill>
                <a:latin typeface="Calibri" pitchFamily="34" charset="0"/>
                <a:cs typeface="Calibri" pitchFamily="34" charset="0"/>
              </a:rPr>
              <a:t>Procentul pacienților satisfăcuți de actul medical</a:t>
            </a:r>
          </a:p>
          <a:p>
            <a:pPr algn="just">
              <a:buNone/>
            </a:pPr>
            <a:r>
              <a:rPr lang="ro-RO" dirty="0" smtClean="0">
                <a:solidFill>
                  <a:schemeClr val="tx1"/>
                </a:solidFill>
                <a:latin typeface="Calibri" pitchFamily="34" charset="0"/>
                <a:cs typeface="Calibri" pitchFamily="34" charset="0"/>
              </a:rPr>
              <a:t>100 de cărți de matematica din Librăria Mihai Eminescu</a:t>
            </a:r>
          </a:p>
          <a:p>
            <a:pPr algn="just">
              <a:buNone/>
            </a:pPr>
            <a:endParaRPr lang="ro-RO"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  </a:t>
            </a: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548680"/>
            <a:ext cx="6815137" cy="2316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068960"/>
            <a:ext cx="6768752" cy="2645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6619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Majoritatea </a:t>
            </a:r>
            <a:r>
              <a:rPr lang="vi-VN" sz="1800" dirty="0">
                <a:latin typeface="Calibri" pitchFamily="34" charset="0"/>
                <a:cs typeface="Calibri" pitchFamily="34" charset="0"/>
              </a:rPr>
              <a:t>informațiilor cu care venim în contact în ziare, jurnale, informații bancare, rapoarte ale diverselor companii (de telefonie, de internet ș.a.m.d) sunt informații statistice rezumate și prezentate într-o formă cât mai accesibilă cititorului. Această rezumare a datelor, în formă de tabele și reprezentări grafice  poartă numele de </a:t>
            </a:r>
            <a:r>
              <a:rPr lang="vi-VN" sz="1800" b="1" dirty="0">
                <a:latin typeface="Calibri" pitchFamily="34" charset="0"/>
                <a:cs typeface="Calibri" pitchFamily="34" charset="0"/>
              </a:rPr>
              <a:t>statistică descriptivă. </a:t>
            </a:r>
            <a:endParaRPr lang="en-US" sz="1800" b="1"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en-US" sz="1800" dirty="0" smtClean="0">
                <a:latin typeface="Calibri" pitchFamily="34" charset="0"/>
                <a:cs typeface="Calibri" pitchFamily="34" charset="0"/>
              </a:rPr>
              <a:t>A</a:t>
            </a:r>
            <a:r>
              <a:rPr lang="vi-VN" sz="1800" dirty="0" smtClean="0">
                <a:latin typeface="Calibri" pitchFamily="34" charset="0"/>
                <a:cs typeface="Calibri" pitchFamily="34" charset="0"/>
              </a:rPr>
              <a:t>lături </a:t>
            </a:r>
            <a:r>
              <a:rPr lang="vi-VN" sz="1800" dirty="0">
                <a:latin typeface="Calibri" pitchFamily="34" charset="0"/>
                <a:cs typeface="Calibri" pitchFamily="34" charset="0"/>
              </a:rPr>
              <a:t>de grafice, si tabelele statistice joacă un rol important </a:t>
            </a:r>
            <a:r>
              <a:rPr lang="vi-VN" sz="1800" dirty="0" smtClean="0">
                <a:latin typeface="Calibri" pitchFamily="34" charset="0"/>
                <a:cs typeface="Calibri" pitchFamily="34" charset="0"/>
              </a:rPr>
              <a:t>în</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prezentarea </a:t>
            </a:r>
            <a:r>
              <a:rPr lang="vi-VN" sz="1800" dirty="0">
                <a:latin typeface="Calibri" pitchFamily="34" charset="0"/>
                <a:cs typeface="Calibri" pitchFamily="34" charset="0"/>
              </a:rPr>
              <a:t>dateor, căci ele pot releva anumite aspecte pe care graficele nu le pot pune </a:t>
            </a:r>
            <a:r>
              <a:rPr lang="vi-VN" sz="1800" dirty="0" smtClean="0">
                <a:latin typeface="Calibri" pitchFamily="34" charset="0"/>
                <a:cs typeface="Calibri" pitchFamily="34" charset="0"/>
              </a:rPr>
              <a:t>în</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valoare</a:t>
            </a:r>
            <a:r>
              <a:rPr lang="vi-VN" sz="1800" dirty="0">
                <a:latin typeface="Calibri" pitchFamily="34" charset="0"/>
                <a:cs typeface="Calibri" pitchFamily="34" charset="0"/>
              </a:rPr>
              <a:t>. În unele situaţii, este mai importantă prezentarea valorilor numerice ale datelor, </a:t>
            </a:r>
            <a:r>
              <a:rPr lang="vi-VN" sz="1800" dirty="0" smtClean="0">
                <a:latin typeface="Calibri" pitchFamily="34" charset="0"/>
                <a:cs typeface="Calibri" pitchFamily="34" charset="0"/>
              </a:rPr>
              <a:t>decât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o </a:t>
            </a:r>
            <a:r>
              <a:rPr lang="vi-VN" sz="1800" dirty="0">
                <a:latin typeface="Calibri" pitchFamily="34" charset="0"/>
                <a:cs typeface="Calibri" pitchFamily="34" charset="0"/>
              </a:rPr>
              <a:t>vizualizare grafică a acestora. În felul acesta, tabelele reprezintă un </a:t>
            </a:r>
            <a:r>
              <a:rPr lang="vi-VN" sz="1800" dirty="0" smtClean="0">
                <a:latin typeface="Calibri" pitchFamily="34" charset="0"/>
                <a:cs typeface="Calibri" pitchFamily="34" charset="0"/>
              </a:rPr>
              <a:t>instrument</a:t>
            </a:r>
            <a:r>
              <a:rPr lang="en-US" sz="1800" dirty="0" smtClean="0">
                <a:latin typeface="Calibri" pitchFamily="34" charset="0"/>
                <a:cs typeface="Calibri" pitchFamily="34" charset="0"/>
              </a:rPr>
              <a:t> n</a:t>
            </a:r>
            <a:r>
              <a:rPr lang="vi-VN" sz="1800" dirty="0" smtClean="0">
                <a:latin typeface="Calibri" pitchFamily="34" charset="0"/>
                <a:cs typeface="Calibri" pitchFamily="34" charset="0"/>
              </a:rPr>
              <a:t>complementar </a:t>
            </a:r>
            <a:r>
              <a:rPr lang="vi-VN" sz="1800" dirty="0">
                <a:latin typeface="Calibri" pitchFamily="34" charset="0"/>
                <a:cs typeface="Calibri" pitchFamily="34" charset="0"/>
              </a:rPr>
              <a:t>graficelor, de prezentare rapidă si eficientă a datelor, dar si de sistematizare </a:t>
            </a:r>
            <a:r>
              <a:rPr lang="vi-VN" sz="1800" dirty="0" smtClean="0">
                <a:latin typeface="Calibri" pitchFamily="34" charset="0"/>
                <a:cs typeface="Calibri" pitchFamily="34" charset="0"/>
              </a:rPr>
              <a:t>a</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acestora.</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spTree>
    <p:extLst>
      <p:ext uri="{BB962C8B-B14F-4D97-AF65-F5344CB8AC3E}">
        <p14:creationId xmlns="" xmlns:p14="http://schemas.microsoft.com/office/powerpoint/2010/main" val="329011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4373" y="275684"/>
            <a:ext cx="4352925" cy="500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9552" y="5276309"/>
            <a:ext cx="6158210" cy="523220"/>
          </a:xfrm>
          <a:prstGeom prst="rect">
            <a:avLst/>
          </a:prstGeom>
        </p:spPr>
        <p:txBody>
          <a:bodyPr wrap="square">
            <a:spAutoFit/>
          </a:bodyPr>
          <a:lstStyle/>
          <a:p>
            <a:r>
              <a:rPr lang="en-US" sz="1400" dirty="0" smtClean="0">
                <a:latin typeface="Calibri" panose="020F0502020204030204" pitchFamily="34" charset="0"/>
                <a:cs typeface="Calibri" panose="020F0502020204030204" pitchFamily="34" charset="0"/>
              </a:rPr>
              <a:t>	</a:t>
            </a:r>
            <a:r>
              <a:rPr lang="vi-VN" sz="1400" dirty="0">
                <a:latin typeface="Calibri" pitchFamily="34" charset="0"/>
                <a:cs typeface="Calibri" pitchFamily="34" charset="0"/>
              </a:rPr>
              <a:t> Tabelul 1. </a:t>
            </a:r>
            <a:r>
              <a:rPr lang="en-US" sz="1400" dirty="0" smtClean="0">
                <a:latin typeface="Calibri" panose="020F0502020204030204" pitchFamily="34" charset="0"/>
                <a:cs typeface="Calibri" panose="020F0502020204030204" pitchFamily="34" charset="0"/>
              </a:rPr>
              <a:t> Set </a:t>
            </a:r>
            <a:r>
              <a:rPr lang="en-US" sz="1400" dirty="0">
                <a:latin typeface="Calibri" panose="020F0502020204030204" pitchFamily="34" charset="0"/>
                <a:cs typeface="Calibri" panose="020F0502020204030204" pitchFamily="34" charset="0"/>
              </a:rPr>
              <a:t>de date </a:t>
            </a:r>
            <a:r>
              <a:rPr lang="en-US" sz="1400" dirty="0" err="1">
                <a:latin typeface="Calibri" panose="020F0502020204030204" pitchFamily="34" charset="0"/>
                <a:cs typeface="Calibri" panose="020F0502020204030204" pitchFamily="34" charset="0"/>
              </a:rPr>
              <a:t>pentru</a:t>
            </a:r>
            <a:r>
              <a:rPr lang="en-US" sz="1400" dirty="0">
                <a:latin typeface="Calibri" panose="020F0502020204030204" pitchFamily="34" charset="0"/>
                <a:cs typeface="Calibri" panose="020F0502020204030204" pitchFamily="34" charset="0"/>
              </a:rPr>
              <a:t> 25 de </a:t>
            </a:r>
            <a:r>
              <a:rPr lang="en-US" sz="1400" dirty="0" err="1">
                <a:latin typeface="Calibri" panose="020F0502020204030204" pitchFamily="34" charset="0"/>
                <a:cs typeface="Calibri" panose="020F0502020204030204" pitchFamily="34" charset="0"/>
              </a:rPr>
              <a:t>fonduri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mutuale</a:t>
            </a:r>
            <a:endParaRPr lang="en-US" sz="1400" dirty="0">
              <a:latin typeface="Calibri" panose="020F0502020204030204" pitchFamily="34" charset="0"/>
              <a:cs typeface="Calibri" panose="020F0502020204030204" pitchFamily="34" charset="0"/>
            </a:endParaRPr>
          </a:p>
          <a:p>
            <a:r>
              <a:rPr lang="en-US" sz="1400" dirty="0" err="1">
                <a:latin typeface="Calibri" panose="020F0502020204030204" pitchFamily="34" charset="0"/>
                <a:cs typeface="Calibri" panose="020F0502020204030204" pitchFamily="34" charset="0"/>
              </a:rPr>
              <a:t>Sursa</a:t>
            </a:r>
            <a:r>
              <a:rPr lang="en-US" sz="1400" dirty="0">
                <a:latin typeface="Calibri" panose="020F0502020204030204" pitchFamily="34" charset="0"/>
                <a:cs typeface="Calibri" panose="020F0502020204030204" pitchFamily="34" charset="0"/>
              </a:rPr>
              <a:t>: Yahoo Finance Mutual Fund Finder Last update: 31-Jan-2016</a:t>
            </a:r>
          </a:p>
        </p:txBody>
      </p:sp>
      <p:pic>
        <p:nvPicPr>
          <p:cNvPr id="1638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764704"/>
            <a:ext cx="3960440" cy="836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27075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720080"/>
          </a:xfrm>
        </p:spPr>
        <p:txBody>
          <a:bodyPr>
            <a:normAutofit/>
          </a:bodyPr>
          <a:lstStyle/>
          <a:p>
            <a:pPr algn="just">
              <a:buNone/>
            </a:pPr>
            <a:r>
              <a:rPr lang="vi-VN" sz="1800" dirty="0">
                <a:latin typeface="Calibri" pitchFamily="34" charset="0"/>
                <a:cs typeface="Calibri" pitchFamily="34" charset="0"/>
              </a:rPr>
              <a:t>Se observă </a:t>
            </a:r>
            <a:r>
              <a:rPr lang="vi-VN" sz="1800" dirty="0" smtClean="0">
                <a:latin typeface="Calibri" pitchFamily="34" charset="0"/>
                <a:cs typeface="Calibri" pitchFamily="34" charset="0"/>
              </a:rPr>
              <a:t>că </a:t>
            </a:r>
            <a:r>
              <a:rPr lang="vi-VN" sz="1800" dirty="0">
                <a:latin typeface="Calibri" pitchFamily="34" charset="0"/>
                <a:cs typeface="Calibri" pitchFamily="34" charset="0"/>
              </a:rPr>
              <a:t>majoritatea fondurilor mutuale sunt din familia ProFunds (40%), urmate de Fidelity Investments (24%) și Rydex Funds (24%).</a:t>
            </a:r>
            <a:endParaRPr lang="ro-RO" sz="1800" dirty="0">
              <a:latin typeface="Calibri" pitchFamily="34" charset="0"/>
              <a:cs typeface="Calibri" pitchFamily="34" charset="0"/>
            </a:endParaRPr>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60648"/>
            <a:ext cx="7634456"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3573016"/>
            <a:ext cx="5616624" cy="2893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3395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r>
              <a:rPr lang="vi-VN" sz="1800" b="1" dirty="0">
                <a:latin typeface="Calibri" pitchFamily="34" charset="0"/>
                <a:cs typeface="Calibri" pitchFamily="34" charset="0"/>
              </a:rPr>
              <a:t>Diagrama de </a:t>
            </a:r>
            <a:r>
              <a:rPr lang="vi-VN" sz="1800" b="1" dirty="0" smtClean="0">
                <a:latin typeface="Calibri" pitchFamily="34" charset="0"/>
                <a:cs typeface="Calibri" pitchFamily="34" charset="0"/>
              </a:rPr>
              <a:t>structură</a:t>
            </a:r>
            <a:r>
              <a:rPr lang="en-US" sz="1800" b="1" dirty="0" smtClean="0">
                <a:latin typeface="Calibri" pitchFamily="34" charset="0"/>
                <a:cs typeface="Calibri" pitchFamily="34" charset="0"/>
              </a:rPr>
              <a:t>  </a:t>
            </a:r>
            <a:r>
              <a:rPr lang="vi-VN" sz="1800" dirty="0" smtClean="0">
                <a:latin typeface="Calibri" pitchFamily="34" charset="0"/>
                <a:cs typeface="Calibri" pitchFamily="34" charset="0"/>
              </a:rPr>
              <a:t>este </a:t>
            </a:r>
            <a:r>
              <a:rPr lang="vi-VN" sz="1800" dirty="0">
                <a:latin typeface="Calibri" pitchFamily="34" charset="0"/>
                <a:cs typeface="Calibri" pitchFamily="34" charset="0"/>
              </a:rPr>
              <a:t>folosită pentru a reprezenta grafic structura </a:t>
            </a:r>
            <a:r>
              <a:rPr lang="vi-VN" sz="1800" dirty="0" smtClean="0">
                <a:latin typeface="Calibri" pitchFamily="34" charset="0"/>
                <a:cs typeface="Calibri" pitchFamily="34" charset="0"/>
              </a:rPr>
              <a:t>unei</a:t>
            </a:r>
            <a:r>
              <a:rPr lang="en-US" sz="1800" dirty="0" smtClean="0">
                <a:latin typeface="Calibri" pitchFamily="34" charset="0"/>
                <a:cs typeface="Calibri" pitchFamily="34" charset="0"/>
              </a:rPr>
              <a:t> </a:t>
            </a: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colectivităţi, sistematizate după valorile unei variabile cantitative sau </a:t>
            </a:r>
            <a:r>
              <a:rPr lang="vi-VN" sz="1800" dirty="0" smtClean="0">
                <a:latin typeface="Calibri" pitchFamily="34" charset="0"/>
                <a:cs typeface="Calibri" pitchFamily="34" charset="0"/>
              </a:rPr>
              <a:t>calitative</a:t>
            </a:r>
            <a:r>
              <a:rPr lang="en-US" sz="1800" dirty="0" smtClean="0">
                <a:latin typeface="Calibri" pitchFamily="34" charset="0"/>
                <a:cs typeface="Calibri" pitchFamily="34" charset="0"/>
              </a:rPr>
              <a:t>.</a:t>
            </a: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Intuitiv</a:t>
            </a:r>
            <a:r>
              <a:rPr lang="vi-VN" sz="1800" dirty="0">
                <a:latin typeface="Calibri" pitchFamily="34" charset="0"/>
                <a:cs typeface="Calibri" pitchFamily="34" charset="0"/>
              </a:rPr>
              <a:t>, o diagramă de structură se construiește prin desenarea unui cerc, care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reprezintă </a:t>
            </a:r>
            <a:r>
              <a:rPr lang="vi-VN" sz="1800" dirty="0">
                <a:latin typeface="Calibri" pitchFamily="34" charset="0"/>
                <a:cs typeface="Calibri" pitchFamily="34" charset="0"/>
              </a:rPr>
              <a:t>toate datele. Cercul se va împarți ulterior în sectoare de cerc, fiecare sector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corespunzând </a:t>
            </a:r>
            <a:r>
              <a:rPr lang="vi-VN" sz="1800" dirty="0">
                <a:latin typeface="Calibri" pitchFamily="34" charset="0"/>
                <a:cs typeface="Calibri" pitchFamily="34" charset="0"/>
              </a:rPr>
              <a:t>frecvențelor relative ale fiecărei </a:t>
            </a:r>
            <a:r>
              <a:rPr lang="vi-VN" sz="1800" dirty="0" smtClean="0">
                <a:latin typeface="Calibri" pitchFamily="34" charset="0"/>
                <a:cs typeface="Calibri" pitchFamily="34" charset="0"/>
              </a:rPr>
              <a:t>categorii</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O </a:t>
            </a:r>
            <a:r>
              <a:rPr lang="vi-VN" sz="1800" b="1" dirty="0">
                <a:latin typeface="Calibri" pitchFamily="34" charset="0"/>
                <a:cs typeface="Calibri" pitchFamily="34" charset="0"/>
              </a:rPr>
              <a:t>diagramă de structură (pie chart) </a:t>
            </a:r>
            <a:r>
              <a:rPr lang="vi-VN" sz="1800" dirty="0">
                <a:latin typeface="Calibri" pitchFamily="34" charset="0"/>
                <a:cs typeface="Calibri" pitchFamily="34" charset="0"/>
              </a:rPr>
              <a:t>prezintă distribuția unei variabile categoriale în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sectoare</a:t>
            </a:r>
            <a:r>
              <a:rPr lang="vi-VN" sz="1800" dirty="0">
                <a:latin typeface="Calibri" pitchFamily="34" charset="0"/>
                <a:cs typeface="Calibri" pitchFamily="34" charset="0"/>
              </a:rPr>
              <a:t>, mărimea fiecărui sector reprezintă proporția fiecărei categorii. Toate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categoriile </a:t>
            </a:r>
            <a:r>
              <a:rPr lang="vi-VN" sz="1800" dirty="0">
                <a:latin typeface="Calibri" pitchFamily="34" charset="0"/>
                <a:cs typeface="Calibri" pitchFamily="34" charset="0"/>
              </a:rPr>
              <a:t>trebuiesc incluse în diagrama de structură și fiecare categorie este parte a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totalului</a:t>
            </a:r>
            <a:r>
              <a:rPr lang="vi-VN" sz="1800" dirty="0">
                <a:latin typeface="Calibri" pitchFamily="34" charset="0"/>
                <a:cs typeface="Calibri" pitchFamily="34" charset="0"/>
              </a:rPr>
              <a:t>.</a:t>
            </a:r>
            <a:endParaRPr lang="en-US" sz="1800" dirty="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spTree>
    <p:extLst>
      <p:ext uri="{BB962C8B-B14F-4D97-AF65-F5344CB8AC3E}">
        <p14:creationId xmlns="" xmlns:p14="http://schemas.microsoft.com/office/powerpoint/2010/main" val="202325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endParaRPr lang="en-US" sz="1800"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59176"/>
            <a:ext cx="3384376" cy="3106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5" name="Picture 3585" descr="imagine 2 carte mihaela.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960" y="232428"/>
            <a:ext cx="4644241" cy="2760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3166144"/>
            <a:ext cx="3934718" cy="33282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9645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lnSpcReduction="10000"/>
          </a:bodyPr>
          <a:lstStyle/>
          <a:p>
            <a:pPr algn="just">
              <a:buNone/>
            </a:pPr>
            <a:r>
              <a:rPr lang="it-IT" sz="1800" b="1" dirty="0" smtClean="0">
                <a:latin typeface="Calibri" pitchFamily="34" charset="0"/>
                <a:cs typeface="Calibri" pitchFamily="34" charset="0"/>
              </a:rPr>
              <a:t>Diagrama </a:t>
            </a:r>
            <a:r>
              <a:rPr lang="it-IT" sz="1800" b="1" dirty="0">
                <a:latin typeface="Calibri" pitchFamily="34" charset="0"/>
                <a:cs typeface="Calibri" pitchFamily="34" charset="0"/>
              </a:rPr>
              <a:t>prin coloane sau benzi (bare</a:t>
            </a:r>
            <a:r>
              <a:rPr lang="it-IT" sz="1800" b="1" dirty="0" smtClean="0">
                <a:latin typeface="Calibri" pitchFamily="34" charset="0"/>
                <a:cs typeface="Calibri" pitchFamily="34" charset="0"/>
              </a:rPr>
              <a:t>) </a:t>
            </a:r>
            <a:r>
              <a:rPr lang="en-US" sz="1800" dirty="0" smtClean="0">
                <a:latin typeface="Calibri" pitchFamily="34" charset="0"/>
                <a:cs typeface="Calibri" pitchFamily="34" charset="0"/>
              </a:rPr>
              <a:t>e</a:t>
            </a:r>
            <a:r>
              <a:rPr lang="vi-VN" sz="1800" dirty="0" smtClean="0">
                <a:latin typeface="Calibri" pitchFamily="34" charset="0"/>
                <a:cs typeface="Calibri" pitchFamily="34" charset="0"/>
              </a:rPr>
              <a:t>ste </a:t>
            </a:r>
            <a:r>
              <a:rPr lang="vi-VN" sz="1800" dirty="0">
                <a:latin typeface="Calibri" pitchFamily="34" charset="0"/>
                <a:cs typeface="Calibri" pitchFamily="34" charset="0"/>
              </a:rPr>
              <a:t>folosit pentru reprezentarea distribuţiilor de frecvenţe absolute sau relative, </a:t>
            </a:r>
            <a:r>
              <a:rPr lang="vi-VN" sz="1800" dirty="0" smtClean="0">
                <a:latin typeface="Calibri" pitchFamily="34" charset="0"/>
                <a:cs typeface="Calibri" pitchFamily="34" charset="0"/>
              </a:rPr>
              <a:t>în</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care </a:t>
            </a:r>
            <a:r>
              <a:rPr lang="vi-VN" sz="1800" dirty="0">
                <a:latin typeface="Calibri" pitchFamily="34" charset="0"/>
                <a:cs typeface="Calibri" pitchFamily="34" charset="0"/>
              </a:rPr>
              <a:t>sistematizarea s-a făcut după o variabilă categorială, calitativă, măsurată pe </a:t>
            </a:r>
            <a:r>
              <a:rPr lang="vi-VN" sz="1800" dirty="0" smtClean="0">
                <a:latin typeface="Calibri" pitchFamily="34" charset="0"/>
                <a:cs typeface="Calibri" pitchFamily="34" charset="0"/>
              </a:rPr>
              <a:t>scală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nominală</a:t>
            </a:r>
            <a:r>
              <a:rPr lang="vi-VN" sz="1800" dirty="0">
                <a:latin typeface="Calibri" pitchFamily="34" charset="0"/>
                <a:cs typeface="Calibri" pitchFamily="34" charset="0"/>
              </a:rPr>
              <a:t>. Graficul se trasează în sistemul de axe ortogonale Ox si Oy, pe Ox se </a:t>
            </a:r>
            <a:r>
              <a:rPr lang="vi-VN" sz="1800" dirty="0" smtClean="0">
                <a:latin typeface="Calibri" pitchFamily="34" charset="0"/>
                <a:cs typeface="Calibri" pitchFamily="34" charset="0"/>
              </a:rPr>
              <a:t>reprezintă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categoriile </a:t>
            </a:r>
            <a:r>
              <a:rPr lang="vi-VN" sz="1800" dirty="0">
                <a:latin typeface="Calibri" pitchFamily="34" charset="0"/>
                <a:cs typeface="Calibri" pitchFamily="34" charset="0"/>
              </a:rPr>
              <a:t>variabilei calitative, iar pe Oy frecvenţele (absolute sau relative) sau </a:t>
            </a:r>
            <a:r>
              <a:rPr lang="vi-VN" sz="1800" dirty="0" smtClean="0">
                <a:latin typeface="Calibri" pitchFamily="34" charset="0"/>
                <a:cs typeface="Calibri" pitchFamily="34" charset="0"/>
              </a:rPr>
              <a:t>nivelul</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indicatorului</a:t>
            </a:r>
            <a:r>
              <a:rPr lang="vi-VN" sz="1800" dirty="0">
                <a:latin typeface="Calibri" pitchFamily="34" charset="0"/>
                <a:cs typeface="Calibri" pitchFamily="34" charset="0"/>
              </a:rPr>
              <a:t>.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Asadar</a:t>
            </a:r>
            <a:r>
              <a:rPr lang="vi-VN" sz="1800" dirty="0">
                <a:latin typeface="Calibri" pitchFamily="34" charset="0"/>
                <a:cs typeface="Calibri" pitchFamily="34" charset="0"/>
              </a:rPr>
              <a:t>, graficul constă dintr-o succesiune de coloane de lăţime egală, câte </a:t>
            </a:r>
            <a:r>
              <a:rPr lang="vi-VN" sz="1800" dirty="0" smtClean="0">
                <a:latin typeface="Calibri" pitchFamily="34" charset="0"/>
                <a:cs typeface="Calibri" pitchFamily="34" charset="0"/>
              </a:rPr>
              <a:t>o</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coloană </a:t>
            </a:r>
            <a:r>
              <a:rPr lang="vi-VN" sz="1800" dirty="0">
                <a:latin typeface="Calibri" pitchFamily="34" charset="0"/>
                <a:cs typeface="Calibri" pitchFamily="34" charset="0"/>
              </a:rPr>
              <a:t>pentru fiecare categorie/variantă a variabilei nominale, egal distanţate între ele (</a:t>
            </a:r>
            <a:r>
              <a:rPr lang="vi-VN" sz="1800" dirty="0" smtClean="0">
                <a:latin typeface="Calibri" pitchFamily="34" charset="0"/>
                <a:cs typeface="Calibri" pitchFamily="34" charset="0"/>
              </a:rPr>
              <a:t>la</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distanţe</a:t>
            </a:r>
            <a:r>
              <a:rPr lang="vi-VN" sz="1800" dirty="0">
                <a:latin typeface="Calibri" pitchFamily="34" charset="0"/>
                <a:cs typeface="Calibri" pitchFamily="34" charset="0"/>
              </a:rPr>
              <a:t>, de regulă, mai mici decât grosimea coloanelor) si cu înălţimea proporţională </a:t>
            </a:r>
            <a:r>
              <a:rPr lang="vi-VN" sz="1800" dirty="0" smtClean="0">
                <a:latin typeface="Calibri" pitchFamily="34" charset="0"/>
                <a:cs typeface="Calibri" pitchFamily="34" charset="0"/>
              </a:rPr>
              <a:t>cu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frecvenţele </a:t>
            </a:r>
            <a:r>
              <a:rPr lang="vi-VN" sz="1800" dirty="0">
                <a:latin typeface="Calibri" pitchFamily="34" charset="0"/>
                <a:cs typeface="Calibri" pitchFamily="34" charset="0"/>
              </a:rPr>
              <a:t>sau nivelul indicatorului corespunzător categoriei respective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Dacă </a:t>
            </a:r>
            <a:r>
              <a:rPr lang="vi-VN" sz="1800" dirty="0" smtClean="0">
                <a:latin typeface="Calibri" pitchFamily="34" charset="0"/>
                <a:cs typeface="Calibri" pitchFamily="34" charset="0"/>
              </a:rPr>
              <a:t>dreptunghiurile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sunt </a:t>
            </a:r>
            <a:r>
              <a:rPr lang="vi-VN" sz="1800" dirty="0">
                <a:latin typeface="Calibri" pitchFamily="34" charset="0"/>
                <a:cs typeface="Calibri" pitchFamily="34" charset="0"/>
              </a:rPr>
              <a:t>răsturnate cu 90% (si au baza situată pe axa verticală) atunci reprezentarea grafică este </a:t>
            </a:r>
            <a:r>
              <a:rPr lang="vi-VN" sz="1800" dirty="0" smtClean="0">
                <a:latin typeface="Calibri" pitchFamily="34" charset="0"/>
                <a:cs typeface="Calibri" pitchFamily="34" charset="0"/>
              </a:rPr>
              <a:t>o</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diagramă </a:t>
            </a:r>
            <a:r>
              <a:rPr lang="vi-VN" sz="1800" dirty="0">
                <a:latin typeface="Calibri" pitchFamily="34" charset="0"/>
                <a:cs typeface="Calibri" pitchFamily="34" charset="0"/>
              </a:rPr>
              <a:t>prin benzi, cu axele inversate faţă de diagrama prin coloane.</a:t>
            </a:r>
            <a:endParaRPr lang="en-US" sz="1800"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r>
              <a:rPr lang="vi-VN" sz="1800" b="1" dirty="0">
                <a:latin typeface="Calibri" pitchFamily="34" charset="0"/>
                <a:cs typeface="Calibri" pitchFamily="34" charset="0"/>
              </a:rPr>
              <a:t>Diagrama bară </a:t>
            </a:r>
            <a:r>
              <a:rPr lang="vi-VN" sz="1800" dirty="0">
                <a:latin typeface="Calibri" pitchFamily="34" charset="0"/>
                <a:cs typeface="Calibri" pitchFamily="34" charset="0"/>
              </a:rPr>
              <a:t>este asemănătoare histogramei, cu diferența că există mici distanțe între coloanele diagramei. În general, diagrama bară se folosește pentru analiza variabilelor calitative.</a:t>
            </a:r>
            <a:endParaRPr lang="en-US" sz="1800"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spTree>
    <p:extLst>
      <p:ext uri="{BB962C8B-B14F-4D97-AF65-F5344CB8AC3E}">
        <p14:creationId xmlns="" xmlns:p14="http://schemas.microsoft.com/office/powerpoint/2010/main" val="331538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endParaRPr lang="en-US" sz="1800"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pic>
        <p:nvPicPr>
          <p:cNvPr id="2048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53171" y="548680"/>
            <a:ext cx="6289086" cy="3888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7704" y="4869160"/>
            <a:ext cx="4222750" cy="760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24887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r>
              <a:rPr lang="vi-VN" sz="1800" b="1" dirty="0">
                <a:latin typeface="Calibri" pitchFamily="34" charset="0"/>
                <a:cs typeface="Calibri" pitchFamily="34" charset="0"/>
              </a:rPr>
              <a:t>O histogramă </a:t>
            </a:r>
            <a:r>
              <a:rPr lang="vi-VN" sz="1800" dirty="0">
                <a:latin typeface="Calibri" pitchFamily="34" charset="0"/>
                <a:cs typeface="Calibri" pitchFamily="34" charset="0"/>
              </a:rPr>
              <a:t>este o reprezentare grafică a datelor care folosește bare de diferite înălțimi, asemănătoare diagramei bară</a:t>
            </a:r>
            <a:r>
              <a:rPr lang="vi-VN" sz="1800" b="1" dirty="0">
                <a:latin typeface="Calibri" pitchFamily="34" charset="0"/>
                <a:cs typeface="Calibri" pitchFamily="34" charset="0"/>
              </a:rPr>
              <a:t>. </a:t>
            </a:r>
            <a:r>
              <a:rPr lang="vi-VN" sz="1800" dirty="0">
                <a:latin typeface="Calibri" pitchFamily="34" charset="0"/>
                <a:cs typeface="Calibri" pitchFamily="34" charset="0"/>
              </a:rPr>
              <a:t>Spre deosebire de diagrama bară, în histogramă datele sunt grupate în intervale, numărul si dimensiunea acestor intervale putând fi decise de analist</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Histograma </a:t>
            </a:r>
            <a:r>
              <a:rPr lang="vi-VN" sz="1800" dirty="0">
                <a:latin typeface="Calibri" pitchFamily="34" charset="0"/>
                <a:cs typeface="Calibri" pitchFamily="34" charset="0"/>
              </a:rPr>
              <a:t>este o reprezentare grafică a distribuției unei variabile cantitative. Se poate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crea </a:t>
            </a:r>
            <a:r>
              <a:rPr lang="vi-VN" sz="1800" dirty="0">
                <a:latin typeface="Calibri" pitchFamily="34" charset="0"/>
                <a:cs typeface="Calibri" pitchFamily="34" charset="0"/>
              </a:rPr>
              <a:t>o histogramă a frecvențelor (fiecare bară reprezintă frecvența sau numărul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observațiilor </a:t>
            </a:r>
            <a:r>
              <a:rPr lang="vi-VN" sz="1800" dirty="0">
                <a:latin typeface="Calibri" pitchFamily="34" charset="0"/>
                <a:cs typeface="Calibri" pitchFamily="34" charset="0"/>
              </a:rPr>
              <a:t>din fiecare clasă) sau o histogramă a frecvențelor relative (fiecare bară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reprezintă </a:t>
            </a:r>
            <a:r>
              <a:rPr lang="vi-VN" sz="1800" dirty="0">
                <a:latin typeface="Calibri" pitchFamily="34" charset="0"/>
                <a:cs typeface="Calibri" pitchFamily="34" charset="0"/>
              </a:rPr>
              <a:t>frecvența relativă a observațiilor în fiecare clasă). Frecvența relativă a unei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clase </a:t>
            </a:r>
            <a:r>
              <a:rPr lang="vi-VN" sz="1800" dirty="0">
                <a:latin typeface="Calibri" pitchFamily="34" charset="0"/>
                <a:cs typeface="Calibri" pitchFamily="34" charset="0"/>
              </a:rPr>
              <a:t>se calculează împărțind frecvența elementelor din clasa respectivă, la numărul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total </a:t>
            </a:r>
            <a:r>
              <a:rPr lang="vi-VN" sz="1800" dirty="0">
                <a:latin typeface="Calibri" pitchFamily="34" charset="0"/>
                <a:cs typeface="Calibri" pitchFamily="34" charset="0"/>
              </a:rPr>
              <a:t>de observații. O frecvență procentuală a unei clase este frecvența relativă a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respectivei </a:t>
            </a:r>
            <a:r>
              <a:rPr lang="vi-VN" sz="1800" dirty="0">
                <a:latin typeface="Calibri" pitchFamily="34" charset="0"/>
                <a:cs typeface="Calibri" pitchFamily="34" charset="0"/>
              </a:rPr>
              <a:t>clase înmulțită cu 100.</a:t>
            </a:r>
          </a:p>
        </p:txBody>
      </p:sp>
    </p:spTree>
    <p:extLst>
      <p:ext uri="{BB962C8B-B14F-4D97-AF65-F5344CB8AC3E}">
        <p14:creationId xmlns="" xmlns:p14="http://schemas.microsoft.com/office/powerpoint/2010/main" val="42753563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endParaRPr lang="en-US" sz="1800" dirty="0">
              <a:latin typeface="Calibri" pitchFamily="34" charset="0"/>
              <a:cs typeface="Calibri" pitchFamily="34" charset="0"/>
            </a:endParaRPr>
          </a:p>
          <a:p>
            <a:pPr algn="just">
              <a:buNone/>
            </a:pPr>
            <a:endParaRPr lang="en-US" sz="1800" b="1" dirty="0" smtClean="0">
              <a:latin typeface="Calibri" pitchFamily="34" charset="0"/>
              <a:cs typeface="Calibri" pitchFamily="34" charset="0"/>
            </a:endParaRPr>
          </a:p>
          <a:p>
            <a:pPr algn="just">
              <a:buNone/>
            </a:pPr>
            <a:endParaRPr lang="en-US" sz="1800" b="1" dirty="0">
              <a:latin typeface="Calibri" pitchFamily="34" charset="0"/>
              <a:cs typeface="Calibri" pitchFamily="34" charset="0"/>
            </a:endParaRPr>
          </a:p>
          <a:p>
            <a:pPr algn="just">
              <a:buNone/>
            </a:pPr>
            <a:endParaRPr lang="vi-VN" sz="1800" b="1" dirty="0">
              <a:latin typeface="Calibri" pitchFamily="34" charset="0"/>
              <a:cs typeface="Calibri" pitchFamily="34" charset="0"/>
            </a:endParaRPr>
          </a:p>
        </p:txBody>
      </p:sp>
      <p:pic>
        <p:nvPicPr>
          <p:cNvPr id="2253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84" y="58448"/>
            <a:ext cx="3843230" cy="3843230"/>
          </a:xfrm>
          <a:prstGeom prst="rect">
            <a:avLst/>
          </a:prstGeom>
          <a:noFill/>
          <a:extLst>
            <a:ext uri="{909E8E84-426E-40DD-AFC4-6F175D3DCCD1}">
              <a14:hiddenFill xmlns="" xmlns:a14="http://schemas.microsoft.com/office/drawing/2010/main">
                <a:solidFill>
                  <a:srgbClr val="FFFFFF"/>
                </a:solidFill>
              </a14:hiddenFill>
            </a:ext>
          </a:extLst>
        </p:spPr>
      </p:pic>
      <p:pic>
        <p:nvPicPr>
          <p:cNvPr id="2253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79467"/>
            <a:ext cx="3744416" cy="3744416"/>
          </a:xfrm>
          <a:prstGeom prst="rect">
            <a:avLst/>
          </a:prstGeom>
          <a:noFill/>
          <a:extLst>
            <a:ext uri="{909E8E84-426E-40DD-AFC4-6F175D3DCCD1}">
              <a14:hiddenFill xmlns="" xmlns:a14="http://schemas.microsoft.com/office/drawing/2010/main">
                <a:solidFill>
                  <a:srgbClr val="FFFFFF"/>
                </a:solidFill>
              </a14:hiddenFill>
            </a:ext>
          </a:extLst>
        </p:spPr>
      </p:pic>
      <p:pic>
        <p:nvPicPr>
          <p:cNvPr id="22535"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42053" y="4365104"/>
            <a:ext cx="4222750" cy="152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0111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184576"/>
          </a:xfrm>
        </p:spPr>
        <p:txBody>
          <a:bodyPr>
            <a:normAutofit/>
          </a:bodyPr>
          <a:lstStyle/>
          <a:p>
            <a:pPr algn="just">
              <a:buNone/>
            </a:pPr>
            <a:r>
              <a:rPr lang="ro-RO" dirty="0" smtClean="0">
                <a:solidFill>
                  <a:schemeClr val="tx1"/>
                </a:solidFill>
              </a:rPr>
              <a:t>Un singur membru al unui eșantion se numește </a:t>
            </a:r>
            <a:r>
              <a:rPr lang="ro-RO" b="1" dirty="0" smtClean="0">
                <a:solidFill>
                  <a:schemeClr val="tx1"/>
                </a:solidFill>
              </a:rPr>
              <a:t>observație</a:t>
            </a:r>
            <a:r>
              <a:rPr lang="en-US" b="1" dirty="0" smtClean="0">
                <a:solidFill>
                  <a:schemeClr val="tx1"/>
                </a:solidFill>
              </a:rPr>
              <a:t>.</a:t>
            </a:r>
            <a:endParaRPr lang="ro-RO" b="1" dirty="0" smtClean="0">
              <a:solidFill>
                <a:schemeClr val="tx1"/>
              </a:solidFill>
              <a:latin typeface="Calibri" pitchFamily="34" charset="0"/>
              <a:cs typeface="Calibri" pitchFamily="34" charset="0"/>
            </a:endParaRPr>
          </a:p>
          <a:p>
            <a:pPr algn="just">
              <a:buNone/>
            </a:pPr>
            <a:r>
              <a:rPr lang="ro-RO" dirty="0" smtClean="0">
                <a:solidFill>
                  <a:schemeClr val="tx1"/>
                </a:solidFill>
                <a:latin typeface="Calibri" pitchFamily="34" charset="0"/>
                <a:cs typeface="Calibri" pitchFamily="34" charset="0"/>
              </a:rPr>
              <a:t>  </a:t>
            </a:r>
          </a:p>
          <a:p>
            <a:pPr algn="just">
              <a:buNone/>
            </a:pPr>
            <a:r>
              <a:rPr lang="pt-BR" dirty="0" smtClean="0">
                <a:solidFill>
                  <a:schemeClr val="tx1"/>
                </a:solidFill>
              </a:rPr>
              <a:t>Luăm </a:t>
            </a:r>
            <a:r>
              <a:rPr lang="ro-RO" dirty="0" err="1" smtClean="0">
                <a:solidFill>
                  <a:schemeClr val="tx1"/>
                </a:solidFill>
              </a:rPr>
              <a:t>eșantio</a:t>
            </a:r>
            <a:r>
              <a:rPr lang="en-US" dirty="0" err="1" smtClean="0">
                <a:solidFill>
                  <a:schemeClr val="tx1"/>
                </a:solidFill>
              </a:rPr>
              <a:t>ane</a:t>
            </a:r>
            <a:r>
              <a:rPr lang="pt-BR" dirty="0" smtClean="0">
                <a:solidFill>
                  <a:schemeClr val="tx1"/>
                </a:solidFill>
              </a:rPr>
              <a:t>, deoarece întreaga populație de interes nu este de obicei disponibilă pentru noi.</a:t>
            </a:r>
            <a:endParaRPr lang="ro-RO" dirty="0" smtClean="0">
              <a:solidFill>
                <a:schemeClr val="tx1"/>
              </a:solidFill>
              <a:latin typeface="Calibri" pitchFamily="34" charset="0"/>
              <a:cs typeface="Calibri" pitchFamily="34" charset="0"/>
            </a:endParaRPr>
          </a:p>
          <a:p>
            <a:pPr algn="just">
              <a:buNone/>
            </a:pPr>
            <a:endParaRPr lang="en-US" dirty="0" smtClean="0">
              <a:solidFill>
                <a:schemeClr val="tx1"/>
              </a:solidFill>
            </a:endParaRPr>
          </a:p>
          <a:p>
            <a:pPr algn="just">
              <a:buNone/>
            </a:pPr>
            <a:r>
              <a:rPr lang="vi-VN" dirty="0" smtClean="0">
                <a:solidFill>
                  <a:schemeClr val="tx1"/>
                </a:solidFill>
              </a:rPr>
              <a:t>În rare cazuri, măsurătorile sunt obținute de la fiecare membru al unei populații, </a:t>
            </a:r>
            <a:r>
              <a:rPr lang="en-US" dirty="0" err="1" smtClean="0">
                <a:solidFill>
                  <a:schemeClr val="tx1"/>
                </a:solidFill>
              </a:rPr>
              <a:t>si</a:t>
            </a:r>
            <a:r>
              <a:rPr lang="en-US" dirty="0" smtClean="0">
                <a:solidFill>
                  <a:schemeClr val="tx1"/>
                </a:solidFill>
              </a:rPr>
              <a:t> </a:t>
            </a:r>
            <a:r>
              <a:rPr lang="vi-VN" dirty="0" smtClean="0">
                <a:solidFill>
                  <a:schemeClr val="tx1"/>
                </a:solidFill>
              </a:rPr>
              <a:t>atunci spunem că avem un</a:t>
            </a:r>
            <a:r>
              <a:rPr lang="vi-VN" b="1" dirty="0" smtClean="0">
                <a:solidFill>
                  <a:schemeClr val="tx1"/>
                </a:solidFill>
              </a:rPr>
              <a:t> recensământ</a:t>
            </a:r>
            <a:endParaRPr lang="ro-RO" sz="1800" b="1"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lnSpcReduction="10000"/>
          </a:bodyPr>
          <a:lstStyle/>
          <a:p>
            <a:pPr algn="just">
              <a:buNone/>
            </a:pPr>
            <a:r>
              <a:rPr lang="vi-VN" sz="1800" dirty="0">
                <a:latin typeface="Calibri" pitchFamily="34" charset="0"/>
                <a:cs typeface="Calibri" pitchFamily="34" charset="0"/>
              </a:rPr>
              <a:t>Până în acest moment au fost prezentate metode grafice care rezumă informațiile unei singure variabile la un moment de timp. În practică, suntem de multe ori nevoiți să aplicăm metode care ilustrează grafic relația dintre două variabile. Acest lucru se face prin </a:t>
            </a:r>
            <a:r>
              <a:rPr lang="vi-VN" sz="1800" b="1" dirty="0">
                <a:latin typeface="Calibri" pitchFamily="34" charset="0"/>
                <a:cs typeface="Calibri" pitchFamily="34" charset="0"/>
              </a:rPr>
              <a:t>tabele cu două intrări </a:t>
            </a:r>
            <a:r>
              <a:rPr lang="vi-VN" sz="1800" dirty="0">
                <a:latin typeface="Calibri" pitchFamily="34" charset="0"/>
                <a:cs typeface="Calibri" pitchFamily="34" charset="0"/>
              </a:rPr>
              <a:t>și </a:t>
            </a:r>
            <a:r>
              <a:rPr lang="vi-VN" sz="1800" b="1" dirty="0">
                <a:latin typeface="Calibri" pitchFamily="34" charset="0"/>
                <a:cs typeface="Calibri" pitchFamily="34" charset="0"/>
              </a:rPr>
              <a:t>diagrame de împrăștiere</a:t>
            </a:r>
            <a:r>
              <a:rPr lang="vi-VN" sz="1800" dirty="0">
                <a:latin typeface="Calibri" pitchFamily="34" charset="0"/>
                <a:cs typeface="Calibri" pitchFamily="34" charset="0"/>
              </a:rPr>
              <a:t> (scatter plots</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În continuare se va folosi un eșantion de 50 de observații, având aceleași variabile ca eșantionul din Tabelul </a:t>
            </a:r>
            <a:r>
              <a:rPr lang="vi-VN" sz="1800" dirty="0" smtClean="0">
                <a:latin typeface="Calibri" pitchFamily="34" charset="0"/>
                <a:cs typeface="Calibri" pitchFamily="34" charset="0"/>
              </a:rPr>
              <a:t>1. </a:t>
            </a:r>
            <a:r>
              <a:rPr lang="vi-VN" sz="1800" dirty="0">
                <a:latin typeface="Calibri" pitchFamily="34" charset="0"/>
                <a:cs typeface="Calibri" pitchFamily="34" charset="0"/>
              </a:rPr>
              <a:t>Se folosesc variabilele Familie, NAV și Morningstar, generând un tabel cu două intrări în care se identifică frecvența fondurilor mutuale în fiecare tip de familie în funcție de clasificarea Morningstar</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en-US" sz="1400" b="1" dirty="0" smtClean="0">
              <a:latin typeface="Calibri" panose="020F0502020204030204" pitchFamily="34" charset="0"/>
              <a:cs typeface="Calibri" panose="020F0502020204030204" pitchFamily="34" charset="0"/>
            </a:endParaRPr>
          </a:p>
          <a:p>
            <a:pPr algn="just">
              <a:buNone/>
            </a:pPr>
            <a:r>
              <a:rPr lang="en-US" sz="1400" b="1" dirty="0" smtClean="0">
                <a:latin typeface="Calibri" panose="020F0502020204030204" pitchFamily="34" charset="0"/>
                <a:cs typeface="Calibri" panose="020F0502020204030204" pitchFamily="34" charset="0"/>
              </a:rPr>
              <a:t>					             </a:t>
            </a:r>
            <a:r>
              <a:rPr lang="ro-RO" sz="1400" b="1" dirty="0" smtClean="0">
                <a:latin typeface="Calibri" panose="020F0502020204030204" pitchFamily="34" charset="0"/>
                <a:cs typeface="Calibri" panose="020F0502020204030204" pitchFamily="34" charset="0"/>
              </a:rPr>
              <a:t>Table </a:t>
            </a:r>
            <a:r>
              <a:rPr lang="en-US" sz="1400" b="1" dirty="0">
                <a:latin typeface="Calibri" panose="020F0502020204030204" pitchFamily="34" charset="0"/>
                <a:cs typeface="Calibri" panose="020F0502020204030204" pitchFamily="34" charset="0"/>
              </a:rPr>
              <a:t>3</a:t>
            </a:r>
            <a:r>
              <a:rPr lang="ro-RO" sz="1400" dirty="0" smtClean="0">
                <a:latin typeface="Calibri" panose="020F0502020204030204" pitchFamily="34" charset="0"/>
                <a:cs typeface="Calibri" panose="020F0502020204030204" pitchFamily="34" charset="0"/>
              </a:rPr>
              <a:t> </a:t>
            </a:r>
            <a:r>
              <a:rPr lang="ro-RO" sz="1400" dirty="0">
                <a:latin typeface="Calibri" panose="020F0502020204030204" pitchFamily="34" charset="0"/>
                <a:cs typeface="Calibri" panose="020F0502020204030204" pitchFamily="34" charset="0"/>
              </a:rPr>
              <a:t>Tabelul frecvențelor pentru variabila Morningstar</a:t>
            </a:r>
            <a:endParaRPr lang="en-US" sz="1400" dirty="0">
              <a:latin typeface="Calibri" panose="020F0502020204030204" pitchFamily="34" charset="0"/>
              <a:cs typeface="Calibri" panose="020F0502020204030204" pitchFamily="34" charset="0"/>
            </a:endParaRPr>
          </a:p>
          <a:p>
            <a:pPr algn="just">
              <a:buNone/>
            </a:pPr>
            <a:endParaRPr lang="en-US" sz="1400" dirty="0" smtClean="0">
              <a:latin typeface="Calibri" pitchFamily="34" charset="0"/>
              <a:cs typeface="Calibri" pitchFamily="34" charset="0"/>
            </a:endParaRPr>
          </a:p>
          <a:p>
            <a:pPr algn="just">
              <a:buNone/>
            </a:pPr>
            <a:r>
              <a:rPr lang="ro-RO" sz="1400" b="1" dirty="0">
                <a:latin typeface="Calibri" panose="020F0502020204030204" pitchFamily="34" charset="0"/>
                <a:cs typeface="Calibri" panose="020F0502020204030204" pitchFamily="34" charset="0"/>
              </a:rPr>
              <a:t>Tabelul </a:t>
            </a:r>
            <a:r>
              <a:rPr lang="en-US" sz="1400" b="1" dirty="0" smtClean="0">
                <a:latin typeface="Calibri" panose="020F0502020204030204" pitchFamily="34" charset="0"/>
                <a:cs typeface="Calibri" panose="020F0502020204030204" pitchFamily="34" charset="0"/>
              </a:rPr>
              <a:t>2.</a:t>
            </a:r>
            <a:r>
              <a:rPr lang="ro-RO" sz="1400" dirty="0" smtClean="0">
                <a:latin typeface="Calibri" panose="020F0502020204030204" pitchFamily="34" charset="0"/>
                <a:cs typeface="Calibri" panose="020F0502020204030204" pitchFamily="34" charset="0"/>
              </a:rPr>
              <a:t> </a:t>
            </a:r>
            <a:r>
              <a:rPr lang="ro-RO" sz="1400" dirty="0">
                <a:latin typeface="Calibri" panose="020F0502020204030204" pitchFamily="34" charset="0"/>
                <a:cs typeface="Calibri" panose="020F0502020204030204" pitchFamily="34" charset="0"/>
              </a:rPr>
              <a:t>Tabele cu două intrări pentru variabilele Familie și Morningstar</a:t>
            </a:r>
            <a:endParaRPr lang="en-US" sz="1400" dirty="0">
              <a:latin typeface="Calibri" panose="020F0502020204030204" pitchFamily="34" charset="0"/>
              <a:cs typeface="Calibri" panose="020F0502020204030204" pitchFamily="34" charset="0"/>
            </a:endParaRPr>
          </a:p>
          <a:p>
            <a:pPr algn="just">
              <a:buNone/>
            </a:pPr>
            <a:endParaRPr lang="vi-VN" sz="1800" dirty="0">
              <a:latin typeface="Calibri" pitchFamily="34" charset="0"/>
              <a:cs typeface="Calibri" pitchFamily="34" charset="0"/>
            </a:endParaRPr>
          </a:p>
        </p:txBody>
      </p:sp>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356992"/>
            <a:ext cx="4367213" cy="2089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3573016"/>
            <a:ext cx="4367213" cy="1401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267" y="5668515"/>
            <a:ext cx="4222750" cy="417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88471" y="6121774"/>
            <a:ext cx="4222750" cy="62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954028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r>
              <a:rPr lang="vi-VN" sz="1800" dirty="0">
                <a:latin typeface="Calibri" pitchFamily="34" charset="0"/>
                <a:cs typeface="Calibri" pitchFamily="34" charset="0"/>
              </a:rPr>
              <a:t>Din Tabelul </a:t>
            </a:r>
            <a:r>
              <a:rPr lang="en-US" sz="1800" dirty="0" smtClean="0">
                <a:latin typeface="Calibri" pitchFamily="34" charset="0"/>
                <a:cs typeface="Calibri" pitchFamily="34" charset="0"/>
              </a:rPr>
              <a:t>3</a:t>
            </a:r>
            <a:r>
              <a:rPr lang="vi-VN" sz="1800" dirty="0" smtClean="0">
                <a:latin typeface="Calibri" pitchFamily="34" charset="0"/>
                <a:cs typeface="Calibri" pitchFamily="34" charset="0"/>
              </a:rPr>
              <a:t>observăm </a:t>
            </a:r>
            <a:r>
              <a:rPr lang="vi-VN" sz="1800" dirty="0">
                <a:latin typeface="Calibri" pitchFamily="34" charset="0"/>
                <a:cs typeface="Calibri" pitchFamily="34" charset="0"/>
              </a:rPr>
              <a:t>că 19 (respectiv 38%) dintre fondurile mutuale din eșantion au o clasificare Morningstar de 1 stea, 17 (respectiv 34%) dintre fondurile mutuale analizate au o clasificare Morningstar 3, 7 (respectiv 14%) dintre fondurile mutuale analizate au fost clasificate Morningstar 4, și 7 (respectiv 14%) dintre fondurile mutuale analizate fiind clasificate </a:t>
            </a:r>
            <a:r>
              <a:rPr lang="vi-VN" sz="1800" dirty="0" smtClean="0">
                <a:latin typeface="Calibri" pitchFamily="34" charset="0"/>
                <a:cs typeface="Calibri" pitchFamily="34" charset="0"/>
              </a:rPr>
              <a:t>Morningstar </a:t>
            </a:r>
            <a:r>
              <a:rPr lang="vi-VN" sz="1800" dirty="0">
                <a:latin typeface="Calibri" pitchFamily="34" charset="0"/>
                <a:cs typeface="Calibri" pitchFamily="34" charset="0"/>
              </a:rPr>
              <a:t>5</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smtClean="0">
                <a:latin typeface="Calibri" pitchFamily="34" charset="0"/>
                <a:cs typeface="Calibri" pitchFamily="34" charset="0"/>
              </a:rPr>
              <a:t>După </a:t>
            </a:r>
            <a:r>
              <a:rPr lang="vi-VN" sz="1800" dirty="0">
                <a:latin typeface="Calibri" pitchFamily="34" charset="0"/>
                <a:cs typeface="Calibri" pitchFamily="34" charset="0"/>
              </a:rPr>
              <a:t>cum se poate observa tabelele de frecvență ne oferă informații despre variabile, dar nu despre relația care există între două variabile. Pentru a examina relația dintre două variabile, generăm tabele cu două intrări. Din Tabelul </a:t>
            </a:r>
            <a:r>
              <a:rPr lang="en-US" sz="1800" dirty="0" smtClean="0">
                <a:latin typeface="Calibri" pitchFamily="34" charset="0"/>
                <a:cs typeface="Calibri" pitchFamily="34" charset="0"/>
              </a:rPr>
              <a:t>2</a:t>
            </a:r>
            <a:r>
              <a:rPr lang="vi-VN" sz="1800" dirty="0" smtClean="0">
                <a:latin typeface="Calibri" pitchFamily="34" charset="0"/>
                <a:cs typeface="Calibri" pitchFamily="34" charset="0"/>
              </a:rPr>
              <a:t> </a:t>
            </a:r>
            <a:r>
              <a:rPr lang="vi-VN" sz="1800" dirty="0">
                <a:latin typeface="Calibri" pitchFamily="34" charset="0"/>
                <a:cs typeface="Calibri" pitchFamily="34" charset="0"/>
              </a:rPr>
              <a:t>se observă, de exemplu, că dintre cele 19 fonduri mutuale clasificate Morningstar 1, 6 sunt din familia ProFunds, 7 sunt din familia Ryder Funds, 1 fond mutual este VALIC, 1 fond mutual este Prudential Investments și 4 fonduri mutuale sunt Fidelity </a:t>
            </a:r>
            <a:r>
              <a:rPr lang="vi-VN" sz="1800" dirty="0" smtClean="0">
                <a:latin typeface="Calibri" pitchFamily="34" charset="0"/>
                <a:cs typeface="Calibri" pitchFamily="34" charset="0"/>
              </a:rPr>
              <a:t>Investments</a:t>
            </a:r>
            <a:r>
              <a:rPr lang="vi-VN" sz="1800" dirty="0">
                <a:latin typeface="Calibri" pitchFamily="34" charset="0"/>
                <a:cs typeface="Calibri" pitchFamily="34" charset="0"/>
              </a:rPr>
              <a:t>. </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r>
              <a:rPr lang="vi-VN" sz="1800" dirty="0">
                <a:latin typeface="Calibri" pitchFamily="34" charset="0"/>
                <a:cs typeface="Calibri" pitchFamily="34" charset="0"/>
              </a:rPr>
              <a:t>În ceea ce privește fondurile mutuale cu cea mai mare clasificare Morningstar, clasificarea 5, cele mai multe dintre aceste fonduri sunt fondurile mutuale din familia Janus (4 fonduri mutuale). Se poate concluziona că clasificarea ridicată Morningstar este asociată cu fondurile Janus, iar clasificarea scăzută Morningstar este asociată cu fondurile Ryder Funds</a:t>
            </a:r>
          </a:p>
        </p:txBody>
      </p:sp>
    </p:spTree>
    <p:extLst>
      <p:ext uri="{BB962C8B-B14F-4D97-AF65-F5344CB8AC3E}">
        <p14:creationId xmlns="" xmlns:p14="http://schemas.microsoft.com/office/powerpoint/2010/main" val="228575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r>
              <a:rPr lang="vi-VN" sz="1800" b="1" dirty="0">
                <a:latin typeface="Calibri" pitchFamily="34" charset="0"/>
                <a:cs typeface="Calibri" pitchFamily="34" charset="0"/>
              </a:rPr>
              <a:t>Diagramele de împrăștiere </a:t>
            </a:r>
            <a:r>
              <a:rPr lang="vi-VN" sz="1800" dirty="0">
                <a:latin typeface="Calibri" pitchFamily="34" charset="0"/>
                <a:cs typeface="Calibri" pitchFamily="34" charset="0"/>
              </a:rPr>
              <a:t>(scatterplot</a:t>
            </a:r>
            <a:r>
              <a:rPr lang="vi-VN" sz="1800" dirty="0" smtClean="0">
                <a:latin typeface="Calibri" pitchFamily="34" charset="0"/>
                <a:cs typeface="Calibri" pitchFamily="34" charset="0"/>
              </a:rPr>
              <a:t>) </a:t>
            </a:r>
            <a:r>
              <a:rPr lang="vi-VN" sz="1800" dirty="0">
                <a:latin typeface="Calibri" pitchFamily="34" charset="0"/>
                <a:cs typeface="Calibri" pitchFamily="34" charset="0"/>
              </a:rPr>
              <a:t>sunt o reprezentare grafică a relației dintre două variabile și sunt printre cele mai folosite diagrame în analiza </a:t>
            </a:r>
            <a:r>
              <a:rPr lang="vi-VN" sz="1800" dirty="0" smtClean="0">
                <a:latin typeface="Calibri" pitchFamily="34" charset="0"/>
                <a:cs typeface="Calibri" pitchFamily="34" charset="0"/>
              </a:rPr>
              <a:t>statistică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Diagramele </a:t>
            </a:r>
            <a:r>
              <a:rPr lang="vi-VN" sz="1800" dirty="0">
                <a:latin typeface="Calibri" pitchFamily="34" charset="0"/>
                <a:cs typeface="Calibri" pitchFamily="34" charset="0"/>
              </a:rPr>
              <a:t>de împrăștiere arată cât de mult o variabilă este afectată de o altă variabilă. În exemplul de față, orice schimbare în NAV se reflectă în performanța fondului mutual.</a:t>
            </a:r>
          </a:p>
        </p:txBody>
      </p:sp>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988840"/>
            <a:ext cx="3528392" cy="3514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5949280"/>
            <a:ext cx="4222750" cy="28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59464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r>
              <a:rPr lang="vi-VN" sz="1800" dirty="0">
                <a:latin typeface="Calibri" pitchFamily="34" charset="0"/>
                <a:cs typeface="Calibri" pitchFamily="34" charset="0"/>
              </a:rPr>
              <a:t>De câte ori este posibil se începe cu o reprezentare grafică a datelor. O reprezentare corectă a datelor ilustrează relații și structuri care pot fi dificil de detectat prin simpla inspectare vizuală a datelor. Metodele grafice sunt mai utile decât metodele numerice în a identifica tendințele din datele analizate. Abordările numerice sunt însă mult mai precise și mai obiective. Cele două abordări sunt complementare, și, de aceea, se sugerează să fie folosite împreună</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316759163"/>
              </p:ext>
            </p:extLst>
          </p:nvPr>
        </p:nvGraphicFramePr>
        <p:xfrm>
          <a:off x="1331640" y="2571224"/>
          <a:ext cx="7056784" cy="2642488"/>
        </p:xfrm>
        <a:graphic>
          <a:graphicData uri="http://schemas.openxmlformats.org/drawingml/2006/table">
            <a:tbl>
              <a:tblPr firstRow="1" bandRow="1">
                <a:tableStyleId>{00A15C55-8517-42AA-B614-E9B94910E393}</a:tableStyleId>
              </a:tblPr>
              <a:tblGrid>
                <a:gridCol w="3168352"/>
                <a:gridCol w="3888432"/>
              </a:tblGrid>
              <a:tr h="0">
                <a:tc>
                  <a:txBody>
                    <a:bodyPr/>
                    <a:lstStyle/>
                    <a:p>
                      <a:r>
                        <a:rPr lang="en-US" sz="1600" dirty="0" smtClean="0">
                          <a:latin typeface="Calibri" panose="020F0502020204030204" pitchFamily="34" charset="0"/>
                          <a:cs typeface="Calibri" panose="020F0502020204030204" pitchFamily="34" charset="0"/>
                        </a:rPr>
                        <a:t>Tip de </a:t>
                      </a:r>
                      <a:r>
                        <a:rPr lang="en-US" sz="1600" dirty="0" err="1" smtClean="0">
                          <a:latin typeface="Calibri" panose="020F0502020204030204" pitchFamily="34" charset="0"/>
                          <a:cs typeface="Calibri" panose="020F0502020204030204" pitchFamily="34" charset="0"/>
                        </a:rPr>
                        <a:t>variabila</a:t>
                      </a:r>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tr>
              <a:tr h="370840">
                <a:tc>
                  <a:txBody>
                    <a:bodyPr/>
                    <a:lstStyle/>
                    <a:p>
                      <a:r>
                        <a:rPr lang="en-US" sz="1600" dirty="0" smtClean="0">
                          <a:latin typeface="Calibri" panose="020F0502020204030204" pitchFamily="34" charset="0"/>
                          <a:cs typeface="Calibri" panose="020F0502020204030204" pitchFamily="34" charset="0"/>
                        </a:rPr>
                        <a:t>1 </a:t>
                      </a:r>
                      <a:r>
                        <a:rPr lang="en-US" sz="1600" dirty="0" err="1" smtClean="0">
                          <a:latin typeface="Calibri" panose="020F0502020204030204" pitchFamily="34" charset="0"/>
                          <a:cs typeface="Calibri" panose="020F0502020204030204" pitchFamily="34" charset="0"/>
                        </a:rPr>
                        <a:t>variabila</a:t>
                      </a:r>
                      <a:r>
                        <a:rPr lang="en-US" sz="1600" baseline="0" dirty="0" smtClean="0">
                          <a:latin typeface="Calibri" panose="020F0502020204030204" pitchFamily="34" charset="0"/>
                          <a:cs typeface="Calibri" panose="020F0502020204030204" pitchFamily="34" charset="0"/>
                        </a:rPr>
                        <a:t> </a:t>
                      </a:r>
                      <a:r>
                        <a:rPr lang="en-US" sz="1600" baseline="0" dirty="0" err="1" smtClean="0">
                          <a:latin typeface="Calibri" panose="020F0502020204030204" pitchFamily="34" charset="0"/>
                          <a:cs typeface="Calibri" panose="020F0502020204030204" pitchFamily="34" charset="0"/>
                        </a:rPr>
                        <a:t>categorica</a:t>
                      </a:r>
                      <a:r>
                        <a:rPr lang="en-US" sz="1600" baseline="0" dirty="0" smtClean="0">
                          <a:latin typeface="Calibri" panose="020F0502020204030204" pitchFamily="34" charset="0"/>
                          <a:cs typeface="Calibri" panose="020F0502020204030204" pitchFamily="34" charset="0"/>
                        </a:rPr>
                        <a:t> (</a:t>
                      </a:r>
                      <a:r>
                        <a:rPr lang="en-US" sz="1600" baseline="0" dirty="0" err="1" smtClean="0">
                          <a:latin typeface="Calibri" panose="020F0502020204030204" pitchFamily="34" charset="0"/>
                          <a:cs typeface="Calibri" panose="020F0502020204030204" pitchFamily="34" charset="0"/>
                        </a:rPr>
                        <a:t>calitativa</a:t>
                      </a:r>
                      <a:r>
                        <a:rPr lang="en-US" sz="1600" baseline="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err="1" smtClean="0">
                          <a:latin typeface="Calibri" panose="020F0502020204030204" pitchFamily="34" charset="0"/>
                          <a:cs typeface="Calibri" panose="020F0502020204030204" pitchFamily="34" charset="0"/>
                        </a:rPr>
                        <a:t>Tabel</a:t>
                      </a:r>
                      <a:r>
                        <a:rPr lang="en-US" sz="1600" dirty="0" smtClean="0">
                          <a:latin typeface="Calibri" panose="020F0502020204030204" pitchFamily="34" charset="0"/>
                          <a:cs typeface="Calibri" panose="020F0502020204030204" pitchFamily="34" charset="0"/>
                        </a:rPr>
                        <a:t> de </a:t>
                      </a:r>
                      <a:r>
                        <a:rPr lang="en-US" sz="1600" dirty="0" err="1" smtClean="0">
                          <a:latin typeface="Calibri" panose="020F0502020204030204" pitchFamily="34" charset="0"/>
                          <a:cs typeface="Calibri" panose="020F0502020204030204" pitchFamily="34" charset="0"/>
                        </a:rPr>
                        <a:t>frecventa</a:t>
                      </a:r>
                      <a:r>
                        <a:rPr lang="en-US" sz="1600" dirty="0" smtClean="0">
                          <a:latin typeface="Calibri" panose="020F0502020204030204" pitchFamily="34" charset="0"/>
                          <a:cs typeface="Calibri" panose="020F0502020204030204" pitchFamily="34" charset="0"/>
                        </a:rPr>
                        <a:t>, </a:t>
                      </a:r>
                      <a:r>
                        <a:rPr lang="vi-VN" sz="1600" dirty="0" smtClean="0">
                          <a:latin typeface="Calibri" panose="020F0502020204030204" pitchFamily="34" charset="0"/>
                          <a:cs typeface="Calibri" panose="020F0502020204030204" pitchFamily="34" charset="0"/>
                        </a:rPr>
                        <a:t>Diagrama bară</a:t>
                      </a:r>
                      <a:r>
                        <a:rPr lang="en-US" sz="1600" dirty="0" smtClean="0">
                          <a:latin typeface="Calibri" panose="020F0502020204030204" pitchFamily="34" charset="0"/>
                          <a:cs typeface="Calibri" panose="020F0502020204030204" pitchFamily="34" charset="0"/>
                        </a:rPr>
                        <a:t>,</a:t>
                      </a:r>
                      <a:r>
                        <a:rPr lang="en-US" sz="1600" baseline="0" dirty="0" smtClean="0">
                          <a:latin typeface="Calibri" panose="020F0502020204030204" pitchFamily="34" charset="0"/>
                          <a:cs typeface="Calibri" panose="020F0502020204030204" pitchFamily="34" charset="0"/>
                        </a:rPr>
                        <a:t> </a:t>
                      </a:r>
                      <a:r>
                        <a:rPr lang="vi-VN" sz="1600" baseline="0" dirty="0" smtClean="0">
                          <a:latin typeface="Calibri" panose="020F0502020204030204" pitchFamily="34" charset="0"/>
                          <a:cs typeface="Calibri" panose="020F0502020204030204" pitchFamily="34" charset="0"/>
                        </a:rPr>
                        <a:t>Diagrama de structură </a:t>
                      </a:r>
                      <a:endParaRPr lang="en-US" sz="1600" dirty="0">
                        <a:latin typeface="Calibri" panose="020F0502020204030204" pitchFamily="34" charset="0"/>
                        <a:cs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2 </a:t>
                      </a:r>
                      <a:r>
                        <a:rPr lang="en-US" sz="1600" dirty="0" err="1" smtClean="0">
                          <a:latin typeface="Calibri" panose="020F0502020204030204" pitchFamily="34" charset="0"/>
                          <a:cs typeface="Calibri" panose="020F0502020204030204" pitchFamily="34" charset="0"/>
                        </a:rPr>
                        <a:t>variabile</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categorice</a:t>
                      </a:r>
                      <a:r>
                        <a:rPr lang="en-US" sz="1600" dirty="0" smtClean="0">
                          <a:latin typeface="Calibri" panose="020F0502020204030204" pitchFamily="34" charset="0"/>
                          <a:cs typeface="Calibri" panose="020F0502020204030204" pitchFamily="34" charset="0"/>
                        </a:rPr>
                        <a:t> </a:t>
                      </a:r>
                      <a:r>
                        <a:rPr lang="en-US" sz="1600" baseline="0" dirty="0" smtClean="0">
                          <a:latin typeface="Calibri" panose="020F0502020204030204" pitchFamily="34" charset="0"/>
                          <a:cs typeface="Calibri" panose="020F0502020204030204" pitchFamily="34" charset="0"/>
                        </a:rPr>
                        <a:t>(</a:t>
                      </a:r>
                      <a:r>
                        <a:rPr lang="en-US" sz="1600" baseline="0" dirty="0" err="1" smtClean="0">
                          <a:latin typeface="Calibri" panose="020F0502020204030204" pitchFamily="34" charset="0"/>
                          <a:cs typeface="Calibri" panose="020F0502020204030204" pitchFamily="34" charset="0"/>
                        </a:rPr>
                        <a:t>calitative</a:t>
                      </a:r>
                      <a:r>
                        <a:rPr lang="en-US" sz="1600" baseline="0" dirty="0" smtClean="0">
                          <a:latin typeface="Calibri" panose="020F0502020204030204" pitchFamily="34" charset="0"/>
                          <a:cs typeface="Calibri" panose="020F0502020204030204" pitchFamily="34" charset="0"/>
                        </a:rPr>
                        <a:t>)</a:t>
                      </a:r>
                      <a:endParaRPr lang="en-US" sz="1600" dirty="0" smtClean="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txBody>
                  <a:tcPr/>
                </a:tc>
                <a:tc>
                  <a:txBody>
                    <a:bodyPr/>
                    <a:lstStyle/>
                    <a:p>
                      <a:r>
                        <a:rPr lang="en-US" sz="1600" dirty="0" err="1" smtClean="0">
                          <a:latin typeface="Calibri" panose="020F0502020204030204" pitchFamily="34" charset="0"/>
                          <a:cs typeface="Calibri" panose="020F0502020204030204" pitchFamily="34" charset="0"/>
                        </a:rPr>
                        <a:t>Tabele</a:t>
                      </a:r>
                      <a:r>
                        <a:rPr lang="en-US" sz="1600" dirty="0" smtClean="0">
                          <a:latin typeface="Calibri" panose="020F0502020204030204" pitchFamily="34" charset="0"/>
                          <a:cs typeface="Calibri" panose="020F0502020204030204" pitchFamily="34" charset="0"/>
                        </a:rPr>
                        <a:t> in</a:t>
                      </a:r>
                      <a:r>
                        <a:rPr lang="en-US" sz="1600" baseline="0" dirty="0" smtClean="0">
                          <a:latin typeface="Calibri" panose="020F0502020204030204" pitchFamily="34" charset="0"/>
                          <a:cs typeface="Calibri" panose="020F0502020204030204" pitchFamily="34" charset="0"/>
                        </a:rPr>
                        <a:t> 2 </a:t>
                      </a:r>
                      <a:r>
                        <a:rPr lang="en-US" sz="1600" baseline="0" dirty="0" err="1" smtClean="0">
                          <a:latin typeface="Calibri" panose="020F0502020204030204" pitchFamily="34" charset="0"/>
                          <a:cs typeface="Calibri" panose="020F0502020204030204" pitchFamily="34" charset="0"/>
                        </a:rPr>
                        <a:t>dimensiuni</a:t>
                      </a:r>
                      <a:r>
                        <a:rPr lang="en-US" sz="1600" baseline="0" dirty="0" smtClean="0">
                          <a:latin typeface="Calibri" panose="020F0502020204030204" pitchFamily="34" charset="0"/>
                          <a:cs typeface="Calibri" panose="020F0502020204030204" pitchFamily="34" charset="0"/>
                        </a:rPr>
                        <a:t>, </a:t>
                      </a:r>
                      <a:r>
                        <a:rPr lang="vi-VN" sz="1600" dirty="0" smtClean="0">
                          <a:latin typeface="Calibri" panose="020F0502020204030204" pitchFamily="34" charset="0"/>
                          <a:cs typeface="Calibri" panose="020F0502020204030204" pitchFamily="34" charset="0"/>
                        </a:rPr>
                        <a:t>Diagrama bară</a:t>
                      </a:r>
                      <a:r>
                        <a:rPr lang="en-US" sz="1600" baseline="0" dirty="0" smtClean="0">
                          <a:latin typeface="Calibri" panose="020F0502020204030204" pitchFamily="34" charset="0"/>
                          <a:cs typeface="Calibri" panose="020F0502020204030204" pitchFamily="34" charset="0"/>
                        </a:rPr>
                        <a:t> </a:t>
                      </a:r>
                      <a:r>
                        <a:rPr lang="en-US" sz="1600" baseline="0" dirty="0" err="1" smtClean="0">
                          <a:latin typeface="Calibri" panose="020F0502020204030204" pitchFamily="34" charset="0"/>
                          <a:cs typeface="Calibri" panose="020F0502020204030204" pitchFamily="34" charset="0"/>
                        </a:rPr>
                        <a:t>alaturata</a:t>
                      </a:r>
                      <a:endParaRPr lang="en-US" sz="1600" dirty="0">
                        <a:latin typeface="Calibri" panose="020F0502020204030204" pitchFamily="34" charset="0"/>
                        <a:cs typeface="Calibri" panose="020F0502020204030204" pitchFamily="34" charset="0"/>
                      </a:endParaRPr>
                    </a:p>
                  </a:txBody>
                  <a:tcPr/>
                </a:tc>
              </a:tr>
              <a:tr h="370840">
                <a:tc>
                  <a:txBody>
                    <a:bodyPr/>
                    <a:lstStyle/>
                    <a:p>
                      <a:r>
                        <a:rPr lang="en-US" sz="1600" dirty="0" smtClean="0">
                          <a:latin typeface="Calibri" panose="020F0502020204030204" pitchFamily="34" charset="0"/>
                          <a:cs typeface="Calibri" panose="020F0502020204030204" pitchFamily="34" charset="0"/>
                        </a:rPr>
                        <a:t>1 </a:t>
                      </a:r>
                      <a:r>
                        <a:rPr lang="en-US" sz="1600" dirty="0" err="1" smtClean="0">
                          <a:latin typeface="Calibri" panose="020F0502020204030204" pitchFamily="34" charset="0"/>
                          <a:cs typeface="Calibri" panose="020F0502020204030204" pitchFamily="34" charset="0"/>
                        </a:rPr>
                        <a:t>variabila</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cantitativa</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err="1" smtClean="0">
                          <a:latin typeface="Calibri" panose="020F0502020204030204" pitchFamily="34" charset="0"/>
                          <a:cs typeface="Calibri" panose="020F0502020204030204" pitchFamily="34" charset="0"/>
                        </a:rPr>
                        <a:t>Histograma</a:t>
                      </a:r>
                      <a:endParaRPr lang="en-US" sz="1600" dirty="0">
                        <a:latin typeface="Calibri" panose="020F0502020204030204" pitchFamily="34" charset="0"/>
                        <a:cs typeface="Calibri" panose="020F0502020204030204" pitchFamily="34" charset="0"/>
                      </a:endParaRPr>
                    </a:p>
                  </a:txBody>
                  <a:tcPr/>
                </a:tc>
              </a:tr>
              <a:tr h="370840">
                <a:tc>
                  <a:txBody>
                    <a:bodyPr/>
                    <a:lstStyle/>
                    <a:p>
                      <a:endParaRPr lang="en-US" sz="1600">
                        <a:latin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cs typeface="Calibri" panose="020F0502020204030204" pitchFamily="34" charset="0"/>
                      </a:endParaRPr>
                    </a:p>
                  </a:txBody>
                  <a:tcPr/>
                </a:tc>
              </a:tr>
              <a:tr h="407288">
                <a:tc>
                  <a:txBody>
                    <a:bodyPr/>
                    <a:lstStyle/>
                    <a:p>
                      <a:endParaRPr lang="en-US" sz="160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 xmlns:p14="http://schemas.microsoft.com/office/powerpoint/2010/main" val="3373429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507288" cy="6072230"/>
          </a:xfrm>
        </p:spPr>
        <p:txBody>
          <a:bodyPr>
            <a:normAutofit/>
          </a:bodyPr>
          <a:lstStyle/>
          <a:p>
            <a:pPr algn="just">
              <a:buNone/>
            </a:pPr>
            <a:r>
              <a:rPr lang="ro-RO" sz="1800" dirty="0" smtClean="0">
                <a:latin typeface="Calibri" pitchFamily="34" charset="0"/>
                <a:cs typeface="Calibri" pitchFamily="34" charset="0"/>
              </a:rPr>
              <a:t>De ce avem nevoie de un soft de analiză statistică?</a:t>
            </a:r>
          </a:p>
          <a:p>
            <a:pPr algn="just">
              <a:buNone/>
            </a:pPr>
            <a:endParaRPr lang="ro-RO" sz="1800" dirty="0" smtClean="0">
              <a:latin typeface="Calibri" pitchFamily="34" charset="0"/>
              <a:cs typeface="Calibri" pitchFamily="34" charset="0"/>
            </a:endParaRPr>
          </a:p>
          <a:p>
            <a:pPr algn="just">
              <a:buNone/>
            </a:pPr>
            <a:r>
              <a:rPr lang="ro-RO" sz="1800" dirty="0" smtClean="0">
                <a:latin typeface="Calibri" pitchFamily="34" charset="0"/>
                <a:cs typeface="Calibri" pitchFamily="34" charset="0"/>
              </a:rPr>
              <a:t>De ce R si nu Excel!</a:t>
            </a:r>
          </a:p>
          <a:p>
            <a:pPr algn="just">
              <a:buNone/>
            </a:pPr>
            <a:endParaRPr lang="ro-RO" sz="1800" dirty="0" smtClean="0">
              <a:latin typeface="Calibri" pitchFamily="34" charset="0"/>
              <a:cs typeface="Calibri" pitchFamily="34" charset="0"/>
            </a:endParaRPr>
          </a:p>
          <a:p>
            <a:pPr algn="just"/>
            <a:r>
              <a:rPr lang="ro-RO" sz="1800" dirty="0" smtClean="0">
                <a:latin typeface="Calibri" pitchFamily="34" charset="0"/>
                <a:cs typeface="Calibri" pitchFamily="34" charset="0"/>
              </a:rPr>
              <a:t>Capabilități de manipulare a datelor mai puternice</a:t>
            </a:r>
          </a:p>
          <a:p>
            <a:pPr algn="just"/>
            <a:r>
              <a:rPr lang="ro-RO" sz="1800" dirty="0" smtClean="0">
                <a:latin typeface="Calibri" pitchFamily="34" charset="0"/>
                <a:cs typeface="Calibri" pitchFamily="34" charset="0"/>
              </a:rPr>
              <a:t>Automatizare mai ușoară</a:t>
            </a:r>
          </a:p>
          <a:p>
            <a:pPr algn="just"/>
            <a:r>
              <a:rPr lang="ro-RO" sz="1800" dirty="0" smtClean="0">
                <a:latin typeface="Calibri" pitchFamily="34" charset="0"/>
                <a:cs typeface="Calibri" pitchFamily="34" charset="0"/>
              </a:rPr>
              <a:t>Calcul mai rapid</a:t>
            </a:r>
          </a:p>
          <a:p>
            <a:pPr algn="just"/>
            <a:r>
              <a:rPr lang="ro-RO" sz="1800" dirty="0" smtClean="0">
                <a:latin typeface="Calibri" pitchFamily="34" charset="0"/>
                <a:cs typeface="Calibri" pitchFamily="34" charset="0"/>
              </a:rPr>
              <a:t>Citește orice tip de date</a:t>
            </a:r>
          </a:p>
          <a:p>
            <a:pPr algn="just"/>
            <a:r>
              <a:rPr lang="ro-RO" sz="1800" dirty="0" smtClean="0">
                <a:latin typeface="Calibri" pitchFamily="34" charset="0"/>
                <a:cs typeface="Calibri" pitchFamily="34" charset="0"/>
              </a:rPr>
              <a:t>Acceptă seturi de date mai mari</a:t>
            </a:r>
          </a:p>
          <a:p>
            <a:pPr algn="just"/>
            <a:r>
              <a:rPr lang="ro-RO" sz="1800" dirty="0" smtClean="0">
                <a:latin typeface="Calibri" pitchFamily="34" charset="0"/>
                <a:cs typeface="Calibri" pitchFamily="34" charset="0"/>
              </a:rPr>
              <a:t>Reproductibilitatea (importantă pentru detectarea erorilor)</a:t>
            </a:r>
          </a:p>
          <a:p>
            <a:pPr algn="just"/>
            <a:r>
              <a:rPr lang="ro-RO" sz="1800" dirty="0" smtClean="0">
                <a:latin typeface="Calibri" pitchFamily="34" charset="0"/>
                <a:cs typeface="Calibri" pitchFamily="34" charset="0"/>
              </a:rPr>
              <a:t>Este mai ușor să găsiți și să remediați erorile</a:t>
            </a:r>
          </a:p>
          <a:p>
            <a:pPr algn="just"/>
            <a:r>
              <a:rPr lang="ro-RO" sz="1800" dirty="0" smtClean="0">
                <a:latin typeface="Calibri" pitchFamily="34" charset="0"/>
                <a:cs typeface="Calibri" pitchFamily="34" charset="0"/>
              </a:rPr>
              <a:t>Este gratis</a:t>
            </a:r>
          </a:p>
          <a:p>
            <a:pPr algn="just"/>
            <a:r>
              <a:rPr lang="ro-RO" sz="1800" dirty="0" smtClean="0">
                <a:latin typeface="Calibri" pitchFamily="34" charset="0"/>
                <a:cs typeface="Calibri" pitchFamily="34" charset="0"/>
              </a:rPr>
              <a:t>Este o sursă deschisă</a:t>
            </a:r>
          </a:p>
          <a:p>
            <a:pPr algn="just"/>
            <a:r>
              <a:rPr lang="ro-RO" sz="1800" dirty="0" smtClean="0">
                <a:latin typeface="Calibri" pitchFamily="34" charset="0"/>
                <a:cs typeface="Calibri" pitchFamily="34" charset="0"/>
              </a:rPr>
              <a:t>Funcții avansate de statistici</a:t>
            </a:r>
          </a:p>
          <a:p>
            <a:pPr algn="just"/>
            <a:r>
              <a:rPr lang="ro-RO" sz="1800" dirty="0" smtClean="0">
                <a:latin typeface="Calibri" pitchFamily="34" charset="0"/>
                <a:cs typeface="Calibri" pitchFamily="34" charset="0"/>
              </a:rPr>
              <a:t>Grafică de ultimă oră</a:t>
            </a:r>
          </a:p>
          <a:p>
            <a:pPr algn="just">
              <a:buNone/>
            </a:pPr>
            <a:endParaRPr lang="ro-RO" sz="1800" dirty="0">
              <a:latin typeface="Calibri" pitchFamily="34" charset="0"/>
              <a:cs typeface="Calibri" pitchFamily="34" charset="0"/>
            </a:endParaRPr>
          </a:p>
        </p:txBody>
      </p:sp>
    </p:spTree>
    <p:extLst>
      <p:ext uri="{BB962C8B-B14F-4D97-AF65-F5344CB8AC3E}">
        <p14:creationId xmlns="" xmlns:p14="http://schemas.microsoft.com/office/powerpoint/2010/main" val="27340449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sz="1800" dirty="0" smtClean="0">
                <a:hlinkClick r:id="rId2"/>
              </a:rPr>
              <a:t>http://www.biblioteca-digitala.ase.ro/biblioteca/carte2.asp?id=55&amp;idb=20</a:t>
            </a:r>
            <a:endParaRPr lang="en-GB" sz="1800" dirty="0" smtClean="0"/>
          </a:p>
          <a:p>
            <a:endParaRPr lang="en-GB" sz="1800" dirty="0" smtClean="0"/>
          </a:p>
          <a:p>
            <a:r>
              <a:rPr lang="en-GB" sz="1800" dirty="0" smtClean="0">
                <a:hlinkClick r:id="rId3"/>
              </a:rPr>
              <a:t>http://www.biblioteca-digitala.ase.ro/biblioteca/carte2.asp?id=95&amp;idb=20</a:t>
            </a:r>
            <a:endParaRPr lang="en-GB" sz="1800" dirty="0" smtClean="0"/>
          </a:p>
          <a:p>
            <a:endParaRPr lang="en-GB" sz="1800" dirty="0" smtClean="0"/>
          </a:p>
          <a:p>
            <a:r>
              <a:rPr lang="en-GB" sz="1800" dirty="0" smtClean="0">
                <a:hlinkClick r:id="rId4"/>
              </a:rPr>
              <a:t>http://www.biblioteca-digitala.ase.ro/biblioteca/carte2.asp?id=116&amp;idb=21</a:t>
            </a:r>
            <a:endParaRPr lang="en-GB" sz="1800" dirty="0" smtClean="0"/>
          </a:p>
          <a:p>
            <a:endParaRPr lang="en-GB" sz="1800" dirty="0" smtClean="0"/>
          </a:p>
          <a:p>
            <a:r>
              <a:rPr lang="en-GB" sz="1800" dirty="0" smtClean="0">
                <a:hlinkClick r:id="rId5"/>
              </a:rPr>
              <a:t>http://www.biblioteca-digitala.ase.ro/biblioteca/carte2.asp?id=102&amp;idb=6</a:t>
            </a:r>
            <a:endParaRPr lang="en-GB" sz="1800" dirty="0" smtClean="0"/>
          </a:p>
          <a:p>
            <a:endParaRPr lang="en-GB" sz="1800" dirty="0"/>
          </a:p>
          <a:p>
            <a:r>
              <a:rPr lang="vi-VN" sz="1800" dirty="0"/>
              <a:t>M. Păun</a:t>
            </a:r>
            <a:r>
              <a:rPr lang="vi-VN" sz="1800" b="1" dirty="0"/>
              <a:t>, </a:t>
            </a:r>
            <a:r>
              <a:rPr lang="vi-VN" sz="1800" dirty="0"/>
              <a:t>Noțiuni de statistica aplicata cu exemple in R</a:t>
            </a:r>
            <a:r>
              <a:rPr lang="vi-VN" sz="1800" b="1" dirty="0"/>
              <a:t>, </a:t>
            </a:r>
            <a:r>
              <a:rPr lang="vi-VN" sz="1800" dirty="0"/>
              <a:t>Editura Matrix, 2016,  ISBN: 978-606-25-0278-2.</a:t>
            </a:r>
            <a:endParaRPr lang="en-GB" sz="1800" dirty="0"/>
          </a:p>
        </p:txBody>
      </p:sp>
      <p:sp>
        <p:nvSpPr>
          <p:cNvPr id="2" name="Title 1"/>
          <p:cNvSpPr>
            <a:spLocks noGrp="1"/>
          </p:cNvSpPr>
          <p:nvPr>
            <p:ph type="title"/>
          </p:nvPr>
        </p:nvSpPr>
        <p:spPr/>
        <p:txBody>
          <a:bodyPr/>
          <a:lstStyle/>
          <a:p>
            <a:r>
              <a:rPr lang="en-GB" dirty="0" err="1" smtClean="0"/>
              <a:t>Referinte</a:t>
            </a:r>
            <a:endParaRPr lang="en-GB"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58611"/>
          </a:xfrm>
        </p:spPr>
        <p:txBody>
          <a:bodyPr>
            <a:normAutofit/>
          </a:bodyPr>
          <a:lstStyle/>
          <a:p>
            <a:pPr marL="109728" indent="0">
              <a:buNone/>
            </a:pPr>
            <a:r>
              <a:rPr lang="en-US" sz="1800" dirty="0">
                <a:latin typeface="Calibri" panose="020F0502020204030204" pitchFamily="34" charset="0"/>
                <a:cs typeface="Calibri" panose="020F0502020204030204" pitchFamily="34" charset="0"/>
              </a:rPr>
              <a:t>Spider Charts</a:t>
            </a:r>
          </a:p>
          <a:p>
            <a:pPr marL="109728" indent="0">
              <a:buNone/>
            </a:pPr>
            <a:endParaRPr lang="en-GB" sz="1800" dirty="0" smtClean="0"/>
          </a:p>
          <a:p>
            <a:pPr marL="109728" indent="0">
              <a:buNone/>
            </a:pPr>
            <a:endParaRPr lang="en-GB" sz="1800" dirty="0"/>
          </a:p>
          <a:p>
            <a:pPr marL="109728" indent="0">
              <a:buNone/>
            </a:pPr>
            <a:endParaRPr lang="en-GB" sz="1800" dirty="0" smtClean="0"/>
          </a:p>
          <a:p>
            <a:pPr marL="109728" indent="0">
              <a:buNone/>
            </a:pPr>
            <a:endParaRPr lang="en-GB" sz="1800" dirty="0"/>
          </a:p>
          <a:p>
            <a:pPr marL="109728" indent="0">
              <a:buNone/>
            </a:pPr>
            <a:endParaRPr lang="en-GB" sz="1800" dirty="0" smtClean="0"/>
          </a:p>
          <a:p>
            <a:pPr marL="109728" indent="0">
              <a:buNone/>
            </a:pPr>
            <a:endParaRPr lang="en-GB" sz="1800" dirty="0"/>
          </a:p>
          <a:p>
            <a:pPr marL="109728" indent="0">
              <a:buNone/>
            </a:pPr>
            <a:endParaRPr lang="en-GB" sz="1800" dirty="0" smtClean="0">
              <a:latin typeface="Calibri" panose="020F0502020204030204" pitchFamily="34" charset="0"/>
              <a:cs typeface="Calibri" panose="020F0502020204030204" pitchFamily="34" charset="0"/>
            </a:endParaRPr>
          </a:p>
          <a:p>
            <a:pPr marL="109728" indent="0">
              <a:buNone/>
            </a:pPr>
            <a:r>
              <a:rPr lang="en-GB" sz="1800" dirty="0">
                <a:latin typeface="Calibri" panose="020F0502020204030204" pitchFamily="34" charset="0"/>
                <a:cs typeface="Calibri" panose="020F0502020204030204" pitchFamily="34" charset="0"/>
              </a:rPr>
              <a:t>Mosaic or </a:t>
            </a:r>
            <a:r>
              <a:rPr lang="en-GB" sz="1800" dirty="0" err="1">
                <a:latin typeface="Calibri" panose="020F0502020204030204" pitchFamily="34" charset="0"/>
                <a:cs typeface="Calibri" panose="020F0502020204030204" pitchFamily="34" charset="0"/>
              </a:rPr>
              <a:t>Mekko</a:t>
            </a:r>
            <a:r>
              <a:rPr lang="en-GB" sz="1800" dirty="0">
                <a:latin typeface="Calibri" panose="020F0502020204030204" pitchFamily="34" charset="0"/>
                <a:cs typeface="Calibri" panose="020F0502020204030204" pitchFamily="34" charset="0"/>
              </a:rPr>
              <a:t> Charts</a:t>
            </a:r>
          </a:p>
        </p:txBody>
      </p:sp>
      <p:pic>
        <p:nvPicPr>
          <p:cNvPr id="256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908720"/>
            <a:ext cx="2880320" cy="19202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635896" y="960885"/>
            <a:ext cx="4968552" cy="1569660"/>
          </a:xfrm>
          <a:prstGeom prst="rect">
            <a:avLst/>
          </a:prstGeom>
          <a:noFill/>
        </p:spPr>
        <p:txBody>
          <a:bodyPr wrap="square" rtlCol="0">
            <a:spAutoFit/>
          </a:bodyPr>
          <a:lstStyle/>
          <a:p>
            <a:r>
              <a:rPr lang="vi-VN" sz="1600" dirty="0">
                <a:latin typeface="Calibri" panose="020F0502020204030204" pitchFamily="34" charset="0"/>
                <a:cs typeface="Calibri" panose="020F0502020204030204" pitchFamily="34" charset="0"/>
              </a:rPr>
              <a:t>Atunci când </a:t>
            </a:r>
            <a:r>
              <a:rPr lang="vi-VN" sz="1600" dirty="0" smtClean="0">
                <a:latin typeface="Calibri" panose="020F0502020204030204" pitchFamily="34" charset="0"/>
                <a:cs typeface="Calibri" panose="020F0502020204030204" pitchFamily="34" charset="0"/>
              </a:rPr>
              <a:t>trebuie să</a:t>
            </a:r>
            <a:r>
              <a:rPr lang="en-US" sz="1600" dirty="0" smtClean="0">
                <a:latin typeface="Calibri" panose="020F0502020204030204" pitchFamily="34" charset="0"/>
                <a:cs typeface="Calibri" panose="020F0502020204030204" pitchFamily="34" charset="0"/>
              </a:rPr>
              <a:t> se</a:t>
            </a:r>
            <a:r>
              <a:rPr lang="vi-VN" sz="1600" dirty="0" smtClean="0">
                <a:latin typeface="Calibri" panose="020F0502020204030204" pitchFamily="34" charset="0"/>
                <a:cs typeface="Calibri" panose="020F0502020204030204" pitchFamily="34" charset="0"/>
              </a:rPr>
              <a:t> </a:t>
            </a:r>
            <a:r>
              <a:rPr lang="vi-VN" sz="1600" dirty="0">
                <a:latin typeface="Calibri" panose="020F0502020204030204" pitchFamily="34" charset="0"/>
                <a:cs typeface="Calibri" panose="020F0502020204030204" pitchFamily="34" charset="0"/>
              </a:rPr>
              <a:t>compare vizual trei sau mai multe variabile cantitative, </a:t>
            </a:r>
            <a:r>
              <a:rPr lang="en-US" sz="1600" dirty="0" smtClean="0">
                <a:latin typeface="Calibri" panose="020F0502020204030204" pitchFamily="34" charset="0"/>
                <a:cs typeface="Calibri" panose="020F0502020204030204" pitchFamily="34" charset="0"/>
              </a:rPr>
              <a:t>s-</a:t>
            </a:r>
            <a:r>
              <a:rPr lang="vi-VN" sz="1600" dirty="0" smtClean="0">
                <a:latin typeface="Calibri" panose="020F0502020204030204" pitchFamily="34" charset="0"/>
                <a:cs typeface="Calibri" panose="020F0502020204030204" pitchFamily="34" charset="0"/>
              </a:rPr>
              <a:t>ar </a:t>
            </a:r>
            <a:r>
              <a:rPr lang="vi-VN" sz="1600" dirty="0">
                <a:latin typeface="Calibri" panose="020F0502020204030204" pitchFamily="34" charset="0"/>
                <a:cs typeface="Calibri" panose="020F0502020204030204" pitchFamily="34" charset="0"/>
              </a:rPr>
              <a:t>putea alege </a:t>
            </a:r>
            <a:r>
              <a:rPr lang="vi-VN" sz="1600" dirty="0" smtClean="0">
                <a:latin typeface="Calibri" panose="020F0502020204030204" pitchFamily="34" charset="0"/>
                <a:cs typeface="Calibri" panose="020F0502020204030204" pitchFamily="34" charset="0"/>
              </a:rPr>
              <a:t>o </a:t>
            </a:r>
            <a:r>
              <a:rPr lang="vi-VN" sz="1600" dirty="0">
                <a:latin typeface="Calibri" panose="020F0502020204030204" pitchFamily="34" charset="0"/>
                <a:cs typeface="Calibri" panose="020F0502020204030204" pitchFamily="34" charset="0"/>
              </a:rPr>
              <a:t>diagramă radar, cunoscută și ca o diagramă de tip paianjen sau stea. Diagrama constă, de obicei, dintr-o serie de raze, fiecare reprezentând o categorie diferită, care se extind dintr-un punct central, precum spițele.</a:t>
            </a:r>
            <a:endParaRPr lang="en-US" sz="1600" dirty="0">
              <a:latin typeface="Calibri" panose="020F0502020204030204" pitchFamily="34" charset="0"/>
              <a:cs typeface="Calibri" panose="020F0502020204030204" pitchFamily="34" charset="0"/>
            </a:endParaRPr>
          </a:p>
        </p:txBody>
      </p:sp>
      <p:pic>
        <p:nvPicPr>
          <p:cNvPr id="2560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742" y="3501008"/>
            <a:ext cx="3134122" cy="23993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3635896" y="3524836"/>
            <a:ext cx="4968552" cy="1815882"/>
          </a:xfrm>
          <a:prstGeom prst="rect">
            <a:avLst/>
          </a:prstGeom>
          <a:noFill/>
        </p:spPr>
        <p:txBody>
          <a:bodyPr wrap="square" rtlCol="0">
            <a:spAutoFit/>
          </a:bodyPr>
          <a:lstStyle/>
          <a:p>
            <a:pPr algn="just"/>
            <a:r>
              <a:rPr lang="vi-VN" sz="1600" dirty="0">
                <a:latin typeface="Calibri" panose="020F0502020204030204" pitchFamily="34" charset="0"/>
                <a:cs typeface="Calibri" panose="020F0502020204030204" pitchFamily="34" charset="0"/>
              </a:rPr>
              <a:t>Diagramele </a:t>
            </a:r>
            <a:r>
              <a:rPr lang="ro-RO" sz="1600" dirty="0" smtClean="0">
                <a:latin typeface="Calibri" panose="020F0502020204030204" pitchFamily="34" charset="0"/>
                <a:cs typeface="Calibri" panose="020F0502020204030204" pitchFamily="34" charset="0"/>
              </a:rPr>
              <a:t>de structură, bară sunt instrumente excelente pentru compararea uneia sau a două variabile având câteva categorii, dar ce se întâmplă când trebuie să comparați mai multe variabile sau mai multe categorii în același timp? Ce se întâmplă dacă toate aceste variabile nu sunt chiar numerice? Un complot din mozaic sau din graficul Mekko ar putea fi cea mai bună alegere.</a:t>
            </a:r>
            <a:endParaRPr lang="ro-RO" sz="16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4536358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58611"/>
          </a:xfrm>
        </p:spPr>
        <p:txBody>
          <a:bodyPr>
            <a:normAutofit/>
          </a:bodyPr>
          <a:lstStyle/>
          <a:p>
            <a:pPr marL="109728" indent="0">
              <a:buNone/>
            </a:pPr>
            <a:r>
              <a:rPr lang="en-US" sz="1800" dirty="0">
                <a:latin typeface="Calibri" panose="020F0502020204030204" pitchFamily="34" charset="0"/>
                <a:cs typeface="Calibri" panose="020F0502020204030204" pitchFamily="34" charset="0"/>
              </a:rPr>
              <a:t>Population Pyramids</a:t>
            </a:r>
            <a:endParaRPr lang="en-GB" sz="1800" dirty="0" smtClean="0"/>
          </a:p>
          <a:p>
            <a:pPr marL="109728" indent="0">
              <a:buNone/>
            </a:pPr>
            <a:endParaRPr lang="en-GB" sz="1800" dirty="0"/>
          </a:p>
          <a:p>
            <a:pPr marL="109728" indent="0">
              <a:buNone/>
            </a:pPr>
            <a:endParaRPr lang="en-GB" sz="1800" dirty="0" smtClean="0"/>
          </a:p>
          <a:p>
            <a:pPr marL="109728" indent="0">
              <a:buNone/>
            </a:pPr>
            <a:endParaRPr lang="en-GB" sz="1800" dirty="0"/>
          </a:p>
          <a:p>
            <a:pPr marL="109728" indent="0">
              <a:buNone/>
            </a:pPr>
            <a:endParaRPr lang="en-GB" sz="1800" dirty="0" smtClean="0"/>
          </a:p>
          <a:p>
            <a:pPr marL="109728" indent="0">
              <a:buNone/>
            </a:pPr>
            <a:endParaRPr lang="en-GB" sz="1800" dirty="0"/>
          </a:p>
          <a:p>
            <a:pPr marL="109728" indent="0">
              <a:buNone/>
            </a:pPr>
            <a:endParaRPr lang="en-GB" sz="1800" dirty="0" smtClean="0"/>
          </a:p>
          <a:p>
            <a:pPr marL="109728" indent="0">
              <a:buNone/>
            </a:pPr>
            <a:endParaRPr lang="en-GB" sz="1800" dirty="0"/>
          </a:p>
          <a:p>
            <a:pPr marL="109728" indent="0">
              <a:buNone/>
            </a:pPr>
            <a:r>
              <a:rPr lang="en-GB" sz="1800" dirty="0">
                <a:latin typeface="Calibri" panose="020F0502020204030204" pitchFamily="34" charset="0"/>
                <a:cs typeface="Calibri" panose="020F0502020204030204" pitchFamily="34" charset="0"/>
              </a:rPr>
              <a:t>Stacked Bar Graphs</a:t>
            </a:r>
            <a:endParaRPr lang="en-GB" sz="1800" dirty="0" smtClean="0">
              <a:latin typeface="Calibri" panose="020F0502020204030204" pitchFamily="34" charset="0"/>
              <a:cs typeface="Calibri" panose="020F0502020204030204" pitchFamily="34" charset="0"/>
            </a:endParaRPr>
          </a:p>
        </p:txBody>
      </p:sp>
      <p:sp>
        <p:nvSpPr>
          <p:cNvPr id="4" name="TextBox 3"/>
          <p:cNvSpPr txBox="1"/>
          <p:nvPr/>
        </p:nvSpPr>
        <p:spPr>
          <a:xfrm>
            <a:off x="3635896" y="960885"/>
            <a:ext cx="4968552" cy="2062103"/>
          </a:xfrm>
          <a:prstGeom prst="rect">
            <a:avLst/>
          </a:prstGeom>
          <a:noFill/>
        </p:spPr>
        <p:txBody>
          <a:bodyPr wrap="square" rtlCol="0">
            <a:spAutoFit/>
          </a:bodyPr>
          <a:lstStyle/>
          <a:p>
            <a:r>
              <a:rPr lang="vi-VN" sz="1600" dirty="0">
                <a:latin typeface="Calibri" panose="020F0502020204030204" pitchFamily="34" charset="0"/>
                <a:cs typeface="Calibri" panose="020F0502020204030204" pitchFamily="34" charset="0"/>
              </a:rPr>
              <a:t>Segmentele de piață sunt deseori împărțite pe baza vârstei și sexului, iar o piramidă a populației reprezintă o reprezentare vizuală ideală a celor două grupuri. Diagrama clasică ia forma piramidei atunci când o populație este sănătoasă și în creștere - cele mai mari grupuri sunt cele mai tinere și fiecare sex se diminuează într-o măsură egală cu populația în vârstă, lăsând cele mai mici grupuri în vârful graficului.</a:t>
            </a:r>
            <a:endParaRPr lang="en-US" sz="1600" dirty="0">
              <a:latin typeface="Calibri" panose="020F0502020204030204" pitchFamily="34" charset="0"/>
              <a:cs typeface="Calibri" panose="020F0502020204030204" pitchFamily="34" charset="0"/>
            </a:endParaRPr>
          </a:p>
        </p:txBody>
      </p:sp>
      <p:sp>
        <p:nvSpPr>
          <p:cNvPr id="7" name="TextBox 6"/>
          <p:cNvSpPr txBox="1"/>
          <p:nvPr/>
        </p:nvSpPr>
        <p:spPr>
          <a:xfrm>
            <a:off x="3635896" y="3524836"/>
            <a:ext cx="4968552" cy="1815882"/>
          </a:xfrm>
          <a:prstGeom prst="rect">
            <a:avLst/>
          </a:prstGeom>
          <a:noFill/>
        </p:spPr>
        <p:txBody>
          <a:bodyPr wrap="square" rtlCol="0">
            <a:spAutoFit/>
          </a:bodyPr>
          <a:lstStyle/>
          <a:p>
            <a:pPr algn="just"/>
            <a:r>
              <a:rPr lang="vi-VN" sz="1600" dirty="0" smtClean="0">
                <a:latin typeface="Calibri" panose="020F0502020204030204" pitchFamily="34" charset="0"/>
                <a:cs typeface="Calibri" panose="020F0502020204030204" pitchFamily="34" charset="0"/>
              </a:rPr>
              <a:t>Când </a:t>
            </a:r>
            <a:r>
              <a:rPr lang="vi-VN" sz="1600" dirty="0">
                <a:latin typeface="Calibri" panose="020F0502020204030204" pitchFamily="34" charset="0"/>
                <a:cs typeface="Calibri" panose="020F0502020204030204" pitchFamily="34" charset="0"/>
              </a:rPr>
              <a:t>studiați grupuri de oameni, este comun să </a:t>
            </a:r>
            <a:r>
              <a:rPr lang="ro-RO" sz="1600" dirty="0" smtClean="0">
                <a:latin typeface="Calibri" panose="020F0502020204030204" pitchFamily="34" charset="0"/>
                <a:cs typeface="Calibri" panose="020F0502020204030204" pitchFamily="34" charset="0"/>
              </a:rPr>
              <a:t>comparați simultan mai multe variabile. La urma urmei, este extrem de util să examinăm etinicităti, vârste și sex, în plus față de populația totală. Un grafic în stivă combinat cu elemente ale grafului tradițional de bare și graficului de </a:t>
            </a:r>
            <a:r>
              <a:rPr lang="en-US" sz="1600" dirty="0" smtClean="0">
                <a:latin typeface="Calibri" panose="020F0502020204030204" pitchFamily="34" charset="0"/>
                <a:cs typeface="Calibri" panose="020F0502020204030204" pitchFamily="34" charset="0"/>
              </a:rPr>
              <a:t>structur</a:t>
            </a:r>
            <a:r>
              <a:rPr lang="ro-RO" sz="1600" dirty="0">
                <a:latin typeface="Calibri" panose="020F0502020204030204" pitchFamily="34" charset="0"/>
                <a:cs typeface="Calibri" panose="020F0502020204030204" pitchFamily="34" charset="0"/>
              </a:rPr>
              <a:t>ă</a:t>
            </a:r>
            <a:r>
              <a:rPr lang="ro-RO" sz="1600" dirty="0" smtClean="0">
                <a:latin typeface="Calibri" panose="020F0502020204030204" pitchFamily="34" charset="0"/>
                <a:cs typeface="Calibri" panose="020F0502020204030204" pitchFamily="34" charset="0"/>
              </a:rPr>
              <a:t> pentru a comunica totalurile, tendințele și proporțiile într-o singură ilustrație.</a:t>
            </a:r>
            <a:endParaRPr lang="ro-RO" sz="1600" dirty="0">
              <a:latin typeface="Calibri" panose="020F0502020204030204" pitchFamily="34" charset="0"/>
              <a:cs typeface="Calibri" panose="020F0502020204030204" pitchFamily="34" charset="0"/>
            </a:endParaRPr>
          </a:p>
        </p:txBody>
      </p:sp>
      <p:pic>
        <p:nvPicPr>
          <p:cNvPr id="266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5886" y="858092"/>
            <a:ext cx="2409834" cy="17752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7676" y="3527024"/>
            <a:ext cx="2388140" cy="25128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608592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pPr algn="just">
              <a:buNone/>
            </a:pPr>
            <a:r>
              <a:rPr lang="it-IT" sz="1800" dirty="0" smtClean="0">
                <a:latin typeface="Calibri" pitchFamily="34" charset="0"/>
                <a:cs typeface="Calibri" pitchFamily="34" charset="0"/>
              </a:rPr>
              <a:t>Măsurile </a:t>
            </a:r>
            <a:r>
              <a:rPr lang="it-IT" sz="1800" dirty="0">
                <a:latin typeface="Calibri" pitchFamily="34" charset="0"/>
                <a:cs typeface="Calibri" pitchFamily="34" charset="0"/>
              </a:rPr>
              <a:t>numerice ale unui eșantion se numesc </a:t>
            </a:r>
            <a:r>
              <a:rPr lang="it-IT" sz="1800" b="1" dirty="0">
                <a:latin typeface="Calibri" pitchFamily="34" charset="0"/>
                <a:cs typeface="Calibri" pitchFamily="34" charset="0"/>
              </a:rPr>
              <a:t>statistici</a:t>
            </a:r>
            <a:r>
              <a:rPr lang="it-IT" sz="1800" dirty="0">
                <a:latin typeface="Calibri" pitchFamily="34" charset="0"/>
                <a:cs typeface="Calibri" pitchFamily="34" charset="0"/>
              </a:rPr>
              <a:t> sau </a:t>
            </a:r>
            <a:r>
              <a:rPr lang="it-IT" sz="1800" b="1" dirty="0">
                <a:latin typeface="Calibri" pitchFamily="34" charset="0"/>
                <a:cs typeface="Calibri" pitchFamily="34" charset="0"/>
              </a:rPr>
              <a:t>indicatori statistici. </a:t>
            </a:r>
            <a:endParaRPr lang="it-IT" sz="1800" b="1" dirty="0" smtClean="0">
              <a:latin typeface="Calibri" pitchFamily="34" charset="0"/>
              <a:cs typeface="Calibri" pitchFamily="34" charset="0"/>
            </a:endParaRPr>
          </a:p>
          <a:p>
            <a:pPr algn="just">
              <a:buNone/>
            </a:pPr>
            <a:endParaRPr lang="it-IT" sz="1800" dirty="0">
              <a:latin typeface="Calibri" pitchFamily="34" charset="0"/>
              <a:cs typeface="Calibri" pitchFamily="34" charset="0"/>
            </a:endParaRPr>
          </a:p>
          <a:p>
            <a:pPr algn="just">
              <a:buNone/>
            </a:pPr>
            <a:r>
              <a:rPr lang="vi-VN" sz="1800" dirty="0">
                <a:latin typeface="Calibri" pitchFamily="34" charset="0"/>
                <a:cs typeface="Calibri" pitchFamily="34" charset="0"/>
              </a:rPr>
              <a:t>Clasificarea indicatorilor </a:t>
            </a:r>
            <a:r>
              <a:rPr lang="vi-VN" sz="1800" dirty="0" smtClean="0">
                <a:latin typeface="Calibri" pitchFamily="34" charset="0"/>
                <a:cs typeface="Calibri" pitchFamily="34" charset="0"/>
              </a:rPr>
              <a:t>statistici</a:t>
            </a:r>
            <a:r>
              <a:rPr lang="en-US" sz="1800" dirty="0" smtClean="0">
                <a:latin typeface="Calibri" pitchFamily="34" charset="0"/>
                <a:cs typeface="Calibri" pitchFamily="34" charset="0"/>
              </a:rPr>
              <a:t> d</a:t>
            </a:r>
            <a:r>
              <a:rPr lang="vi-VN" sz="1800" dirty="0" smtClean="0">
                <a:latin typeface="Calibri" pitchFamily="34" charset="0"/>
                <a:cs typeface="Calibri" pitchFamily="34" charset="0"/>
              </a:rPr>
              <a:t>upă </a:t>
            </a:r>
            <a:r>
              <a:rPr lang="vi-VN" sz="1800" b="1" dirty="0">
                <a:latin typeface="Calibri" pitchFamily="34" charset="0"/>
                <a:cs typeface="Calibri" pitchFamily="34" charset="0"/>
              </a:rPr>
              <a:t>modul de determinare</a:t>
            </a:r>
            <a:r>
              <a:rPr lang="vi-VN" sz="1800" dirty="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r>
              <a:rPr lang="vi-VN" sz="1800" b="1" dirty="0">
                <a:latin typeface="Calibri" pitchFamily="34" charset="0"/>
                <a:cs typeface="Calibri" pitchFamily="34" charset="0"/>
              </a:rPr>
              <a:t>Indicatorii primari </a:t>
            </a:r>
            <a:r>
              <a:rPr lang="vi-VN" sz="1800" dirty="0">
                <a:latin typeface="Calibri" pitchFamily="34" charset="0"/>
                <a:cs typeface="Calibri" pitchFamily="34" charset="0"/>
              </a:rPr>
              <a:t>– se obţin în etapa de sistematizare a datelor statistice </a:t>
            </a:r>
            <a:r>
              <a:rPr lang="vi-VN" sz="1800" dirty="0" smtClean="0">
                <a:latin typeface="Calibri" pitchFamily="34" charset="0"/>
                <a:cs typeface="Calibri" pitchFamily="34" charset="0"/>
              </a:rPr>
              <a:t>prin</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centralizarea </a:t>
            </a:r>
            <a:r>
              <a:rPr lang="vi-VN" sz="1800" dirty="0">
                <a:latin typeface="Calibri" pitchFamily="34" charset="0"/>
                <a:cs typeface="Calibri" pitchFamily="34" charset="0"/>
              </a:rPr>
              <a:t>acestora. Aceşti indicatori constituie baza de calcul pentru indicatorii derivaţi</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Centralizarea </a:t>
            </a:r>
            <a:r>
              <a:rPr lang="vi-VN" sz="1800" dirty="0">
                <a:latin typeface="Calibri" pitchFamily="34" charset="0"/>
                <a:cs typeface="Calibri" pitchFamily="34" charset="0"/>
              </a:rPr>
              <a:t>datelor trebuie făcută numai pentru date care au aceeaşi unitate de măsură </a:t>
            </a:r>
            <a:r>
              <a:rPr lang="vi-VN" sz="1800" dirty="0" smtClean="0">
                <a:latin typeface="Calibri" pitchFamily="34" charset="0"/>
                <a:cs typeface="Calibri" pitchFamily="34" charset="0"/>
              </a:rPr>
              <a:t>şi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acelaşi </a:t>
            </a:r>
            <a:r>
              <a:rPr lang="vi-VN" sz="1800" dirty="0">
                <a:latin typeface="Calibri" pitchFamily="34" charset="0"/>
                <a:cs typeface="Calibri" pitchFamily="34" charset="0"/>
              </a:rPr>
              <a:t>conţinut şi acceptă însumarea.</a:t>
            </a:r>
          </a:p>
          <a:p>
            <a:pPr algn="just">
              <a:buNone/>
            </a:pPr>
            <a:r>
              <a:rPr lang="vi-VN" sz="1800" dirty="0">
                <a:latin typeface="Calibri" pitchFamily="34" charset="0"/>
                <a:cs typeface="Calibri" pitchFamily="34" charset="0"/>
              </a:rPr>
              <a:t>Ex.: - numărul total al studenţilor unei facultăţi, numărul studenţilor pe fiecare an de </a:t>
            </a:r>
            <a:r>
              <a:rPr lang="vi-VN" sz="1800" dirty="0" smtClean="0">
                <a:latin typeface="Calibri" pitchFamily="34" charset="0"/>
                <a:cs typeface="Calibri" pitchFamily="34" charset="0"/>
              </a:rPr>
              <a:t>studiu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t>
            </a:r>
            <a:r>
              <a:rPr lang="vi-VN" sz="1800" dirty="0">
                <a:latin typeface="Calibri" pitchFamily="34" charset="0"/>
                <a:cs typeface="Calibri" pitchFamily="34" charset="0"/>
              </a:rPr>
              <a:t>volumul total sau pe grupe al unei colectivităţi).</a:t>
            </a:r>
          </a:p>
          <a:p>
            <a:pPr algn="just">
              <a:buNone/>
            </a:pPr>
            <a:r>
              <a:rPr lang="vi-VN" sz="1800" dirty="0">
                <a:latin typeface="Calibri" pitchFamily="34" charset="0"/>
                <a:cs typeface="Calibri" pitchFamily="34" charset="0"/>
              </a:rPr>
              <a:t>- veniturile salariaţilor unei firme (nivelul total al valorilor individuale al unei</a:t>
            </a:r>
          </a:p>
          <a:p>
            <a:pPr algn="just">
              <a:buNone/>
            </a:pPr>
            <a:r>
              <a:rPr lang="vi-VN" sz="1800" dirty="0">
                <a:latin typeface="Calibri" pitchFamily="34" charset="0"/>
                <a:cs typeface="Calibri" pitchFamily="34" charset="0"/>
              </a:rPr>
              <a:t>caracteristici</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r>
              <a:rPr lang="vi-VN" sz="1800" b="1" dirty="0" smtClean="0">
                <a:latin typeface="Calibri" pitchFamily="34" charset="0"/>
                <a:cs typeface="Calibri" pitchFamily="34" charset="0"/>
              </a:rPr>
              <a:t>Indicatori </a:t>
            </a:r>
            <a:r>
              <a:rPr lang="vi-VN" sz="1800" b="1" dirty="0">
                <a:latin typeface="Calibri" pitchFamily="34" charset="0"/>
                <a:cs typeface="Calibri" pitchFamily="34" charset="0"/>
              </a:rPr>
              <a:t>derivaţi </a:t>
            </a:r>
            <a:r>
              <a:rPr lang="vi-VN" sz="1800" dirty="0">
                <a:latin typeface="Calibri" pitchFamily="34" charset="0"/>
                <a:cs typeface="Calibri" pitchFamily="34" charset="0"/>
              </a:rPr>
              <a:t>– reprezintă rezultatul prelucrării </a:t>
            </a:r>
            <a:r>
              <a:rPr lang="vi-VN" sz="1800" dirty="0" smtClean="0">
                <a:latin typeface="Calibri" pitchFamily="34" charset="0"/>
                <a:cs typeface="Calibri" pitchFamily="34" charset="0"/>
              </a:rPr>
              <a:t>indicatorilor</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primari </a:t>
            </a:r>
            <a:r>
              <a:rPr lang="vi-VN" sz="1800" dirty="0">
                <a:latin typeface="Calibri" pitchFamily="34" charset="0"/>
                <a:cs typeface="Calibri" pitchFamily="34" charset="0"/>
              </a:rPr>
              <a:t>prin diferite modele de calcul statistic. În categoria indicatorilor derivaţi pac parte</a:t>
            </a:r>
            <a:r>
              <a:rPr lang="vi-VN"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mărimile </a:t>
            </a:r>
            <a:r>
              <a:rPr lang="vi-VN" sz="1800" dirty="0">
                <a:latin typeface="Calibri" pitchFamily="34" charset="0"/>
                <a:cs typeface="Calibri" pitchFamily="34" charset="0"/>
              </a:rPr>
              <a:t>relative, indicatorii tendinţei centrale, indicatorii variaţiei şi asimetriei, indicatorii </a:t>
            </a:r>
            <a:r>
              <a:rPr lang="vi-VN" sz="1800" dirty="0" smtClean="0">
                <a:latin typeface="Calibri" pitchFamily="34" charset="0"/>
                <a:cs typeface="Calibri" pitchFamily="34" charset="0"/>
              </a:rPr>
              <a:t>de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concentrare</a:t>
            </a:r>
            <a:r>
              <a:rPr lang="vi-VN" sz="1800" dirty="0">
                <a:latin typeface="Calibri" pitchFamily="34" charset="0"/>
                <a:cs typeface="Calibri" pitchFamily="34" charset="0"/>
              </a:rPr>
              <a:t>, etc</a:t>
            </a:r>
            <a:endParaRPr lang="en-GB" sz="1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smtClean="0">
                <a:latin typeface="Calibri" pitchFamily="34" charset="0"/>
                <a:cs typeface="Calibri" pitchFamily="34" charset="0"/>
              </a:rPr>
              <a:t>Clasificarea </a:t>
            </a:r>
            <a:r>
              <a:rPr lang="vi-VN" sz="1800" dirty="0">
                <a:latin typeface="Calibri" pitchFamily="34" charset="0"/>
                <a:cs typeface="Calibri" pitchFamily="34" charset="0"/>
              </a:rPr>
              <a:t>indicatorilor </a:t>
            </a:r>
            <a:r>
              <a:rPr lang="vi-VN" sz="1800" dirty="0" smtClean="0">
                <a:latin typeface="Calibri" pitchFamily="34" charset="0"/>
                <a:cs typeface="Calibri" pitchFamily="34" charset="0"/>
              </a:rPr>
              <a:t>statistici</a:t>
            </a:r>
            <a:r>
              <a:rPr lang="en-US" sz="1800" dirty="0" smtClean="0">
                <a:latin typeface="Calibri" pitchFamily="34" charset="0"/>
                <a:cs typeface="Calibri" pitchFamily="34" charset="0"/>
              </a:rPr>
              <a:t> d</a:t>
            </a:r>
            <a:r>
              <a:rPr lang="vi-VN" sz="1800" dirty="0" smtClean="0">
                <a:latin typeface="Calibri" pitchFamily="34" charset="0"/>
                <a:cs typeface="Calibri" pitchFamily="34" charset="0"/>
              </a:rPr>
              <a:t>upă </a:t>
            </a:r>
            <a:r>
              <a:rPr lang="vi-VN" sz="1800" b="1" dirty="0">
                <a:latin typeface="Calibri" pitchFamily="34" charset="0"/>
                <a:cs typeface="Calibri" pitchFamily="34" charset="0"/>
              </a:rPr>
              <a:t>gradul de cuprindere </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r>
              <a:rPr lang="vi-VN" sz="1800" b="1" dirty="0">
                <a:latin typeface="Calibri" pitchFamily="34" charset="0"/>
                <a:cs typeface="Calibri" pitchFamily="34" charset="0"/>
              </a:rPr>
              <a:t>Indicatori sintetici </a:t>
            </a:r>
            <a:r>
              <a:rPr lang="vi-VN" sz="1800" dirty="0">
                <a:latin typeface="Calibri" pitchFamily="34" charset="0"/>
                <a:cs typeface="Calibri" pitchFamily="34" charset="0"/>
              </a:rPr>
              <a:t>care reprezintă expresii numerice ale</a:t>
            </a:r>
          </a:p>
          <a:p>
            <a:pPr algn="just">
              <a:buNone/>
            </a:pPr>
            <a:r>
              <a:rPr lang="vi-VN" sz="1800" dirty="0">
                <a:latin typeface="Calibri" pitchFamily="34" charset="0"/>
                <a:cs typeface="Calibri" pitchFamily="34" charset="0"/>
              </a:rPr>
              <a:t>categoriilor economice de sinteză ce caracterizează rezultatele economice la nivel</a:t>
            </a:r>
          </a:p>
          <a:p>
            <a:pPr algn="just">
              <a:buNone/>
            </a:pPr>
            <a:r>
              <a:rPr lang="vi-VN" sz="1800" dirty="0">
                <a:latin typeface="Calibri" pitchFamily="34" charset="0"/>
                <a:cs typeface="Calibri" pitchFamily="34" charset="0"/>
              </a:rPr>
              <a:t>macroeconomic</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vi-VN" sz="1800" dirty="0">
              <a:latin typeface="Calibri" pitchFamily="34" charset="0"/>
              <a:cs typeface="Calibri" pitchFamily="34" charset="0"/>
            </a:endParaRPr>
          </a:p>
          <a:p>
            <a:pPr algn="just">
              <a:buNone/>
            </a:pPr>
            <a:r>
              <a:rPr lang="vi-VN" sz="1800" dirty="0">
                <a:latin typeface="Calibri" pitchFamily="34" charset="0"/>
                <a:cs typeface="Calibri" pitchFamily="34" charset="0"/>
              </a:rPr>
              <a:t>Ex.: Produsul intern brut. Modelul de calcul al acestor indicatori se bazează pe </a:t>
            </a:r>
            <a:r>
              <a:rPr lang="vi-VN" sz="1800" dirty="0" smtClean="0">
                <a:latin typeface="Calibri" pitchFamily="34" charset="0"/>
                <a:cs typeface="Calibri" pitchFamily="34" charset="0"/>
              </a:rPr>
              <a:t>Sistemul</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Conturilor </a:t>
            </a:r>
            <a:r>
              <a:rPr lang="vi-VN" sz="1800" dirty="0">
                <a:latin typeface="Calibri" pitchFamily="34" charset="0"/>
                <a:cs typeface="Calibri" pitchFamily="34" charset="0"/>
              </a:rPr>
              <a:t>Naţionale.</a:t>
            </a:r>
          </a:p>
          <a:p>
            <a:pPr algn="just">
              <a:buNone/>
            </a:pPr>
            <a:endParaRPr lang="en-US" sz="1800" dirty="0" smtClean="0">
              <a:latin typeface="Calibri" pitchFamily="34" charset="0"/>
              <a:cs typeface="Calibri" pitchFamily="34" charset="0"/>
            </a:endParaRPr>
          </a:p>
          <a:p>
            <a:pPr algn="just"/>
            <a:r>
              <a:rPr lang="vi-VN" sz="1800" b="1" dirty="0" smtClean="0">
                <a:latin typeface="Calibri" pitchFamily="34" charset="0"/>
                <a:cs typeface="Calibri" pitchFamily="34" charset="0"/>
              </a:rPr>
              <a:t>Indicatorii </a:t>
            </a:r>
            <a:r>
              <a:rPr lang="vi-VN" sz="1800" b="1" dirty="0">
                <a:latin typeface="Calibri" pitchFamily="34" charset="0"/>
                <a:cs typeface="Calibri" pitchFamily="34" charset="0"/>
              </a:rPr>
              <a:t>analitici </a:t>
            </a:r>
            <a:r>
              <a:rPr lang="vi-VN" sz="1800" dirty="0">
                <a:latin typeface="Calibri" pitchFamily="34" charset="0"/>
                <a:cs typeface="Calibri" pitchFamily="34" charset="0"/>
              </a:rPr>
              <a:t>– care exprimă structura unei colectivităţi şi </a:t>
            </a:r>
            <a:r>
              <a:rPr lang="vi-VN" sz="1800" dirty="0" smtClean="0">
                <a:latin typeface="Calibri" pitchFamily="34" charset="0"/>
                <a:cs typeface="Calibri" pitchFamily="34" charset="0"/>
              </a:rPr>
              <a:t>influenţa</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factorilor </a:t>
            </a:r>
            <a:r>
              <a:rPr lang="vi-VN" sz="1800" dirty="0">
                <a:latin typeface="Calibri" pitchFamily="34" charset="0"/>
                <a:cs typeface="Calibri" pitchFamily="34" charset="0"/>
              </a:rPr>
              <a:t>care acţionează asupra acesteia.</a:t>
            </a:r>
          </a:p>
        </p:txBody>
      </p:sp>
    </p:spTree>
    <p:extLst>
      <p:ext uri="{BB962C8B-B14F-4D97-AF65-F5344CB8AC3E}">
        <p14:creationId xmlns="" xmlns:p14="http://schemas.microsoft.com/office/powerpoint/2010/main" val="175226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184576"/>
          </a:xfrm>
        </p:spPr>
        <p:txBody>
          <a:bodyPr>
            <a:normAutofit/>
          </a:bodyPr>
          <a:lstStyle/>
          <a:p>
            <a:pPr algn="just">
              <a:buNone/>
            </a:pPr>
            <a:r>
              <a:rPr lang="ro-RO" dirty="0" smtClean="0">
                <a:solidFill>
                  <a:schemeClr val="tx1"/>
                </a:solidFill>
                <a:latin typeface="Calibri" pitchFamily="34" charset="0"/>
                <a:cs typeface="Calibri" pitchFamily="34" charset="0"/>
              </a:rPr>
              <a:t>Există, în linii mari, două domenii majore ale statistici: descriptivă și inferențială. </a:t>
            </a:r>
          </a:p>
          <a:p>
            <a:pPr algn="just">
              <a:buNone/>
            </a:pPr>
            <a:r>
              <a:rPr lang="ro-RO" dirty="0" smtClean="0">
                <a:solidFill>
                  <a:schemeClr val="tx1"/>
                </a:solidFill>
                <a:latin typeface="Calibri" pitchFamily="34" charset="0"/>
                <a:cs typeface="Calibri" pitchFamily="34" charset="0"/>
              </a:rPr>
              <a:t> </a:t>
            </a:r>
            <a:r>
              <a:rPr lang="ro-RO" b="1" dirty="0" smtClean="0">
                <a:solidFill>
                  <a:schemeClr val="tx1"/>
                </a:solidFill>
                <a:latin typeface="Calibri" pitchFamily="34" charset="0"/>
                <a:cs typeface="Calibri" pitchFamily="34" charset="0"/>
              </a:rPr>
              <a:t>Statistica descriptivă </a:t>
            </a:r>
            <a:r>
              <a:rPr lang="ro-RO" dirty="0" smtClean="0">
                <a:solidFill>
                  <a:schemeClr val="tx1"/>
                </a:solidFill>
                <a:latin typeface="Calibri" pitchFamily="34" charset="0"/>
                <a:cs typeface="Calibri" pitchFamily="34" charset="0"/>
              </a:rPr>
              <a:t>implică descrierea unui set de date: am putea face un grafic al acestuia sau vă putem spune media și cât de răspândită este. Am putea să spunem orice caracteristici interesante despre aceasta.</a:t>
            </a:r>
          </a:p>
          <a:p>
            <a:pPr algn="just">
              <a:buNone/>
            </a:pPr>
            <a:r>
              <a:rPr lang="ro-RO" b="1" dirty="0" smtClean="0">
                <a:solidFill>
                  <a:schemeClr val="tx1"/>
                </a:solidFill>
                <a:latin typeface="Calibri" pitchFamily="34" charset="0"/>
                <a:cs typeface="Calibri" pitchFamily="34" charset="0"/>
              </a:rPr>
              <a:t>Observație: </a:t>
            </a:r>
            <a:r>
              <a:rPr lang="ro-RO" dirty="0" smtClean="0">
                <a:solidFill>
                  <a:schemeClr val="tx1"/>
                </a:solidFill>
                <a:latin typeface="Calibri" pitchFamily="34" charset="0"/>
                <a:cs typeface="Calibri" pitchFamily="34" charset="0"/>
              </a:rPr>
              <a:t>In </a:t>
            </a:r>
            <a:r>
              <a:rPr lang="ro-RO" b="1" dirty="0" smtClean="0">
                <a:solidFill>
                  <a:schemeClr val="tx1"/>
                </a:solidFill>
                <a:latin typeface="Calibri" pitchFamily="34" charset="0"/>
                <a:cs typeface="Calibri" pitchFamily="34" charset="0"/>
              </a:rPr>
              <a:t>statistica descriptivă</a:t>
            </a:r>
            <a:r>
              <a:rPr lang="ro-RO" dirty="0" smtClean="0">
                <a:solidFill>
                  <a:schemeClr val="tx1"/>
                </a:solidFill>
                <a:latin typeface="Calibri" pitchFamily="34" charset="0"/>
                <a:cs typeface="Calibri" pitchFamily="34" charset="0"/>
              </a:rPr>
              <a:t>, ne limitam doar la descrierea datelor in sine, nu generalizam despre eșantionul de date la populație. </a:t>
            </a:r>
          </a:p>
          <a:p>
            <a:pPr algn="just">
              <a:buNone/>
            </a:pPr>
            <a:r>
              <a:rPr lang="ro-RO" dirty="0" smtClean="0">
                <a:solidFill>
                  <a:schemeClr val="tx1"/>
                </a:solidFill>
                <a:latin typeface="Calibri" pitchFamily="34" charset="0"/>
                <a:cs typeface="Calibri" pitchFamily="34" charset="0"/>
              </a:rPr>
              <a:t>Dacă generalizăm de la un eșantion la o populație, efectuăm o </a:t>
            </a:r>
            <a:r>
              <a:rPr lang="ro-RO" b="1" dirty="0" smtClean="0">
                <a:solidFill>
                  <a:schemeClr val="tx1"/>
                </a:solidFill>
                <a:latin typeface="Calibri" pitchFamily="34" charset="0"/>
                <a:cs typeface="Calibri" pitchFamily="34" charset="0"/>
              </a:rPr>
              <a:t>inferență statistică</a:t>
            </a:r>
            <a:r>
              <a:rPr lang="ro-RO" dirty="0" smtClean="0">
                <a:solidFill>
                  <a:schemeClr val="tx1"/>
                </a:solidFill>
                <a:latin typeface="Calibri" pitchFamily="34" charset="0"/>
                <a:cs typeface="Calibri" pitchFamily="34" charset="0"/>
              </a:rPr>
              <a:t>. </a:t>
            </a:r>
          </a:p>
          <a:p>
            <a:pPr algn="just">
              <a:buNone/>
            </a:pPr>
            <a:r>
              <a:rPr lang="ro-RO" dirty="0" smtClean="0">
                <a:solidFill>
                  <a:schemeClr val="tx1"/>
                </a:solidFill>
                <a:latin typeface="Calibri" pitchFamily="34" charset="0"/>
                <a:cs typeface="Calibri" pitchFamily="34" charset="0"/>
              </a:rPr>
              <a:t> Acest gen de generalizări se numesc inferențe și se spune că analistul „atrage atenția/face o inferență” cu privire la populație, folosind eșantionul.</a:t>
            </a:r>
          </a:p>
          <a:p>
            <a:pPr algn="just">
              <a:buNone/>
            </a:pPr>
            <a:endParaRPr lang="en-US" dirty="0" smtClean="0">
              <a:solidFill>
                <a:schemeClr val="tx1"/>
              </a:solidFill>
              <a:latin typeface="Calibri" pitchFamily="34" charset="0"/>
              <a:cs typeface="Calibri" pitchFamily="34" charset="0"/>
            </a:endParaRPr>
          </a:p>
          <a:p>
            <a:pPr algn="just">
              <a:buNone/>
            </a:pPr>
            <a:r>
              <a:rPr lang="ro-RO" b="1" dirty="0" smtClean="0">
                <a:solidFill>
                  <a:schemeClr val="tx1"/>
                </a:solidFill>
                <a:latin typeface="Calibri" pitchFamily="34" charset="0"/>
                <a:cs typeface="Calibri" pitchFamily="34" charset="0"/>
              </a:rPr>
              <a:t>Exemplu</a:t>
            </a:r>
            <a:r>
              <a:rPr lang="ro-RO" dirty="0" smtClean="0">
                <a:solidFill>
                  <a:schemeClr val="tx1"/>
                </a:solidFill>
                <a:latin typeface="Calibri" pitchFamily="34" charset="0"/>
                <a:cs typeface="Calibri" pitchFamily="34" charset="0"/>
              </a:rPr>
              <a:t>: putem lua un eșantion de 100 de femei și să le folosim înălțimea medie pentru a face o inferență despre înălțimea medie pentru întreaga țară.</a:t>
            </a:r>
          </a:p>
          <a:p>
            <a:pPr algn="just">
              <a:buNone/>
            </a:pPr>
            <a:r>
              <a:rPr lang="ro-RO" sz="1800" dirty="0" smtClean="0">
                <a:solidFill>
                  <a:schemeClr val="tx1"/>
                </a:solidFill>
                <a:latin typeface="Calibri" pitchFamily="34" charset="0"/>
                <a:cs typeface="Calibri" pitchFamily="34" charset="0"/>
              </a:rPr>
              <a:t>Inferențele statistice conțin întotdeauna incertitudine….estimarea pentru înălțimea medie poate fi greșit</a:t>
            </a:r>
            <a:r>
              <a:rPr lang="ro-RO" dirty="0" smtClean="0">
                <a:solidFill>
                  <a:schemeClr val="tx1"/>
                </a:solidFill>
                <a:latin typeface="Calibri" pitchFamily="34" charset="0"/>
                <a:cs typeface="Calibri" pitchFamily="34" charset="0"/>
              </a:rPr>
              <a:t>ă</a:t>
            </a:r>
            <a:r>
              <a:rPr lang="ro-RO" sz="1800" dirty="0" smtClean="0">
                <a:solidFill>
                  <a:schemeClr val="tx1"/>
                </a:solidFill>
                <a:latin typeface="Calibri" pitchFamily="34" charset="0"/>
                <a:cs typeface="Calibri" pitchFamily="34" charset="0"/>
              </a:rPr>
              <a:t>! </a:t>
            </a: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dirty="0" smtClean="0">
              <a:solidFill>
                <a:schemeClr val="tx1"/>
              </a:solidFill>
              <a:latin typeface="Calibri" pitchFamily="34" charset="0"/>
              <a:cs typeface="Calibri" pitchFamily="34" charset="0"/>
            </a:endParaRPr>
          </a:p>
          <a:p>
            <a:pPr algn="just">
              <a:buNone/>
            </a:pPr>
            <a:endParaRPr lang="ro-RO" sz="1800" dirty="0" smtClean="0">
              <a:solidFill>
                <a:schemeClr val="tx1"/>
              </a:solidFill>
              <a:latin typeface="Calibri" pitchFamily="34" charset="0"/>
              <a:cs typeface="Calibri" pitchFamily="34" charset="0"/>
            </a:endParaRPr>
          </a:p>
          <a:p>
            <a:pPr algn="just">
              <a:buNone/>
            </a:pPr>
            <a:endParaRPr lang="ro-RO" sz="1800" dirty="0">
              <a:solidFill>
                <a:schemeClr val="tx1"/>
              </a:solidFill>
              <a:latin typeface="Calibri" pitchFamily="34" charset="0"/>
              <a:cs typeface="Calibri"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smtClean="0">
                <a:latin typeface="Calibri" pitchFamily="34" charset="0"/>
                <a:cs typeface="Calibri" pitchFamily="34" charset="0"/>
              </a:rPr>
              <a:t>Clasificarea </a:t>
            </a:r>
            <a:r>
              <a:rPr lang="vi-VN" sz="1800" dirty="0">
                <a:latin typeface="Calibri" pitchFamily="34" charset="0"/>
                <a:cs typeface="Calibri" pitchFamily="34" charset="0"/>
              </a:rPr>
              <a:t>indicatorilor </a:t>
            </a:r>
            <a:r>
              <a:rPr lang="vi-VN" sz="1800" dirty="0" smtClean="0">
                <a:latin typeface="Calibri" pitchFamily="34" charset="0"/>
                <a:cs typeface="Calibri" pitchFamily="34" charset="0"/>
              </a:rPr>
              <a:t>statistici</a:t>
            </a:r>
            <a:r>
              <a:rPr lang="en-US" sz="1800" dirty="0" smtClean="0">
                <a:latin typeface="Calibri" pitchFamily="34" charset="0"/>
                <a:cs typeface="Calibri" pitchFamily="34" charset="0"/>
              </a:rPr>
              <a:t> d</a:t>
            </a:r>
            <a:r>
              <a:rPr lang="vi-VN" sz="1800" dirty="0" smtClean="0">
                <a:latin typeface="Calibri" pitchFamily="34" charset="0"/>
                <a:cs typeface="Calibri" pitchFamily="34" charset="0"/>
              </a:rPr>
              <a:t>upă </a:t>
            </a:r>
            <a:r>
              <a:rPr lang="vi-VN" sz="1800" b="1" dirty="0">
                <a:latin typeface="Calibri" pitchFamily="34" charset="0"/>
                <a:cs typeface="Calibri" pitchFamily="34" charset="0"/>
              </a:rPr>
              <a:t> forma de exprimare</a:t>
            </a:r>
            <a:r>
              <a:rPr lang="vi-VN" sz="1800" dirty="0" smtClean="0">
                <a:latin typeface="Calibri" pitchFamily="34" charset="0"/>
                <a:cs typeface="Calibri" pitchFamily="34" charset="0"/>
              </a:rPr>
              <a:t>:</a:t>
            </a:r>
            <a:endParaRPr lang="en-US" sz="1800" dirty="0" smtClean="0">
              <a:latin typeface="Calibri" pitchFamily="34" charset="0"/>
              <a:cs typeface="Calibri" pitchFamily="34" charset="0"/>
            </a:endParaRPr>
          </a:p>
          <a:p>
            <a:pPr algn="just">
              <a:buNone/>
            </a:pPr>
            <a:endParaRPr lang="en-US" sz="1800" dirty="0" smtClean="0">
              <a:latin typeface="Calibri" pitchFamily="34" charset="0"/>
              <a:cs typeface="Calibri" pitchFamily="34" charset="0"/>
            </a:endParaRPr>
          </a:p>
          <a:p>
            <a:pPr algn="just"/>
            <a:r>
              <a:rPr lang="vi-VN" sz="1800" b="1" dirty="0" smtClean="0">
                <a:latin typeface="Calibri" pitchFamily="34" charset="0"/>
                <a:cs typeface="Calibri" pitchFamily="34" charset="0"/>
              </a:rPr>
              <a:t>Indicatori </a:t>
            </a:r>
            <a:r>
              <a:rPr lang="vi-VN" sz="1800" b="1" dirty="0">
                <a:latin typeface="Calibri" pitchFamily="34" charset="0"/>
                <a:cs typeface="Calibri" pitchFamily="34" charset="0"/>
              </a:rPr>
              <a:t>exprimaţi în mărimi absolute </a:t>
            </a:r>
            <a:r>
              <a:rPr lang="vi-VN" sz="1800" dirty="0">
                <a:latin typeface="Calibri" pitchFamily="34" charset="0"/>
                <a:cs typeface="Calibri" pitchFamily="34" charset="0"/>
              </a:rPr>
              <a:t>adică în unităţi concrete de </a:t>
            </a:r>
            <a:r>
              <a:rPr lang="vi-VN" sz="1800" dirty="0" smtClean="0">
                <a:latin typeface="Calibri" pitchFamily="34" charset="0"/>
                <a:cs typeface="Calibri" pitchFamily="34" charset="0"/>
              </a:rPr>
              <a:t>măsură</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aceleaşi </a:t>
            </a:r>
            <a:r>
              <a:rPr lang="vi-VN" sz="1800" dirty="0">
                <a:latin typeface="Calibri" pitchFamily="34" charset="0"/>
                <a:cs typeface="Calibri" pitchFamily="34" charset="0"/>
              </a:rPr>
              <a:t>cu ale caracteristicii analizate şi cu acelaşi conţinut ca şi caracteristica analizată.</a:t>
            </a:r>
          </a:p>
          <a:p>
            <a:pPr algn="just">
              <a:buNone/>
            </a:pPr>
            <a:endParaRPr lang="en-US" sz="1800" dirty="0" smtClean="0">
              <a:latin typeface="Calibri" pitchFamily="34" charset="0"/>
              <a:cs typeface="Calibri" pitchFamily="34" charset="0"/>
            </a:endParaRPr>
          </a:p>
          <a:p>
            <a:pPr algn="just"/>
            <a:r>
              <a:rPr lang="vi-VN" sz="1800" b="1" dirty="0" smtClean="0">
                <a:latin typeface="Calibri" pitchFamily="34" charset="0"/>
                <a:cs typeface="Calibri" pitchFamily="34" charset="0"/>
              </a:rPr>
              <a:t>Indicatori </a:t>
            </a:r>
            <a:r>
              <a:rPr lang="vi-VN" sz="1800" b="1" dirty="0">
                <a:latin typeface="Calibri" pitchFamily="34" charset="0"/>
                <a:cs typeface="Calibri" pitchFamily="34" charset="0"/>
              </a:rPr>
              <a:t>exprimaţi sub formă de mărimi relative </a:t>
            </a:r>
            <a:r>
              <a:rPr lang="vi-VN" sz="1800" dirty="0">
                <a:latin typeface="Calibri" pitchFamily="34" charset="0"/>
                <a:cs typeface="Calibri" pitchFamily="34" charset="0"/>
              </a:rPr>
              <a:t>adică exprimaţi </a:t>
            </a:r>
            <a:r>
              <a:rPr lang="vi-VN" sz="1800" dirty="0" smtClean="0">
                <a:latin typeface="Calibri" pitchFamily="34" charset="0"/>
                <a:cs typeface="Calibri" pitchFamily="34" charset="0"/>
              </a:rPr>
              <a:t>în</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coeficienţi</a:t>
            </a:r>
            <a:r>
              <a:rPr lang="vi-VN" sz="1800" dirty="0">
                <a:latin typeface="Calibri" pitchFamily="34" charset="0"/>
                <a:cs typeface="Calibri" pitchFamily="34" charset="0"/>
              </a:rPr>
              <a:t>, procente, promile, prodecimile, etc. şi care s-au obţinut prin raportarea a </a:t>
            </a:r>
            <a:r>
              <a:rPr lang="vi-VN" sz="1800" dirty="0" smtClean="0">
                <a:latin typeface="Calibri" pitchFamily="34" charset="0"/>
                <a:cs typeface="Calibri" pitchFamily="34" charset="0"/>
              </a:rPr>
              <a:t>doi</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indicatori </a:t>
            </a:r>
            <a:r>
              <a:rPr lang="vi-VN" sz="1800" dirty="0">
                <a:latin typeface="Calibri" pitchFamily="34" charset="0"/>
                <a:cs typeface="Calibri" pitchFamily="34" charset="0"/>
              </a:rPr>
              <a:t>cu acelaşi conţinut sau cu conţinut diferit, dar aflaţi în relaţie de interdependenţă</a:t>
            </a:r>
          </a:p>
        </p:txBody>
      </p:sp>
    </p:spTree>
    <p:extLst>
      <p:ext uri="{BB962C8B-B14F-4D97-AF65-F5344CB8AC3E}">
        <p14:creationId xmlns="" xmlns:p14="http://schemas.microsoft.com/office/powerpoint/2010/main" val="1403171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b="1" dirty="0">
                <a:latin typeface="Calibri" pitchFamily="34" charset="0"/>
                <a:cs typeface="Calibri" pitchFamily="34" charset="0"/>
              </a:rPr>
              <a:t>Indicatorii tendinţei centrale </a:t>
            </a:r>
            <a:r>
              <a:rPr lang="vi-VN" sz="1800" dirty="0">
                <a:latin typeface="Calibri" pitchFamily="34" charset="0"/>
                <a:cs typeface="Calibri" pitchFamily="34" charset="0"/>
              </a:rPr>
              <a:t>reprezintă o categorie deosebit de importantă </a:t>
            </a:r>
            <a:r>
              <a:rPr lang="vi-VN" sz="1800" dirty="0" smtClean="0">
                <a:latin typeface="Calibri" pitchFamily="34" charset="0"/>
                <a:cs typeface="Calibri" pitchFamily="34" charset="0"/>
              </a:rPr>
              <a:t>de</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indicatori </a:t>
            </a:r>
            <a:r>
              <a:rPr lang="vi-VN" sz="1800" dirty="0">
                <a:latin typeface="Calibri" pitchFamily="34" charset="0"/>
                <a:cs typeface="Calibri" pitchFamily="34" charset="0"/>
              </a:rPr>
              <a:t>statistici utilizaţi în analiza variabilelor numerice. Aceşti indicatori sintetici </a:t>
            </a:r>
            <a:r>
              <a:rPr lang="vi-VN" sz="1800" dirty="0" smtClean="0">
                <a:latin typeface="Calibri" pitchFamily="34" charset="0"/>
                <a:cs typeface="Calibri" pitchFamily="34" charset="0"/>
              </a:rPr>
              <a:t>redau</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într-o </a:t>
            </a:r>
            <a:r>
              <a:rPr lang="vi-VN" sz="1800" dirty="0">
                <a:latin typeface="Calibri" pitchFamily="34" charset="0"/>
                <a:cs typeface="Calibri" pitchFamily="34" charset="0"/>
              </a:rPr>
              <a:t>singură măsură ceea ce este tipic, esenţial, caracteristic, obiectiv şi stabil pentru o serie de date numerice.</a:t>
            </a:r>
          </a:p>
          <a:p>
            <a:pPr algn="just">
              <a:buNone/>
            </a:pP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Indicatorii </a:t>
            </a:r>
            <a:r>
              <a:rPr lang="vi-VN" sz="1800" dirty="0">
                <a:latin typeface="Calibri" pitchFamily="34" charset="0"/>
                <a:cs typeface="Calibri" pitchFamily="34" charset="0"/>
              </a:rPr>
              <a:t>tendinţei centrale sunt:</a:t>
            </a:r>
          </a:p>
          <a:p>
            <a:pPr algn="just"/>
            <a:r>
              <a:rPr lang="vi-VN" sz="1800" dirty="0" smtClean="0">
                <a:latin typeface="Calibri" pitchFamily="34" charset="0"/>
                <a:cs typeface="Calibri" pitchFamily="34" charset="0"/>
              </a:rPr>
              <a:t>mărimile </a:t>
            </a:r>
            <a:r>
              <a:rPr lang="vi-VN" sz="1800" dirty="0">
                <a:latin typeface="Calibri" pitchFamily="34" charset="0"/>
                <a:cs typeface="Calibri" pitchFamily="34" charset="0"/>
              </a:rPr>
              <a:t>medii;</a:t>
            </a:r>
          </a:p>
          <a:p>
            <a:pPr algn="just"/>
            <a:r>
              <a:rPr lang="vi-VN" sz="1800" dirty="0" smtClean="0">
                <a:latin typeface="Calibri" pitchFamily="34" charset="0"/>
                <a:cs typeface="Calibri" pitchFamily="34" charset="0"/>
              </a:rPr>
              <a:t>indicatorii </a:t>
            </a:r>
            <a:r>
              <a:rPr lang="vi-VN" sz="1800" dirty="0">
                <a:latin typeface="Calibri" pitchFamily="34" charset="0"/>
                <a:cs typeface="Calibri" pitchFamily="34" charset="0"/>
              </a:rPr>
              <a:t>medii de </a:t>
            </a:r>
            <a:r>
              <a:rPr lang="vi-VN" sz="1800" dirty="0" smtClean="0">
                <a:latin typeface="Calibri" pitchFamily="34" charset="0"/>
                <a:cs typeface="Calibri" pitchFamily="34" charset="0"/>
              </a:rPr>
              <a:t>poziţie.</a:t>
            </a:r>
            <a:endParaRPr lang="en-US" sz="1800" dirty="0" smtClean="0">
              <a:latin typeface="Calibri" pitchFamily="34" charset="0"/>
              <a:cs typeface="Calibri" pitchFamily="34" charset="0"/>
            </a:endParaRPr>
          </a:p>
          <a:p>
            <a:pPr algn="just"/>
            <a:endParaRPr lang="en-US" sz="1800" dirty="0">
              <a:latin typeface="Calibri" pitchFamily="34" charset="0"/>
              <a:cs typeface="Calibri" pitchFamily="34" charset="0"/>
            </a:endParaRPr>
          </a:p>
          <a:p>
            <a:pPr marL="109728" indent="0" algn="just">
              <a:buNone/>
            </a:pPr>
            <a:r>
              <a:rPr lang="it-IT" sz="1800" dirty="0">
                <a:latin typeface="Calibri" pitchFamily="34" charset="0"/>
                <a:cs typeface="Calibri" pitchFamily="34" charset="0"/>
              </a:rPr>
              <a:t>Toţi indicatorii tendinţei centrale au unitatea de măsură a caracteristicii </a:t>
            </a:r>
            <a:r>
              <a:rPr lang="it-IT" sz="1800" dirty="0" smtClean="0">
                <a:latin typeface="Calibri" pitchFamily="34" charset="0"/>
                <a:cs typeface="Calibri" pitchFamily="34" charset="0"/>
              </a:rPr>
              <a:t>studiate</a:t>
            </a:r>
          </a:p>
          <a:p>
            <a:pPr marL="109728" indent="0" algn="just">
              <a:buNone/>
            </a:pPr>
            <a:endParaRPr lang="it-IT" sz="1800" dirty="0">
              <a:latin typeface="Calibri" pitchFamily="34" charset="0"/>
              <a:cs typeface="Calibri" pitchFamily="34" charset="0"/>
            </a:endParaRPr>
          </a:p>
          <a:p>
            <a:pPr marL="109728" indent="0" algn="just">
              <a:buNone/>
            </a:pPr>
            <a:r>
              <a:rPr lang="it-IT" sz="1800" dirty="0">
                <a:latin typeface="Calibri" pitchFamily="34" charset="0"/>
                <a:cs typeface="Calibri" pitchFamily="34" charset="0"/>
              </a:rPr>
              <a:t>Cei mai importanţi şi mai utilizaţi indicatori ai tendinţei centrale sunt: media, mediana</a:t>
            </a:r>
            <a:r>
              <a:rPr lang="it-IT" sz="1800" dirty="0" smtClean="0">
                <a:latin typeface="Calibri" pitchFamily="34" charset="0"/>
                <a:cs typeface="Calibri" pitchFamily="34" charset="0"/>
              </a:rPr>
              <a:t>, modul.</a:t>
            </a:r>
            <a:endParaRPr lang="vi-VN" sz="1800" dirty="0">
              <a:latin typeface="Calibri" pitchFamily="34" charset="0"/>
              <a:cs typeface="Calibri" pitchFamily="34" charset="0"/>
            </a:endParaRPr>
          </a:p>
        </p:txBody>
      </p:sp>
    </p:spTree>
    <p:extLst>
      <p:ext uri="{BB962C8B-B14F-4D97-AF65-F5344CB8AC3E}">
        <p14:creationId xmlns="" xmlns:p14="http://schemas.microsoft.com/office/powerpoint/2010/main" val="686580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04664"/>
            <a:ext cx="7704856" cy="561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43043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908720"/>
            <a:ext cx="8208912" cy="2274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666866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buNone/>
            </a:pPr>
            <a:r>
              <a:rPr lang="vi-VN" sz="1800" dirty="0">
                <a:latin typeface="Calibri" pitchFamily="34" charset="0"/>
                <a:cs typeface="Calibri" pitchFamily="34" charset="0"/>
              </a:rPr>
              <a:t>Într-o colectivitate statistică se întâlnesc foarte rar cazuri în care numărul valorilor</a:t>
            </a:r>
          </a:p>
          <a:p>
            <a:pPr algn="just">
              <a:buNone/>
            </a:pPr>
            <a:r>
              <a:rPr lang="vi-VN" sz="1800" dirty="0">
                <a:latin typeface="Calibri" pitchFamily="34" charset="0"/>
                <a:cs typeface="Calibri" pitchFamily="34" charset="0"/>
              </a:rPr>
              <a:t>caracteristicii coincide cu numărul unităţilor, în colectivităţile statistice de obicei se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înregistrează </a:t>
            </a:r>
            <a:r>
              <a:rPr lang="vi-VN" sz="1800" dirty="0">
                <a:latin typeface="Calibri" pitchFamily="34" charset="0"/>
                <a:cs typeface="Calibri" pitchFamily="34" charset="0"/>
              </a:rPr>
              <a:t>de mai multe ori aceiaşi valoare a caracteristicii pentru mai multe </a:t>
            </a:r>
            <a:endParaRPr lang="en-US" sz="1800" dirty="0" smtClean="0">
              <a:latin typeface="Calibri" pitchFamily="34" charset="0"/>
              <a:cs typeface="Calibri" pitchFamily="34" charset="0"/>
            </a:endParaRPr>
          </a:p>
          <a:p>
            <a:pPr algn="just">
              <a:buNone/>
            </a:pPr>
            <a:r>
              <a:rPr lang="vi-VN" sz="1800" dirty="0" smtClean="0">
                <a:latin typeface="Calibri" pitchFamily="34" charset="0"/>
                <a:cs typeface="Calibri" pitchFamily="34" charset="0"/>
              </a:rPr>
              <a:t>unităţi </a:t>
            </a:r>
            <a:r>
              <a:rPr lang="vi-VN" sz="1800" dirty="0">
                <a:latin typeface="Calibri" pitchFamily="34" charset="0"/>
                <a:cs typeface="Calibri" pitchFamily="34" charset="0"/>
              </a:rPr>
              <a:t>şi </a:t>
            </a:r>
            <a:r>
              <a:rPr lang="vi-VN" sz="1800" dirty="0" smtClean="0">
                <a:latin typeface="Calibri" pitchFamily="34" charset="0"/>
                <a:cs typeface="Calibri" pitchFamily="34" charset="0"/>
              </a:rPr>
              <a:t>în</a:t>
            </a:r>
            <a:r>
              <a:rPr lang="en-US" sz="1800" dirty="0" smtClean="0">
                <a:latin typeface="Calibri" pitchFamily="34" charset="0"/>
                <a:cs typeface="Calibri" pitchFamily="34" charset="0"/>
              </a:rPr>
              <a:t> </a:t>
            </a:r>
            <a:r>
              <a:rPr lang="vi-VN" sz="1800" dirty="0" smtClean="0">
                <a:latin typeface="Calibri" pitchFamily="34" charset="0"/>
                <a:cs typeface="Calibri" pitchFamily="34" charset="0"/>
              </a:rPr>
              <a:t>acest </a:t>
            </a:r>
            <a:r>
              <a:rPr lang="vi-VN" sz="1800" dirty="0">
                <a:latin typeface="Calibri" pitchFamily="34" charset="0"/>
                <a:cs typeface="Calibri" pitchFamily="34" charset="0"/>
              </a:rPr>
              <a:t>caz media se va calcula ca o medie aritmetică ponderată:</a:t>
            </a:r>
          </a:p>
          <a:p>
            <a:pPr algn="just">
              <a:buNone/>
            </a:pPr>
            <a:endParaRPr lang="en-US" sz="1800" dirty="0" smtClean="0">
              <a:latin typeface="Calibri" pitchFamily="34" charset="0"/>
              <a:cs typeface="Calibri" pitchFamily="34" charset="0"/>
            </a:endParaRPr>
          </a:p>
          <a:p>
            <a:pPr algn="just">
              <a:buNone/>
            </a:pPr>
            <a:endParaRPr lang="en-US" sz="1800" dirty="0">
              <a:latin typeface="Calibri" pitchFamily="34" charset="0"/>
              <a:cs typeface="Calibri" pitchFamily="34" charset="0"/>
            </a:endParaRPr>
          </a:p>
          <a:p>
            <a:pPr algn="just">
              <a:buNone/>
            </a:pPr>
            <a:endParaRPr lang="vi-VN" sz="1800" dirty="0">
              <a:latin typeface="Calibri" pitchFamily="34" charset="0"/>
              <a:cs typeface="Calibri" pitchFamily="34" charset="0"/>
            </a:endParaRPr>
          </a:p>
        </p:txBody>
      </p:sp>
      <p:pic>
        <p:nvPicPr>
          <p:cNvPr id="307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854085"/>
            <a:ext cx="3960440" cy="15209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3539662"/>
            <a:ext cx="6748809" cy="2503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9755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6610" y="476672"/>
            <a:ext cx="8410575" cy="1095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6610" y="1525588"/>
            <a:ext cx="7724775"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829051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5451" y="188640"/>
            <a:ext cx="8486775" cy="506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5373216"/>
            <a:ext cx="8372475"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0171" y="5668491"/>
            <a:ext cx="8524875"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48952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0763" y="3233907"/>
            <a:ext cx="6163046" cy="3156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8555" y="520711"/>
            <a:ext cx="6287461" cy="2689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20056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76672"/>
            <a:ext cx="7305675" cy="306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868" y="3789040"/>
            <a:ext cx="6315075"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52949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7931221"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4149080"/>
            <a:ext cx="7000875"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4682480"/>
            <a:ext cx="7000875" cy="120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87241" y="5661247"/>
            <a:ext cx="1268735" cy="9422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894"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039989" y="6222525"/>
            <a:ext cx="4981575"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1368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TF00001240</Template>
  <TotalTime>5408</TotalTime>
  <Words>18151</Words>
  <Application>Microsoft Office PowerPoint</Application>
  <PresentationFormat>On-screen Show (4:3)</PresentationFormat>
  <Paragraphs>2049</Paragraphs>
  <Slides>255</Slides>
  <Notes>14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255</vt:i4>
      </vt:variant>
    </vt:vector>
  </HeadingPairs>
  <TitlesOfParts>
    <vt:vector size="260" baseType="lpstr">
      <vt:lpstr>Facet</vt:lpstr>
      <vt:lpstr>Equation</vt:lpstr>
      <vt:lpstr>Clip</vt:lpstr>
      <vt:lpstr>Document</vt:lpstr>
      <vt:lpstr>VISIO</vt:lpstr>
      <vt:lpstr>BAZELE STATISTICII ECONOMICE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VARIABILE ALEATOARE</vt:lpstr>
      <vt:lpstr>Slide 15</vt:lpstr>
      <vt:lpstr>Slide 16</vt:lpstr>
      <vt:lpstr>Slide 17</vt:lpstr>
      <vt:lpstr>Slide 18</vt:lpstr>
      <vt:lpstr>Slide 19</vt:lpstr>
      <vt:lpstr>Slide 20</vt:lpstr>
      <vt:lpstr>Slide 21</vt:lpstr>
      <vt:lpstr>Slide 22</vt:lpstr>
      <vt:lpstr>Slide 23</vt:lpstr>
      <vt:lpstr>Slide 24</vt:lpstr>
      <vt:lpstr>Slide 25</vt:lpstr>
      <vt:lpstr> </vt:lpstr>
      <vt:lpstr>Slide 27</vt:lpstr>
      <vt:lpstr>Slide 28</vt:lpstr>
      <vt:lpstr>Slide 29</vt:lpstr>
      <vt:lpstr>Slide 30</vt:lpstr>
      <vt:lpstr>Slide 31</vt:lpstr>
      <vt:lpstr>Slide 32</vt:lpstr>
      <vt:lpstr>Slide 33</vt:lpstr>
      <vt:lpstr>Slide 34</vt:lpstr>
      <vt:lpstr>Slide 35</vt:lpstr>
      <vt:lpstr>Slide 36</vt:lpstr>
      <vt:lpstr>Slide 37</vt:lpstr>
      <vt:lpstr>Surse de date statistice </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Bibliografie</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Referinte</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Referinte</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Referinte</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Referinte</vt:lpstr>
      <vt:lpstr>Populație vs Eșantion</vt:lpstr>
      <vt:lpstr>Slide 201</vt:lpstr>
      <vt:lpstr>Slide 202</vt:lpstr>
      <vt:lpstr>Slide 203</vt:lpstr>
      <vt:lpstr>Slide 204</vt:lpstr>
      <vt:lpstr>Slide 205</vt:lpstr>
      <vt:lpstr>Slide 206</vt:lpstr>
      <vt:lpstr>Slide 207</vt:lpstr>
      <vt:lpstr>Slide 208</vt:lpstr>
      <vt:lpstr>Slide 209</vt:lpstr>
      <vt:lpstr>ESANTION</vt:lpstr>
      <vt:lpstr>Slide 211</vt:lpstr>
      <vt:lpstr>Slide 212</vt:lpstr>
      <vt:lpstr>Distribuția de eșantionare</vt:lpstr>
      <vt:lpstr>Dezvoltarea unei distribuții de eșantionare</vt:lpstr>
      <vt:lpstr>Slide 215</vt:lpstr>
      <vt:lpstr>Vom considera toate eșantioanele de dimensiune n=2</vt:lpstr>
      <vt:lpstr>Distribuția de eșantionare a tuturor mediilor eșantioanelor </vt:lpstr>
      <vt:lpstr>Distribuția de eșantionare </vt:lpstr>
      <vt:lpstr>Compararea distribuției populației cu distribuția mediilor eșantioanelor</vt:lpstr>
      <vt:lpstr>Sample Mean Sampling Distribution: Standard Error of the Mean</vt:lpstr>
      <vt:lpstr>Daca populația este normal distribuita</vt:lpstr>
      <vt:lpstr>Z-value pentru distribuția de eșantionare a mediei</vt:lpstr>
      <vt:lpstr>Proprietățile distribuției de eșantionare</vt:lpstr>
      <vt:lpstr>Slide 224</vt:lpstr>
      <vt:lpstr>Determinarea unui interval  - proporție fixa de medii de eșantionare </vt:lpstr>
      <vt:lpstr>Sample Mean Sampling Distribution: daca populația nu este normal distribuita</vt:lpstr>
      <vt:lpstr>Teorema de Limita Centrala</vt:lpstr>
      <vt:lpstr>TLC</vt:lpstr>
      <vt:lpstr>TLC</vt:lpstr>
      <vt:lpstr>TLC</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Examplu</vt:lpstr>
      <vt:lpstr>Examplu</vt:lpstr>
      <vt:lpstr>Exemplu</vt:lpstr>
      <vt:lpstr>Population Proportions</vt:lpstr>
      <vt:lpstr>Distribuția de eșantionare pentru p</vt:lpstr>
      <vt:lpstr>Z-Value pentru proportii</vt:lpstr>
      <vt:lpstr>Examplu</vt:lpstr>
      <vt:lpstr>Examplu</vt:lpstr>
      <vt:lpstr>Examplu</vt:lpstr>
      <vt:lpstr>The Sampling Distribution of the Proportion</vt:lpstr>
      <vt:lpstr>Slide 254</vt:lpstr>
      <vt:lpstr>Slide 255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Mihaela PAUN</dc:creator>
  <cp:lastModifiedBy>Mihaela PAUN</cp:lastModifiedBy>
  <cp:revision>132</cp:revision>
  <dcterms:created xsi:type="dcterms:W3CDTF">2018-07-30T11:48:10Z</dcterms:created>
  <dcterms:modified xsi:type="dcterms:W3CDTF">2021-01-25T10:19:54Z</dcterms:modified>
</cp:coreProperties>
</file>